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4982" r:id="rId3"/>
  </p:sldMasterIdLst>
  <p:notesMasterIdLst>
    <p:notesMasterId r:id="rId143"/>
  </p:notesMasterIdLst>
  <p:handoutMasterIdLst>
    <p:handoutMasterId r:id="rId144"/>
  </p:handoutMasterIdLst>
  <p:sldIdLst>
    <p:sldId id="514" r:id="rId4"/>
    <p:sldId id="515" r:id="rId5"/>
    <p:sldId id="341" r:id="rId6"/>
    <p:sldId id="343" r:id="rId7"/>
    <p:sldId id="538" r:id="rId8"/>
    <p:sldId id="400" r:id="rId9"/>
    <p:sldId id="555" r:id="rId10"/>
    <p:sldId id="350" r:id="rId11"/>
    <p:sldId id="556" r:id="rId12"/>
    <p:sldId id="557" r:id="rId13"/>
    <p:sldId id="558" r:id="rId14"/>
    <p:sldId id="516" r:id="rId15"/>
    <p:sldId id="353" r:id="rId16"/>
    <p:sldId id="560" r:id="rId17"/>
    <p:sldId id="542" r:id="rId18"/>
    <p:sldId id="539" r:id="rId19"/>
    <p:sldId id="544" r:id="rId20"/>
    <p:sldId id="543" r:id="rId21"/>
    <p:sldId id="415" r:id="rId22"/>
    <p:sldId id="545" r:id="rId23"/>
    <p:sldId id="517" r:id="rId24"/>
    <p:sldId id="546" r:id="rId25"/>
    <p:sldId id="547" r:id="rId26"/>
    <p:sldId id="419" r:id="rId27"/>
    <p:sldId id="548" r:id="rId28"/>
    <p:sldId id="420" r:id="rId29"/>
    <p:sldId id="549" r:id="rId30"/>
    <p:sldId id="550" r:id="rId31"/>
    <p:sldId id="421" r:id="rId32"/>
    <p:sldId id="551" r:id="rId33"/>
    <p:sldId id="446" r:id="rId34"/>
    <p:sldId id="552" r:id="rId35"/>
    <p:sldId id="525" r:id="rId36"/>
    <p:sldId id="553" r:id="rId37"/>
    <p:sldId id="401" r:id="rId38"/>
    <p:sldId id="383" r:id="rId39"/>
    <p:sldId id="526" r:id="rId40"/>
    <p:sldId id="448" r:id="rId41"/>
    <p:sldId id="449" r:id="rId42"/>
    <p:sldId id="450" r:id="rId43"/>
    <p:sldId id="452" r:id="rId44"/>
    <p:sldId id="453" r:id="rId45"/>
    <p:sldId id="454" r:id="rId46"/>
    <p:sldId id="564" r:id="rId47"/>
    <p:sldId id="455" r:id="rId48"/>
    <p:sldId id="456" r:id="rId49"/>
    <p:sldId id="565" r:id="rId50"/>
    <p:sldId id="457" r:id="rId51"/>
    <p:sldId id="567" r:id="rId52"/>
    <p:sldId id="568" r:id="rId53"/>
    <p:sldId id="527" r:id="rId54"/>
    <p:sldId id="442" r:id="rId55"/>
    <p:sldId id="399" r:id="rId56"/>
    <p:sldId id="431" r:id="rId57"/>
    <p:sldId id="432" r:id="rId58"/>
    <p:sldId id="433" r:id="rId59"/>
    <p:sldId id="528" r:id="rId60"/>
    <p:sldId id="459" r:id="rId61"/>
    <p:sldId id="529" r:id="rId62"/>
    <p:sldId id="394" r:id="rId63"/>
    <p:sldId id="461" r:id="rId64"/>
    <p:sldId id="462" r:id="rId65"/>
    <p:sldId id="522" r:id="rId66"/>
    <p:sldId id="523" r:id="rId67"/>
    <p:sldId id="445" r:id="rId68"/>
    <p:sldId id="444" r:id="rId69"/>
    <p:sldId id="403" r:id="rId70"/>
    <p:sldId id="473" r:id="rId71"/>
    <p:sldId id="474" r:id="rId72"/>
    <p:sldId id="475" r:id="rId73"/>
    <p:sldId id="476" r:id="rId74"/>
    <p:sldId id="477" r:id="rId75"/>
    <p:sldId id="478" r:id="rId76"/>
    <p:sldId id="404" r:id="rId77"/>
    <p:sldId id="470" r:id="rId78"/>
    <p:sldId id="471" r:id="rId79"/>
    <p:sldId id="472" r:id="rId80"/>
    <p:sldId id="406" r:id="rId81"/>
    <p:sldId id="407" r:id="rId82"/>
    <p:sldId id="409" r:id="rId83"/>
    <p:sldId id="410" r:id="rId84"/>
    <p:sldId id="483" r:id="rId85"/>
    <p:sldId id="480" r:id="rId86"/>
    <p:sldId id="491" r:id="rId87"/>
    <p:sldId id="481" r:id="rId88"/>
    <p:sldId id="411" r:id="rId89"/>
    <p:sldId id="494" r:id="rId90"/>
    <p:sldId id="484" r:id="rId91"/>
    <p:sldId id="530" r:id="rId92"/>
    <p:sldId id="485" r:id="rId93"/>
    <p:sldId id="479" r:id="rId94"/>
    <p:sldId id="486" r:id="rId95"/>
    <p:sldId id="488" r:id="rId96"/>
    <p:sldId id="489" r:id="rId97"/>
    <p:sldId id="490" r:id="rId98"/>
    <p:sldId id="487" r:id="rId99"/>
    <p:sldId id="412" r:id="rId100"/>
    <p:sldId id="493" r:id="rId101"/>
    <p:sldId id="495" r:id="rId102"/>
    <p:sldId id="496" r:id="rId103"/>
    <p:sldId id="497" r:id="rId104"/>
    <p:sldId id="498" r:id="rId105"/>
    <p:sldId id="492" r:id="rId106"/>
    <p:sldId id="500" r:id="rId107"/>
    <p:sldId id="501" r:id="rId108"/>
    <p:sldId id="502" r:id="rId109"/>
    <p:sldId id="503" r:id="rId110"/>
    <p:sldId id="504" r:id="rId111"/>
    <p:sldId id="499" r:id="rId112"/>
    <p:sldId id="524" r:id="rId113"/>
    <p:sldId id="518" r:id="rId114"/>
    <p:sldId id="519" r:id="rId115"/>
    <p:sldId id="520" r:id="rId116"/>
    <p:sldId id="521" r:id="rId117"/>
    <p:sldId id="510" r:id="rId118"/>
    <p:sldId id="508" r:id="rId119"/>
    <p:sldId id="509" r:id="rId120"/>
    <p:sldId id="466" r:id="rId121"/>
    <p:sldId id="467" r:id="rId122"/>
    <p:sldId id="468" r:id="rId123"/>
    <p:sldId id="469" r:id="rId124"/>
    <p:sldId id="377" r:id="rId125"/>
    <p:sldId id="396" r:id="rId126"/>
    <p:sldId id="378" r:id="rId127"/>
    <p:sldId id="535" r:id="rId128"/>
    <p:sldId id="398" r:id="rId129"/>
    <p:sldId id="531" r:id="rId130"/>
    <p:sldId id="533" r:id="rId131"/>
    <p:sldId id="534" r:id="rId132"/>
    <p:sldId id="541" r:id="rId133"/>
    <p:sldId id="511" r:id="rId134"/>
    <p:sldId id="512" r:id="rId135"/>
    <p:sldId id="513" r:id="rId136"/>
    <p:sldId id="532" r:id="rId137"/>
    <p:sldId id="561" r:id="rId138"/>
    <p:sldId id="562" r:id="rId139"/>
    <p:sldId id="563" r:id="rId140"/>
    <p:sldId id="569" r:id="rId141"/>
    <p:sldId id="570" r:id="rId142"/>
  </p:sldIdLst>
  <p:sldSz cx="9144000" cy="6858000" type="screen4x3"/>
  <p:notesSz cx="6954838" cy="9240838"/>
  <p:defaultTextStyle>
    <a:defPPr>
      <a:defRPr lang="en-US"/>
    </a:defPPr>
    <a:lvl1pPr algn="l" rtl="0" fontAlgn="base">
      <a:spcBef>
        <a:spcPct val="0"/>
      </a:spcBef>
      <a:spcAft>
        <a:spcPct val="0"/>
      </a:spcAft>
      <a:defRPr sz="5400" kern="1200">
        <a:solidFill>
          <a:schemeClr val="tx1"/>
        </a:solidFill>
        <a:latin typeface="Times New Roman" pitchFamily="18" charset="0"/>
        <a:ea typeface="+mn-ea"/>
        <a:cs typeface="+mn-cs"/>
      </a:defRPr>
    </a:lvl1pPr>
    <a:lvl2pPr marL="457200" algn="l" rtl="0" fontAlgn="base">
      <a:spcBef>
        <a:spcPct val="0"/>
      </a:spcBef>
      <a:spcAft>
        <a:spcPct val="0"/>
      </a:spcAft>
      <a:defRPr sz="5400" kern="1200">
        <a:solidFill>
          <a:schemeClr val="tx1"/>
        </a:solidFill>
        <a:latin typeface="Times New Roman" pitchFamily="18" charset="0"/>
        <a:ea typeface="+mn-ea"/>
        <a:cs typeface="+mn-cs"/>
      </a:defRPr>
    </a:lvl2pPr>
    <a:lvl3pPr marL="914400" algn="l" rtl="0" fontAlgn="base">
      <a:spcBef>
        <a:spcPct val="0"/>
      </a:spcBef>
      <a:spcAft>
        <a:spcPct val="0"/>
      </a:spcAft>
      <a:defRPr sz="5400" kern="1200">
        <a:solidFill>
          <a:schemeClr val="tx1"/>
        </a:solidFill>
        <a:latin typeface="Times New Roman" pitchFamily="18" charset="0"/>
        <a:ea typeface="+mn-ea"/>
        <a:cs typeface="+mn-cs"/>
      </a:defRPr>
    </a:lvl3pPr>
    <a:lvl4pPr marL="1371600" algn="l" rtl="0" fontAlgn="base">
      <a:spcBef>
        <a:spcPct val="0"/>
      </a:spcBef>
      <a:spcAft>
        <a:spcPct val="0"/>
      </a:spcAft>
      <a:defRPr sz="5400" kern="1200">
        <a:solidFill>
          <a:schemeClr val="tx1"/>
        </a:solidFill>
        <a:latin typeface="Times New Roman" pitchFamily="18" charset="0"/>
        <a:ea typeface="+mn-ea"/>
        <a:cs typeface="+mn-cs"/>
      </a:defRPr>
    </a:lvl4pPr>
    <a:lvl5pPr marL="1828800" algn="l" rtl="0" fontAlgn="base">
      <a:spcBef>
        <a:spcPct val="0"/>
      </a:spcBef>
      <a:spcAft>
        <a:spcPct val="0"/>
      </a:spcAft>
      <a:defRPr sz="5400" kern="1200">
        <a:solidFill>
          <a:schemeClr val="tx1"/>
        </a:solidFill>
        <a:latin typeface="Times New Roman" pitchFamily="18" charset="0"/>
        <a:ea typeface="+mn-ea"/>
        <a:cs typeface="+mn-cs"/>
      </a:defRPr>
    </a:lvl5pPr>
    <a:lvl6pPr marL="2286000" algn="l" defTabSz="914400" rtl="0" eaLnBrk="1" latinLnBrk="0" hangingPunct="1">
      <a:defRPr sz="5400" kern="1200">
        <a:solidFill>
          <a:schemeClr val="tx1"/>
        </a:solidFill>
        <a:latin typeface="Times New Roman" pitchFamily="18" charset="0"/>
        <a:ea typeface="+mn-ea"/>
        <a:cs typeface="+mn-cs"/>
      </a:defRPr>
    </a:lvl6pPr>
    <a:lvl7pPr marL="2743200" algn="l" defTabSz="914400" rtl="0" eaLnBrk="1" latinLnBrk="0" hangingPunct="1">
      <a:defRPr sz="5400" kern="1200">
        <a:solidFill>
          <a:schemeClr val="tx1"/>
        </a:solidFill>
        <a:latin typeface="Times New Roman" pitchFamily="18" charset="0"/>
        <a:ea typeface="+mn-ea"/>
        <a:cs typeface="+mn-cs"/>
      </a:defRPr>
    </a:lvl7pPr>
    <a:lvl8pPr marL="3200400" algn="l" defTabSz="914400" rtl="0" eaLnBrk="1" latinLnBrk="0" hangingPunct="1">
      <a:defRPr sz="5400" kern="1200">
        <a:solidFill>
          <a:schemeClr val="tx1"/>
        </a:solidFill>
        <a:latin typeface="Times New Roman" pitchFamily="18" charset="0"/>
        <a:ea typeface="+mn-ea"/>
        <a:cs typeface="+mn-cs"/>
      </a:defRPr>
    </a:lvl8pPr>
    <a:lvl9pPr marL="3657600" algn="l" defTabSz="914400" rtl="0" eaLnBrk="1" latinLnBrk="0" hangingPunct="1">
      <a:defRPr sz="5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D4802C"/>
    <a:srgbClr val="CC3300"/>
    <a:srgbClr val="003366"/>
    <a:srgbClr val="4D4D4D"/>
    <a:srgbClr val="EE9012"/>
    <a:srgbClr val="FF9966"/>
    <a:srgbClr val="CCCC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7" autoAdjust="0"/>
    <p:restoredTop sz="92652" autoAdjust="0"/>
  </p:normalViewPr>
  <p:slideViewPr>
    <p:cSldViewPr>
      <p:cViewPr varScale="1">
        <p:scale>
          <a:sx n="68" d="100"/>
          <a:sy n="68" d="100"/>
        </p:scale>
        <p:origin x="1452" y="60"/>
      </p:cViewPr>
      <p:guideLst>
        <p:guide orient="horz" pos="2160"/>
        <p:guide pos="2880"/>
      </p:guideLst>
    </p:cSldViewPr>
  </p:slideViewPr>
  <p:outlineViewPr>
    <p:cViewPr>
      <p:scale>
        <a:sx n="33" d="100"/>
        <a:sy n="33" d="100"/>
      </p:scale>
      <p:origin x="0" y="12528"/>
    </p:cViewPr>
  </p:outlineViewPr>
  <p:notesTextViewPr>
    <p:cViewPr>
      <p:scale>
        <a:sx n="100" d="100"/>
        <a:sy n="100" d="100"/>
      </p:scale>
      <p:origin x="0" y="0"/>
    </p:cViewPr>
  </p:notesTextViewPr>
  <p:sorterViewPr>
    <p:cViewPr>
      <p:scale>
        <a:sx n="66" d="100"/>
        <a:sy n="66" d="100"/>
      </p:scale>
      <p:origin x="0" y="135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handoutMaster" Target="handoutMasters/handoutMaster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14663" cy="461963"/>
          </a:xfrm>
          <a:prstGeom prst="rect">
            <a:avLst/>
          </a:prstGeom>
          <a:noFill/>
          <a:ln w="9525">
            <a:noFill/>
            <a:miter lim="800000"/>
            <a:headEnd/>
            <a:tailEnd/>
          </a:ln>
          <a:effectLst/>
        </p:spPr>
        <p:txBody>
          <a:bodyPr vert="horz" wrap="square" lIns="92601" tIns="46301" rIns="92601" bIns="46301" numCol="1" anchor="t" anchorCtr="0" compatLnSpc="1">
            <a:prstTxWarp prst="textNoShape">
              <a:avLst/>
            </a:prstTxWarp>
          </a:bodyPr>
          <a:lstStyle>
            <a:lvl1pPr>
              <a:defRPr sz="1200"/>
            </a:lvl1pPr>
          </a:lstStyle>
          <a:p>
            <a:pPr>
              <a:defRPr/>
            </a:pPr>
            <a:endParaRPr lang="en-US"/>
          </a:p>
        </p:txBody>
      </p:sp>
      <p:sp>
        <p:nvSpPr>
          <p:cNvPr id="73731" name="Rectangle 3"/>
          <p:cNvSpPr>
            <a:spLocks noGrp="1" noChangeArrowheads="1"/>
          </p:cNvSpPr>
          <p:nvPr>
            <p:ph type="dt" sz="quarter" idx="1"/>
          </p:nvPr>
        </p:nvSpPr>
        <p:spPr bwMode="auto">
          <a:xfrm>
            <a:off x="3941763" y="0"/>
            <a:ext cx="3013075" cy="461963"/>
          </a:xfrm>
          <a:prstGeom prst="rect">
            <a:avLst/>
          </a:prstGeom>
          <a:noFill/>
          <a:ln w="9525">
            <a:noFill/>
            <a:miter lim="800000"/>
            <a:headEnd/>
            <a:tailEnd/>
          </a:ln>
          <a:effectLst/>
        </p:spPr>
        <p:txBody>
          <a:bodyPr vert="horz" wrap="square" lIns="92601" tIns="46301" rIns="92601" bIns="46301" numCol="1" anchor="t" anchorCtr="0" compatLnSpc="1">
            <a:prstTxWarp prst="textNoShape">
              <a:avLst/>
            </a:prstTxWarp>
          </a:bodyPr>
          <a:lstStyle>
            <a:lvl1pPr algn="r">
              <a:defRPr sz="1200"/>
            </a:lvl1pPr>
          </a:lstStyle>
          <a:p>
            <a:pPr>
              <a:defRPr/>
            </a:pPr>
            <a:endParaRPr lang="en-US"/>
          </a:p>
        </p:txBody>
      </p:sp>
      <p:sp>
        <p:nvSpPr>
          <p:cNvPr id="73732" name="Rectangle 4"/>
          <p:cNvSpPr>
            <a:spLocks noGrp="1" noChangeArrowheads="1"/>
          </p:cNvSpPr>
          <p:nvPr>
            <p:ph type="ftr" sz="quarter" idx="2"/>
          </p:nvPr>
        </p:nvSpPr>
        <p:spPr bwMode="auto">
          <a:xfrm>
            <a:off x="0" y="8778875"/>
            <a:ext cx="3014663" cy="461963"/>
          </a:xfrm>
          <a:prstGeom prst="rect">
            <a:avLst/>
          </a:prstGeom>
          <a:noFill/>
          <a:ln w="9525">
            <a:noFill/>
            <a:miter lim="800000"/>
            <a:headEnd/>
            <a:tailEnd/>
          </a:ln>
          <a:effectLst/>
        </p:spPr>
        <p:txBody>
          <a:bodyPr vert="horz" wrap="square" lIns="92601" tIns="46301" rIns="92601" bIns="46301" numCol="1" anchor="b" anchorCtr="0" compatLnSpc="1">
            <a:prstTxWarp prst="textNoShape">
              <a:avLst/>
            </a:prstTxWarp>
          </a:bodyPr>
          <a:lstStyle>
            <a:lvl1pPr>
              <a:defRPr sz="1200"/>
            </a:lvl1pPr>
          </a:lstStyle>
          <a:p>
            <a:pPr>
              <a:defRPr/>
            </a:pPr>
            <a:endParaRPr lang="en-US"/>
          </a:p>
        </p:txBody>
      </p:sp>
      <p:sp>
        <p:nvSpPr>
          <p:cNvPr id="73733" name="Rectangle 5"/>
          <p:cNvSpPr>
            <a:spLocks noGrp="1" noChangeArrowheads="1"/>
          </p:cNvSpPr>
          <p:nvPr>
            <p:ph type="sldNum" sz="quarter" idx="3"/>
          </p:nvPr>
        </p:nvSpPr>
        <p:spPr bwMode="auto">
          <a:xfrm>
            <a:off x="3941763" y="8778875"/>
            <a:ext cx="3013075" cy="461963"/>
          </a:xfrm>
          <a:prstGeom prst="rect">
            <a:avLst/>
          </a:prstGeom>
          <a:noFill/>
          <a:ln w="9525">
            <a:noFill/>
            <a:miter lim="800000"/>
            <a:headEnd/>
            <a:tailEnd/>
          </a:ln>
          <a:effectLst/>
        </p:spPr>
        <p:txBody>
          <a:bodyPr vert="horz" wrap="square" lIns="92601" tIns="46301" rIns="92601" bIns="46301" numCol="1" anchor="b" anchorCtr="0" compatLnSpc="1">
            <a:prstTxWarp prst="textNoShape">
              <a:avLst/>
            </a:prstTxWarp>
          </a:bodyPr>
          <a:lstStyle>
            <a:lvl1pPr algn="r">
              <a:defRPr sz="1200"/>
            </a:lvl1pPr>
          </a:lstStyle>
          <a:p>
            <a:pPr>
              <a:defRPr/>
            </a:pPr>
            <a:fld id="{6AAC0CA7-AFE9-4A60-AFD0-160DCC29945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14663" cy="461963"/>
          </a:xfrm>
          <a:prstGeom prst="rect">
            <a:avLst/>
          </a:prstGeom>
          <a:noFill/>
          <a:ln w="9525">
            <a:noFill/>
            <a:miter lim="800000"/>
            <a:headEnd/>
            <a:tailEnd/>
          </a:ln>
          <a:effectLst/>
        </p:spPr>
        <p:txBody>
          <a:bodyPr vert="horz" wrap="square" lIns="92601" tIns="46301" rIns="92601" bIns="46301" numCol="1" anchor="t" anchorCtr="0" compatLnSpc="1">
            <a:prstTxWarp prst="textNoShape">
              <a:avLst/>
            </a:prstTxWarp>
          </a:bodyPr>
          <a:lstStyle>
            <a:lvl1pPr>
              <a:defRPr sz="1200"/>
            </a:lvl1pPr>
          </a:lstStyle>
          <a:p>
            <a:pPr>
              <a:defRPr/>
            </a:pPr>
            <a:endParaRPr lang="en-US"/>
          </a:p>
        </p:txBody>
      </p:sp>
      <p:sp>
        <p:nvSpPr>
          <p:cNvPr id="63491" name="Rectangle 3"/>
          <p:cNvSpPr>
            <a:spLocks noGrp="1" noChangeArrowheads="1"/>
          </p:cNvSpPr>
          <p:nvPr>
            <p:ph type="dt" idx="1"/>
          </p:nvPr>
        </p:nvSpPr>
        <p:spPr bwMode="auto">
          <a:xfrm>
            <a:off x="3941763" y="0"/>
            <a:ext cx="3013075" cy="461963"/>
          </a:xfrm>
          <a:prstGeom prst="rect">
            <a:avLst/>
          </a:prstGeom>
          <a:noFill/>
          <a:ln w="9525">
            <a:noFill/>
            <a:miter lim="800000"/>
            <a:headEnd/>
            <a:tailEnd/>
          </a:ln>
          <a:effectLst/>
        </p:spPr>
        <p:txBody>
          <a:bodyPr vert="horz" wrap="square" lIns="92601" tIns="46301" rIns="92601" bIns="46301" numCol="1" anchor="t" anchorCtr="0" compatLnSpc="1">
            <a:prstTxWarp prst="textNoShape">
              <a:avLst/>
            </a:prstTxWarp>
          </a:bodyPr>
          <a:lstStyle>
            <a:lvl1pPr algn="r">
              <a:defRPr sz="1200"/>
            </a:lvl1pPr>
          </a:lstStyle>
          <a:p>
            <a:pPr>
              <a:defRPr/>
            </a:pPr>
            <a:endParaRPr lang="en-US"/>
          </a:p>
        </p:txBody>
      </p:sp>
      <p:sp>
        <p:nvSpPr>
          <p:cNvPr id="116740" name="Rectangle 4"/>
          <p:cNvSpPr>
            <a:spLocks noGrp="1" noRot="1" noChangeAspect="1" noChangeArrowheads="1" noTextEdit="1"/>
          </p:cNvSpPr>
          <p:nvPr>
            <p:ph type="sldImg" idx="2"/>
          </p:nvPr>
        </p:nvSpPr>
        <p:spPr bwMode="auto">
          <a:xfrm>
            <a:off x="1168400" y="692150"/>
            <a:ext cx="4619625" cy="3465513"/>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927100" y="4389438"/>
            <a:ext cx="5100638" cy="4159250"/>
          </a:xfrm>
          <a:prstGeom prst="rect">
            <a:avLst/>
          </a:prstGeom>
          <a:noFill/>
          <a:ln w="9525">
            <a:noFill/>
            <a:miter lim="800000"/>
            <a:headEnd/>
            <a:tailEnd/>
          </a:ln>
          <a:effectLst/>
        </p:spPr>
        <p:txBody>
          <a:bodyPr vert="horz" wrap="square" lIns="92601" tIns="46301" rIns="92601" bIns="463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8778875"/>
            <a:ext cx="3014663" cy="461963"/>
          </a:xfrm>
          <a:prstGeom prst="rect">
            <a:avLst/>
          </a:prstGeom>
          <a:noFill/>
          <a:ln w="9525">
            <a:noFill/>
            <a:miter lim="800000"/>
            <a:headEnd/>
            <a:tailEnd/>
          </a:ln>
          <a:effectLst/>
        </p:spPr>
        <p:txBody>
          <a:bodyPr vert="horz" wrap="square" lIns="92601" tIns="46301" rIns="92601" bIns="46301" numCol="1" anchor="b" anchorCtr="0" compatLnSpc="1">
            <a:prstTxWarp prst="textNoShape">
              <a:avLst/>
            </a:prstTxWarp>
          </a:bodyPr>
          <a:lstStyle>
            <a:lvl1pPr>
              <a:defRPr sz="1200"/>
            </a:lvl1pPr>
          </a:lstStyle>
          <a:p>
            <a:pPr>
              <a:defRPr/>
            </a:pPr>
            <a:endParaRPr lang="en-US"/>
          </a:p>
        </p:txBody>
      </p:sp>
      <p:sp>
        <p:nvSpPr>
          <p:cNvPr id="63495" name="Rectangle 7"/>
          <p:cNvSpPr>
            <a:spLocks noGrp="1" noChangeArrowheads="1"/>
          </p:cNvSpPr>
          <p:nvPr>
            <p:ph type="sldNum" sz="quarter" idx="5"/>
          </p:nvPr>
        </p:nvSpPr>
        <p:spPr bwMode="auto">
          <a:xfrm>
            <a:off x="3941763" y="8778875"/>
            <a:ext cx="3013075" cy="461963"/>
          </a:xfrm>
          <a:prstGeom prst="rect">
            <a:avLst/>
          </a:prstGeom>
          <a:noFill/>
          <a:ln w="9525">
            <a:noFill/>
            <a:miter lim="800000"/>
            <a:headEnd/>
            <a:tailEnd/>
          </a:ln>
          <a:effectLst/>
        </p:spPr>
        <p:txBody>
          <a:bodyPr vert="horz" wrap="square" lIns="92601" tIns="46301" rIns="92601" bIns="46301" numCol="1" anchor="b" anchorCtr="0" compatLnSpc="1">
            <a:prstTxWarp prst="textNoShape">
              <a:avLst/>
            </a:prstTxWarp>
          </a:bodyPr>
          <a:lstStyle>
            <a:lvl1pPr algn="r">
              <a:defRPr sz="1200"/>
            </a:lvl1pPr>
          </a:lstStyle>
          <a:p>
            <a:pPr>
              <a:defRPr/>
            </a:pPr>
            <a:fld id="{1F3B1627-48D3-4903-A8EE-CEA54BC0028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CFD6007-A26F-4013-BF37-622605879F88}" type="slidenum">
              <a:rPr lang="en-US" smtClean="0"/>
              <a:pPr/>
              <a:t>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972855E4-BA83-4FD6-B7B6-89A260E8AA85}" type="slidenum">
              <a:rPr lang="en-US" smtClean="0"/>
              <a:pPr/>
              <a:t>56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5A3FFB-063E-441B-9B52-93E1742D7AF0}" type="slidenum">
              <a:rPr lang="en-US" smtClean="0"/>
              <a:pPr>
                <a:defRPr/>
              </a:pPr>
              <a:t>63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F3B1627-48D3-4903-A8EE-CEA54BC0028C}" type="slidenum">
              <a:rPr lang="en-US" smtClean="0"/>
              <a:pPr>
                <a:defRPr/>
              </a:pPr>
              <a:t>92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2E97A0C6-32E0-4CC6-8DD4-CAA0D2EACD18}" type="slidenum">
              <a:rPr lang="en-US" smtClean="0"/>
              <a:pPr/>
              <a:t>121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EFD671C-2098-4CB9-AEC9-EB7A779EFDE1}" type="slidenum">
              <a:rPr lang="en-US" smtClean="0"/>
              <a:pPr/>
              <a:t>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0C3E271-5238-49D3-8394-3245A03ADEA0}" type="slidenum">
              <a:rPr lang="en-US" smtClean="0"/>
              <a:pPr/>
              <a:t>3</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smtClean="0"/>
          </a:p>
        </p:txBody>
      </p:sp>
      <p:sp>
        <p:nvSpPr>
          <p:cNvPr id="120836" name="Slide Number Placeholder 3"/>
          <p:cNvSpPr>
            <a:spLocks noGrp="1"/>
          </p:cNvSpPr>
          <p:nvPr>
            <p:ph type="sldNum" sz="quarter" idx="5"/>
          </p:nvPr>
        </p:nvSpPr>
        <p:spPr>
          <a:noFill/>
        </p:spPr>
        <p:txBody>
          <a:bodyPr/>
          <a:lstStyle/>
          <a:p>
            <a:fld id="{A15F5D5B-64C5-4155-ADF2-9B05E27CAD76}"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p>
        </p:txBody>
      </p:sp>
      <p:sp>
        <p:nvSpPr>
          <p:cNvPr id="121860" name="Slide Number Placeholder 3"/>
          <p:cNvSpPr>
            <a:spLocks noGrp="1"/>
          </p:cNvSpPr>
          <p:nvPr>
            <p:ph type="sldNum" sz="quarter" idx="5"/>
          </p:nvPr>
        </p:nvSpPr>
        <p:spPr>
          <a:noFill/>
        </p:spPr>
        <p:txBody>
          <a:bodyPr/>
          <a:lstStyle/>
          <a:p>
            <a:fld id="{E5070A74-AE73-4569-AC71-C1D304D900BD}"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p>
        </p:txBody>
      </p:sp>
      <p:sp>
        <p:nvSpPr>
          <p:cNvPr id="121860" name="Slide Number Placeholder 3"/>
          <p:cNvSpPr>
            <a:spLocks noGrp="1"/>
          </p:cNvSpPr>
          <p:nvPr>
            <p:ph type="sldNum" sz="quarter" idx="5"/>
          </p:nvPr>
        </p:nvSpPr>
        <p:spPr>
          <a:noFill/>
        </p:spPr>
        <p:txBody>
          <a:bodyPr/>
          <a:lstStyle/>
          <a:p>
            <a:fld id="{E5070A74-AE73-4569-AC71-C1D304D900BD}"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33787857-F83D-49AE-BAF9-E3D745261247}" type="slidenum">
              <a:rPr lang="en-US" smtClean="0"/>
              <a:pPr/>
              <a:t>8</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p>
        </p:txBody>
      </p:sp>
      <p:sp>
        <p:nvSpPr>
          <p:cNvPr id="121860" name="Slide Number Placeholder 3"/>
          <p:cNvSpPr>
            <a:spLocks noGrp="1"/>
          </p:cNvSpPr>
          <p:nvPr>
            <p:ph type="sldNum" sz="quarter" idx="5"/>
          </p:nvPr>
        </p:nvSpPr>
        <p:spPr>
          <a:noFill/>
        </p:spPr>
        <p:txBody>
          <a:bodyPr/>
          <a:lstStyle/>
          <a:p>
            <a:fld id="{E5070A74-AE73-4569-AC71-C1D304D900BD}"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p>
        </p:txBody>
      </p:sp>
      <p:sp>
        <p:nvSpPr>
          <p:cNvPr id="124932" name="Slide Number Placeholder 3"/>
          <p:cNvSpPr>
            <a:spLocks noGrp="1"/>
          </p:cNvSpPr>
          <p:nvPr>
            <p:ph type="sldNum" sz="quarter" idx="5"/>
          </p:nvPr>
        </p:nvSpPr>
        <p:spPr>
          <a:noFill/>
        </p:spPr>
        <p:txBody>
          <a:bodyPr/>
          <a:lstStyle/>
          <a:p>
            <a:fld id="{69C7352B-9C02-49D0-99BC-904897CBF911}" type="slidenum">
              <a:rPr lang="en-US" smtClean="0"/>
              <a:pPr/>
              <a:t>55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5"/>
          <p:cNvGrpSpPr>
            <a:grpSpLocks/>
          </p:cNvGrpSpPr>
          <p:nvPr/>
        </p:nvGrpSpPr>
        <p:grpSpPr bwMode="auto">
          <a:xfrm>
            <a:off x="0" y="68263"/>
            <a:ext cx="8678863" cy="6713537"/>
            <a:chOff x="0" y="43"/>
            <a:chExt cx="5467" cy="4229"/>
          </a:xfrm>
        </p:grpSpPr>
        <p:sp>
          <p:nvSpPr>
            <p:cNvPr id="5" name="Rectangle 217"/>
            <p:cNvSpPr>
              <a:spLocks noChangeArrowheads="1"/>
            </p:cNvSpPr>
            <p:nvPr userDrawn="1"/>
          </p:nvSpPr>
          <p:spPr bwMode="auto">
            <a:xfrm>
              <a:off x="692" y="494"/>
              <a:ext cx="4775" cy="936"/>
            </a:xfrm>
            <a:prstGeom prst="rect">
              <a:avLst/>
            </a:prstGeom>
            <a:solidFill>
              <a:schemeClr val="accent1"/>
            </a:solidFill>
            <a:ln w="9525">
              <a:noFill/>
              <a:miter lim="800000"/>
              <a:headEnd/>
              <a:tailEnd/>
            </a:ln>
            <a:effectLst/>
          </p:spPr>
          <p:txBody>
            <a:bodyPr wrap="none" anchor="ctr"/>
            <a:lstStyle/>
            <a:p>
              <a:pPr>
                <a:defRPr/>
              </a:pPr>
              <a:endParaRPr lang="en-US"/>
            </a:p>
          </p:txBody>
        </p:sp>
        <p:grpSp>
          <p:nvGrpSpPr>
            <p:cNvPr id="6" name="Group 324"/>
            <p:cNvGrpSpPr>
              <a:grpSpLocks/>
            </p:cNvGrpSpPr>
            <p:nvPr userDrawn="1"/>
          </p:nvGrpSpPr>
          <p:grpSpPr bwMode="auto">
            <a:xfrm>
              <a:off x="0" y="43"/>
              <a:ext cx="624" cy="4229"/>
              <a:chOff x="0" y="43"/>
              <a:chExt cx="624" cy="4229"/>
            </a:xfrm>
          </p:grpSpPr>
          <p:sp>
            <p:nvSpPr>
              <p:cNvPr id="7" name="Line 224"/>
              <p:cNvSpPr>
                <a:spLocks noChangeShapeType="1"/>
              </p:cNvSpPr>
              <p:nvPr userDrawn="1"/>
            </p:nvSpPr>
            <p:spPr bwMode="auto">
              <a:xfrm>
                <a:off x="0" y="4203"/>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8" name="Line 225"/>
              <p:cNvSpPr>
                <a:spLocks noChangeShapeType="1"/>
              </p:cNvSpPr>
              <p:nvPr userDrawn="1"/>
            </p:nvSpPr>
            <p:spPr bwMode="auto">
              <a:xfrm>
                <a:off x="0" y="4239"/>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9" name="Line 226"/>
              <p:cNvSpPr>
                <a:spLocks noChangeShapeType="1"/>
              </p:cNvSpPr>
              <p:nvPr userDrawn="1"/>
            </p:nvSpPr>
            <p:spPr bwMode="auto">
              <a:xfrm>
                <a:off x="0" y="4272"/>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10" name="Line 227"/>
              <p:cNvSpPr>
                <a:spLocks noChangeShapeType="1"/>
              </p:cNvSpPr>
              <p:nvPr userDrawn="1"/>
            </p:nvSpPr>
            <p:spPr bwMode="auto">
              <a:xfrm>
                <a:off x="0" y="4113"/>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11" name="Line 228"/>
              <p:cNvSpPr>
                <a:spLocks noChangeShapeType="1"/>
              </p:cNvSpPr>
              <p:nvPr userDrawn="1"/>
            </p:nvSpPr>
            <p:spPr bwMode="auto">
              <a:xfrm>
                <a:off x="0" y="4065"/>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12" name="Line 229"/>
              <p:cNvSpPr>
                <a:spLocks noChangeShapeType="1"/>
              </p:cNvSpPr>
              <p:nvPr userDrawn="1"/>
            </p:nvSpPr>
            <p:spPr bwMode="auto">
              <a:xfrm>
                <a:off x="0" y="4158"/>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13" name="Line 230"/>
              <p:cNvSpPr>
                <a:spLocks noChangeShapeType="1"/>
              </p:cNvSpPr>
              <p:nvPr userDrawn="1"/>
            </p:nvSpPr>
            <p:spPr bwMode="auto">
              <a:xfrm>
                <a:off x="0" y="3666"/>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14" name="Line 231"/>
              <p:cNvSpPr>
                <a:spLocks noChangeShapeType="1"/>
              </p:cNvSpPr>
              <p:nvPr userDrawn="1"/>
            </p:nvSpPr>
            <p:spPr bwMode="auto">
              <a:xfrm>
                <a:off x="0" y="3639"/>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15" name="Line 232"/>
              <p:cNvSpPr>
                <a:spLocks noChangeShapeType="1"/>
              </p:cNvSpPr>
              <p:nvPr userDrawn="1"/>
            </p:nvSpPr>
            <p:spPr bwMode="auto">
              <a:xfrm>
                <a:off x="0" y="4020"/>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16" name="Line 233"/>
              <p:cNvSpPr>
                <a:spLocks noChangeShapeType="1"/>
              </p:cNvSpPr>
              <p:nvPr userDrawn="1"/>
            </p:nvSpPr>
            <p:spPr bwMode="auto">
              <a:xfrm>
                <a:off x="0" y="3894"/>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17" name="Line 234"/>
              <p:cNvSpPr>
                <a:spLocks noChangeShapeType="1"/>
              </p:cNvSpPr>
              <p:nvPr userDrawn="1"/>
            </p:nvSpPr>
            <p:spPr bwMode="auto">
              <a:xfrm>
                <a:off x="0" y="3813"/>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18" name="Line 235"/>
              <p:cNvSpPr>
                <a:spLocks noChangeShapeType="1"/>
              </p:cNvSpPr>
              <p:nvPr userDrawn="1"/>
            </p:nvSpPr>
            <p:spPr bwMode="auto">
              <a:xfrm>
                <a:off x="0" y="3999"/>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19" name="Line 236"/>
              <p:cNvSpPr>
                <a:spLocks noChangeShapeType="1"/>
              </p:cNvSpPr>
              <p:nvPr userDrawn="1"/>
            </p:nvSpPr>
            <p:spPr bwMode="auto">
              <a:xfrm>
                <a:off x="0" y="3687"/>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20" name="Line 237"/>
              <p:cNvSpPr>
                <a:spLocks noChangeShapeType="1"/>
              </p:cNvSpPr>
              <p:nvPr userDrawn="1"/>
            </p:nvSpPr>
            <p:spPr bwMode="auto">
              <a:xfrm>
                <a:off x="0" y="3741"/>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21" name="Line 238"/>
              <p:cNvSpPr>
                <a:spLocks noChangeShapeType="1"/>
              </p:cNvSpPr>
              <p:nvPr userDrawn="1"/>
            </p:nvSpPr>
            <p:spPr bwMode="auto">
              <a:xfrm>
                <a:off x="0" y="3939"/>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22" name="Line 239"/>
              <p:cNvSpPr>
                <a:spLocks noChangeShapeType="1"/>
              </p:cNvSpPr>
              <p:nvPr userDrawn="1"/>
            </p:nvSpPr>
            <p:spPr bwMode="auto">
              <a:xfrm>
                <a:off x="0" y="3918"/>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23" name="Line 240"/>
              <p:cNvSpPr>
                <a:spLocks noChangeShapeType="1"/>
              </p:cNvSpPr>
              <p:nvPr userDrawn="1"/>
            </p:nvSpPr>
            <p:spPr bwMode="auto">
              <a:xfrm>
                <a:off x="0" y="3510"/>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24" name="Line 241"/>
              <p:cNvSpPr>
                <a:spLocks noChangeShapeType="1"/>
              </p:cNvSpPr>
              <p:nvPr userDrawn="1"/>
            </p:nvSpPr>
            <p:spPr bwMode="auto">
              <a:xfrm>
                <a:off x="0" y="3546"/>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25" name="Line 242"/>
              <p:cNvSpPr>
                <a:spLocks noChangeShapeType="1"/>
              </p:cNvSpPr>
              <p:nvPr userDrawn="1"/>
            </p:nvSpPr>
            <p:spPr bwMode="auto">
              <a:xfrm>
                <a:off x="0" y="3579"/>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26" name="Line 243"/>
              <p:cNvSpPr>
                <a:spLocks noChangeShapeType="1"/>
              </p:cNvSpPr>
              <p:nvPr userDrawn="1"/>
            </p:nvSpPr>
            <p:spPr bwMode="auto">
              <a:xfrm>
                <a:off x="0" y="3420"/>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27" name="Line 244"/>
              <p:cNvSpPr>
                <a:spLocks noChangeShapeType="1"/>
              </p:cNvSpPr>
              <p:nvPr userDrawn="1"/>
            </p:nvSpPr>
            <p:spPr bwMode="auto">
              <a:xfrm>
                <a:off x="0" y="3372"/>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28" name="Line 245"/>
              <p:cNvSpPr>
                <a:spLocks noChangeShapeType="1"/>
              </p:cNvSpPr>
              <p:nvPr userDrawn="1"/>
            </p:nvSpPr>
            <p:spPr bwMode="auto">
              <a:xfrm>
                <a:off x="0" y="3465"/>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29" name="Line 246"/>
              <p:cNvSpPr>
                <a:spLocks noChangeShapeType="1"/>
              </p:cNvSpPr>
              <p:nvPr userDrawn="1"/>
            </p:nvSpPr>
            <p:spPr bwMode="auto">
              <a:xfrm>
                <a:off x="0" y="2973"/>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30" name="Line 247"/>
              <p:cNvSpPr>
                <a:spLocks noChangeShapeType="1"/>
              </p:cNvSpPr>
              <p:nvPr userDrawn="1"/>
            </p:nvSpPr>
            <p:spPr bwMode="auto">
              <a:xfrm>
                <a:off x="0" y="2946"/>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31" name="Line 248"/>
              <p:cNvSpPr>
                <a:spLocks noChangeShapeType="1"/>
              </p:cNvSpPr>
              <p:nvPr userDrawn="1"/>
            </p:nvSpPr>
            <p:spPr bwMode="auto">
              <a:xfrm>
                <a:off x="0" y="3327"/>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32" name="Line 249"/>
              <p:cNvSpPr>
                <a:spLocks noChangeShapeType="1"/>
              </p:cNvSpPr>
              <p:nvPr userDrawn="1"/>
            </p:nvSpPr>
            <p:spPr bwMode="auto">
              <a:xfrm>
                <a:off x="0" y="3201"/>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33" name="Line 250"/>
              <p:cNvSpPr>
                <a:spLocks noChangeShapeType="1"/>
              </p:cNvSpPr>
              <p:nvPr userDrawn="1"/>
            </p:nvSpPr>
            <p:spPr bwMode="auto">
              <a:xfrm>
                <a:off x="0" y="3120"/>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34" name="Line 251"/>
              <p:cNvSpPr>
                <a:spLocks noChangeShapeType="1"/>
              </p:cNvSpPr>
              <p:nvPr userDrawn="1"/>
            </p:nvSpPr>
            <p:spPr bwMode="auto">
              <a:xfrm>
                <a:off x="0" y="3306"/>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35" name="Line 252"/>
              <p:cNvSpPr>
                <a:spLocks noChangeShapeType="1"/>
              </p:cNvSpPr>
              <p:nvPr userDrawn="1"/>
            </p:nvSpPr>
            <p:spPr bwMode="auto">
              <a:xfrm>
                <a:off x="0" y="2994"/>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36" name="Line 253"/>
              <p:cNvSpPr>
                <a:spLocks noChangeShapeType="1"/>
              </p:cNvSpPr>
              <p:nvPr userDrawn="1"/>
            </p:nvSpPr>
            <p:spPr bwMode="auto">
              <a:xfrm>
                <a:off x="0" y="3048"/>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37" name="Line 254"/>
              <p:cNvSpPr>
                <a:spLocks noChangeShapeType="1"/>
              </p:cNvSpPr>
              <p:nvPr userDrawn="1"/>
            </p:nvSpPr>
            <p:spPr bwMode="auto">
              <a:xfrm>
                <a:off x="0" y="3246"/>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38" name="Line 255"/>
              <p:cNvSpPr>
                <a:spLocks noChangeShapeType="1"/>
              </p:cNvSpPr>
              <p:nvPr userDrawn="1"/>
            </p:nvSpPr>
            <p:spPr bwMode="auto">
              <a:xfrm>
                <a:off x="0" y="3225"/>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39" name="Line 256"/>
              <p:cNvSpPr>
                <a:spLocks noChangeShapeType="1"/>
              </p:cNvSpPr>
              <p:nvPr userDrawn="1"/>
            </p:nvSpPr>
            <p:spPr bwMode="auto">
              <a:xfrm>
                <a:off x="0" y="2831"/>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40" name="Line 257"/>
              <p:cNvSpPr>
                <a:spLocks noChangeShapeType="1"/>
              </p:cNvSpPr>
              <p:nvPr userDrawn="1"/>
            </p:nvSpPr>
            <p:spPr bwMode="auto">
              <a:xfrm>
                <a:off x="0" y="2750"/>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41" name="Line 258"/>
              <p:cNvSpPr>
                <a:spLocks noChangeShapeType="1"/>
              </p:cNvSpPr>
              <p:nvPr userDrawn="1"/>
            </p:nvSpPr>
            <p:spPr bwMode="auto">
              <a:xfrm>
                <a:off x="0" y="2678"/>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42" name="Line 259"/>
              <p:cNvSpPr>
                <a:spLocks noChangeShapeType="1"/>
              </p:cNvSpPr>
              <p:nvPr userDrawn="1"/>
            </p:nvSpPr>
            <p:spPr bwMode="auto">
              <a:xfrm>
                <a:off x="0" y="2876"/>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43" name="Line 260"/>
              <p:cNvSpPr>
                <a:spLocks noChangeShapeType="1"/>
              </p:cNvSpPr>
              <p:nvPr userDrawn="1"/>
            </p:nvSpPr>
            <p:spPr bwMode="auto">
              <a:xfrm>
                <a:off x="0" y="2855"/>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44" name="Line 261"/>
              <p:cNvSpPr>
                <a:spLocks noChangeShapeType="1"/>
              </p:cNvSpPr>
              <p:nvPr userDrawn="1"/>
            </p:nvSpPr>
            <p:spPr bwMode="auto">
              <a:xfrm>
                <a:off x="0" y="2554"/>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45" name="Line 262"/>
              <p:cNvSpPr>
                <a:spLocks noChangeShapeType="1"/>
              </p:cNvSpPr>
              <p:nvPr userDrawn="1"/>
            </p:nvSpPr>
            <p:spPr bwMode="auto">
              <a:xfrm>
                <a:off x="0" y="2590"/>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46" name="Line 263"/>
              <p:cNvSpPr>
                <a:spLocks noChangeShapeType="1"/>
              </p:cNvSpPr>
              <p:nvPr userDrawn="1"/>
            </p:nvSpPr>
            <p:spPr bwMode="auto">
              <a:xfrm>
                <a:off x="0" y="2623"/>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47" name="Line 264"/>
              <p:cNvSpPr>
                <a:spLocks noChangeShapeType="1"/>
              </p:cNvSpPr>
              <p:nvPr userDrawn="1"/>
            </p:nvSpPr>
            <p:spPr bwMode="auto">
              <a:xfrm>
                <a:off x="0" y="2464"/>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48" name="Line 265"/>
              <p:cNvSpPr>
                <a:spLocks noChangeShapeType="1"/>
              </p:cNvSpPr>
              <p:nvPr userDrawn="1"/>
            </p:nvSpPr>
            <p:spPr bwMode="auto">
              <a:xfrm>
                <a:off x="0" y="2416"/>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49" name="Line 266"/>
              <p:cNvSpPr>
                <a:spLocks noChangeShapeType="1"/>
              </p:cNvSpPr>
              <p:nvPr userDrawn="1"/>
            </p:nvSpPr>
            <p:spPr bwMode="auto">
              <a:xfrm>
                <a:off x="0" y="2509"/>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50" name="Line 267"/>
              <p:cNvSpPr>
                <a:spLocks noChangeShapeType="1"/>
              </p:cNvSpPr>
              <p:nvPr userDrawn="1"/>
            </p:nvSpPr>
            <p:spPr bwMode="auto">
              <a:xfrm>
                <a:off x="0" y="2371"/>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51" name="Line 268"/>
              <p:cNvSpPr>
                <a:spLocks noChangeShapeType="1"/>
              </p:cNvSpPr>
              <p:nvPr userDrawn="1"/>
            </p:nvSpPr>
            <p:spPr bwMode="auto">
              <a:xfrm>
                <a:off x="0" y="2245"/>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52" name="Line 269"/>
              <p:cNvSpPr>
                <a:spLocks noChangeShapeType="1"/>
              </p:cNvSpPr>
              <p:nvPr userDrawn="1"/>
            </p:nvSpPr>
            <p:spPr bwMode="auto">
              <a:xfrm>
                <a:off x="0" y="2350"/>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53" name="Line 270"/>
              <p:cNvSpPr>
                <a:spLocks noChangeShapeType="1"/>
              </p:cNvSpPr>
              <p:nvPr userDrawn="1"/>
            </p:nvSpPr>
            <p:spPr bwMode="auto">
              <a:xfrm>
                <a:off x="0" y="2290"/>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54" name="Line 271"/>
              <p:cNvSpPr>
                <a:spLocks noChangeShapeType="1"/>
              </p:cNvSpPr>
              <p:nvPr userDrawn="1"/>
            </p:nvSpPr>
            <p:spPr bwMode="auto">
              <a:xfrm>
                <a:off x="0" y="2269"/>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55" name="Line 272"/>
              <p:cNvSpPr>
                <a:spLocks noChangeShapeType="1"/>
              </p:cNvSpPr>
              <p:nvPr userDrawn="1"/>
            </p:nvSpPr>
            <p:spPr bwMode="auto">
              <a:xfrm>
                <a:off x="0" y="2130"/>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56" name="Line 273"/>
              <p:cNvSpPr>
                <a:spLocks noChangeShapeType="1"/>
              </p:cNvSpPr>
              <p:nvPr userDrawn="1"/>
            </p:nvSpPr>
            <p:spPr bwMode="auto">
              <a:xfrm>
                <a:off x="0" y="2166"/>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57" name="Line 274"/>
              <p:cNvSpPr>
                <a:spLocks noChangeShapeType="1"/>
              </p:cNvSpPr>
              <p:nvPr userDrawn="1"/>
            </p:nvSpPr>
            <p:spPr bwMode="auto">
              <a:xfrm>
                <a:off x="0" y="2199"/>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58" name="Line 275"/>
              <p:cNvSpPr>
                <a:spLocks noChangeShapeType="1"/>
              </p:cNvSpPr>
              <p:nvPr userDrawn="1"/>
            </p:nvSpPr>
            <p:spPr bwMode="auto">
              <a:xfrm>
                <a:off x="0" y="2040"/>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59" name="Line 276"/>
              <p:cNvSpPr>
                <a:spLocks noChangeShapeType="1"/>
              </p:cNvSpPr>
              <p:nvPr userDrawn="1"/>
            </p:nvSpPr>
            <p:spPr bwMode="auto">
              <a:xfrm>
                <a:off x="0" y="1992"/>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60" name="Line 277"/>
              <p:cNvSpPr>
                <a:spLocks noChangeShapeType="1"/>
              </p:cNvSpPr>
              <p:nvPr userDrawn="1"/>
            </p:nvSpPr>
            <p:spPr bwMode="auto">
              <a:xfrm>
                <a:off x="0" y="2085"/>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61" name="Line 278"/>
              <p:cNvSpPr>
                <a:spLocks noChangeShapeType="1"/>
              </p:cNvSpPr>
              <p:nvPr userDrawn="1"/>
            </p:nvSpPr>
            <p:spPr bwMode="auto">
              <a:xfrm>
                <a:off x="0" y="1593"/>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62" name="Line 279"/>
              <p:cNvSpPr>
                <a:spLocks noChangeShapeType="1"/>
              </p:cNvSpPr>
              <p:nvPr userDrawn="1"/>
            </p:nvSpPr>
            <p:spPr bwMode="auto">
              <a:xfrm>
                <a:off x="0" y="1566"/>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63" name="Line 280"/>
              <p:cNvSpPr>
                <a:spLocks noChangeShapeType="1"/>
              </p:cNvSpPr>
              <p:nvPr userDrawn="1"/>
            </p:nvSpPr>
            <p:spPr bwMode="auto">
              <a:xfrm>
                <a:off x="0" y="1947"/>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64" name="Line 281"/>
              <p:cNvSpPr>
                <a:spLocks noChangeShapeType="1"/>
              </p:cNvSpPr>
              <p:nvPr userDrawn="1"/>
            </p:nvSpPr>
            <p:spPr bwMode="auto">
              <a:xfrm>
                <a:off x="0" y="1821"/>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65" name="Line 282"/>
              <p:cNvSpPr>
                <a:spLocks noChangeShapeType="1"/>
              </p:cNvSpPr>
              <p:nvPr userDrawn="1"/>
            </p:nvSpPr>
            <p:spPr bwMode="auto">
              <a:xfrm>
                <a:off x="0" y="1740"/>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66" name="Line 283"/>
              <p:cNvSpPr>
                <a:spLocks noChangeShapeType="1"/>
              </p:cNvSpPr>
              <p:nvPr userDrawn="1"/>
            </p:nvSpPr>
            <p:spPr bwMode="auto">
              <a:xfrm>
                <a:off x="0" y="1926"/>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67" name="Line 284"/>
              <p:cNvSpPr>
                <a:spLocks noChangeShapeType="1"/>
              </p:cNvSpPr>
              <p:nvPr userDrawn="1"/>
            </p:nvSpPr>
            <p:spPr bwMode="auto">
              <a:xfrm>
                <a:off x="0" y="1614"/>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68" name="Line 285"/>
              <p:cNvSpPr>
                <a:spLocks noChangeShapeType="1"/>
              </p:cNvSpPr>
              <p:nvPr userDrawn="1"/>
            </p:nvSpPr>
            <p:spPr bwMode="auto">
              <a:xfrm>
                <a:off x="0" y="1668"/>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69" name="Line 286"/>
              <p:cNvSpPr>
                <a:spLocks noChangeShapeType="1"/>
              </p:cNvSpPr>
              <p:nvPr userDrawn="1"/>
            </p:nvSpPr>
            <p:spPr bwMode="auto">
              <a:xfrm>
                <a:off x="0" y="1866"/>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70" name="Line 287"/>
              <p:cNvSpPr>
                <a:spLocks noChangeShapeType="1"/>
              </p:cNvSpPr>
              <p:nvPr userDrawn="1"/>
            </p:nvSpPr>
            <p:spPr bwMode="auto">
              <a:xfrm>
                <a:off x="0" y="1845"/>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71" name="Line 288"/>
              <p:cNvSpPr>
                <a:spLocks noChangeShapeType="1"/>
              </p:cNvSpPr>
              <p:nvPr userDrawn="1"/>
            </p:nvSpPr>
            <p:spPr bwMode="auto">
              <a:xfrm>
                <a:off x="0" y="1437"/>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72" name="Line 289"/>
              <p:cNvSpPr>
                <a:spLocks noChangeShapeType="1"/>
              </p:cNvSpPr>
              <p:nvPr userDrawn="1"/>
            </p:nvSpPr>
            <p:spPr bwMode="auto">
              <a:xfrm>
                <a:off x="0" y="1473"/>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73" name="Line 290"/>
              <p:cNvSpPr>
                <a:spLocks noChangeShapeType="1"/>
              </p:cNvSpPr>
              <p:nvPr userDrawn="1"/>
            </p:nvSpPr>
            <p:spPr bwMode="auto">
              <a:xfrm>
                <a:off x="0" y="1506"/>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74" name="Line 291"/>
              <p:cNvSpPr>
                <a:spLocks noChangeShapeType="1"/>
              </p:cNvSpPr>
              <p:nvPr userDrawn="1"/>
            </p:nvSpPr>
            <p:spPr bwMode="auto">
              <a:xfrm>
                <a:off x="0" y="1347"/>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75" name="Line 292"/>
              <p:cNvSpPr>
                <a:spLocks noChangeShapeType="1"/>
              </p:cNvSpPr>
              <p:nvPr userDrawn="1"/>
            </p:nvSpPr>
            <p:spPr bwMode="auto">
              <a:xfrm>
                <a:off x="0" y="1392"/>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76" name="Line 293"/>
              <p:cNvSpPr>
                <a:spLocks noChangeShapeType="1"/>
              </p:cNvSpPr>
              <p:nvPr userDrawn="1"/>
            </p:nvSpPr>
            <p:spPr bwMode="auto">
              <a:xfrm>
                <a:off x="0" y="1016"/>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77" name="Line 294"/>
              <p:cNvSpPr>
                <a:spLocks noChangeShapeType="1"/>
              </p:cNvSpPr>
              <p:nvPr userDrawn="1"/>
            </p:nvSpPr>
            <p:spPr bwMode="auto">
              <a:xfrm>
                <a:off x="0" y="989"/>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78" name="Line 295"/>
              <p:cNvSpPr>
                <a:spLocks noChangeShapeType="1"/>
              </p:cNvSpPr>
              <p:nvPr userDrawn="1"/>
            </p:nvSpPr>
            <p:spPr bwMode="auto">
              <a:xfrm>
                <a:off x="0" y="1244"/>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79" name="Line 296"/>
              <p:cNvSpPr>
                <a:spLocks noChangeShapeType="1"/>
              </p:cNvSpPr>
              <p:nvPr userDrawn="1"/>
            </p:nvSpPr>
            <p:spPr bwMode="auto">
              <a:xfrm>
                <a:off x="0" y="1163"/>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80" name="Line 297"/>
              <p:cNvSpPr>
                <a:spLocks noChangeShapeType="1"/>
              </p:cNvSpPr>
              <p:nvPr userDrawn="1"/>
            </p:nvSpPr>
            <p:spPr bwMode="auto">
              <a:xfrm>
                <a:off x="0" y="1037"/>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81" name="Line 298"/>
              <p:cNvSpPr>
                <a:spLocks noChangeShapeType="1"/>
              </p:cNvSpPr>
              <p:nvPr userDrawn="1"/>
            </p:nvSpPr>
            <p:spPr bwMode="auto">
              <a:xfrm>
                <a:off x="0" y="1091"/>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82" name="Line 299"/>
              <p:cNvSpPr>
                <a:spLocks noChangeShapeType="1"/>
              </p:cNvSpPr>
              <p:nvPr userDrawn="1"/>
            </p:nvSpPr>
            <p:spPr bwMode="auto">
              <a:xfrm>
                <a:off x="0" y="1289"/>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83" name="Line 300"/>
              <p:cNvSpPr>
                <a:spLocks noChangeShapeType="1"/>
              </p:cNvSpPr>
              <p:nvPr userDrawn="1"/>
            </p:nvSpPr>
            <p:spPr bwMode="auto">
              <a:xfrm>
                <a:off x="0" y="1268"/>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84" name="Line 301"/>
              <p:cNvSpPr>
                <a:spLocks noChangeShapeType="1"/>
              </p:cNvSpPr>
              <p:nvPr userDrawn="1"/>
            </p:nvSpPr>
            <p:spPr bwMode="auto">
              <a:xfrm>
                <a:off x="0" y="860"/>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85" name="Line 302"/>
              <p:cNvSpPr>
                <a:spLocks noChangeShapeType="1"/>
              </p:cNvSpPr>
              <p:nvPr userDrawn="1"/>
            </p:nvSpPr>
            <p:spPr bwMode="auto">
              <a:xfrm>
                <a:off x="0" y="896"/>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86" name="Line 303"/>
              <p:cNvSpPr>
                <a:spLocks noChangeShapeType="1"/>
              </p:cNvSpPr>
              <p:nvPr userDrawn="1"/>
            </p:nvSpPr>
            <p:spPr bwMode="auto">
              <a:xfrm>
                <a:off x="0" y="929"/>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87" name="Line 304"/>
              <p:cNvSpPr>
                <a:spLocks noChangeShapeType="1"/>
              </p:cNvSpPr>
              <p:nvPr userDrawn="1"/>
            </p:nvSpPr>
            <p:spPr bwMode="auto">
              <a:xfrm>
                <a:off x="0" y="770"/>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88" name="Line 305"/>
              <p:cNvSpPr>
                <a:spLocks noChangeShapeType="1"/>
              </p:cNvSpPr>
              <p:nvPr userDrawn="1"/>
            </p:nvSpPr>
            <p:spPr bwMode="auto">
              <a:xfrm>
                <a:off x="0" y="815"/>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89" name="Line 306"/>
              <p:cNvSpPr>
                <a:spLocks noChangeShapeType="1"/>
              </p:cNvSpPr>
              <p:nvPr userDrawn="1"/>
            </p:nvSpPr>
            <p:spPr bwMode="auto">
              <a:xfrm>
                <a:off x="0" y="718"/>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90" name="Line 307"/>
              <p:cNvSpPr>
                <a:spLocks noChangeShapeType="1"/>
              </p:cNvSpPr>
              <p:nvPr userDrawn="1"/>
            </p:nvSpPr>
            <p:spPr bwMode="auto">
              <a:xfrm>
                <a:off x="0" y="646"/>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91" name="Line 308"/>
              <p:cNvSpPr>
                <a:spLocks noChangeShapeType="1"/>
              </p:cNvSpPr>
              <p:nvPr userDrawn="1"/>
            </p:nvSpPr>
            <p:spPr bwMode="auto">
              <a:xfrm>
                <a:off x="0" y="522"/>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92" name="Line 309"/>
              <p:cNvSpPr>
                <a:spLocks noChangeShapeType="1"/>
              </p:cNvSpPr>
              <p:nvPr userDrawn="1"/>
            </p:nvSpPr>
            <p:spPr bwMode="auto">
              <a:xfrm>
                <a:off x="0" y="558"/>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93" name="Line 310"/>
              <p:cNvSpPr>
                <a:spLocks noChangeShapeType="1"/>
              </p:cNvSpPr>
              <p:nvPr userDrawn="1"/>
            </p:nvSpPr>
            <p:spPr bwMode="auto">
              <a:xfrm>
                <a:off x="0" y="591"/>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94" name="Line 311"/>
              <p:cNvSpPr>
                <a:spLocks noChangeShapeType="1"/>
              </p:cNvSpPr>
              <p:nvPr userDrawn="1"/>
            </p:nvSpPr>
            <p:spPr bwMode="auto">
              <a:xfrm>
                <a:off x="0" y="432"/>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95" name="Line 312"/>
              <p:cNvSpPr>
                <a:spLocks noChangeShapeType="1"/>
              </p:cNvSpPr>
              <p:nvPr userDrawn="1"/>
            </p:nvSpPr>
            <p:spPr bwMode="auto">
              <a:xfrm>
                <a:off x="0" y="384"/>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96" name="Line 313"/>
              <p:cNvSpPr>
                <a:spLocks noChangeShapeType="1"/>
              </p:cNvSpPr>
              <p:nvPr userDrawn="1"/>
            </p:nvSpPr>
            <p:spPr bwMode="auto">
              <a:xfrm>
                <a:off x="0" y="477"/>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97" name="Line 314"/>
              <p:cNvSpPr>
                <a:spLocks noChangeShapeType="1"/>
              </p:cNvSpPr>
              <p:nvPr userDrawn="1"/>
            </p:nvSpPr>
            <p:spPr bwMode="auto">
              <a:xfrm>
                <a:off x="0" y="339"/>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98" name="Line 315"/>
              <p:cNvSpPr>
                <a:spLocks noChangeShapeType="1"/>
              </p:cNvSpPr>
              <p:nvPr userDrawn="1"/>
            </p:nvSpPr>
            <p:spPr bwMode="auto">
              <a:xfrm>
                <a:off x="0" y="318"/>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99" name="Line 316"/>
              <p:cNvSpPr>
                <a:spLocks noChangeShapeType="1"/>
              </p:cNvSpPr>
              <p:nvPr userDrawn="1"/>
            </p:nvSpPr>
            <p:spPr bwMode="auto">
              <a:xfrm>
                <a:off x="0" y="258"/>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100" name="Line 317"/>
              <p:cNvSpPr>
                <a:spLocks noChangeShapeType="1"/>
              </p:cNvSpPr>
              <p:nvPr userDrawn="1"/>
            </p:nvSpPr>
            <p:spPr bwMode="auto">
              <a:xfrm>
                <a:off x="0" y="70"/>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101" name="Line 318"/>
              <p:cNvSpPr>
                <a:spLocks noChangeShapeType="1"/>
              </p:cNvSpPr>
              <p:nvPr userDrawn="1"/>
            </p:nvSpPr>
            <p:spPr bwMode="auto">
              <a:xfrm>
                <a:off x="0" y="43"/>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102" name="Line 319"/>
              <p:cNvSpPr>
                <a:spLocks noChangeShapeType="1"/>
              </p:cNvSpPr>
              <p:nvPr userDrawn="1"/>
            </p:nvSpPr>
            <p:spPr bwMode="auto">
              <a:xfrm>
                <a:off x="0" y="91"/>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103" name="Line 320"/>
              <p:cNvSpPr>
                <a:spLocks noChangeShapeType="1"/>
              </p:cNvSpPr>
              <p:nvPr userDrawn="1"/>
            </p:nvSpPr>
            <p:spPr bwMode="auto">
              <a:xfrm>
                <a:off x="0" y="145"/>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104" name="Line 321"/>
              <p:cNvSpPr>
                <a:spLocks noChangeShapeType="1"/>
              </p:cNvSpPr>
              <p:nvPr userDrawn="1"/>
            </p:nvSpPr>
            <p:spPr bwMode="auto">
              <a:xfrm>
                <a:off x="0" y="202"/>
                <a:ext cx="624" cy="0"/>
              </a:xfrm>
              <a:prstGeom prst="line">
                <a:avLst/>
              </a:prstGeom>
              <a:noFill/>
              <a:ln w="38100">
                <a:solidFill>
                  <a:schemeClr val="bg2"/>
                </a:solidFill>
                <a:round/>
                <a:headEnd/>
                <a:tailEnd/>
              </a:ln>
              <a:effectLst/>
            </p:spPr>
            <p:txBody>
              <a:bodyPr wrap="none" anchor="ctr"/>
              <a:lstStyle/>
              <a:p>
                <a:pPr>
                  <a:defRPr/>
                </a:pPr>
                <a:endParaRPr lang="en-US"/>
              </a:p>
            </p:txBody>
          </p:sp>
        </p:grpSp>
      </p:grpSp>
      <p:sp>
        <p:nvSpPr>
          <p:cNvPr id="105" name="Rectangle 220"/>
          <p:cNvSpPr>
            <a:spLocks noChangeArrowheads="1"/>
          </p:cNvSpPr>
          <p:nvPr/>
        </p:nvSpPr>
        <p:spPr bwMode="auto">
          <a:xfrm>
            <a:off x="3017838" y="2120900"/>
            <a:ext cx="5662612" cy="77788"/>
          </a:xfrm>
          <a:prstGeom prst="rect">
            <a:avLst/>
          </a:prstGeom>
          <a:solidFill>
            <a:schemeClr val="hlink"/>
          </a:solidFill>
          <a:ln w="9525">
            <a:noFill/>
            <a:miter lim="800000"/>
            <a:headEnd/>
            <a:tailEnd/>
          </a:ln>
          <a:effectLst/>
        </p:spPr>
        <p:txBody>
          <a:bodyPr wrap="none" anchor="ctr"/>
          <a:lstStyle/>
          <a:p>
            <a:pPr algn="ctr">
              <a:defRPr/>
            </a:pPr>
            <a:endParaRPr kumimoji="1" lang="en-US" sz="2400"/>
          </a:p>
        </p:txBody>
      </p:sp>
      <p:sp>
        <p:nvSpPr>
          <p:cNvPr id="106" name="Rectangle 219"/>
          <p:cNvSpPr>
            <a:spLocks noChangeArrowheads="1"/>
          </p:cNvSpPr>
          <p:nvPr/>
        </p:nvSpPr>
        <p:spPr bwMode="auto">
          <a:xfrm>
            <a:off x="1098550" y="862013"/>
            <a:ext cx="5662613" cy="77787"/>
          </a:xfrm>
          <a:prstGeom prst="rect">
            <a:avLst/>
          </a:prstGeom>
          <a:solidFill>
            <a:schemeClr val="hlink"/>
          </a:solidFill>
          <a:ln w="9525">
            <a:noFill/>
            <a:miter lim="800000"/>
            <a:headEnd/>
            <a:tailEnd/>
          </a:ln>
          <a:effectLst/>
        </p:spPr>
        <p:txBody>
          <a:bodyPr wrap="none" anchor="ctr"/>
          <a:lstStyle/>
          <a:p>
            <a:pPr algn="ctr">
              <a:defRPr/>
            </a:pPr>
            <a:endParaRPr kumimoji="1" lang="en-US" sz="2400"/>
          </a:p>
        </p:txBody>
      </p:sp>
      <p:sp>
        <p:nvSpPr>
          <p:cNvPr id="3175" name="Rectangle 103"/>
          <p:cNvSpPr>
            <a:spLocks noGrp="1" noChangeArrowheads="1"/>
          </p:cNvSpPr>
          <p:nvPr>
            <p:ph type="ctrTitle"/>
          </p:nvPr>
        </p:nvSpPr>
        <p:spPr>
          <a:xfrm>
            <a:off x="1169988" y="1046163"/>
            <a:ext cx="7380287" cy="1012825"/>
          </a:xfrm>
        </p:spPr>
        <p:txBody>
          <a:bodyPr/>
          <a:lstStyle>
            <a:lvl1pPr>
              <a:defRPr sz="4000"/>
            </a:lvl1pPr>
          </a:lstStyle>
          <a:p>
            <a:r>
              <a:rPr lang="en-US"/>
              <a:t>Click to edit Master title style</a:t>
            </a:r>
          </a:p>
        </p:txBody>
      </p:sp>
      <p:sp>
        <p:nvSpPr>
          <p:cNvPr id="3293" name="Rectangle 221"/>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en-US"/>
              <a:t>Click to edit Master subtitle style</a:t>
            </a:r>
          </a:p>
        </p:txBody>
      </p:sp>
      <p:sp>
        <p:nvSpPr>
          <p:cNvPr id="107" name="Rectangle 105"/>
          <p:cNvSpPr>
            <a:spLocks noGrp="1" noChangeArrowheads="1"/>
          </p:cNvSpPr>
          <p:nvPr>
            <p:ph type="dt" sz="half" idx="10"/>
          </p:nvPr>
        </p:nvSpPr>
        <p:spPr>
          <a:xfrm>
            <a:off x="1387475" y="6357938"/>
            <a:ext cx="1905000" cy="457200"/>
          </a:xfrm>
        </p:spPr>
        <p:txBody>
          <a:bodyPr/>
          <a:lstStyle>
            <a:lvl1pPr>
              <a:defRPr/>
            </a:lvl1pPr>
          </a:lstStyle>
          <a:p>
            <a:pPr>
              <a:defRPr/>
            </a:pPr>
            <a:endParaRPr lang="en-US"/>
          </a:p>
        </p:txBody>
      </p:sp>
      <p:sp>
        <p:nvSpPr>
          <p:cNvPr id="108" name="Rectangle 106"/>
          <p:cNvSpPr>
            <a:spLocks noGrp="1" noChangeArrowheads="1"/>
          </p:cNvSpPr>
          <p:nvPr>
            <p:ph type="ftr" sz="quarter" idx="11"/>
          </p:nvPr>
        </p:nvSpPr>
        <p:spPr>
          <a:xfrm>
            <a:off x="3722688" y="6357938"/>
            <a:ext cx="2271712" cy="457200"/>
          </a:xfrm>
        </p:spPr>
        <p:txBody>
          <a:bodyPr/>
          <a:lstStyle>
            <a:lvl1pPr>
              <a:defRPr/>
            </a:lvl1pPr>
          </a:lstStyle>
          <a:p>
            <a:pPr>
              <a:defRPr/>
            </a:pPr>
            <a:endParaRPr lang="en-US"/>
          </a:p>
        </p:txBody>
      </p:sp>
      <p:sp>
        <p:nvSpPr>
          <p:cNvPr id="109" name="Rectangle 107"/>
          <p:cNvSpPr>
            <a:spLocks noGrp="1" noChangeArrowheads="1"/>
          </p:cNvSpPr>
          <p:nvPr>
            <p:ph type="sldNum" sz="quarter" idx="12"/>
          </p:nvPr>
        </p:nvSpPr>
        <p:spPr>
          <a:xfrm>
            <a:off x="6464300" y="6361113"/>
            <a:ext cx="1906588" cy="457200"/>
          </a:xfrm>
        </p:spPr>
        <p:txBody>
          <a:bodyPr/>
          <a:lstStyle>
            <a:lvl1pPr>
              <a:defRPr/>
            </a:lvl1pPr>
          </a:lstStyle>
          <a:p>
            <a:pPr>
              <a:defRPr/>
            </a:pPr>
            <a:fld id="{30261D02-21D4-450D-B4D0-3A966EFFE09A}" type="slidenum">
              <a:rPr lang="en-US"/>
              <a:pPr>
                <a:defRPr/>
              </a:pPr>
              <a:t>‹#›</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7B3D92-C406-4C33-8D4A-917DD8B2CB15}"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09600"/>
            <a:ext cx="198913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609600"/>
            <a:ext cx="5816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69C7BC-43B9-4CB7-B01A-379F77FB8AC2}" type="slidenum">
              <a:rPr lang="en-US"/>
              <a:pPr>
                <a:defRPr/>
              </a:pPr>
              <a:t>‹#›</a:t>
            </a:fld>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5"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703AC9-8AC0-4592-8C08-5BE45CE4DAEF}" type="slidenum">
              <a:rPr lang="en-US"/>
              <a:pPr>
                <a:defRPr/>
              </a:pPr>
              <a:t>‹#›</a:t>
            </a:fld>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5"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64100" y="2214563"/>
            <a:ext cx="3903663" cy="1863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64100" y="4230688"/>
            <a:ext cx="3903663" cy="1865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6B124EE-CB3B-4DAF-A7AA-3F9A10B76612}" type="slidenum">
              <a:rPr lang="en-US"/>
              <a:pPr>
                <a:defRPr/>
              </a:pPr>
              <a:t>‹#›</a:t>
            </a:fld>
            <a:endParaRPr 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5"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64100" y="2214563"/>
            <a:ext cx="3903663" cy="3881437"/>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44A506-3C59-456E-BCA6-472D69AA01F3}" type="slidenum">
              <a:rPr lang="en-US"/>
              <a:pPr>
                <a:defRPr/>
              </a:pPr>
              <a:t>‹#›</a:t>
            </a:fld>
            <a:endParaRPr lang="en-US"/>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2AD3AE-8462-43B3-BC27-B7C7B91159C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63835E-E2DA-4FBB-8070-38618E0B126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BFC81C-20F9-492D-8C84-A496B9978A3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0E564D-F2B4-4F79-B5F7-8BFACBDF1DD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734E45-73B8-4524-91C2-6644D41F1B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FFB49-939C-4A3C-85F8-2B73763A56E8}" type="slidenum">
              <a:rPr lang="en-US"/>
              <a:pPr>
                <a:defRPr/>
              </a:pPr>
              <a:t>‹#›</a:t>
            </a:fld>
            <a:endParaRPr lang="en-US"/>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05C3DC-6B74-4F1A-B69F-8870D2E680F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4948DE-CE93-47C6-A666-F1F5BEC41E5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EAD416-0ACC-4115-9CD2-C34EAB022BA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E5C221-F16F-46D8-AB59-B53F1E49AB1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8D336-6D73-412E-A965-5EF56041751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B6282E-9180-484B-89C2-C1CE2344D5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p:spPr>
        <p:txBody>
          <a:bodyPr/>
          <a:lstStyle>
            <a:lvl1pPr algn="ctr" fontAlgn="auto">
              <a:spcBef>
                <a:spcPts val="0"/>
              </a:spcBef>
              <a:spcAft>
                <a:spcPts val="0"/>
              </a:spcAft>
              <a:defRPr>
                <a:latin typeface="+mn-lt"/>
                <a:cs typeface="+mn-cs"/>
              </a:defRPr>
            </a:lvl1pPr>
          </a:lstStyle>
          <a:p>
            <a:pPr>
              <a:defRPr/>
            </a:pPr>
            <a:fld id="{5B8F666F-FA09-4C4F-AB3A-ECB5039E6182}" type="slidenum">
              <a:rPr lang="en-US"/>
              <a:pPr>
                <a:defRPr/>
              </a:pPr>
              <a:t>‹#›</a:t>
            </a:fld>
            <a:endParaRPr lang="en-US"/>
          </a:p>
        </p:txBody>
      </p:sp>
    </p:spTree>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361A3BC-1721-41A9-A28E-3ABDE20B2BF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7FFB49-939C-4A3C-85F8-2B73763A56E8}" type="slidenum">
              <a:rPr lang="en-US"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7BDABC-5C96-4F7C-91CD-708985846E2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7BDABC-5C96-4F7C-91CD-708985846E26}" type="slidenum">
              <a:rPr lang="en-US"/>
              <a:pPr>
                <a:defRPr/>
              </a:pPr>
              <a:t>‹#›</a:t>
            </a:fld>
            <a:endParaRPr lang="en-US"/>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A50882B-507E-4943-A520-20792ED32990}" type="slidenum">
              <a:rPr lang="en-US"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BD03A87-458A-4B99-B7D7-AF5010FEE12C}" type="slidenum">
              <a:rPr lang="en-US" smtClean="0"/>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84F246A-305C-4F96-A6DE-A72B27F60F8A}"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4D15665-F2B0-4886-9C6C-F3CDCC987FBB}"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361A3BC-1721-41A9-A28E-3ABDE20B2BF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E4297B-B1AC-43F9-8A00-95FCF44064E8}" type="slidenum">
              <a:rPr lang="en-US" smtClean="0"/>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47B3D92-C406-4C33-8D4A-917DD8B2CB15}" type="slidenum">
              <a:rPr lang="en-US" smtClean="0"/>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9C7BC-43B9-4CB7-B01A-379F77FB8AC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50882B-507E-4943-A520-20792ED32990}"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D03A87-458A-4B99-B7D7-AF5010FEE12C}"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4F246A-305C-4F96-A6DE-A72B27F60F8A}"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4D15665-F2B0-4886-9C6C-F3CDCC987FBB}"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3BEA00-ECD0-4F16-8C27-57426CA3C7B7}"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E4297B-B1AC-43F9-8A00-95FCF44064E8}"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25"/>
          <p:cNvGrpSpPr>
            <a:grpSpLocks/>
          </p:cNvGrpSpPr>
          <p:nvPr/>
        </p:nvGrpSpPr>
        <p:grpSpPr bwMode="auto">
          <a:xfrm>
            <a:off x="0" y="68263"/>
            <a:ext cx="8915400" cy="6713537"/>
            <a:chOff x="0" y="43"/>
            <a:chExt cx="5616" cy="4229"/>
          </a:xfrm>
        </p:grpSpPr>
        <p:grpSp>
          <p:nvGrpSpPr>
            <p:cNvPr id="1032" name="Group 222"/>
            <p:cNvGrpSpPr>
              <a:grpSpLocks/>
            </p:cNvGrpSpPr>
            <p:nvPr userDrawn="1"/>
          </p:nvGrpSpPr>
          <p:grpSpPr bwMode="auto">
            <a:xfrm>
              <a:off x="0" y="43"/>
              <a:ext cx="408" cy="4229"/>
              <a:chOff x="0" y="43"/>
              <a:chExt cx="5760" cy="4229"/>
            </a:xfrm>
          </p:grpSpPr>
          <p:sp>
            <p:nvSpPr>
              <p:cNvPr id="1146" name="Line 122"/>
              <p:cNvSpPr>
                <a:spLocks noChangeShapeType="1"/>
              </p:cNvSpPr>
              <p:nvPr userDrawn="1"/>
            </p:nvSpPr>
            <p:spPr bwMode="auto">
              <a:xfrm>
                <a:off x="0" y="4203"/>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47" name="Line 123"/>
              <p:cNvSpPr>
                <a:spLocks noChangeShapeType="1"/>
              </p:cNvSpPr>
              <p:nvPr userDrawn="1"/>
            </p:nvSpPr>
            <p:spPr bwMode="auto">
              <a:xfrm>
                <a:off x="0" y="4239"/>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148" name="Line 124"/>
              <p:cNvSpPr>
                <a:spLocks noChangeShapeType="1"/>
              </p:cNvSpPr>
              <p:nvPr userDrawn="1"/>
            </p:nvSpPr>
            <p:spPr bwMode="auto">
              <a:xfrm>
                <a:off x="0" y="4272"/>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49" name="Line 125"/>
              <p:cNvSpPr>
                <a:spLocks noChangeShapeType="1"/>
              </p:cNvSpPr>
              <p:nvPr userDrawn="1"/>
            </p:nvSpPr>
            <p:spPr bwMode="auto">
              <a:xfrm>
                <a:off x="0" y="4113"/>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150" name="Line 126"/>
              <p:cNvSpPr>
                <a:spLocks noChangeShapeType="1"/>
              </p:cNvSpPr>
              <p:nvPr userDrawn="1"/>
            </p:nvSpPr>
            <p:spPr bwMode="auto">
              <a:xfrm>
                <a:off x="0" y="4065"/>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51" name="Line 127"/>
              <p:cNvSpPr>
                <a:spLocks noChangeShapeType="1"/>
              </p:cNvSpPr>
              <p:nvPr userDrawn="1"/>
            </p:nvSpPr>
            <p:spPr bwMode="auto">
              <a:xfrm>
                <a:off x="0" y="4158"/>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52" name="Line 128"/>
              <p:cNvSpPr>
                <a:spLocks noChangeShapeType="1"/>
              </p:cNvSpPr>
              <p:nvPr userDrawn="1"/>
            </p:nvSpPr>
            <p:spPr bwMode="auto">
              <a:xfrm>
                <a:off x="0" y="3666"/>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53" name="Line 129"/>
              <p:cNvSpPr>
                <a:spLocks noChangeShapeType="1"/>
              </p:cNvSpPr>
              <p:nvPr userDrawn="1"/>
            </p:nvSpPr>
            <p:spPr bwMode="auto">
              <a:xfrm>
                <a:off x="0" y="3639"/>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154" name="Line 130"/>
              <p:cNvSpPr>
                <a:spLocks noChangeShapeType="1"/>
              </p:cNvSpPr>
              <p:nvPr userDrawn="1"/>
            </p:nvSpPr>
            <p:spPr bwMode="auto">
              <a:xfrm>
                <a:off x="0" y="4020"/>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55" name="Line 131"/>
              <p:cNvSpPr>
                <a:spLocks noChangeShapeType="1"/>
              </p:cNvSpPr>
              <p:nvPr userDrawn="1"/>
            </p:nvSpPr>
            <p:spPr bwMode="auto">
              <a:xfrm>
                <a:off x="0" y="3894"/>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156" name="Line 132"/>
              <p:cNvSpPr>
                <a:spLocks noChangeShapeType="1"/>
              </p:cNvSpPr>
              <p:nvPr userDrawn="1"/>
            </p:nvSpPr>
            <p:spPr bwMode="auto">
              <a:xfrm>
                <a:off x="0" y="3813"/>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57" name="Line 133"/>
              <p:cNvSpPr>
                <a:spLocks noChangeShapeType="1"/>
              </p:cNvSpPr>
              <p:nvPr userDrawn="1"/>
            </p:nvSpPr>
            <p:spPr bwMode="auto">
              <a:xfrm>
                <a:off x="0" y="3999"/>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58" name="Line 134"/>
              <p:cNvSpPr>
                <a:spLocks noChangeShapeType="1"/>
              </p:cNvSpPr>
              <p:nvPr userDrawn="1"/>
            </p:nvSpPr>
            <p:spPr bwMode="auto">
              <a:xfrm>
                <a:off x="0" y="3687"/>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59" name="Line 135"/>
              <p:cNvSpPr>
                <a:spLocks noChangeShapeType="1"/>
              </p:cNvSpPr>
              <p:nvPr userDrawn="1"/>
            </p:nvSpPr>
            <p:spPr bwMode="auto">
              <a:xfrm>
                <a:off x="0" y="3741"/>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60" name="Line 136"/>
              <p:cNvSpPr>
                <a:spLocks noChangeShapeType="1"/>
              </p:cNvSpPr>
              <p:nvPr userDrawn="1"/>
            </p:nvSpPr>
            <p:spPr bwMode="auto">
              <a:xfrm>
                <a:off x="0" y="3939"/>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61" name="Line 137"/>
              <p:cNvSpPr>
                <a:spLocks noChangeShapeType="1"/>
              </p:cNvSpPr>
              <p:nvPr userDrawn="1"/>
            </p:nvSpPr>
            <p:spPr bwMode="auto">
              <a:xfrm>
                <a:off x="0" y="3918"/>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62" name="Line 138"/>
              <p:cNvSpPr>
                <a:spLocks noChangeShapeType="1"/>
              </p:cNvSpPr>
              <p:nvPr userDrawn="1"/>
            </p:nvSpPr>
            <p:spPr bwMode="auto">
              <a:xfrm>
                <a:off x="0" y="3510"/>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63" name="Line 139"/>
              <p:cNvSpPr>
                <a:spLocks noChangeShapeType="1"/>
              </p:cNvSpPr>
              <p:nvPr userDrawn="1"/>
            </p:nvSpPr>
            <p:spPr bwMode="auto">
              <a:xfrm>
                <a:off x="0" y="3546"/>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164" name="Line 140"/>
              <p:cNvSpPr>
                <a:spLocks noChangeShapeType="1"/>
              </p:cNvSpPr>
              <p:nvPr userDrawn="1"/>
            </p:nvSpPr>
            <p:spPr bwMode="auto">
              <a:xfrm>
                <a:off x="0" y="3579"/>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65" name="Line 141"/>
              <p:cNvSpPr>
                <a:spLocks noChangeShapeType="1"/>
              </p:cNvSpPr>
              <p:nvPr userDrawn="1"/>
            </p:nvSpPr>
            <p:spPr bwMode="auto">
              <a:xfrm>
                <a:off x="0" y="3420"/>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166" name="Line 142"/>
              <p:cNvSpPr>
                <a:spLocks noChangeShapeType="1"/>
              </p:cNvSpPr>
              <p:nvPr userDrawn="1"/>
            </p:nvSpPr>
            <p:spPr bwMode="auto">
              <a:xfrm>
                <a:off x="0" y="3372"/>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67" name="Line 143"/>
              <p:cNvSpPr>
                <a:spLocks noChangeShapeType="1"/>
              </p:cNvSpPr>
              <p:nvPr userDrawn="1"/>
            </p:nvSpPr>
            <p:spPr bwMode="auto">
              <a:xfrm>
                <a:off x="0" y="3465"/>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68" name="Line 144"/>
              <p:cNvSpPr>
                <a:spLocks noChangeShapeType="1"/>
              </p:cNvSpPr>
              <p:nvPr userDrawn="1"/>
            </p:nvSpPr>
            <p:spPr bwMode="auto">
              <a:xfrm>
                <a:off x="0" y="2973"/>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69" name="Line 145"/>
              <p:cNvSpPr>
                <a:spLocks noChangeShapeType="1"/>
              </p:cNvSpPr>
              <p:nvPr userDrawn="1"/>
            </p:nvSpPr>
            <p:spPr bwMode="auto">
              <a:xfrm>
                <a:off x="0" y="2946"/>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170" name="Line 146"/>
              <p:cNvSpPr>
                <a:spLocks noChangeShapeType="1"/>
              </p:cNvSpPr>
              <p:nvPr userDrawn="1"/>
            </p:nvSpPr>
            <p:spPr bwMode="auto">
              <a:xfrm>
                <a:off x="0" y="3327"/>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71" name="Line 147"/>
              <p:cNvSpPr>
                <a:spLocks noChangeShapeType="1"/>
              </p:cNvSpPr>
              <p:nvPr userDrawn="1"/>
            </p:nvSpPr>
            <p:spPr bwMode="auto">
              <a:xfrm>
                <a:off x="0" y="3201"/>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172" name="Line 148"/>
              <p:cNvSpPr>
                <a:spLocks noChangeShapeType="1"/>
              </p:cNvSpPr>
              <p:nvPr userDrawn="1"/>
            </p:nvSpPr>
            <p:spPr bwMode="auto">
              <a:xfrm>
                <a:off x="0" y="3120"/>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73" name="Line 149"/>
              <p:cNvSpPr>
                <a:spLocks noChangeShapeType="1"/>
              </p:cNvSpPr>
              <p:nvPr userDrawn="1"/>
            </p:nvSpPr>
            <p:spPr bwMode="auto">
              <a:xfrm>
                <a:off x="0" y="3306"/>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74" name="Line 150"/>
              <p:cNvSpPr>
                <a:spLocks noChangeShapeType="1"/>
              </p:cNvSpPr>
              <p:nvPr userDrawn="1"/>
            </p:nvSpPr>
            <p:spPr bwMode="auto">
              <a:xfrm>
                <a:off x="0" y="2994"/>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75" name="Line 151"/>
              <p:cNvSpPr>
                <a:spLocks noChangeShapeType="1"/>
              </p:cNvSpPr>
              <p:nvPr userDrawn="1"/>
            </p:nvSpPr>
            <p:spPr bwMode="auto">
              <a:xfrm>
                <a:off x="0" y="3048"/>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76" name="Line 152"/>
              <p:cNvSpPr>
                <a:spLocks noChangeShapeType="1"/>
              </p:cNvSpPr>
              <p:nvPr userDrawn="1"/>
            </p:nvSpPr>
            <p:spPr bwMode="auto">
              <a:xfrm>
                <a:off x="0" y="3246"/>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77" name="Line 153"/>
              <p:cNvSpPr>
                <a:spLocks noChangeShapeType="1"/>
              </p:cNvSpPr>
              <p:nvPr userDrawn="1"/>
            </p:nvSpPr>
            <p:spPr bwMode="auto">
              <a:xfrm>
                <a:off x="0" y="3225"/>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78" name="Line 154"/>
              <p:cNvSpPr>
                <a:spLocks noChangeShapeType="1"/>
              </p:cNvSpPr>
              <p:nvPr userDrawn="1"/>
            </p:nvSpPr>
            <p:spPr bwMode="auto">
              <a:xfrm>
                <a:off x="0" y="2831"/>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179" name="Line 155"/>
              <p:cNvSpPr>
                <a:spLocks noChangeShapeType="1"/>
              </p:cNvSpPr>
              <p:nvPr userDrawn="1"/>
            </p:nvSpPr>
            <p:spPr bwMode="auto">
              <a:xfrm>
                <a:off x="0" y="2750"/>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80" name="Line 156"/>
              <p:cNvSpPr>
                <a:spLocks noChangeShapeType="1"/>
              </p:cNvSpPr>
              <p:nvPr userDrawn="1"/>
            </p:nvSpPr>
            <p:spPr bwMode="auto">
              <a:xfrm>
                <a:off x="0" y="2678"/>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81" name="Line 157"/>
              <p:cNvSpPr>
                <a:spLocks noChangeShapeType="1"/>
              </p:cNvSpPr>
              <p:nvPr userDrawn="1"/>
            </p:nvSpPr>
            <p:spPr bwMode="auto">
              <a:xfrm>
                <a:off x="0" y="2876"/>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82" name="Line 158"/>
              <p:cNvSpPr>
                <a:spLocks noChangeShapeType="1"/>
              </p:cNvSpPr>
              <p:nvPr userDrawn="1"/>
            </p:nvSpPr>
            <p:spPr bwMode="auto">
              <a:xfrm>
                <a:off x="0" y="2855"/>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83" name="Line 159"/>
              <p:cNvSpPr>
                <a:spLocks noChangeShapeType="1"/>
              </p:cNvSpPr>
              <p:nvPr userDrawn="1"/>
            </p:nvSpPr>
            <p:spPr bwMode="auto">
              <a:xfrm>
                <a:off x="0" y="2554"/>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84" name="Line 160"/>
              <p:cNvSpPr>
                <a:spLocks noChangeShapeType="1"/>
              </p:cNvSpPr>
              <p:nvPr userDrawn="1"/>
            </p:nvSpPr>
            <p:spPr bwMode="auto">
              <a:xfrm>
                <a:off x="0" y="2590"/>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185" name="Line 161"/>
              <p:cNvSpPr>
                <a:spLocks noChangeShapeType="1"/>
              </p:cNvSpPr>
              <p:nvPr userDrawn="1"/>
            </p:nvSpPr>
            <p:spPr bwMode="auto">
              <a:xfrm>
                <a:off x="0" y="2623"/>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86" name="Line 162"/>
              <p:cNvSpPr>
                <a:spLocks noChangeShapeType="1"/>
              </p:cNvSpPr>
              <p:nvPr userDrawn="1"/>
            </p:nvSpPr>
            <p:spPr bwMode="auto">
              <a:xfrm>
                <a:off x="0" y="2464"/>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187" name="Line 163"/>
              <p:cNvSpPr>
                <a:spLocks noChangeShapeType="1"/>
              </p:cNvSpPr>
              <p:nvPr userDrawn="1"/>
            </p:nvSpPr>
            <p:spPr bwMode="auto">
              <a:xfrm>
                <a:off x="0" y="2416"/>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88" name="Line 164"/>
              <p:cNvSpPr>
                <a:spLocks noChangeShapeType="1"/>
              </p:cNvSpPr>
              <p:nvPr userDrawn="1"/>
            </p:nvSpPr>
            <p:spPr bwMode="auto">
              <a:xfrm>
                <a:off x="0" y="2509"/>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89" name="Line 165"/>
              <p:cNvSpPr>
                <a:spLocks noChangeShapeType="1"/>
              </p:cNvSpPr>
              <p:nvPr userDrawn="1"/>
            </p:nvSpPr>
            <p:spPr bwMode="auto">
              <a:xfrm>
                <a:off x="0" y="2371"/>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90" name="Line 166"/>
              <p:cNvSpPr>
                <a:spLocks noChangeShapeType="1"/>
              </p:cNvSpPr>
              <p:nvPr userDrawn="1"/>
            </p:nvSpPr>
            <p:spPr bwMode="auto">
              <a:xfrm>
                <a:off x="0" y="2245"/>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191" name="Line 167"/>
              <p:cNvSpPr>
                <a:spLocks noChangeShapeType="1"/>
              </p:cNvSpPr>
              <p:nvPr userDrawn="1"/>
            </p:nvSpPr>
            <p:spPr bwMode="auto">
              <a:xfrm>
                <a:off x="0" y="2350"/>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92" name="Line 168"/>
              <p:cNvSpPr>
                <a:spLocks noChangeShapeType="1"/>
              </p:cNvSpPr>
              <p:nvPr userDrawn="1"/>
            </p:nvSpPr>
            <p:spPr bwMode="auto">
              <a:xfrm>
                <a:off x="0" y="2290"/>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93" name="Line 169"/>
              <p:cNvSpPr>
                <a:spLocks noChangeShapeType="1"/>
              </p:cNvSpPr>
              <p:nvPr userDrawn="1"/>
            </p:nvSpPr>
            <p:spPr bwMode="auto">
              <a:xfrm>
                <a:off x="0" y="2269"/>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94" name="Line 170"/>
              <p:cNvSpPr>
                <a:spLocks noChangeShapeType="1"/>
              </p:cNvSpPr>
              <p:nvPr userDrawn="1"/>
            </p:nvSpPr>
            <p:spPr bwMode="auto">
              <a:xfrm>
                <a:off x="0" y="2130"/>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95" name="Line 171"/>
              <p:cNvSpPr>
                <a:spLocks noChangeShapeType="1"/>
              </p:cNvSpPr>
              <p:nvPr userDrawn="1"/>
            </p:nvSpPr>
            <p:spPr bwMode="auto">
              <a:xfrm>
                <a:off x="0" y="2166"/>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196" name="Line 172"/>
              <p:cNvSpPr>
                <a:spLocks noChangeShapeType="1"/>
              </p:cNvSpPr>
              <p:nvPr userDrawn="1"/>
            </p:nvSpPr>
            <p:spPr bwMode="auto">
              <a:xfrm>
                <a:off x="0" y="2199"/>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97" name="Line 173"/>
              <p:cNvSpPr>
                <a:spLocks noChangeShapeType="1"/>
              </p:cNvSpPr>
              <p:nvPr userDrawn="1"/>
            </p:nvSpPr>
            <p:spPr bwMode="auto">
              <a:xfrm>
                <a:off x="0" y="2040"/>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198" name="Line 174"/>
              <p:cNvSpPr>
                <a:spLocks noChangeShapeType="1"/>
              </p:cNvSpPr>
              <p:nvPr userDrawn="1"/>
            </p:nvSpPr>
            <p:spPr bwMode="auto">
              <a:xfrm>
                <a:off x="0" y="1992"/>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99" name="Line 175"/>
              <p:cNvSpPr>
                <a:spLocks noChangeShapeType="1"/>
              </p:cNvSpPr>
              <p:nvPr userDrawn="1"/>
            </p:nvSpPr>
            <p:spPr bwMode="auto">
              <a:xfrm>
                <a:off x="0" y="2085"/>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00" name="Line 176"/>
              <p:cNvSpPr>
                <a:spLocks noChangeShapeType="1"/>
              </p:cNvSpPr>
              <p:nvPr userDrawn="1"/>
            </p:nvSpPr>
            <p:spPr bwMode="auto">
              <a:xfrm>
                <a:off x="0" y="1593"/>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201" name="Line 177"/>
              <p:cNvSpPr>
                <a:spLocks noChangeShapeType="1"/>
              </p:cNvSpPr>
              <p:nvPr userDrawn="1"/>
            </p:nvSpPr>
            <p:spPr bwMode="auto">
              <a:xfrm>
                <a:off x="0" y="1566"/>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202" name="Line 178"/>
              <p:cNvSpPr>
                <a:spLocks noChangeShapeType="1"/>
              </p:cNvSpPr>
              <p:nvPr userDrawn="1"/>
            </p:nvSpPr>
            <p:spPr bwMode="auto">
              <a:xfrm>
                <a:off x="0" y="1947"/>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03" name="Line 179"/>
              <p:cNvSpPr>
                <a:spLocks noChangeShapeType="1"/>
              </p:cNvSpPr>
              <p:nvPr userDrawn="1"/>
            </p:nvSpPr>
            <p:spPr bwMode="auto">
              <a:xfrm>
                <a:off x="0" y="1821"/>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204" name="Line 180"/>
              <p:cNvSpPr>
                <a:spLocks noChangeShapeType="1"/>
              </p:cNvSpPr>
              <p:nvPr userDrawn="1"/>
            </p:nvSpPr>
            <p:spPr bwMode="auto">
              <a:xfrm>
                <a:off x="0" y="1740"/>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05" name="Line 181"/>
              <p:cNvSpPr>
                <a:spLocks noChangeShapeType="1"/>
              </p:cNvSpPr>
              <p:nvPr userDrawn="1"/>
            </p:nvSpPr>
            <p:spPr bwMode="auto">
              <a:xfrm>
                <a:off x="0" y="1926"/>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206" name="Line 182"/>
              <p:cNvSpPr>
                <a:spLocks noChangeShapeType="1"/>
              </p:cNvSpPr>
              <p:nvPr userDrawn="1"/>
            </p:nvSpPr>
            <p:spPr bwMode="auto">
              <a:xfrm>
                <a:off x="0" y="1614"/>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07" name="Line 183"/>
              <p:cNvSpPr>
                <a:spLocks noChangeShapeType="1"/>
              </p:cNvSpPr>
              <p:nvPr userDrawn="1"/>
            </p:nvSpPr>
            <p:spPr bwMode="auto">
              <a:xfrm>
                <a:off x="0" y="1668"/>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08" name="Line 184"/>
              <p:cNvSpPr>
                <a:spLocks noChangeShapeType="1"/>
              </p:cNvSpPr>
              <p:nvPr userDrawn="1"/>
            </p:nvSpPr>
            <p:spPr bwMode="auto">
              <a:xfrm>
                <a:off x="0" y="1866"/>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09" name="Line 185"/>
              <p:cNvSpPr>
                <a:spLocks noChangeShapeType="1"/>
              </p:cNvSpPr>
              <p:nvPr userDrawn="1"/>
            </p:nvSpPr>
            <p:spPr bwMode="auto">
              <a:xfrm>
                <a:off x="0" y="1845"/>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210" name="Line 186"/>
              <p:cNvSpPr>
                <a:spLocks noChangeShapeType="1"/>
              </p:cNvSpPr>
              <p:nvPr userDrawn="1"/>
            </p:nvSpPr>
            <p:spPr bwMode="auto">
              <a:xfrm>
                <a:off x="0" y="1437"/>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211" name="Line 187"/>
              <p:cNvSpPr>
                <a:spLocks noChangeShapeType="1"/>
              </p:cNvSpPr>
              <p:nvPr userDrawn="1"/>
            </p:nvSpPr>
            <p:spPr bwMode="auto">
              <a:xfrm>
                <a:off x="0" y="1473"/>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212" name="Line 188"/>
              <p:cNvSpPr>
                <a:spLocks noChangeShapeType="1"/>
              </p:cNvSpPr>
              <p:nvPr userDrawn="1"/>
            </p:nvSpPr>
            <p:spPr bwMode="auto">
              <a:xfrm>
                <a:off x="0" y="1506"/>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13" name="Line 189"/>
              <p:cNvSpPr>
                <a:spLocks noChangeShapeType="1"/>
              </p:cNvSpPr>
              <p:nvPr userDrawn="1"/>
            </p:nvSpPr>
            <p:spPr bwMode="auto">
              <a:xfrm>
                <a:off x="0" y="1347"/>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214" name="Line 190"/>
              <p:cNvSpPr>
                <a:spLocks noChangeShapeType="1"/>
              </p:cNvSpPr>
              <p:nvPr userDrawn="1"/>
            </p:nvSpPr>
            <p:spPr bwMode="auto">
              <a:xfrm>
                <a:off x="0" y="1392"/>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15" name="Line 191"/>
              <p:cNvSpPr>
                <a:spLocks noChangeShapeType="1"/>
              </p:cNvSpPr>
              <p:nvPr userDrawn="1"/>
            </p:nvSpPr>
            <p:spPr bwMode="auto">
              <a:xfrm>
                <a:off x="0" y="1016"/>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216" name="Line 192"/>
              <p:cNvSpPr>
                <a:spLocks noChangeShapeType="1"/>
              </p:cNvSpPr>
              <p:nvPr userDrawn="1"/>
            </p:nvSpPr>
            <p:spPr bwMode="auto">
              <a:xfrm>
                <a:off x="0" y="989"/>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217" name="Line 193"/>
              <p:cNvSpPr>
                <a:spLocks noChangeShapeType="1"/>
              </p:cNvSpPr>
              <p:nvPr userDrawn="1"/>
            </p:nvSpPr>
            <p:spPr bwMode="auto">
              <a:xfrm>
                <a:off x="0" y="1244"/>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218" name="Line 194"/>
              <p:cNvSpPr>
                <a:spLocks noChangeShapeType="1"/>
              </p:cNvSpPr>
              <p:nvPr userDrawn="1"/>
            </p:nvSpPr>
            <p:spPr bwMode="auto">
              <a:xfrm>
                <a:off x="0" y="1163"/>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19" name="Line 195"/>
              <p:cNvSpPr>
                <a:spLocks noChangeShapeType="1"/>
              </p:cNvSpPr>
              <p:nvPr userDrawn="1"/>
            </p:nvSpPr>
            <p:spPr bwMode="auto">
              <a:xfrm>
                <a:off x="0" y="1037"/>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20" name="Line 196"/>
              <p:cNvSpPr>
                <a:spLocks noChangeShapeType="1"/>
              </p:cNvSpPr>
              <p:nvPr userDrawn="1"/>
            </p:nvSpPr>
            <p:spPr bwMode="auto">
              <a:xfrm>
                <a:off x="0" y="1091"/>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21" name="Line 197"/>
              <p:cNvSpPr>
                <a:spLocks noChangeShapeType="1"/>
              </p:cNvSpPr>
              <p:nvPr userDrawn="1"/>
            </p:nvSpPr>
            <p:spPr bwMode="auto">
              <a:xfrm>
                <a:off x="0" y="1289"/>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22" name="Line 198"/>
              <p:cNvSpPr>
                <a:spLocks noChangeShapeType="1"/>
              </p:cNvSpPr>
              <p:nvPr userDrawn="1"/>
            </p:nvSpPr>
            <p:spPr bwMode="auto">
              <a:xfrm>
                <a:off x="0" y="1268"/>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223" name="Line 199"/>
              <p:cNvSpPr>
                <a:spLocks noChangeShapeType="1"/>
              </p:cNvSpPr>
              <p:nvPr userDrawn="1"/>
            </p:nvSpPr>
            <p:spPr bwMode="auto">
              <a:xfrm>
                <a:off x="0" y="860"/>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224" name="Line 200"/>
              <p:cNvSpPr>
                <a:spLocks noChangeShapeType="1"/>
              </p:cNvSpPr>
              <p:nvPr userDrawn="1"/>
            </p:nvSpPr>
            <p:spPr bwMode="auto">
              <a:xfrm>
                <a:off x="0" y="896"/>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225" name="Line 201"/>
              <p:cNvSpPr>
                <a:spLocks noChangeShapeType="1"/>
              </p:cNvSpPr>
              <p:nvPr userDrawn="1"/>
            </p:nvSpPr>
            <p:spPr bwMode="auto">
              <a:xfrm>
                <a:off x="0" y="929"/>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26" name="Line 202"/>
              <p:cNvSpPr>
                <a:spLocks noChangeShapeType="1"/>
              </p:cNvSpPr>
              <p:nvPr userDrawn="1"/>
            </p:nvSpPr>
            <p:spPr bwMode="auto">
              <a:xfrm>
                <a:off x="0" y="770"/>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227" name="Line 203"/>
              <p:cNvSpPr>
                <a:spLocks noChangeShapeType="1"/>
              </p:cNvSpPr>
              <p:nvPr userDrawn="1"/>
            </p:nvSpPr>
            <p:spPr bwMode="auto">
              <a:xfrm>
                <a:off x="0" y="815"/>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28" name="Line 204"/>
              <p:cNvSpPr>
                <a:spLocks noChangeShapeType="1"/>
              </p:cNvSpPr>
              <p:nvPr userDrawn="1"/>
            </p:nvSpPr>
            <p:spPr bwMode="auto">
              <a:xfrm>
                <a:off x="0" y="718"/>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29" name="Line 205"/>
              <p:cNvSpPr>
                <a:spLocks noChangeShapeType="1"/>
              </p:cNvSpPr>
              <p:nvPr userDrawn="1"/>
            </p:nvSpPr>
            <p:spPr bwMode="auto">
              <a:xfrm>
                <a:off x="0" y="646"/>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30" name="Line 206"/>
              <p:cNvSpPr>
                <a:spLocks noChangeShapeType="1"/>
              </p:cNvSpPr>
              <p:nvPr userDrawn="1"/>
            </p:nvSpPr>
            <p:spPr bwMode="auto">
              <a:xfrm>
                <a:off x="0" y="522"/>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231" name="Line 207"/>
              <p:cNvSpPr>
                <a:spLocks noChangeShapeType="1"/>
              </p:cNvSpPr>
              <p:nvPr userDrawn="1"/>
            </p:nvSpPr>
            <p:spPr bwMode="auto">
              <a:xfrm>
                <a:off x="0" y="558"/>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232" name="Line 208"/>
              <p:cNvSpPr>
                <a:spLocks noChangeShapeType="1"/>
              </p:cNvSpPr>
              <p:nvPr userDrawn="1"/>
            </p:nvSpPr>
            <p:spPr bwMode="auto">
              <a:xfrm>
                <a:off x="0" y="591"/>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33" name="Line 209"/>
              <p:cNvSpPr>
                <a:spLocks noChangeShapeType="1"/>
              </p:cNvSpPr>
              <p:nvPr userDrawn="1"/>
            </p:nvSpPr>
            <p:spPr bwMode="auto">
              <a:xfrm>
                <a:off x="0" y="432"/>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234" name="Line 210"/>
              <p:cNvSpPr>
                <a:spLocks noChangeShapeType="1"/>
              </p:cNvSpPr>
              <p:nvPr userDrawn="1"/>
            </p:nvSpPr>
            <p:spPr bwMode="auto">
              <a:xfrm>
                <a:off x="0" y="384"/>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35" name="Line 211"/>
              <p:cNvSpPr>
                <a:spLocks noChangeShapeType="1"/>
              </p:cNvSpPr>
              <p:nvPr userDrawn="1"/>
            </p:nvSpPr>
            <p:spPr bwMode="auto">
              <a:xfrm>
                <a:off x="0" y="477"/>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36" name="Line 212"/>
              <p:cNvSpPr>
                <a:spLocks noChangeShapeType="1"/>
              </p:cNvSpPr>
              <p:nvPr userDrawn="1"/>
            </p:nvSpPr>
            <p:spPr bwMode="auto">
              <a:xfrm>
                <a:off x="0" y="339"/>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37" name="Line 213"/>
              <p:cNvSpPr>
                <a:spLocks noChangeShapeType="1"/>
              </p:cNvSpPr>
              <p:nvPr userDrawn="1"/>
            </p:nvSpPr>
            <p:spPr bwMode="auto">
              <a:xfrm>
                <a:off x="0" y="318"/>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238" name="Line 214"/>
              <p:cNvSpPr>
                <a:spLocks noChangeShapeType="1"/>
              </p:cNvSpPr>
              <p:nvPr userDrawn="1"/>
            </p:nvSpPr>
            <p:spPr bwMode="auto">
              <a:xfrm>
                <a:off x="0" y="258"/>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39" name="Line 215"/>
              <p:cNvSpPr>
                <a:spLocks noChangeShapeType="1"/>
              </p:cNvSpPr>
              <p:nvPr userDrawn="1"/>
            </p:nvSpPr>
            <p:spPr bwMode="auto">
              <a:xfrm>
                <a:off x="0" y="70"/>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240" name="Line 216"/>
              <p:cNvSpPr>
                <a:spLocks noChangeShapeType="1"/>
              </p:cNvSpPr>
              <p:nvPr userDrawn="1"/>
            </p:nvSpPr>
            <p:spPr bwMode="auto">
              <a:xfrm>
                <a:off x="0" y="43"/>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241" name="Line 217"/>
              <p:cNvSpPr>
                <a:spLocks noChangeShapeType="1"/>
              </p:cNvSpPr>
              <p:nvPr userDrawn="1"/>
            </p:nvSpPr>
            <p:spPr bwMode="auto">
              <a:xfrm>
                <a:off x="0" y="91"/>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42" name="Line 218"/>
              <p:cNvSpPr>
                <a:spLocks noChangeShapeType="1"/>
              </p:cNvSpPr>
              <p:nvPr userDrawn="1"/>
            </p:nvSpPr>
            <p:spPr bwMode="auto">
              <a:xfrm>
                <a:off x="0" y="145"/>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43" name="Line 219"/>
              <p:cNvSpPr>
                <a:spLocks noChangeShapeType="1"/>
              </p:cNvSpPr>
              <p:nvPr userDrawn="1"/>
            </p:nvSpPr>
            <p:spPr bwMode="auto">
              <a:xfrm>
                <a:off x="0" y="202"/>
                <a:ext cx="5760" cy="0"/>
              </a:xfrm>
              <a:prstGeom prst="line">
                <a:avLst/>
              </a:prstGeom>
              <a:noFill/>
              <a:ln w="38100">
                <a:solidFill>
                  <a:schemeClr val="bg2"/>
                </a:solidFill>
                <a:round/>
                <a:headEnd/>
                <a:tailEnd/>
              </a:ln>
              <a:effectLst/>
            </p:spPr>
            <p:txBody>
              <a:bodyPr wrap="none" anchor="ctr"/>
              <a:lstStyle/>
              <a:p>
                <a:pPr>
                  <a:defRPr/>
                </a:pPr>
                <a:endParaRPr lang="en-US"/>
              </a:p>
            </p:txBody>
          </p:sp>
        </p:grpSp>
        <p:grpSp>
          <p:nvGrpSpPr>
            <p:cNvPr id="1033" name="Group 224"/>
            <p:cNvGrpSpPr>
              <a:grpSpLocks/>
            </p:cNvGrpSpPr>
            <p:nvPr userDrawn="1"/>
          </p:nvGrpSpPr>
          <p:grpSpPr bwMode="auto">
            <a:xfrm>
              <a:off x="400" y="205"/>
              <a:ext cx="5216" cy="1123"/>
              <a:chOff x="400" y="205"/>
              <a:chExt cx="5216" cy="1123"/>
            </a:xfrm>
          </p:grpSpPr>
          <p:sp>
            <p:nvSpPr>
              <p:cNvPr id="1140" name="Rectangle 116"/>
              <p:cNvSpPr>
                <a:spLocks noChangeArrowheads="1"/>
              </p:cNvSpPr>
              <p:nvPr userDrawn="1"/>
            </p:nvSpPr>
            <p:spPr bwMode="auto">
              <a:xfrm>
                <a:off x="557" y="205"/>
                <a:ext cx="313" cy="914"/>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136" name="Rectangle 112"/>
              <p:cNvSpPr>
                <a:spLocks noChangeArrowheads="1"/>
              </p:cNvSpPr>
              <p:nvPr userDrawn="1"/>
            </p:nvSpPr>
            <p:spPr bwMode="auto">
              <a:xfrm>
                <a:off x="400" y="288"/>
                <a:ext cx="3567" cy="49"/>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1141" name="Rectangle 117"/>
              <p:cNvSpPr>
                <a:spLocks noChangeArrowheads="1"/>
              </p:cNvSpPr>
              <p:nvPr userDrawn="1"/>
            </p:nvSpPr>
            <p:spPr bwMode="auto">
              <a:xfrm>
                <a:off x="4599" y="1115"/>
                <a:ext cx="929" cy="213"/>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137" name="Rectangle 113"/>
              <p:cNvSpPr>
                <a:spLocks noChangeArrowheads="1"/>
              </p:cNvSpPr>
              <p:nvPr userDrawn="1"/>
            </p:nvSpPr>
            <p:spPr bwMode="auto">
              <a:xfrm>
                <a:off x="2049" y="1211"/>
                <a:ext cx="3567" cy="49"/>
              </a:xfrm>
              <a:prstGeom prst="rect">
                <a:avLst/>
              </a:prstGeom>
              <a:solidFill>
                <a:schemeClr val="hlink"/>
              </a:solidFill>
              <a:ln w="9525">
                <a:noFill/>
                <a:miter lim="800000"/>
                <a:headEnd/>
                <a:tailEnd/>
              </a:ln>
              <a:effectLst/>
            </p:spPr>
            <p:txBody>
              <a:bodyPr wrap="none" anchor="ctr"/>
              <a:lstStyle/>
              <a:p>
                <a:pPr>
                  <a:defRPr/>
                </a:pPr>
                <a:endParaRPr lang="en-US"/>
              </a:p>
            </p:txBody>
          </p:sp>
        </p:grpSp>
      </p:grpSp>
      <p:sp>
        <p:nvSpPr>
          <p:cNvPr id="1027" name="Rectangle 3"/>
          <p:cNvSpPr>
            <a:spLocks noGrp="1" noChangeArrowheads="1"/>
          </p:cNvSpPr>
          <p:nvPr>
            <p:ph type="body" idx="1"/>
          </p:nvPr>
        </p:nvSpPr>
        <p:spPr bwMode="auto">
          <a:xfrm>
            <a:off x="809625" y="2214563"/>
            <a:ext cx="7958138"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folHlink"/>
                </a:solidFill>
              </a:defRPr>
            </a:lvl1pPr>
          </a:lstStyle>
          <a:p>
            <a:pPr>
              <a:defRPr/>
            </a:pPr>
            <a:endParaRPr lang="en-US"/>
          </a:p>
        </p:txBody>
      </p:sp>
      <p:sp>
        <p:nvSpPr>
          <p:cNvPr id="1029" name="Rectangle 5"/>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folHlink"/>
                </a:solidFill>
              </a:defRPr>
            </a:lvl1pPr>
          </a:lstStyle>
          <a:p>
            <a:pPr>
              <a:defRPr/>
            </a:pPr>
            <a:endParaRPr lang="en-US"/>
          </a:p>
        </p:txBody>
      </p:sp>
      <p:sp>
        <p:nvSpPr>
          <p:cNvPr id="1030" name="Rectangle 6"/>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folHlink"/>
                </a:solidFill>
              </a:defRPr>
            </a:lvl1pPr>
          </a:lstStyle>
          <a:p>
            <a:pPr>
              <a:defRPr/>
            </a:pPr>
            <a:fld id="{615BDA4C-486E-4815-88B1-DC66E6ECD53F}" type="slidenum">
              <a:rPr lang="en-US"/>
              <a:pPr>
                <a:defRPr/>
              </a:pPr>
              <a:t>‹#›</a:t>
            </a:fld>
            <a:endParaRPr lang="en-US"/>
          </a:p>
        </p:txBody>
      </p:sp>
      <p:sp>
        <p:nvSpPr>
          <p:cNvPr id="1031" name="Rectangle 2"/>
          <p:cNvSpPr>
            <a:spLocks noGrp="1" noChangeArrowheads="1"/>
          </p:cNvSpPr>
          <p:nvPr>
            <p:ph type="title"/>
          </p:nvPr>
        </p:nvSpPr>
        <p:spPr bwMode="auto">
          <a:xfrm>
            <a:off x="1371600" y="609600"/>
            <a:ext cx="7378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932"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 id="2147484918" r:id="rId12"/>
    <p:sldLayoutId id="2147484919" r:id="rId13"/>
    <p:sldLayoutId id="2147484920" r:id="rId14"/>
  </p:sldLayoutIdLst>
  <p:transition spd="slow"/>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2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62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62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9D44BE5F-1261-42FB-8971-2FC62F4B31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21" r:id="rId1"/>
    <p:sldLayoutId id="2147484922" r:id="rId2"/>
    <p:sldLayoutId id="2147484923" r:id="rId3"/>
    <p:sldLayoutId id="2147484924" r:id="rId4"/>
    <p:sldLayoutId id="2147484925" r:id="rId5"/>
    <p:sldLayoutId id="2147484926" r:id="rId6"/>
    <p:sldLayoutId id="2147484927" r:id="rId7"/>
    <p:sldLayoutId id="2147484928" r:id="rId8"/>
    <p:sldLayoutId id="2147484929" r:id="rId9"/>
    <p:sldLayoutId id="2147484930" r:id="rId10"/>
    <p:sldLayoutId id="2147484931" r:id="rId11"/>
    <p:sldLayoutId id="214748493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15BDA4C-486E-4815-88B1-DC66E6ECD53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983" r:id="rId1"/>
    <p:sldLayoutId id="2147484984" r:id="rId2"/>
    <p:sldLayoutId id="2147484985" r:id="rId3"/>
    <p:sldLayoutId id="2147484986" r:id="rId4"/>
    <p:sldLayoutId id="2147484987" r:id="rId5"/>
    <p:sldLayoutId id="2147484988" r:id="rId6"/>
    <p:sldLayoutId id="2147484989" r:id="rId7"/>
    <p:sldLayoutId id="2147484990" r:id="rId8"/>
    <p:sldLayoutId id="2147484991" r:id="rId9"/>
    <p:sldLayoutId id="2147484992" r:id="rId10"/>
    <p:sldLayoutId id="214748499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16.xml"/></Relationships>
</file>

<file path=ppt/slides/_rels/slide114.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27.png"/><Relationship Id="rId1" Type="http://schemas.openxmlformats.org/officeDocument/2006/relationships/slideLayout" Target="../slideLayouts/slideLayout20.xml"/></Relationships>
</file>

<file path=ppt/slides/_rels/slide119.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20.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0.xml"/></Relationships>
</file>

<file path=ppt/slides/_rels/slide121.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22.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131.gi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1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http://www.usatoday.com/story/money/business/2013/01/28/buffalo-chicken-wings-prices-rising/1846087/"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04.png"/><Relationship Id="rId1" Type="http://schemas.openxmlformats.org/officeDocument/2006/relationships/slideLayout" Target="../slideLayouts/slideLayout16.xml"/><Relationship Id="rId4" Type="http://schemas.openxmlformats.org/officeDocument/2006/relationships/image" Target="../media/image105.png"/></Relationships>
</file>

<file path=ppt/slides/_rels/slide132.xml.rels><?xml version="1.0" encoding="UTF-8" standalone="yes"?>
<Relationships xmlns="http://schemas.openxmlformats.org/package/2006/relationships"><Relationship Id="rId3" Type="http://schemas.openxmlformats.org/officeDocument/2006/relationships/image" Target="../media/image134.gif"/><Relationship Id="rId2" Type="http://schemas.openxmlformats.org/officeDocument/2006/relationships/image" Target="../media/image114.png"/><Relationship Id="rId1" Type="http://schemas.openxmlformats.org/officeDocument/2006/relationships/slideLayout" Target="../slideLayouts/slideLayout16.xml"/><Relationship Id="rId5" Type="http://schemas.openxmlformats.org/officeDocument/2006/relationships/image" Target="../media/image136.gif"/><Relationship Id="rId4" Type="http://schemas.openxmlformats.org/officeDocument/2006/relationships/image" Target="../media/image135.jpeg"/></Relationships>
</file>

<file path=ppt/slides/_rels/slide133.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1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5.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0.xml"/><Relationship Id="rId4" Type="http://schemas.openxmlformats.org/officeDocument/2006/relationships/image" Target="../media/image139.png"/></Relationships>
</file>

<file path=ppt/slides/_rels/slide136.xml.rels><?xml version="1.0" encoding="UTF-8" standalone="yes"?>
<Relationships xmlns="http://schemas.openxmlformats.org/package/2006/relationships"><Relationship Id="rId2" Type="http://schemas.openxmlformats.org/officeDocument/2006/relationships/image" Target="../media/image140.gif"/><Relationship Id="rId1" Type="http://schemas.openxmlformats.org/officeDocument/2006/relationships/slideLayout" Target="../slideLayouts/slideLayout16.xml"/></Relationships>
</file>

<file path=ppt/slides/_rels/slide137.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1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people+cartoons&amp;source=images&amp;cd=&amp;cad=rja&amp;docid=6ZGisbQSxPQ6xM&amp;tbnid=3r6v_lSGKwMPxM:&amp;ved=0CAUQjRw&amp;url=http://azmega.com/vector/cartoon-white-collar-people.html&amp;ei=TyQdUZ38MYSa9gS9wID4Bg&amp;bvm=bv.42452523,d.eWU&amp;psig=AFQjCNFmK1Y9_Y3TioGfgaV6jFO40PPEzQ&amp;ust=1360950721669279" TargetMode="Externa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source=images&amp;cd=&amp;cad=rja&amp;docid=qAC5vdArnIhcHM&amp;tbnid=VD8lviYM4TK3vM:&amp;ved=0CAgQjRwwAA&amp;url=http://www.businessinsider.com/photos-of-drought-devastating-american-farmland-2012-7?op=1&amp;ei=cT4dUdqWF4-89gTKyoHIBQ&amp;psig=AFQjCNEzJVSybv3eyCj5qUBa0qXxrzTU5g&amp;ust=1360957425429762" TargetMode="External"/><Relationship Id="rId1" Type="http://schemas.openxmlformats.org/officeDocument/2006/relationships/slideLayout" Target="../slideLayouts/slideLayout16.xml"/><Relationship Id="rId5" Type="http://schemas.openxmlformats.org/officeDocument/2006/relationships/image" Target="../media/image22.jpeg"/><Relationship Id="rId4" Type="http://schemas.openxmlformats.org/officeDocument/2006/relationships/hyperlink" Target="http://www.google.com/url?sa=i&amp;rct=j&amp;q=ethanol&amp;source=images&amp;cd=&amp;cad=rja&amp;docid=SoC2IZy6oSnAMM&amp;tbnid=5Ok4UqQ7_yeGpM:&amp;ved=0CAUQjRw&amp;url=http://theiowarepublican.com/2011/tir-poll-iowa-caucus-goers-sour-on-ethanol/&amp;ei=oz4dUYyLEIKo8gTIp4HwCg&amp;bvm=bv.42452523,d.eWU&amp;psig=AFQjCNHJtYrRwWLm2T1M3Grhk7L2sMBLiA&amp;ust=1360957434723154"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1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1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hyperlink" Target="http://www.google.com/url?sa=i&amp;source=images&amp;cd=&amp;cad=rja&amp;docid=04yHTLAUUMG1FM&amp;tbnid=P76xFH9Euz5L0M:&amp;ved=0CAgQjRwwADhN&amp;url=http://www.archiexpo.com/prod/oem/commercial-automatic-meat-mincers-49724-303569.html&amp;ei=TdQLUZn4D4H89gTwuoG4Bg&amp;psig=AFQjCNGPiAihFFL9qPS2Sj6Vp5QiZ2xb1Q&amp;ust=135981614131875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5.jpeg"/><Relationship Id="rId2" Type="http://schemas.openxmlformats.org/officeDocument/2006/relationships/hyperlink" Target="http://www.google.com/url?sa=i&amp;rct=j&amp;q=farmer+&amp;source=images&amp;cd=&amp;cad=rja&amp;docid=h78twY-2aCFM6M&amp;tbnid=xMcMKiL32-ww9M:&amp;ved=0CAUQjRw&amp;url=http://www.ebay.com/itm/Harvest-Moon-Adult-Farmer-Costume-New-/261092559032&amp;ei=RkEdUeSDMY788QTuw4CgDg&amp;bvm=bv.42452523,d.eWU&amp;psig=AFQjCNG5k_yEeb-QdOj8qj6DdV_8vxJXdw&amp;ust=1360958141293355" TargetMode="External"/><Relationship Id="rId1" Type="http://schemas.openxmlformats.org/officeDocument/2006/relationships/slideLayout" Target="../slideLayouts/slideLayout28.xml"/><Relationship Id="rId6" Type="http://schemas.openxmlformats.org/officeDocument/2006/relationships/hyperlink" Target="http://www.google.com/url?sa=i&amp;rct=j&amp;q=government+subsidies&amp;source=images&amp;cd=&amp;cad=rja&amp;docid=moqN-Occk41i4M&amp;tbnid=I1hM58oe0rp2GM:&amp;ved=0CAUQjRw&amp;url=http://www.rightimpulse.com/government-subsidies-a-not-so-recent-phenomenon/&amp;ei=ckIdUYOjFYb69QShh4CICw&amp;bvm=bv.42452523,d.eWU&amp;psig=AFQjCNHviLRpd04p-AJL0_k9dtpVk2mcTQ&amp;ust=1360958417938550" TargetMode="External"/><Relationship Id="rId5" Type="http://schemas.openxmlformats.org/officeDocument/2006/relationships/image" Target="../media/image44.jpeg"/><Relationship Id="rId4" Type="http://schemas.openxmlformats.org/officeDocument/2006/relationships/hyperlink" Target="http://www.google.com/url?sa=i&amp;rct=j&amp;q=corn&amp;source=images&amp;cd=&amp;cad=rja&amp;docid=ecfdRT6cvrIlrM&amp;tbnid=gj5MZb_3HNtsdM:&amp;ved=0CAUQjRw&amp;url=http://www.acreagelife.com/rural-living-articles/how-sweet-sweet-corn&amp;ei=Z0EdUYeQFpC68wTPzoH4Cg&amp;bvm=bv.42452523,d.eWU&amp;psig=AFQjCNE14KAV3gXmoRsAkctECV-9nsmazw&amp;ust=136095817449152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om/url?sa=i&amp;source=images&amp;cd=&amp;docid=ZK-GU_jA2ofBuM&amp;tbnid=qtLmaGPLXDVyRM:&amp;ved=0CAgQjRwwAA&amp;url=http://www.freedomkentucky.org/index.php?title=Kentucky_Agriculture&amp;ei=UUIdUbjsHoeA9QSv44CABg&amp;psig=AFQjCNF416tH2RP7ntYwVAZsulN6E0a5-Q&amp;ust=1360958417551947" TargetMode="Externa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google.com/url?sa=i&amp;rct=j&amp;q=taxes&amp;source=images&amp;cd=&amp;cad=rja&amp;docid=_UtQBGJ89D86DM&amp;tbnid=eI0uZXo90Jj9TM:&amp;ved=0CAUQjRw&amp;url=/url?sa=i&amp;rct=j&amp;q=taxes&amp;source=images&amp;cd=&amp;cad=rja&amp;docid=_UtQBGJ89D86DM&amp;tbnid=eI0uZXo90Jj9TM:&amp;ved=&amp;url=http://www.nerdwallet.com/blog/finance/prof/oil-companies-pay-higher-taxes-prof-ho-explains-economics-optimal-taxation/&amp;ei=6UIdUa_VM4fc8ATdqoDABw&amp;bvm=bv.42452523,d.eWU&amp;psig=AFQjCNFuyHTTwaypt3NI77mVLZL-uRd9xw&amp;ust=1360958570202296&amp;ei=-0IdUeDGI43q8gSi2IGQBw&amp;bvm=bv.42452523,d.eWU&amp;psig=AFQjCNFuyHTTwaypt3NI77mVLZL-uRd9xw&amp;ust=1360958570202296" TargetMode="External"/><Relationship Id="rId1" Type="http://schemas.openxmlformats.org/officeDocument/2006/relationships/slideLayout" Target="../slideLayouts/slideLayout16.xml"/><Relationship Id="rId5" Type="http://schemas.openxmlformats.org/officeDocument/2006/relationships/image" Target="../media/image50.jpeg"/><Relationship Id="rId4" Type="http://schemas.openxmlformats.org/officeDocument/2006/relationships/hyperlink" Target="http://www.google.com/url?sa=i&amp;source=images&amp;cd=&amp;cad=rja&amp;docid=qaOYHZso1tV9QM&amp;tbnid=yYJNu_QQn-fuzM:&amp;ved=0CAgQjRwwAA&amp;url=http://visionofmidnight.com/vision/sin-tax-government-river-of-gold/brhistory_0413/&amp;ei=SkMdUd-cI4Xm9ATGuoDwAw&amp;psig=AFQjCNGvasdbU2JLcV6ozZOj8KQ3p4pNbQ&amp;ust=1360958666628313"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6.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google.com/url?sa=i&amp;rct=j&amp;q=builder+house&amp;source=images&amp;cd=&amp;cad=rja&amp;docid=7U_8TPv6BZTubM&amp;tbnid=E7M6l26c_Em68M:&amp;ved=&amp;url=http://www.welsteadconstruction.com/tag/home-builders&amp;ei=f0UdUb-MPISe9QSUmYDwBw&amp;bvm=bv.42452523,d.eWU&amp;psig=AFQjCNGJ-2wQ-GFC0_zPoMv4JSVaY2uzZQ&amp;ust=1360959232409926" TargetMode="External"/><Relationship Id="rId1" Type="http://schemas.openxmlformats.org/officeDocument/2006/relationships/slideLayout" Target="../slideLayouts/slideLayout16.xml"/><Relationship Id="rId4" Type="http://schemas.openxmlformats.org/officeDocument/2006/relationships/image" Target="../media/image61.jpeg"/></Relationships>
</file>

<file path=ppt/slides/_rels/slide31.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www.google.com/url?sa=i&amp;rct=j&amp;q=iphone+original&amp;source=images&amp;cd=&amp;cad=rja&amp;docid=5dCmo4fcxnAD3M&amp;tbnid=-CY0XVGR5tZ6PM:&amp;ved=0CAUQjRw&amp;url=http://www.macworld.com/article/1167534/five_years_later_reviewing_the_iphone_review.html&amp;ei=LEYdUcToEIqy8AT6rYCwAQ&amp;bvm=bv.42452523,d.eWU&amp;psig=AFQjCNHDlOA7HM2V1KQ1Bo8TVwMqaoQJkw&amp;ust=1360959397901031" TargetMode="External"/><Relationship Id="rId1" Type="http://schemas.openxmlformats.org/officeDocument/2006/relationships/slideLayout" Target="../slideLayouts/slideLayout28.xml"/><Relationship Id="rId5" Type="http://schemas.openxmlformats.org/officeDocument/2006/relationships/image" Target="../media/image66.jpeg"/><Relationship Id="rId4" Type="http://schemas.openxmlformats.org/officeDocument/2006/relationships/hyperlink" Target="http://www.google.com/url?sa=i&amp;rct=j&amp;q=smart+phones&amp;source=images&amp;cd=&amp;cad=rja&amp;docid=4GIb4AC25UEfdM&amp;tbnid=Q30LugWeAl5OBM:&amp;ved=&amp;url=http://blogs.cio.com/smartphones/17794/most-anticipated-smartphones-2013&amp;ei=20YdUYrjDIuG8QSwyICIDw&amp;bvm=bv.42452523,d.eWU&amp;psig=AFQjCNGD4EbQ65I4Zz6yVtr93kggti5TMQ&amp;ust=1360959579556359"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www.google.com/url?sa=i&amp;rct=j&amp;q=explosion+oil+rig&amp;source=images&amp;cd=&amp;cad=rja&amp;docid=_TSW8XO2HhgHaM&amp;tbnid=md7r5AJTL7te0M:&amp;ved=0CAUQjRw&amp;url=http://www.nbcnews.com/id/33692634&amp;ei=HUkdUdvYLpSM9AS_94C4Dw&amp;bvm=bv.42452523,d.eWU&amp;psig=AFQjCNF6RE9m1gcz_t-R-SfL_z17Vy5hAg&amp;ust=1360960137286091" TargetMode="External"/><Relationship Id="rId1" Type="http://schemas.openxmlformats.org/officeDocument/2006/relationships/slideLayout" Target="../slideLayouts/slideLayout28.xml"/><Relationship Id="rId5" Type="http://schemas.openxmlformats.org/officeDocument/2006/relationships/image" Target="../media/image70.jpeg"/><Relationship Id="rId4" Type="http://schemas.openxmlformats.org/officeDocument/2006/relationships/hyperlink" Target="http://www.google.com/url?sa=i&amp;rct=j&amp;q=tsunami&amp;source=images&amp;cd=&amp;cad=rja&amp;docid=P-JxJ9ItEoqPYM&amp;tbnid=0w_UM5lgO7Ok7M:&amp;ved=0CAUQjRw&amp;url=http://news.nationalgeographic.com/news/2011/03/pictures/110315-nuclear-reactor-japan-tsunami-earthquake-world-photos-meltdown/&amp;ei=TE0dUfXXEZKa9QTHhYCoDA&amp;bvm=bv.42452523,d.eWU&amp;psig=AFQjCNFz5jQ-HDNo2c0Ck_TgYE2wU-1fsQ&amp;ust=1360960299679486"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www.toysrus.com/shop/index.jsp?categoryId=2255957" TargetMode="External"/><Relationship Id="rId1" Type="http://schemas.openxmlformats.org/officeDocument/2006/relationships/slideLayout" Target="../slideLayouts/slideLayout2.xml"/><Relationship Id="rId6" Type="http://schemas.openxmlformats.org/officeDocument/2006/relationships/image" Target="../media/image81.gif"/><Relationship Id="rId5" Type="http://schemas.openxmlformats.org/officeDocument/2006/relationships/image" Target="../media/image78.jpeg"/><Relationship Id="rId4" Type="http://schemas.openxmlformats.org/officeDocument/2006/relationships/image" Target="../media/image8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 Id="rId5" Type="http://schemas.openxmlformats.org/officeDocument/2006/relationships/image" Target="../media/image85.png"/><Relationship Id="rId4" Type="http://schemas.openxmlformats.org/officeDocument/2006/relationships/image" Target="../media/image84.png"/></Relationships>
</file>

<file path=ppt/slides/_rels/slide4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4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4.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4.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5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6.xml"/><Relationship Id="rId5" Type="http://schemas.openxmlformats.org/officeDocument/2006/relationships/image" Target="../media/image105.png"/><Relationship Id="rId4" Type="http://schemas.openxmlformats.org/officeDocument/2006/relationships/image" Target="../media/image104.png"/></Relationships>
</file>

<file path=ppt/slides/_rels/slide5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1.jpeg"/></Relationships>
</file>

<file path=ppt/slides/_rels/slide5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119.png"/></Relationships>
</file>

<file path=ppt/slides/_rels/slide64.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228600"/>
            <a:ext cx="8001000" cy="1143000"/>
          </a:xfrm>
          <a:noFill/>
        </p:spPr>
        <p:txBody>
          <a:bodyPr/>
          <a:lstStyle/>
          <a:p>
            <a:pPr eaLnBrk="1" hangingPunct="1"/>
            <a:r>
              <a:rPr lang="en-US" sz="4000" dirty="0" smtClean="0">
                <a:solidFill>
                  <a:srgbClr val="C00000"/>
                </a:solidFill>
                <a:latin typeface="Calibri" pitchFamily="34" charset="0"/>
                <a:cs typeface="Arial" charset="0"/>
              </a:rPr>
              <a:t>Activator - Supply</a:t>
            </a:r>
          </a:p>
        </p:txBody>
      </p:sp>
      <p:sp>
        <p:nvSpPr>
          <p:cNvPr id="4099" name="Rectangle 3"/>
          <p:cNvSpPr>
            <a:spLocks noGrp="1" noChangeArrowheads="1"/>
          </p:cNvSpPr>
          <p:nvPr>
            <p:ph idx="1"/>
          </p:nvPr>
        </p:nvSpPr>
        <p:spPr>
          <a:xfrm>
            <a:off x="0" y="609600"/>
            <a:ext cx="8991600" cy="2971800"/>
          </a:xfrm>
          <a:solidFill>
            <a:schemeClr val="bg1"/>
          </a:solidFill>
        </p:spPr>
        <p:txBody>
          <a:bodyPr/>
          <a:lstStyle/>
          <a:p>
            <a:pPr eaLnBrk="1" hangingPunct="1">
              <a:buFontTx/>
              <a:buNone/>
            </a:pPr>
            <a:r>
              <a:rPr lang="en-US" sz="1600" dirty="0" smtClean="0">
                <a:solidFill>
                  <a:srgbClr val="003366"/>
                </a:solidFill>
                <a:latin typeface="Calibri" pitchFamily="34" charset="0"/>
                <a:cs typeface="Arial" charset="0"/>
              </a:rPr>
              <a:t>	Scenario: Imagine you are beginning a landscaping business in your neighborhood. One of your neighbors tells you they are willing to pay you $30 a week for your services, which includes mowing their lawn, edging, and weed whacking. You tell them, “It’s a deal!” and agree to mow their lawn 4 times a month. A second neighbor tells you that they will pay you $20 a week for your services. You think to yourself, “Well, it’s not as good a deal as the first neighbor, but I’m just starting out”, and you agree to mow their lawn 2 times a month. The third neighbor you approach tells you that they are willing to pay you $10 a week for your services. You tell them that you will service their lawn 1 time a month because they are a friend of the family. The 4</a:t>
            </a:r>
            <a:r>
              <a:rPr lang="en-US" sz="1600" baseline="30000" dirty="0" smtClean="0">
                <a:solidFill>
                  <a:srgbClr val="003366"/>
                </a:solidFill>
                <a:latin typeface="Calibri" pitchFamily="34" charset="0"/>
                <a:cs typeface="Arial" charset="0"/>
              </a:rPr>
              <a:t>th</a:t>
            </a:r>
            <a:r>
              <a:rPr lang="en-US" sz="1600" dirty="0" smtClean="0">
                <a:solidFill>
                  <a:srgbClr val="003366"/>
                </a:solidFill>
                <a:latin typeface="Calibri" pitchFamily="34" charset="0"/>
                <a:cs typeface="Arial" charset="0"/>
              </a:rPr>
              <a:t> person offers you $5, and you politely decline.</a:t>
            </a:r>
          </a:p>
          <a:p>
            <a:pPr eaLnBrk="1" hangingPunct="1"/>
            <a:endParaRPr lang="en-US" sz="1600" dirty="0" smtClean="0">
              <a:solidFill>
                <a:srgbClr val="003366"/>
              </a:solidFill>
              <a:latin typeface="Calibri" pitchFamily="34" charset="0"/>
              <a:cs typeface="Arial" charset="0"/>
            </a:endParaRPr>
          </a:p>
        </p:txBody>
      </p:sp>
      <p:graphicFrame>
        <p:nvGraphicFramePr>
          <p:cNvPr id="5" name="Group 115"/>
          <p:cNvGraphicFramePr>
            <a:graphicFrameLocks noGrp="1"/>
          </p:cNvGraphicFramePr>
          <p:nvPr/>
        </p:nvGraphicFramePr>
        <p:xfrm>
          <a:off x="609600" y="2743200"/>
          <a:ext cx="3657600" cy="2666999"/>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8359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C00000"/>
                          </a:solidFill>
                          <a:effectLst/>
                          <a:latin typeface="Calibri" pitchFamily="34" charset="0"/>
                        </a:rPr>
                        <a:t>Price For Lawn Mowing Service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3366"/>
                          </a:solidFill>
                          <a:effectLst/>
                          <a:latin typeface="Calibri" pitchFamily="34" charset="0"/>
                        </a:rPr>
                        <a:t>Quantity Supplied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585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85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85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85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120" name="Text Box 5"/>
          <p:cNvSpPr txBox="1">
            <a:spLocks noChangeArrowheads="1"/>
          </p:cNvSpPr>
          <p:nvPr/>
        </p:nvSpPr>
        <p:spPr bwMode="auto">
          <a:xfrm>
            <a:off x="304800" y="5551488"/>
            <a:ext cx="8610600" cy="708025"/>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n-US" sz="1600">
                <a:solidFill>
                  <a:srgbClr val="C00000"/>
                </a:solidFill>
                <a:latin typeface="Calibri" pitchFamily="34" charset="0"/>
              </a:rPr>
              <a:t>From left to right, which way is the curve sloping?</a:t>
            </a:r>
          </a:p>
          <a:p>
            <a:pPr marL="457200" indent="-457200">
              <a:spcBef>
                <a:spcPct val="50000"/>
              </a:spcBef>
              <a:buFontTx/>
              <a:buAutoNum type="arabicPeriod"/>
            </a:pPr>
            <a:r>
              <a:rPr lang="en-US" sz="1600">
                <a:solidFill>
                  <a:srgbClr val="003366"/>
                </a:solidFill>
                <a:latin typeface="Calibri" pitchFamily="34" charset="0"/>
              </a:rPr>
              <a:t>Why do you think it is sloping in that direction?</a:t>
            </a:r>
          </a:p>
        </p:txBody>
      </p:sp>
      <p:grpSp>
        <p:nvGrpSpPr>
          <p:cNvPr id="2" name="Group 50"/>
          <p:cNvGrpSpPr>
            <a:grpSpLocks/>
          </p:cNvGrpSpPr>
          <p:nvPr/>
        </p:nvGrpSpPr>
        <p:grpSpPr bwMode="auto">
          <a:xfrm>
            <a:off x="5105400" y="2587625"/>
            <a:ext cx="3505200" cy="3433763"/>
            <a:chOff x="2531" y="1221"/>
            <a:chExt cx="2669" cy="2788"/>
          </a:xfrm>
        </p:grpSpPr>
        <p:sp>
          <p:nvSpPr>
            <p:cNvPr id="4128" name="Rectangle 51"/>
            <p:cNvSpPr>
              <a:spLocks noChangeArrowheads="1"/>
            </p:cNvSpPr>
            <p:nvPr/>
          </p:nvSpPr>
          <p:spPr bwMode="auto">
            <a:xfrm>
              <a:off x="2768" y="1221"/>
              <a:ext cx="2031" cy="187"/>
            </a:xfrm>
            <a:prstGeom prst="rect">
              <a:avLst/>
            </a:prstGeom>
            <a:noFill/>
            <a:ln w="22225">
              <a:noFill/>
              <a:miter lim="800000"/>
              <a:headEnd/>
              <a:tailEnd/>
            </a:ln>
          </p:spPr>
          <p:txBody>
            <a:bodyPr wrap="none" lIns="0" tIns="0" rIns="0" bIns="0">
              <a:spAutoFit/>
            </a:bodyPr>
            <a:lstStyle/>
            <a:p>
              <a:pPr defTabSz="514350" eaLnBrk="0" hangingPunct="0"/>
              <a:r>
                <a:rPr lang="en-AU" sz="1500" b="1">
                  <a:solidFill>
                    <a:srgbClr val="C00000"/>
                  </a:solidFill>
                  <a:latin typeface="Calibri" pitchFamily="34" charset="0"/>
                </a:rPr>
                <a:t>Price for Landscaping Service</a:t>
              </a:r>
            </a:p>
          </p:txBody>
        </p:sp>
        <p:sp>
          <p:nvSpPr>
            <p:cNvPr id="4129" name="Rectangle 90"/>
            <p:cNvSpPr>
              <a:spLocks noChangeArrowheads="1"/>
            </p:cNvSpPr>
            <p:nvPr/>
          </p:nvSpPr>
          <p:spPr bwMode="auto">
            <a:xfrm>
              <a:off x="3875" y="3822"/>
              <a:ext cx="1267" cy="187"/>
            </a:xfrm>
            <a:prstGeom prst="rect">
              <a:avLst/>
            </a:prstGeom>
            <a:noFill/>
            <a:ln w="22225">
              <a:noFill/>
              <a:miter lim="800000"/>
              <a:headEnd/>
              <a:tailEnd/>
            </a:ln>
          </p:spPr>
          <p:txBody>
            <a:bodyPr wrap="none" lIns="0" tIns="0" rIns="0" bIns="0">
              <a:spAutoFit/>
            </a:bodyPr>
            <a:lstStyle/>
            <a:p>
              <a:pPr defTabSz="514350" eaLnBrk="0" hangingPunct="0"/>
              <a:r>
                <a:rPr lang="en-AU" sz="1500" b="1">
                  <a:solidFill>
                    <a:srgbClr val="003366"/>
                  </a:solidFill>
                  <a:latin typeface="Calibri" pitchFamily="34" charset="0"/>
                </a:rPr>
                <a:t>Quantity Supplied</a:t>
              </a:r>
            </a:p>
          </p:txBody>
        </p:sp>
        <p:sp>
          <p:nvSpPr>
            <p:cNvPr id="4130" name="Freeform 105"/>
            <p:cNvSpPr>
              <a:spLocks/>
            </p:cNvSpPr>
            <p:nvPr/>
          </p:nvSpPr>
          <p:spPr bwMode="auto">
            <a:xfrm>
              <a:off x="2531" y="1358"/>
              <a:ext cx="2669" cy="2125"/>
            </a:xfrm>
            <a:custGeom>
              <a:avLst/>
              <a:gdLst>
                <a:gd name="T0" fmla="*/ 0 w 2621"/>
                <a:gd name="T1" fmla="*/ 0 h 2571"/>
                <a:gd name="T2" fmla="*/ 0 w 2621"/>
                <a:gd name="T3" fmla="*/ 12 h 2571"/>
                <a:gd name="T4" fmla="*/ 788 w 2621"/>
                <a:gd name="T5" fmla="*/ 12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22225" cap="rnd">
              <a:solidFill>
                <a:srgbClr val="000000"/>
              </a:solidFill>
              <a:round/>
              <a:headEnd type="triangle" w="sm" len="sm"/>
              <a:tailEnd type="triangle" w="sm" len="sm"/>
            </a:ln>
          </p:spPr>
          <p:txBody>
            <a:bodyPr/>
            <a:lstStyle/>
            <a:p>
              <a:endParaRPr lang="en-US"/>
            </a:p>
          </p:txBody>
        </p:sp>
      </p:grpSp>
      <p:sp>
        <p:nvSpPr>
          <p:cNvPr id="4122" name="Rectangle 55"/>
          <p:cNvSpPr>
            <a:spLocks noChangeArrowheads="1"/>
          </p:cNvSpPr>
          <p:nvPr/>
        </p:nvSpPr>
        <p:spPr bwMode="auto">
          <a:xfrm>
            <a:off x="4495800" y="3505200"/>
            <a:ext cx="482600" cy="231775"/>
          </a:xfrm>
          <a:prstGeom prst="rect">
            <a:avLst/>
          </a:prstGeom>
          <a:noFill/>
          <a:ln w="9525">
            <a:noFill/>
            <a:miter lim="800000"/>
            <a:headEnd/>
            <a:tailEnd/>
          </a:ln>
        </p:spPr>
        <p:txBody>
          <a:bodyPr wrap="none" lIns="0" tIns="0" rIns="0" bIns="0">
            <a:spAutoFit/>
          </a:bodyPr>
          <a:lstStyle/>
          <a:p>
            <a:pPr defTabSz="514350" eaLnBrk="0" hangingPunct="0"/>
            <a:r>
              <a:rPr lang="en-AU" sz="1500" b="1" dirty="0">
                <a:solidFill>
                  <a:srgbClr val="000000"/>
                </a:solidFill>
                <a:latin typeface="Arial" charset="0"/>
              </a:rPr>
              <a:t>20.00</a:t>
            </a:r>
          </a:p>
        </p:txBody>
      </p:sp>
      <p:sp>
        <p:nvSpPr>
          <p:cNvPr id="4123" name="Rectangle 57"/>
          <p:cNvSpPr>
            <a:spLocks noChangeArrowheads="1"/>
          </p:cNvSpPr>
          <p:nvPr/>
        </p:nvSpPr>
        <p:spPr bwMode="auto">
          <a:xfrm>
            <a:off x="4419600" y="3121025"/>
            <a:ext cx="588963" cy="23177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$30.00</a:t>
            </a:r>
          </a:p>
        </p:txBody>
      </p:sp>
      <p:sp>
        <p:nvSpPr>
          <p:cNvPr id="4124" name="Rectangle 59"/>
          <p:cNvSpPr>
            <a:spLocks noChangeArrowheads="1"/>
          </p:cNvSpPr>
          <p:nvPr/>
        </p:nvSpPr>
        <p:spPr bwMode="auto">
          <a:xfrm>
            <a:off x="4495800" y="4495800"/>
            <a:ext cx="482600" cy="23177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10.00</a:t>
            </a:r>
          </a:p>
        </p:txBody>
      </p:sp>
      <p:sp>
        <p:nvSpPr>
          <p:cNvPr id="4125" name="Rectangle 60"/>
          <p:cNvSpPr>
            <a:spLocks noChangeArrowheads="1"/>
          </p:cNvSpPr>
          <p:nvPr/>
        </p:nvSpPr>
        <p:spPr bwMode="auto">
          <a:xfrm>
            <a:off x="4800600" y="5349875"/>
            <a:ext cx="93663" cy="21272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0</a:t>
            </a:r>
          </a:p>
        </p:txBody>
      </p:sp>
      <p:sp>
        <p:nvSpPr>
          <p:cNvPr id="4126" name="Rectangle 61"/>
          <p:cNvSpPr>
            <a:spLocks noChangeArrowheads="1"/>
          </p:cNvSpPr>
          <p:nvPr/>
        </p:nvSpPr>
        <p:spPr bwMode="auto">
          <a:xfrm>
            <a:off x="5105400" y="5410200"/>
            <a:ext cx="340360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    1     2    3    4     5    6    7    8    9    10</a:t>
            </a:r>
          </a:p>
        </p:txBody>
      </p:sp>
      <p:sp>
        <p:nvSpPr>
          <p:cNvPr id="4127" name="Rectangle 59"/>
          <p:cNvSpPr>
            <a:spLocks noChangeArrowheads="1"/>
          </p:cNvSpPr>
          <p:nvPr/>
        </p:nvSpPr>
        <p:spPr bwMode="auto">
          <a:xfrm>
            <a:off x="4578350" y="5029200"/>
            <a:ext cx="374650" cy="230188"/>
          </a:xfrm>
          <a:prstGeom prst="rect">
            <a:avLst/>
          </a:prstGeom>
          <a:noFill/>
          <a:ln w="9525">
            <a:noFill/>
            <a:miter lim="800000"/>
            <a:headEnd/>
            <a:tailEnd/>
          </a:ln>
        </p:spPr>
        <p:txBody>
          <a:bodyPr wrap="none" lIns="0" tIns="0" rIns="0" bIns="0">
            <a:spAutoFit/>
          </a:bodyPr>
          <a:lstStyle/>
          <a:p>
            <a:pPr defTabSz="514350" eaLnBrk="0" hangingPunct="0"/>
            <a:r>
              <a:rPr lang="en-AU" sz="1500" b="1" dirty="0">
                <a:solidFill>
                  <a:srgbClr val="000000"/>
                </a:solidFill>
                <a:latin typeface="Arial" charset="0"/>
              </a:rPr>
              <a:t>5.00</a:t>
            </a:r>
          </a:p>
        </p:txBody>
      </p:sp>
      <p:sp>
        <p:nvSpPr>
          <p:cNvPr id="16" name="Rectangle 55"/>
          <p:cNvSpPr>
            <a:spLocks noChangeArrowheads="1"/>
          </p:cNvSpPr>
          <p:nvPr/>
        </p:nvSpPr>
        <p:spPr bwMode="auto">
          <a:xfrm>
            <a:off x="4495800" y="4038600"/>
            <a:ext cx="482504" cy="230832"/>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charset="0"/>
              </a:rPr>
              <a:t>15.00</a:t>
            </a:r>
            <a:endParaRPr lang="en-AU" sz="1500" b="1" dirty="0">
              <a:solidFill>
                <a:srgbClr val="000000"/>
              </a:solidFill>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2300" y="-304800"/>
            <a:ext cx="7759700" cy="1143000"/>
          </a:xfrm>
          <a:prstGeom prst="rect">
            <a:avLst/>
          </a:prstGeom>
          <a:solidFill>
            <a:schemeClr val="bg1"/>
          </a:solidFill>
          <a:ln w="9525">
            <a:noFill/>
            <a:miter lim="800000"/>
            <a:headEnd/>
            <a:tailEnd/>
          </a:ln>
        </p:spPr>
        <p:txBody>
          <a:bodyPr anchor="ctr"/>
          <a:lstStyle/>
          <a:p>
            <a:pPr algn="ctr">
              <a:lnSpc>
                <a:spcPct val="85000"/>
              </a:lnSpc>
              <a:defRPr/>
            </a:pPr>
            <a:r>
              <a:rPr lang="en-US" sz="2400" kern="0" dirty="0" smtClean="0">
                <a:solidFill>
                  <a:srgbClr val="C00000"/>
                </a:solidFill>
                <a:latin typeface="Arial" charset="0"/>
                <a:ea typeface="+mj-ea"/>
                <a:cs typeface="Arial" charset="0"/>
              </a:rPr>
              <a:t>Increase </a:t>
            </a:r>
            <a:r>
              <a:rPr lang="en-US" sz="2400" kern="0" dirty="0">
                <a:solidFill>
                  <a:srgbClr val="C00000"/>
                </a:solidFill>
                <a:latin typeface="Arial" charset="0"/>
                <a:ea typeface="+mj-ea"/>
                <a:cs typeface="Arial" charset="0"/>
              </a:rPr>
              <a:t>in Supply</a:t>
            </a:r>
          </a:p>
        </p:txBody>
      </p:sp>
      <p:graphicFrame>
        <p:nvGraphicFramePr>
          <p:cNvPr id="79947" name="Group 75"/>
          <p:cNvGraphicFramePr>
            <a:graphicFrameLocks noGrp="1"/>
          </p:cNvGraphicFramePr>
          <p:nvPr/>
        </p:nvGraphicFramePr>
        <p:xfrm>
          <a:off x="685800" y="1127125"/>
          <a:ext cx="2057400" cy="2529840"/>
        </p:xfrm>
        <a:graphic>
          <a:graphicData uri="http://schemas.openxmlformats.org/drawingml/2006/table">
            <a:tbl>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tblGrid>
              <a:tr h="98073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rgbClr val="C00000"/>
                          </a:solidFill>
                          <a:effectLst/>
                          <a:latin typeface="Calibri" pitchFamily="34" charset="0"/>
                        </a:rPr>
                        <a:t>Price For Lawn Mowing Service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rgbClr val="003366"/>
                          </a:solidFill>
                          <a:effectLst/>
                          <a:latin typeface="Calibri" pitchFamily="34" charset="0"/>
                        </a:rPr>
                        <a:t>Original Quantity Supplied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$30.00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20.00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10.00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5.00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79953" name="Group 81"/>
          <p:cNvGraphicFramePr>
            <a:graphicFrameLocks noGrp="1"/>
          </p:cNvGraphicFramePr>
          <p:nvPr/>
        </p:nvGraphicFramePr>
        <p:xfrm>
          <a:off x="2743200" y="1127125"/>
          <a:ext cx="1219200" cy="2529840"/>
        </p:xfrm>
        <a:graphic>
          <a:graphicData uri="http://schemas.openxmlformats.org/drawingml/2006/table">
            <a:tbl>
              <a:tblPr/>
              <a:tblGrid>
                <a:gridCol w="1219200">
                  <a:extLst>
                    <a:ext uri="{9D8B030D-6E8A-4147-A177-3AD203B41FA5}">
                      <a16:colId xmlns:a16="http://schemas.microsoft.com/office/drawing/2014/main" val="20000"/>
                    </a:ext>
                  </a:extLst>
                </a:gridCol>
              </a:tblGrid>
              <a:tr h="98073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rgbClr val="000000"/>
                          </a:solidFill>
                          <a:effectLst/>
                          <a:latin typeface="Calibri" pitchFamily="34" charset="0"/>
                        </a:rPr>
                        <a:t>Quantity Supplied New Equipment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2" name="Group 50"/>
          <p:cNvGrpSpPr>
            <a:grpSpLocks/>
          </p:cNvGrpSpPr>
          <p:nvPr/>
        </p:nvGrpSpPr>
        <p:grpSpPr bwMode="auto">
          <a:xfrm>
            <a:off x="4875213" y="1047750"/>
            <a:ext cx="4040187" cy="4286250"/>
            <a:chOff x="2403" y="1219"/>
            <a:chExt cx="2878" cy="2894"/>
          </a:xfrm>
        </p:grpSpPr>
        <p:sp>
          <p:nvSpPr>
            <p:cNvPr id="10315" name="Rectangle 51"/>
            <p:cNvSpPr>
              <a:spLocks noChangeArrowheads="1"/>
            </p:cNvSpPr>
            <p:nvPr/>
          </p:nvSpPr>
          <p:spPr bwMode="auto">
            <a:xfrm>
              <a:off x="2457" y="1219"/>
              <a:ext cx="373"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Price </a:t>
              </a:r>
            </a:p>
          </p:txBody>
        </p:sp>
        <p:sp>
          <p:nvSpPr>
            <p:cNvPr id="10316" name="Rectangle 53"/>
            <p:cNvSpPr>
              <a:spLocks noChangeArrowheads="1"/>
            </p:cNvSpPr>
            <p:nvPr/>
          </p:nvSpPr>
          <p:spPr bwMode="auto">
            <a:xfrm>
              <a:off x="3115" y="1485"/>
              <a:ext cx="0" cy="144"/>
            </a:xfrm>
            <a:prstGeom prst="rect">
              <a:avLst/>
            </a:prstGeom>
            <a:noFill/>
            <a:ln w="9525">
              <a:noFill/>
              <a:miter lim="800000"/>
              <a:headEnd/>
              <a:tailEnd/>
            </a:ln>
          </p:spPr>
          <p:txBody>
            <a:bodyPr wrap="none" lIns="0" tIns="0" rIns="0" bIns="0">
              <a:spAutoFit/>
            </a:bodyPr>
            <a:lstStyle/>
            <a:p>
              <a:pPr defTabSz="514350" eaLnBrk="0" hangingPunct="0"/>
              <a:endParaRPr lang="en-AU" sz="1500" b="1">
                <a:solidFill>
                  <a:srgbClr val="000000"/>
                </a:solidFill>
                <a:latin typeface="Arial" charset="0"/>
              </a:endParaRPr>
            </a:p>
          </p:txBody>
        </p:sp>
        <p:sp>
          <p:nvSpPr>
            <p:cNvPr id="10317" name="Rectangle 55"/>
            <p:cNvSpPr>
              <a:spLocks noChangeArrowheads="1"/>
            </p:cNvSpPr>
            <p:nvPr/>
          </p:nvSpPr>
          <p:spPr bwMode="auto">
            <a:xfrm>
              <a:off x="2457" y="230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20.00</a:t>
              </a:r>
            </a:p>
          </p:txBody>
        </p:sp>
        <p:sp>
          <p:nvSpPr>
            <p:cNvPr id="10318" name="Rectangle 57"/>
            <p:cNvSpPr>
              <a:spLocks noChangeArrowheads="1"/>
            </p:cNvSpPr>
            <p:nvPr/>
          </p:nvSpPr>
          <p:spPr bwMode="auto">
            <a:xfrm>
              <a:off x="2403" y="1631"/>
              <a:ext cx="420"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$30.00</a:t>
              </a:r>
            </a:p>
          </p:txBody>
        </p:sp>
        <p:sp>
          <p:nvSpPr>
            <p:cNvPr id="10319" name="Rectangle 59"/>
            <p:cNvSpPr>
              <a:spLocks noChangeArrowheads="1"/>
            </p:cNvSpPr>
            <p:nvPr/>
          </p:nvSpPr>
          <p:spPr bwMode="auto">
            <a:xfrm>
              <a:off x="2457" y="3020"/>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10.00</a:t>
              </a:r>
            </a:p>
          </p:txBody>
        </p:sp>
        <p:sp>
          <p:nvSpPr>
            <p:cNvPr id="10320" name="Rectangle 60"/>
            <p:cNvSpPr>
              <a:spLocks noChangeArrowheads="1"/>
            </p:cNvSpPr>
            <p:nvPr/>
          </p:nvSpPr>
          <p:spPr bwMode="auto">
            <a:xfrm>
              <a:off x="2861" y="3804"/>
              <a:ext cx="67" cy="144"/>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0</a:t>
              </a:r>
            </a:p>
          </p:txBody>
        </p:sp>
        <p:sp>
          <p:nvSpPr>
            <p:cNvPr id="10321" name="Rectangle 61"/>
            <p:cNvSpPr>
              <a:spLocks noChangeArrowheads="1"/>
            </p:cNvSpPr>
            <p:nvPr/>
          </p:nvSpPr>
          <p:spPr bwMode="auto">
            <a:xfrm>
              <a:off x="2961" y="3804"/>
              <a:ext cx="2236"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  1   2   3    4    5    6    7    8    9    10</a:t>
              </a:r>
            </a:p>
          </p:txBody>
        </p:sp>
        <p:sp>
          <p:nvSpPr>
            <p:cNvPr id="10322" name="Line 73"/>
            <p:cNvSpPr>
              <a:spLocks noChangeShapeType="1"/>
            </p:cNvSpPr>
            <p:nvPr/>
          </p:nvSpPr>
          <p:spPr bwMode="auto">
            <a:xfrm>
              <a:off x="2846" y="204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3" name="Line 75"/>
            <p:cNvSpPr>
              <a:spLocks noChangeShapeType="1"/>
            </p:cNvSpPr>
            <p:nvPr/>
          </p:nvSpPr>
          <p:spPr bwMode="auto">
            <a:xfrm>
              <a:off x="2846" y="2404"/>
              <a:ext cx="5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4" name="Line 76"/>
            <p:cNvSpPr>
              <a:spLocks noChangeShapeType="1"/>
            </p:cNvSpPr>
            <p:nvPr/>
          </p:nvSpPr>
          <p:spPr bwMode="auto">
            <a:xfrm>
              <a:off x="2846" y="276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5" name="Line 77"/>
            <p:cNvSpPr>
              <a:spLocks noChangeShapeType="1"/>
            </p:cNvSpPr>
            <p:nvPr/>
          </p:nvSpPr>
          <p:spPr bwMode="auto">
            <a:xfrm>
              <a:off x="2846" y="3124"/>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6" name="Line 78"/>
            <p:cNvSpPr>
              <a:spLocks noChangeShapeType="1"/>
            </p:cNvSpPr>
            <p:nvPr/>
          </p:nvSpPr>
          <p:spPr bwMode="auto">
            <a:xfrm>
              <a:off x="2846" y="3440"/>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7" name="Line 79"/>
            <p:cNvSpPr>
              <a:spLocks noChangeShapeType="1"/>
            </p:cNvSpPr>
            <p:nvPr/>
          </p:nvSpPr>
          <p:spPr bwMode="auto">
            <a:xfrm>
              <a:off x="306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8" name="Line 80"/>
            <p:cNvSpPr>
              <a:spLocks noChangeShapeType="1"/>
            </p:cNvSpPr>
            <p:nvPr/>
          </p:nvSpPr>
          <p:spPr bwMode="auto">
            <a:xfrm>
              <a:off x="327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9" name="Line 81"/>
            <p:cNvSpPr>
              <a:spLocks noChangeShapeType="1"/>
            </p:cNvSpPr>
            <p:nvPr/>
          </p:nvSpPr>
          <p:spPr bwMode="auto">
            <a:xfrm>
              <a:off x="3435"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0" name="Line 82"/>
            <p:cNvSpPr>
              <a:spLocks noChangeShapeType="1"/>
            </p:cNvSpPr>
            <p:nvPr/>
          </p:nvSpPr>
          <p:spPr bwMode="auto">
            <a:xfrm>
              <a:off x="3652"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1" name="Line 83"/>
            <p:cNvSpPr>
              <a:spLocks noChangeShapeType="1"/>
            </p:cNvSpPr>
            <p:nvPr/>
          </p:nvSpPr>
          <p:spPr bwMode="auto">
            <a:xfrm>
              <a:off x="3869"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2" name="Line 85"/>
            <p:cNvSpPr>
              <a:spLocks noChangeShapeType="1"/>
            </p:cNvSpPr>
            <p:nvPr/>
          </p:nvSpPr>
          <p:spPr bwMode="auto">
            <a:xfrm>
              <a:off x="4086"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3" name="Line 87"/>
            <p:cNvSpPr>
              <a:spLocks noChangeShapeType="1"/>
            </p:cNvSpPr>
            <p:nvPr/>
          </p:nvSpPr>
          <p:spPr bwMode="auto">
            <a:xfrm>
              <a:off x="4357"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4" name="Line 88"/>
            <p:cNvSpPr>
              <a:spLocks noChangeShapeType="1"/>
            </p:cNvSpPr>
            <p:nvPr/>
          </p:nvSpPr>
          <p:spPr bwMode="auto">
            <a:xfrm>
              <a:off x="4575"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5" name="Line 89"/>
            <p:cNvSpPr>
              <a:spLocks noChangeShapeType="1"/>
            </p:cNvSpPr>
            <p:nvPr/>
          </p:nvSpPr>
          <p:spPr bwMode="auto">
            <a:xfrm>
              <a:off x="4792"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6" name="Rectangle 90"/>
            <p:cNvSpPr>
              <a:spLocks noChangeArrowheads="1"/>
            </p:cNvSpPr>
            <p:nvPr/>
          </p:nvSpPr>
          <p:spPr bwMode="auto">
            <a:xfrm>
              <a:off x="2846" y="3957"/>
              <a:ext cx="1170"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Quantity Supplied</a:t>
              </a:r>
            </a:p>
          </p:txBody>
        </p:sp>
        <p:sp>
          <p:nvSpPr>
            <p:cNvPr id="10337" name="Line 103"/>
            <p:cNvSpPr>
              <a:spLocks noChangeShapeType="1"/>
            </p:cNvSpPr>
            <p:nvPr/>
          </p:nvSpPr>
          <p:spPr bwMode="auto">
            <a:xfrm flipH="1">
              <a:off x="2846" y="1426"/>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8" name="Line 104"/>
            <p:cNvSpPr>
              <a:spLocks noChangeShapeType="1"/>
            </p:cNvSpPr>
            <p:nvPr/>
          </p:nvSpPr>
          <p:spPr bwMode="auto">
            <a:xfrm>
              <a:off x="5064"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9" name="Freeform 105"/>
            <p:cNvSpPr>
              <a:spLocks/>
            </p:cNvSpPr>
            <p:nvPr/>
          </p:nvSpPr>
          <p:spPr bwMode="auto">
            <a:xfrm>
              <a:off x="2913" y="1224"/>
              <a:ext cx="2368" cy="2571"/>
            </a:xfrm>
            <a:custGeom>
              <a:avLst/>
              <a:gdLst>
                <a:gd name="T0" fmla="*/ 0 w 2621"/>
                <a:gd name="T1" fmla="*/ 0 h 2571"/>
                <a:gd name="T2" fmla="*/ 0 w 2621"/>
                <a:gd name="T3" fmla="*/ 2570 h 2571"/>
                <a:gd name="T4" fmla="*/ 53 w 2621"/>
                <a:gd name="T5" fmla="*/ 2570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12700" cap="rnd">
              <a:solidFill>
                <a:srgbClr val="000000"/>
              </a:solidFill>
              <a:round/>
              <a:headEnd type="none" w="sm" len="sm"/>
              <a:tailEnd type="none" w="sm" len="sm"/>
            </a:ln>
          </p:spPr>
          <p:txBody>
            <a:bodyPr/>
            <a:lstStyle/>
            <a:p>
              <a:endParaRPr lang="en-US"/>
            </a:p>
          </p:txBody>
        </p:sp>
      </p:grpSp>
      <p:sp>
        <p:nvSpPr>
          <p:cNvPr id="10279" name="Line 92"/>
          <p:cNvSpPr>
            <a:spLocks noChangeShapeType="1"/>
          </p:cNvSpPr>
          <p:nvPr/>
        </p:nvSpPr>
        <p:spPr bwMode="auto">
          <a:xfrm flipH="1">
            <a:off x="5562600" y="1736725"/>
            <a:ext cx="762000" cy="2590800"/>
          </a:xfrm>
          <a:prstGeom prst="line">
            <a:avLst/>
          </a:prstGeom>
          <a:noFill/>
          <a:ln w="25400">
            <a:solidFill>
              <a:srgbClr val="4D9AFF"/>
            </a:solidFill>
            <a:round/>
            <a:headEnd type="none" w="sm" len="sm"/>
            <a:tailEnd type="none" w="sm" len="sm"/>
          </a:ln>
        </p:spPr>
        <p:txBody>
          <a:bodyPr wrap="none" anchor="ctr"/>
          <a:lstStyle/>
          <a:p>
            <a:endParaRPr lang="en-US"/>
          </a:p>
        </p:txBody>
      </p:sp>
      <p:sp>
        <p:nvSpPr>
          <p:cNvPr id="10280" name="Freeform 95"/>
          <p:cNvSpPr>
            <a:spLocks/>
          </p:cNvSpPr>
          <p:nvPr/>
        </p:nvSpPr>
        <p:spPr bwMode="auto">
          <a:xfrm>
            <a:off x="6019800" y="2651125"/>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10281" name="Freeform 98"/>
          <p:cNvSpPr>
            <a:spLocks/>
          </p:cNvSpPr>
          <p:nvPr/>
        </p:nvSpPr>
        <p:spPr bwMode="auto">
          <a:xfrm>
            <a:off x="5715000" y="3794125"/>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10282" name="Freeform 93"/>
          <p:cNvSpPr>
            <a:spLocks/>
          </p:cNvSpPr>
          <p:nvPr/>
        </p:nvSpPr>
        <p:spPr bwMode="auto">
          <a:xfrm>
            <a:off x="6324600" y="1660525"/>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10283" name="Line 103"/>
          <p:cNvSpPr>
            <a:spLocks noChangeShapeType="1"/>
          </p:cNvSpPr>
          <p:nvPr/>
        </p:nvSpPr>
        <p:spPr bwMode="auto">
          <a:xfrm flipH="1">
            <a:off x="5497513" y="1735138"/>
            <a:ext cx="82550" cy="158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7" name="Line 92"/>
          <p:cNvSpPr>
            <a:spLocks noChangeShapeType="1"/>
          </p:cNvSpPr>
          <p:nvPr/>
        </p:nvSpPr>
        <p:spPr bwMode="auto">
          <a:xfrm flipH="1">
            <a:off x="6096000" y="1660525"/>
            <a:ext cx="1752600" cy="2590800"/>
          </a:xfrm>
          <a:prstGeom prst="line">
            <a:avLst/>
          </a:prstGeom>
          <a:noFill/>
          <a:ln w="25400">
            <a:solidFill>
              <a:srgbClr val="C00000"/>
            </a:solidFill>
            <a:round/>
            <a:headEnd type="none" w="sm" len="sm"/>
            <a:tailEnd type="none" w="sm" len="sm"/>
          </a:ln>
        </p:spPr>
        <p:txBody>
          <a:bodyPr wrap="none" anchor="ctr"/>
          <a:lstStyle/>
          <a:p>
            <a:endParaRPr lang="en-US"/>
          </a:p>
        </p:txBody>
      </p:sp>
      <p:sp>
        <p:nvSpPr>
          <p:cNvPr id="48" name="Freeform 95"/>
          <p:cNvSpPr>
            <a:spLocks/>
          </p:cNvSpPr>
          <p:nvPr/>
        </p:nvSpPr>
        <p:spPr bwMode="auto">
          <a:xfrm>
            <a:off x="6324600" y="3794125"/>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53" name="Freeform 93"/>
          <p:cNvSpPr>
            <a:spLocks/>
          </p:cNvSpPr>
          <p:nvPr/>
        </p:nvSpPr>
        <p:spPr bwMode="auto">
          <a:xfrm>
            <a:off x="7010400" y="2795588"/>
            <a:ext cx="68263" cy="84137"/>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54" name="Freeform 93"/>
          <p:cNvSpPr>
            <a:spLocks/>
          </p:cNvSpPr>
          <p:nvPr/>
        </p:nvSpPr>
        <p:spPr bwMode="auto">
          <a:xfrm>
            <a:off x="7772400" y="1660525"/>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cxnSp>
        <p:nvCxnSpPr>
          <p:cNvPr id="65" name="Straight Arrow Connector 64"/>
          <p:cNvCxnSpPr>
            <a:cxnSpLocks noChangeShapeType="1"/>
          </p:cNvCxnSpPr>
          <p:nvPr/>
        </p:nvCxnSpPr>
        <p:spPr bwMode="auto">
          <a:xfrm>
            <a:off x="6553200" y="1812925"/>
            <a:ext cx="762000" cy="1588"/>
          </a:xfrm>
          <a:prstGeom prst="straightConnector1">
            <a:avLst/>
          </a:prstGeom>
          <a:noFill/>
          <a:ln w="9525" algn="ctr">
            <a:solidFill>
              <a:schemeClr val="tx1"/>
            </a:solidFill>
            <a:round/>
            <a:headEnd/>
            <a:tailEnd type="arrow" w="med" len="med"/>
          </a:ln>
        </p:spPr>
      </p:cxnSp>
      <p:sp>
        <p:nvSpPr>
          <p:cNvPr id="10308" name="Rectangle 56"/>
          <p:cNvSpPr>
            <a:spLocks noChangeArrowheads="1"/>
          </p:cNvSpPr>
          <p:nvPr/>
        </p:nvSpPr>
        <p:spPr bwMode="auto">
          <a:xfrm>
            <a:off x="5638800" y="4327525"/>
            <a:ext cx="2349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S1</a:t>
            </a:r>
          </a:p>
        </p:txBody>
      </p:sp>
      <p:sp>
        <p:nvSpPr>
          <p:cNvPr id="71" name="Rectangle 56"/>
          <p:cNvSpPr>
            <a:spLocks noChangeArrowheads="1"/>
          </p:cNvSpPr>
          <p:nvPr/>
        </p:nvSpPr>
        <p:spPr bwMode="auto">
          <a:xfrm>
            <a:off x="6019800" y="4327525"/>
            <a:ext cx="2349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S2</a:t>
            </a:r>
          </a:p>
        </p:txBody>
      </p:sp>
      <p:sp>
        <p:nvSpPr>
          <p:cNvPr id="10311" name="Freeform 93"/>
          <p:cNvSpPr>
            <a:spLocks/>
          </p:cNvSpPr>
          <p:nvPr/>
        </p:nvSpPr>
        <p:spPr bwMode="auto">
          <a:xfrm>
            <a:off x="5562600" y="4251325"/>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59" name="Freeform 95"/>
          <p:cNvSpPr>
            <a:spLocks/>
          </p:cNvSpPr>
          <p:nvPr/>
        </p:nvSpPr>
        <p:spPr bwMode="auto">
          <a:xfrm>
            <a:off x="6019800" y="4251325"/>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pic>
        <p:nvPicPr>
          <p:cNvPr id="62" name="Picture 61"/>
          <p:cNvPicPr>
            <a:picLocks noChangeAspect="1"/>
          </p:cNvPicPr>
          <p:nvPr/>
        </p:nvPicPr>
        <p:blipFill>
          <a:blip r:embed="rId2"/>
          <a:stretch>
            <a:fillRect/>
          </a:stretch>
        </p:blipFill>
        <p:spPr>
          <a:xfrm flipH="1">
            <a:off x="1600200" y="3886200"/>
            <a:ext cx="1905000" cy="208935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9953"/>
                                        </p:tgtEl>
                                        <p:attrNameLst>
                                          <p:attrName>style.visibility</p:attrName>
                                        </p:attrNameLst>
                                      </p:cBhvr>
                                      <p:to>
                                        <p:strVal val="visible"/>
                                      </p:to>
                                    </p:set>
                                    <p:animEffect transition="in" filter="dissolve">
                                      <p:cBhvr>
                                        <p:cTn id="7" dur="500"/>
                                        <p:tgtEl>
                                          <p:spTgt spid="799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499"/>
                                          </p:stCondLst>
                                        </p:cTn>
                                        <p:tgtEl>
                                          <p:spTgt spid="53"/>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499"/>
                                          </p:stCondLst>
                                        </p:cTn>
                                        <p:tgtEl>
                                          <p:spTgt spid="48"/>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499"/>
                                          </p:stCondLst>
                                        </p:cTn>
                                        <p:tgtEl>
                                          <p:spTgt spid="59"/>
                                        </p:tgtEl>
                                        <p:attrNameLst>
                                          <p:attrName>style.visibility</p:attrName>
                                        </p:attrNameLst>
                                      </p:cBhvr>
                                      <p:to>
                                        <p:strVal val="visible"/>
                                      </p:to>
                                    </p:se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00"/>
                                        <p:tgtEl>
                                          <p:spTgt spid="47"/>
                                        </p:tgtEl>
                                      </p:cBhvr>
                                    </p:animEffect>
                                  </p:childTnLst>
                                </p:cTn>
                              </p:par>
                            </p:childTnLst>
                          </p:cTn>
                        </p:par>
                        <p:par>
                          <p:cTn id="25" fill="hold">
                            <p:stCondLst>
                              <p:cond delay="2500"/>
                            </p:stCondLst>
                            <p:childTnLst>
                              <p:par>
                                <p:cTn id="26" presetID="1" presetClass="entr" presetSubtype="0" fill="hold" grpId="0" nodeType="afterEffect">
                                  <p:stCondLst>
                                    <p:cond delay="0"/>
                                  </p:stCondLst>
                                  <p:childTnLst>
                                    <p:set>
                                      <p:cBhvr>
                                        <p:cTn id="27" dur="1" fill="hold">
                                          <p:stCondLst>
                                            <p:cond delay="499"/>
                                          </p:stCondLst>
                                        </p:cTn>
                                        <p:tgtEl>
                                          <p:spTgt spid="7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3" grpId="0" animBg="1"/>
      <p:bldP spid="54" grpId="0" animBg="1"/>
      <p:bldP spid="71" grpId="0" autoUpdateAnimBg="0"/>
      <p:bldP spid="59"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05475"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05476"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$12.85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06499"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06500"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$12.85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07523"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07524"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$12.85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08547"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08548"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$12.85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13</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09571"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09572"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$12.85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13</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10595"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10596"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$12.85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13</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6.92</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11619"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11620"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$12.85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13</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6.92</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12643"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12644"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$12.85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13</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6.92</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13667"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13668"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$12.85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13</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6.92</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14691"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14692"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$12.85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13</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6.92</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24</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3.75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28</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3.21</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1350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1650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19</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4.74</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1935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2070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1300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dirty="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2160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1300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22.50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2220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2175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1135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1130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2025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895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22300" y="-304800"/>
            <a:ext cx="7759700" cy="1143000"/>
          </a:xfrm>
          <a:prstGeom prst="rect">
            <a:avLst/>
          </a:prstGeom>
          <a:noFill/>
          <a:ln w="9525">
            <a:noFill/>
            <a:miter lim="800000"/>
            <a:headEnd/>
            <a:tailEnd/>
          </a:ln>
        </p:spPr>
        <p:txBody>
          <a:bodyPr anchor="ctr"/>
          <a:lstStyle/>
          <a:p>
            <a:pPr algn="ctr">
              <a:lnSpc>
                <a:spcPct val="85000"/>
              </a:lnSpc>
              <a:defRPr/>
            </a:pPr>
            <a:r>
              <a:rPr lang="en-US" sz="2400" kern="0" dirty="0" smtClean="0">
                <a:solidFill>
                  <a:srgbClr val="C00000"/>
                </a:solidFill>
                <a:latin typeface="Arial" charset="0"/>
                <a:ea typeface="+mj-ea"/>
                <a:cs typeface="Arial" charset="0"/>
              </a:rPr>
              <a:t>Changes </a:t>
            </a:r>
            <a:r>
              <a:rPr lang="en-US" sz="2400" kern="0" dirty="0">
                <a:solidFill>
                  <a:srgbClr val="C00000"/>
                </a:solidFill>
                <a:latin typeface="Arial" charset="0"/>
                <a:ea typeface="+mj-ea"/>
                <a:cs typeface="Arial" charset="0"/>
              </a:rPr>
              <a:t>in</a:t>
            </a:r>
            <a:r>
              <a:rPr lang="en-US" sz="2400" kern="0" dirty="0" smtClean="0">
                <a:solidFill>
                  <a:srgbClr val="C00000"/>
                </a:solidFill>
                <a:latin typeface="Arial" charset="0"/>
                <a:ea typeface="+mj-ea"/>
                <a:cs typeface="Arial" charset="0"/>
              </a:rPr>
              <a:t> the Ability to Supply</a:t>
            </a:r>
            <a:endParaRPr lang="en-US" sz="2400" kern="0" dirty="0">
              <a:solidFill>
                <a:srgbClr val="C00000"/>
              </a:solidFill>
              <a:latin typeface="Arial" charset="0"/>
              <a:ea typeface="+mj-ea"/>
              <a:cs typeface="Arial" charset="0"/>
            </a:endParaRPr>
          </a:p>
        </p:txBody>
      </p:sp>
      <p:sp>
        <p:nvSpPr>
          <p:cNvPr id="4" name="Rectangle 2"/>
          <p:cNvSpPr txBox="1">
            <a:spLocks noChangeArrowheads="1"/>
          </p:cNvSpPr>
          <p:nvPr/>
        </p:nvSpPr>
        <p:spPr bwMode="auto">
          <a:xfrm>
            <a:off x="0" y="3048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1600" dirty="0" smtClean="0"/>
              <a:t>Unfortunately, a month into your new production rates gas prices rise. This causes you to have to cut back on production and reduces your ability to supply your service. </a:t>
            </a:r>
            <a:endParaRPr kumimoji="0" lang="en-US" sz="1600" b="0" i="0" u="none" strike="noStrike" kern="0" cap="none" spc="0" normalizeH="0" baseline="0" noProof="0" dirty="0" smtClean="0">
              <a:ln>
                <a:noFill/>
              </a:ln>
              <a:solidFill>
                <a:srgbClr val="003366"/>
              </a:solidFill>
              <a:effectLst/>
              <a:uLnTx/>
              <a:uFillTx/>
              <a:latin typeface="Calibri" pitchFamily="34" charset="0"/>
              <a:ea typeface="+mj-ea"/>
              <a:cs typeface="Calibri" pitchFamily="34" charset="0"/>
            </a:endParaRPr>
          </a:p>
        </p:txBody>
      </p:sp>
      <p:pic>
        <p:nvPicPr>
          <p:cNvPr id="5" name="Picture 4"/>
          <p:cNvPicPr>
            <a:picLocks noChangeAspect="1"/>
          </p:cNvPicPr>
          <p:nvPr/>
        </p:nvPicPr>
        <p:blipFill>
          <a:blip r:embed="rId2"/>
          <a:stretch>
            <a:fillRect/>
          </a:stretch>
        </p:blipFill>
        <p:spPr>
          <a:xfrm>
            <a:off x="122371" y="1384300"/>
            <a:ext cx="3916229" cy="2939543"/>
          </a:xfrm>
          <a:prstGeom prst="rect">
            <a:avLst/>
          </a:prstGeom>
        </p:spPr>
      </p:pic>
      <p:pic>
        <p:nvPicPr>
          <p:cNvPr id="6" name="Picture 5"/>
          <p:cNvPicPr>
            <a:picLocks noChangeAspect="1"/>
          </p:cNvPicPr>
          <p:nvPr/>
        </p:nvPicPr>
        <p:blipFill>
          <a:blip r:embed="rId3"/>
          <a:stretch>
            <a:fillRect/>
          </a:stretch>
        </p:blipFill>
        <p:spPr>
          <a:xfrm>
            <a:off x="4114800" y="1371600"/>
            <a:ext cx="4876800" cy="2743200"/>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Section 2 – Costs of Production, pgs. 108-114</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0" y="1676400"/>
            <a:ext cx="9144000" cy="5181600"/>
          </a:xfrm>
          <a:solidFill>
            <a:schemeClr val="bg1"/>
          </a:solidFill>
        </p:spPr>
        <p:txBody>
          <a:bodyPr/>
          <a:lstStyle/>
          <a:p>
            <a:pPr marL="514350" indent="-514350">
              <a:buFont typeface="+mj-lt"/>
              <a:buAutoNum type="arabicPeriod"/>
            </a:pPr>
            <a:r>
              <a:rPr lang="en-US" sz="1600" dirty="0" smtClean="0">
                <a:latin typeface="Calibri" pitchFamily="34" charset="0"/>
                <a:cs typeface="Calibri" pitchFamily="34" charset="0"/>
              </a:rPr>
              <a:t>Shows the relationship between labor, measured by the average products created per worker.</a:t>
            </a:r>
          </a:p>
          <a:p>
            <a:pPr marL="514350" indent="-514350">
              <a:buFont typeface="+mj-lt"/>
              <a:buAutoNum type="arabicPeriod"/>
            </a:pPr>
            <a:r>
              <a:rPr lang="en-US" sz="1600" dirty="0" smtClean="0">
                <a:latin typeface="Calibri" pitchFamily="34" charset="0"/>
                <a:cs typeface="Calibri" pitchFamily="34" charset="0"/>
              </a:rPr>
              <a:t>Figure 5.6</a:t>
            </a:r>
          </a:p>
          <a:p>
            <a:pPr marL="914400" lvl="1" indent="-514350">
              <a:buFont typeface="+mj-lt"/>
              <a:buAutoNum type="arabicPeriod"/>
            </a:pPr>
            <a:r>
              <a:rPr lang="en-US" sz="1600" dirty="0" smtClean="0">
                <a:latin typeface="Calibri" pitchFamily="34" charset="0"/>
                <a:cs typeface="Calibri" pitchFamily="34" charset="0"/>
              </a:rPr>
              <a:t>2</a:t>
            </a:r>
          </a:p>
          <a:p>
            <a:pPr marL="914400" lvl="1" indent="-514350">
              <a:buFont typeface="+mj-lt"/>
              <a:buAutoNum type="arabicPeriod"/>
            </a:pPr>
            <a:r>
              <a:rPr lang="en-US" sz="1600" dirty="0" smtClean="0">
                <a:latin typeface="Calibri" pitchFamily="34" charset="0"/>
                <a:cs typeface="Calibri" pitchFamily="34" charset="0"/>
              </a:rPr>
              <a:t>1</a:t>
            </a:r>
          </a:p>
          <a:p>
            <a:pPr marL="914400" lvl="1" indent="-514350">
              <a:buFont typeface="+mj-lt"/>
              <a:buAutoNum type="arabicPeriod"/>
            </a:pPr>
            <a:r>
              <a:rPr lang="en-US" sz="1600" dirty="0" smtClean="0">
                <a:latin typeface="Calibri" pitchFamily="34" charset="0"/>
                <a:cs typeface="Calibri" pitchFamily="34" charset="0"/>
              </a:rPr>
              <a:t>4</a:t>
            </a:r>
          </a:p>
          <a:p>
            <a:pPr marL="914400" lvl="1" indent="-514350">
              <a:buFont typeface="+mj-lt"/>
              <a:buAutoNum type="arabicPeriod"/>
            </a:pPr>
            <a:r>
              <a:rPr lang="en-US" sz="1600" dirty="0" smtClean="0">
                <a:latin typeface="Calibri" pitchFamily="34" charset="0"/>
                <a:cs typeface="Calibri" pitchFamily="34" charset="0"/>
              </a:rPr>
              <a:t>8</a:t>
            </a:r>
          </a:p>
          <a:p>
            <a:pPr marL="514350" indent="-514350">
              <a:buFont typeface="+mj-lt"/>
              <a:buAutoNum type="arabicPeriod"/>
            </a:pPr>
            <a:r>
              <a:rPr lang="en-US" sz="1600" dirty="0" smtClean="0">
                <a:latin typeface="Calibri" pitchFamily="34" charset="0"/>
                <a:cs typeface="Calibri" pitchFamily="34" charset="0"/>
              </a:rPr>
              <a:t>There are three tasks involved in making a beanbag. Each worker has an appropriate amount of tasks, which increases total output and marginal output.</a:t>
            </a:r>
          </a:p>
          <a:p>
            <a:pPr marL="514350" indent="-514350">
              <a:buFont typeface="+mj-lt"/>
              <a:buAutoNum type="arabicPeriod"/>
            </a:pPr>
            <a:r>
              <a:rPr lang="en-US" sz="1600" dirty="0" smtClean="0">
                <a:latin typeface="Calibri" pitchFamily="34" charset="0"/>
                <a:cs typeface="Calibri" pitchFamily="34" charset="0"/>
              </a:rPr>
              <a:t>Increasing marginal returns</a:t>
            </a:r>
          </a:p>
          <a:p>
            <a:pPr marL="514350" indent="-514350">
              <a:buFont typeface="+mj-lt"/>
              <a:buAutoNum type="arabicPeriod"/>
            </a:pPr>
            <a:r>
              <a:rPr lang="en-US" sz="1600" dirty="0" smtClean="0">
                <a:latin typeface="Calibri" pitchFamily="34" charset="0"/>
                <a:cs typeface="Calibri" pitchFamily="34" charset="0"/>
              </a:rPr>
              <a:t>Its workers must work with a limited amount of capital</a:t>
            </a:r>
          </a:p>
          <a:p>
            <a:pPr marL="514350" indent="-514350">
              <a:buFont typeface="+mj-lt"/>
              <a:buAutoNum type="arabicPeriod"/>
            </a:pPr>
            <a:r>
              <a:rPr lang="en-US" sz="1600" dirty="0" smtClean="0">
                <a:latin typeface="Calibri" pitchFamily="34" charset="0"/>
                <a:cs typeface="Calibri" pitchFamily="34" charset="0"/>
              </a:rPr>
              <a:t>Diminishing marginal returns</a:t>
            </a:r>
          </a:p>
          <a:p>
            <a:pPr marL="514350" indent="-514350">
              <a:buFont typeface="+mj-lt"/>
              <a:buAutoNum type="arabicPeriod"/>
            </a:pPr>
            <a:r>
              <a:rPr lang="en-US" sz="1600" dirty="0" smtClean="0">
                <a:latin typeface="Calibri" pitchFamily="34" charset="0"/>
                <a:cs typeface="Calibri" pitchFamily="34" charset="0"/>
              </a:rPr>
              <a:t>Workers get in each other’s way and disrupt the production process, so overall output decreases.</a:t>
            </a:r>
          </a:p>
          <a:p>
            <a:pPr marL="514350" indent="-514350">
              <a:buFont typeface="+mj-lt"/>
              <a:buAutoNum type="arabicPeriod"/>
            </a:pPr>
            <a:r>
              <a:rPr lang="en-US" sz="1600" dirty="0" smtClean="0">
                <a:latin typeface="Calibri" pitchFamily="34" charset="0"/>
                <a:cs typeface="Calibri" pitchFamily="34" charset="0"/>
              </a:rPr>
              <a:t>Fixed – Manager on a salary and Rent, Variable – electricity, part-time worker, inventory</a:t>
            </a:r>
          </a:p>
          <a:p>
            <a:pPr marL="514350" indent="-514350">
              <a:buFont typeface="+mj-lt"/>
              <a:buAutoNum type="arabicPeriod"/>
            </a:pPr>
            <a:r>
              <a:rPr lang="en-US" sz="1600" dirty="0" smtClean="0">
                <a:latin typeface="Calibri" pitchFamily="34" charset="0"/>
                <a:cs typeface="Calibri" pitchFamily="34" charset="0"/>
              </a:rPr>
              <a:t>Figure 5.9</a:t>
            </a:r>
          </a:p>
          <a:p>
            <a:pPr marL="914400" lvl="1" indent="-514350">
              <a:buFont typeface="+mj-lt"/>
              <a:buAutoNum type="arabicPeriod"/>
            </a:pPr>
            <a:r>
              <a:rPr lang="en-US" sz="1600" dirty="0" smtClean="0">
                <a:latin typeface="Calibri" pitchFamily="34" charset="0"/>
                <a:cs typeface="Calibri" pitchFamily="34" charset="0"/>
              </a:rPr>
              <a:t>36 </a:t>
            </a:r>
          </a:p>
          <a:p>
            <a:pPr marL="914400" lvl="1" indent="-514350">
              <a:buFont typeface="+mj-lt"/>
              <a:buAutoNum type="arabicPeriod"/>
            </a:pPr>
            <a:r>
              <a:rPr lang="en-US" sz="1600" dirty="0" smtClean="0">
                <a:latin typeface="Calibri" pitchFamily="34" charset="0"/>
                <a:cs typeface="Calibri" pitchFamily="34" charset="0"/>
              </a:rPr>
              <a:t>-20, 98, 79</a:t>
            </a:r>
          </a:p>
          <a:p>
            <a:pPr marL="914400" lvl="1" indent="-514350">
              <a:buFont typeface="+mj-lt"/>
              <a:buAutoNum type="arabicPeriod"/>
            </a:pPr>
            <a:r>
              <a:rPr lang="en-US" sz="1600" dirty="0" smtClean="0">
                <a:latin typeface="Calibri" pitchFamily="34" charset="0"/>
                <a:cs typeface="Calibri" pitchFamily="34" charset="0"/>
              </a:rPr>
              <a:t>10, 98</a:t>
            </a:r>
          </a:p>
          <a:p>
            <a:pPr marL="914400" lvl="1" indent="-514350">
              <a:buFont typeface="+mj-lt"/>
              <a:buAutoNum type="arabicPeriod"/>
            </a:pPr>
            <a:endParaRPr lang="en-US" sz="1400" dirty="0" smtClean="0">
              <a:latin typeface="Calibri" pitchFamily="34" charset="0"/>
              <a:cs typeface="Calibri" pitchFamily="34" charset="0"/>
            </a:endParaRPr>
          </a:p>
          <a:p>
            <a:pPr marL="514350" indent="-514350">
              <a:buFont typeface="+mj-lt"/>
              <a:buAutoNum type="arabicPeriod"/>
            </a:pPr>
            <a:endParaRPr lang="en-US" sz="1400" dirty="0" smtClean="0">
              <a:latin typeface="Calibri" pitchFamily="34" charset="0"/>
              <a:cs typeface="Calibri" pitchFamily="34" charset="0"/>
            </a:endParaRPr>
          </a:p>
          <a:p>
            <a:pPr marL="514350" indent="-514350">
              <a:buFont typeface="+mj-lt"/>
              <a:buAutoNum type="arabicPeriod"/>
            </a:pPr>
            <a:endParaRPr lang="en-US" sz="1400" dirty="0" smtClean="0">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1000"/>
                                        <p:tgtEl>
                                          <p:spTgt spid="3">
                                            <p:txEl>
                                              <p:pRg st="8" end="8"/>
                                            </p:txEl>
                                          </p:spTgt>
                                        </p:tgtEl>
                                      </p:cBhvr>
                                    </p:animEffect>
                                    <p:anim calcmode="lin" valueType="num">
                                      <p:cBhvr>
                                        <p:cTn id="6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Effect transition="in" filter="fade">
                                      <p:cBhvr>
                                        <p:cTn id="69" dur="1000"/>
                                        <p:tgtEl>
                                          <p:spTgt spid="3">
                                            <p:txEl>
                                              <p:pRg st="9" end="9"/>
                                            </p:txEl>
                                          </p:spTgt>
                                        </p:tgtEl>
                                      </p:cBhvr>
                                    </p:animEffect>
                                    <p:anim calcmode="lin" valueType="num">
                                      <p:cBhvr>
                                        <p:cTn id="7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3">
                                            <p:txEl>
                                              <p:pRg st="10" end="10"/>
                                            </p:txEl>
                                          </p:spTgt>
                                        </p:tgtEl>
                                        <p:attrNameLst>
                                          <p:attrName>style.visibility</p:attrName>
                                        </p:attrNameLst>
                                      </p:cBhvr>
                                      <p:to>
                                        <p:strVal val="visible"/>
                                      </p:to>
                                    </p:set>
                                    <p:animEffect transition="in" filter="fade">
                                      <p:cBhvr>
                                        <p:cTn id="76" dur="1000"/>
                                        <p:tgtEl>
                                          <p:spTgt spid="3">
                                            <p:txEl>
                                              <p:pRg st="10" end="10"/>
                                            </p:txEl>
                                          </p:spTgt>
                                        </p:tgtEl>
                                      </p:cBhvr>
                                    </p:animEffect>
                                    <p:anim calcmode="lin" valueType="num">
                                      <p:cBhvr>
                                        <p:cTn id="7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3">
                                            <p:txEl>
                                              <p:pRg st="11" end="11"/>
                                            </p:txEl>
                                          </p:spTgt>
                                        </p:tgtEl>
                                        <p:attrNameLst>
                                          <p:attrName>style.visibility</p:attrName>
                                        </p:attrNameLst>
                                      </p:cBhvr>
                                      <p:to>
                                        <p:strVal val="visible"/>
                                      </p:to>
                                    </p:set>
                                    <p:animEffect transition="in" filter="fade">
                                      <p:cBhvr>
                                        <p:cTn id="83" dur="1000"/>
                                        <p:tgtEl>
                                          <p:spTgt spid="3">
                                            <p:txEl>
                                              <p:pRg st="11" end="11"/>
                                            </p:txEl>
                                          </p:spTgt>
                                        </p:tgtEl>
                                      </p:cBhvr>
                                    </p:animEffect>
                                    <p:anim calcmode="lin" valueType="num">
                                      <p:cBhvr>
                                        <p:cTn id="8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3">
                                            <p:txEl>
                                              <p:pRg st="12" end="12"/>
                                            </p:txEl>
                                          </p:spTgt>
                                        </p:tgtEl>
                                        <p:attrNameLst>
                                          <p:attrName>style.visibility</p:attrName>
                                        </p:attrNameLst>
                                      </p:cBhvr>
                                      <p:to>
                                        <p:strVal val="visible"/>
                                      </p:to>
                                    </p:set>
                                    <p:animEffect transition="in" filter="fade">
                                      <p:cBhvr>
                                        <p:cTn id="90" dur="1000"/>
                                        <p:tgtEl>
                                          <p:spTgt spid="3">
                                            <p:txEl>
                                              <p:pRg st="12" end="12"/>
                                            </p:txEl>
                                          </p:spTgt>
                                        </p:tgtEl>
                                      </p:cBhvr>
                                    </p:animEffect>
                                    <p:anim calcmode="lin" valueType="num">
                                      <p:cBhvr>
                                        <p:cTn id="9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3">
                                            <p:txEl>
                                              <p:pRg st="13" end="13"/>
                                            </p:txEl>
                                          </p:spTgt>
                                        </p:tgtEl>
                                        <p:attrNameLst>
                                          <p:attrName>style.visibility</p:attrName>
                                        </p:attrNameLst>
                                      </p:cBhvr>
                                      <p:to>
                                        <p:strVal val="visible"/>
                                      </p:to>
                                    </p:set>
                                    <p:animEffect transition="in" filter="fade">
                                      <p:cBhvr>
                                        <p:cTn id="95" dur="1000"/>
                                        <p:tgtEl>
                                          <p:spTgt spid="3">
                                            <p:txEl>
                                              <p:pRg st="13" end="13"/>
                                            </p:txEl>
                                          </p:spTgt>
                                        </p:tgtEl>
                                      </p:cBhvr>
                                    </p:animEffect>
                                    <p:anim calcmode="lin" valueType="num">
                                      <p:cBhvr>
                                        <p:cTn id="96"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3">
                                            <p:txEl>
                                              <p:pRg st="14" end="14"/>
                                            </p:txEl>
                                          </p:spTgt>
                                        </p:tgtEl>
                                        <p:attrNameLst>
                                          <p:attrName>style.visibility</p:attrName>
                                        </p:attrNameLst>
                                      </p:cBhvr>
                                      <p:to>
                                        <p:strVal val="visible"/>
                                      </p:to>
                                    </p:set>
                                    <p:animEffect transition="in" filter="fade">
                                      <p:cBhvr>
                                        <p:cTn id="100" dur="1000"/>
                                        <p:tgtEl>
                                          <p:spTgt spid="3">
                                            <p:txEl>
                                              <p:pRg st="14" end="14"/>
                                            </p:txEl>
                                          </p:spTgt>
                                        </p:tgtEl>
                                      </p:cBhvr>
                                    </p:animEffect>
                                    <p:anim calcmode="lin" valueType="num">
                                      <p:cBhvr>
                                        <p:cTn id="101"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2"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3">
                                            <p:txEl>
                                              <p:pRg st="15" end="15"/>
                                            </p:txEl>
                                          </p:spTgt>
                                        </p:tgtEl>
                                        <p:attrNameLst>
                                          <p:attrName>style.visibility</p:attrName>
                                        </p:attrNameLst>
                                      </p:cBhvr>
                                      <p:to>
                                        <p:strVal val="visible"/>
                                      </p:to>
                                    </p:set>
                                    <p:animEffect transition="in" filter="fade">
                                      <p:cBhvr>
                                        <p:cTn id="105" dur="1000"/>
                                        <p:tgtEl>
                                          <p:spTgt spid="3">
                                            <p:txEl>
                                              <p:pRg st="15" end="15"/>
                                            </p:txEl>
                                          </p:spTgt>
                                        </p:tgtEl>
                                      </p:cBhvr>
                                    </p:animEffect>
                                    <p:anim calcmode="lin" valueType="num">
                                      <p:cBhvr>
                                        <p:cTn id="106"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0625" t="26042" r="5469" b="19792"/>
          <a:stretch>
            <a:fillRect/>
          </a:stretch>
        </p:blipFill>
        <p:spPr bwMode="auto">
          <a:xfrm>
            <a:off x="3429000" y="1219200"/>
            <a:ext cx="5562600" cy="4192105"/>
          </a:xfrm>
          <a:prstGeom prst="rect">
            <a:avLst/>
          </a:prstGeom>
          <a:noFill/>
          <a:ln w="9525">
            <a:noFill/>
            <a:miter lim="800000"/>
            <a:headEnd/>
            <a:tailEnd/>
          </a:ln>
        </p:spPr>
      </p:pic>
      <p:sp>
        <p:nvSpPr>
          <p:cNvPr id="20" name="Freeform 19"/>
          <p:cNvSpPr/>
          <p:nvPr/>
        </p:nvSpPr>
        <p:spPr bwMode="auto">
          <a:xfrm>
            <a:off x="4064000" y="1611086"/>
            <a:ext cx="2859314" cy="2801257"/>
          </a:xfrm>
          <a:custGeom>
            <a:avLst/>
            <a:gdLst>
              <a:gd name="connsiteX0" fmla="*/ 2859314 w 2859314"/>
              <a:gd name="connsiteY0" fmla="*/ 0 h 2801257"/>
              <a:gd name="connsiteX1" fmla="*/ 1915886 w 2859314"/>
              <a:gd name="connsiteY1" fmla="*/ 508000 h 2801257"/>
              <a:gd name="connsiteX2" fmla="*/ 1596571 w 2859314"/>
              <a:gd name="connsiteY2" fmla="*/ 1103085 h 2801257"/>
              <a:gd name="connsiteX3" fmla="*/ 1277257 w 2859314"/>
              <a:gd name="connsiteY3" fmla="*/ 1683657 h 2801257"/>
              <a:gd name="connsiteX4" fmla="*/ 928914 w 2859314"/>
              <a:gd name="connsiteY4" fmla="*/ 2278743 h 2801257"/>
              <a:gd name="connsiteX5" fmla="*/ 0 w 2859314"/>
              <a:gd name="connsiteY5" fmla="*/ 2801257 h 280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314" h="2801257">
                <a:moveTo>
                  <a:pt x="2859314" y="0"/>
                </a:moveTo>
                <a:lnTo>
                  <a:pt x="1915886" y="508000"/>
                </a:lnTo>
                <a:lnTo>
                  <a:pt x="1596571" y="1103085"/>
                </a:lnTo>
                <a:lnTo>
                  <a:pt x="1277257" y="1683657"/>
                </a:lnTo>
                <a:lnTo>
                  <a:pt x="928914" y="2278743"/>
                </a:lnTo>
                <a:lnTo>
                  <a:pt x="0" y="2801257"/>
                </a:ln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9" name="Freeform 18"/>
          <p:cNvSpPr/>
          <p:nvPr/>
        </p:nvSpPr>
        <p:spPr bwMode="auto">
          <a:xfrm>
            <a:off x="4034971" y="1596571"/>
            <a:ext cx="2946400" cy="2830286"/>
          </a:xfrm>
          <a:custGeom>
            <a:avLst/>
            <a:gdLst>
              <a:gd name="connsiteX0" fmla="*/ 0 w 2946400"/>
              <a:gd name="connsiteY0" fmla="*/ 0 h 2830286"/>
              <a:gd name="connsiteX1" fmla="*/ 624115 w 2946400"/>
              <a:gd name="connsiteY1" fmla="*/ 537029 h 2830286"/>
              <a:gd name="connsiteX2" fmla="*/ 943429 w 2946400"/>
              <a:gd name="connsiteY2" fmla="*/ 1161143 h 2830286"/>
              <a:gd name="connsiteX3" fmla="*/ 1291772 w 2946400"/>
              <a:gd name="connsiteY3" fmla="*/ 1669143 h 2830286"/>
              <a:gd name="connsiteX4" fmla="*/ 1901372 w 2946400"/>
              <a:gd name="connsiteY4" fmla="*/ 2293258 h 2830286"/>
              <a:gd name="connsiteX5" fmla="*/ 2946400 w 2946400"/>
              <a:gd name="connsiteY5" fmla="*/ 2830286 h 283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6400" h="2830286">
                <a:moveTo>
                  <a:pt x="0" y="0"/>
                </a:moveTo>
                <a:lnTo>
                  <a:pt x="624115" y="537029"/>
                </a:lnTo>
                <a:lnTo>
                  <a:pt x="943429" y="1161143"/>
                </a:lnTo>
                <a:lnTo>
                  <a:pt x="1291772" y="1669143"/>
                </a:lnTo>
                <a:lnTo>
                  <a:pt x="1901372" y="2293258"/>
                </a:lnTo>
                <a:lnTo>
                  <a:pt x="2946400" y="2830286"/>
                </a:ln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3" name="Oval 2"/>
          <p:cNvSpPr/>
          <p:nvPr/>
        </p:nvSpPr>
        <p:spPr bwMode="auto">
          <a:xfrm>
            <a:off x="3962400" y="15240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 name="Oval 3"/>
          <p:cNvSpPr/>
          <p:nvPr/>
        </p:nvSpPr>
        <p:spPr bwMode="auto">
          <a:xfrm>
            <a:off x="4572000" y="20574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 name="Oval 4"/>
          <p:cNvSpPr/>
          <p:nvPr/>
        </p:nvSpPr>
        <p:spPr bwMode="auto">
          <a:xfrm>
            <a:off x="4876800" y="26670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6" name="Oval 5"/>
          <p:cNvSpPr/>
          <p:nvPr/>
        </p:nvSpPr>
        <p:spPr bwMode="auto">
          <a:xfrm>
            <a:off x="5257800" y="32004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7" name="Oval 6"/>
          <p:cNvSpPr/>
          <p:nvPr/>
        </p:nvSpPr>
        <p:spPr bwMode="auto">
          <a:xfrm>
            <a:off x="5867400" y="38100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8" name="Oval 7"/>
          <p:cNvSpPr/>
          <p:nvPr/>
        </p:nvSpPr>
        <p:spPr bwMode="auto">
          <a:xfrm>
            <a:off x="6858000" y="43434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6858000" y="15240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a:off x="5867400" y="20574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5562600" y="26670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6" name="Oval 15"/>
          <p:cNvSpPr/>
          <p:nvPr/>
        </p:nvSpPr>
        <p:spPr bwMode="auto">
          <a:xfrm>
            <a:off x="5257800" y="32004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7" name="Oval 16"/>
          <p:cNvSpPr/>
          <p:nvPr/>
        </p:nvSpPr>
        <p:spPr bwMode="auto">
          <a:xfrm>
            <a:off x="4876800" y="38100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8" name="Oval 17"/>
          <p:cNvSpPr/>
          <p:nvPr/>
        </p:nvSpPr>
        <p:spPr bwMode="auto">
          <a:xfrm>
            <a:off x="3962400" y="43434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34817" name="Text Box 1"/>
          <p:cNvSpPr txBox="1">
            <a:spLocks noChangeArrowheads="1"/>
          </p:cNvSpPr>
          <p:nvPr/>
        </p:nvSpPr>
        <p:spPr bwMode="auto">
          <a:xfrm>
            <a:off x="701675" y="15398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18" name="Text Box 2"/>
          <p:cNvSpPr txBox="1">
            <a:spLocks noChangeArrowheads="1"/>
          </p:cNvSpPr>
          <p:nvPr/>
        </p:nvSpPr>
        <p:spPr bwMode="auto">
          <a:xfrm>
            <a:off x="692150" y="13493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19" name="Text Box 3"/>
          <p:cNvSpPr txBox="1">
            <a:spLocks noChangeArrowheads="1"/>
          </p:cNvSpPr>
          <p:nvPr/>
        </p:nvSpPr>
        <p:spPr bwMode="auto">
          <a:xfrm>
            <a:off x="700088" y="13970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0" name="Text Box 4"/>
          <p:cNvSpPr txBox="1">
            <a:spLocks noChangeArrowheads="1"/>
          </p:cNvSpPr>
          <p:nvPr/>
        </p:nvSpPr>
        <p:spPr bwMode="auto">
          <a:xfrm>
            <a:off x="700088" y="225425"/>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6" name="Table 25"/>
          <p:cNvGraphicFramePr>
            <a:graphicFrameLocks noGrp="1"/>
          </p:cNvGraphicFramePr>
          <p:nvPr/>
        </p:nvGraphicFramePr>
        <p:xfrm>
          <a:off x="304800" y="1371600"/>
          <a:ext cx="2895601" cy="2764338"/>
        </p:xfrm>
        <a:graphic>
          <a:graphicData uri="http://schemas.openxmlformats.org/drawingml/2006/table">
            <a:tbl>
              <a:tblPr/>
              <a:tblGrid>
                <a:gridCol w="687920">
                  <a:extLst>
                    <a:ext uri="{9D8B030D-6E8A-4147-A177-3AD203B41FA5}">
                      <a16:colId xmlns:a16="http://schemas.microsoft.com/office/drawing/2014/main" val="20000"/>
                    </a:ext>
                  </a:extLst>
                </a:gridCol>
                <a:gridCol w="791570">
                  <a:extLst>
                    <a:ext uri="{9D8B030D-6E8A-4147-A177-3AD203B41FA5}">
                      <a16:colId xmlns:a16="http://schemas.microsoft.com/office/drawing/2014/main" val="20001"/>
                    </a:ext>
                  </a:extLst>
                </a:gridCol>
                <a:gridCol w="687920">
                  <a:extLst>
                    <a:ext uri="{9D8B030D-6E8A-4147-A177-3AD203B41FA5}">
                      <a16:colId xmlns:a16="http://schemas.microsoft.com/office/drawing/2014/main" val="20002"/>
                    </a:ext>
                  </a:extLst>
                </a:gridCol>
                <a:gridCol w="728191">
                  <a:extLst>
                    <a:ext uri="{9D8B030D-6E8A-4147-A177-3AD203B41FA5}">
                      <a16:colId xmlns:a16="http://schemas.microsoft.com/office/drawing/2014/main" val="20003"/>
                    </a:ext>
                  </a:extLst>
                </a:gridCol>
              </a:tblGrid>
              <a:tr h="76200">
                <a:tc>
                  <a:txBody>
                    <a:bodyPr/>
                    <a:lstStyle/>
                    <a:p>
                      <a:pPr marL="0" marR="0" algn="ctr">
                        <a:spcBef>
                          <a:spcPts val="0"/>
                        </a:spcBef>
                        <a:spcAft>
                          <a:spcPts val="0"/>
                        </a:spcAft>
                      </a:pPr>
                      <a:r>
                        <a:rPr lang="en-US" sz="1100" i="0" dirty="0">
                          <a:solidFill>
                            <a:srgbClr val="000000"/>
                          </a:solidFill>
                          <a:latin typeface="Calibri"/>
                          <a:ea typeface="Times New Roman"/>
                          <a:cs typeface="Arial"/>
                        </a:rPr>
                        <a:t>Price Per Compact Disc</a:t>
                      </a:r>
                      <a:endParaRPr lang="en-US" sz="1100" dirty="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i="0">
                          <a:solidFill>
                            <a:srgbClr val="000000"/>
                          </a:solidFill>
                          <a:latin typeface="Calibri"/>
                          <a:ea typeface="Times New Roman"/>
                          <a:cs typeface="Times New Roman"/>
                        </a:rPr>
                        <a:t>Quantity Demanded</a:t>
                      </a:r>
                      <a:endParaRPr lang="en-US" sz="110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i="0">
                          <a:solidFill>
                            <a:srgbClr val="000000"/>
                          </a:solidFill>
                          <a:latin typeface="Calibri"/>
                          <a:ea typeface="Times New Roman"/>
                          <a:cs typeface="Times New Roman"/>
                        </a:rPr>
                        <a:t>Quantity Supplied</a:t>
                      </a:r>
                      <a:endParaRPr lang="en-US" sz="110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i="0" dirty="0" smtClean="0">
                          <a:latin typeface="Calibri"/>
                          <a:ea typeface="Times New Roman"/>
                          <a:cs typeface="Times New Roman"/>
                        </a:rPr>
                        <a:t>Shortage</a:t>
                      </a:r>
                      <a:r>
                        <a:rPr lang="en-US" sz="1100" i="0" dirty="0">
                          <a:latin typeface="Calibri"/>
                          <a:ea typeface="Times New Roman"/>
                          <a:cs typeface="Times New Roman"/>
                        </a:rPr>
                        <a:t>/</a:t>
                      </a:r>
                      <a:br>
                        <a:rPr lang="en-US" sz="1100" i="0" dirty="0">
                          <a:latin typeface="Calibri"/>
                          <a:ea typeface="Times New Roman"/>
                          <a:cs typeface="Times New Roman"/>
                        </a:rPr>
                      </a:br>
                      <a:r>
                        <a:rPr lang="en-US" sz="1100" i="0" dirty="0">
                          <a:latin typeface="Calibri"/>
                          <a:ea typeface="Times New Roman"/>
                          <a:cs typeface="Times New Roman"/>
                        </a:rPr>
                        <a:t>Surplus</a:t>
                      </a:r>
                      <a:br>
                        <a:rPr lang="en-US" sz="1100" i="0" dirty="0">
                          <a:latin typeface="Calibri"/>
                          <a:ea typeface="Times New Roman"/>
                          <a:cs typeface="Times New Roman"/>
                        </a:rPr>
                      </a:br>
                      <a:r>
                        <a:rPr lang="en-US" sz="1100" i="0" dirty="0">
                          <a:latin typeface="Calibri"/>
                          <a:ea typeface="Times New Roman"/>
                          <a:cs typeface="Times New Roman"/>
                        </a:rPr>
                        <a:t>(QS – QD)</a:t>
                      </a:r>
                      <a:r>
                        <a:rPr lang="en-US" sz="1100" dirty="0">
                          <a:latin typeface="Calibri"/>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6903">
                <a:tc>
                  <a:txBody>
                    <a:bodyPr/>
                    <a:lstStyle/>
                    <a:p>
                      <a:pPr marL="0" marR="0" algn="ctr">
                        <a:lnSpc>
                          <a:spcPts val="1560"/>
                        </a:lnSpc>
                      </a:pPr>
                      <a:r>
                        <a:rPr lang="en-US" sz="1400" b="0">
                          <a:solidFill>
                            <a:srgbClr val="000000"/>
                          </a:solidFill>
                          <a:latin typeface="Calibri"/>
                          <a:ea typeface="Times New Roman"/>
                          <a:cs typeface="Times New Roman"/>
                        </a:rPr>
                        <a:t>$6</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0</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9</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560"/>
                        </a:lnSpc>
                        <a:spcBef>
                          <a:spcPts val="0"/>
                        </a:spcBef>
                        <a:spcAft>
                          <a:spcPts val="0"/>
                        </a:spcAft>
                      </a:pPr>
                      <a:endParaRPr lang="en-US" sz="1400" b="1" dirty="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6903">
                <a:tc>
                  <a:txBody>
                    <a:bodyPr/>
                    <a:lstStyle/>
                    <a:p>
                      <a:pPr marL="0" marR="0" algn="ctr">
                        <a:lnSpc>
                          <a:spcPts val="1560"/>
                        </a:lnSpc>
                      </a:pPr>
                      <a:r>
                        <a:rPr lang="en-US" sz="1400" b="0">
                          <a:solidFill>
                            <a:srgbClr val="000000"/>
                          </a:solidFill>
                          <a:latin typeface="Calibri"/>
                          <a:ea typeface="Times New Roman"/>
                          <a:cs typeface="Times New Roman"/>
                        </a:rPr>
                        <a:t>5</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2</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6</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400" b="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6903">
                <a:tc>
                  <a:txBody>
                    <a:bodyPr/>
                    <a:lstStyle/>
                    <a:p>
                      <a:pPr marL="0" marR="0" algn="ctr">
                        <a:lnSpc>
                          <a:spcPts val="1560"/>
                        </a:lnSpc>
                      </a:pPr>
                      <a:r>
                        <a:rPr lang="en-US" sz="1400" b="0">
                          <a:solidFill>
                            <a:srgbClr val="000000"/>
                          </a:solidFill>
                          <a:latin typeface="Calibri"/>
                          <a:ea typeface="Times New Roman"/>
                          <a:cs typeface="Times New Roman"/>
                        </a:rPr>
                        <a:t>4</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3</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5</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560"/>
                        </a:lnSpc>
                        <a:spcBef>
                          <a:spcPts val="0"/>
                        </a:spcBef>
                        <a:spcAft>
                          <a:spcPts val="0"/>
                        </a:spcAft>
                      </a:pPr>
                      <a:endParaRPr lang="en-US" sz="1400" b="1" dirty="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6903">
                <a:tc>
                  <a:txBody>
                    <a:bodyPr/>
                    <a:lstStyle/>
                    <a:p>
                      <a:pPr marL="0" marR="0" algn="ctr">
                        <a:lnSpc>
                          <a:spcPts val="1560"/>
                        </a:lnSpc>
                      </a:pPr>
                      <a:r>
                        <a:rPr lang="en-US" sz="1400" b="0">
                          <a:solidFill>
                            <a:srgbClr val="000000"/>
                          </a:solidFill>
                          <a:latin typeface="Calibri"/>
                          <a:ea typeface="Times New Roman"/>
                          <a:cs typeface="Times New Roman"/>
                        </a:rPr>
                        <a:t>3</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4</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4</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400" b="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6903">
                <a:tc>
                  <a:txBody>
                    <a:bodyPr/>
                    <a:lstStyle/>
                    <a:p>
                      <a:pPr marL="0" marR="0" algn="ctr">
                        <a:lnSpc>
                          <a:spcPts val="1560"/>
                        </a:lnSpc>
                      </a:pPr>
                      <a:r>
                        <a:rPr lang="en-US" sz="1400" b="0">
                          <a:solidFill>
                            <a:srgbClr val="000000"/>
                          </a:solidFill>
                          <a:latin typeface="Calibri"/>
                          <a:ea typeface="Times New Roman"/>
                          <a:cs typeface="Times New Roman"/>
                        </a:rPr>
                        <a:t>2</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6</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3</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560"/>
                        </a:lnSpc>
                        <a:spcBef>
                          <a:spcPts val="0"/>
                        </a:spcBef>
                        <a:spcAft>
                          <a:spcPts val="0"/>
                        </a:spcAft>
                      </a:pPr>
                      <a:endParaRPr lang="en-US" sz="1400" b="1" dirty="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6903">
                <a:tc>
                  <a:txBody>
                    <a:bodyPr/>
                    <a:lstStyle/>
                    <a:p>
                      <a:pPr marL="0" marR="0" algn="ctr">
                        <a:lnSpc>
                          <a:spcPts val="1560"/>
                        </a:lnSpc>
                      </a:pPr>
                      <a:r>
                        <a:rPr lang="en-US" sz="1400" b="0">
                          <a:solidFill>
                            <a:srgbClr val="000000"/>
                          </a:solidFill>
                          <a:latin typeface="Calibri"/>
                          <a:ea typeface="Times New Roman"/>
                          <a:cs typeface="Times New Roman"/>
                        </a:rPr>
                        <a:t>1</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9</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dirty="0">
                          <a:solidFill>
                            <a:srgbClr val="000000"/>
                          </a:solidFill>
                          <a:latin typeface="Calibri"/>
                          <a:ea typeface="Times New Roman"/>
                          <a:cs typeface="Times New Roman"/>
                        </a:rPr>
                        <a:t>0</a:t>
                      </a:r>
                      <a:endParaRPr lang="en-US" sz="1400" b="1"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400" b="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4824" name="Text Box 8"/>
          <p:cNvSpPr txBox="1">
            <a:spLocks noChangeArrowheads="1"/>
          </p:cNvSpPr>
          <p:nvPr/>
        </p:nvSpPr>
        <p:spPr bwMode="auto">
          <a:xfrm>
            <a:off x="700088" y="225425"/>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3" name="Text Box 7"/>
          <p:cNvSpPr txBox="1">
            <a:spLocks noChangeArrowheads="1"/>
          </p:cNvSpPr>
          <p:nvPr/>
        </p:nvSpPr>
        <p:spPr bwMode="auto">
          <a:xfrm>
            <a:off x="700088" y="13970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2" name="Text Box 6"/>
          <p:cNvSpPr txBox="1">
            <a:spLocks noChangeArrowheads="1"/>
          </p:cNvSpPr>
          <p:nvPr/>
        </p:nvSpPr>
        <p:spPr bwMode="auto">
          <a:xfrm>
            <a:off x="692150" y="13493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1" name="Text Box 5"/>
          <p:cNvSpPr txBox="1">
            <a:spLocks noChangeArrowheads="1"/>
          </p:cNvSpPr>
          <p:nvPr/>
        </p:nvSpPr>
        <p:spPr bwMode="auto">
          <a:xfrm>
            <a:off x="701675" y="15398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2" name="Group 41"/>
          <p:cNvGrpSpPr/>
          <p:nvPr/>
        </p:nvGrpSpPr>
        <p:grpSpPr>
          <a:xfrm>
            <a:off x="2527101" y="1875269"/>
            <a:ext cx="3098546" cy="3409552"/>
            <a:chOff x="2527101" y="1875269"/>
            <a:chExt cx="3098546" cy="3409552"/>
          </a:xfrm>
        </p:grpSpPr>
        <p:sp>
          <p:nvSpPr>
            <p:cNvPr id="31" name="SMARTInkAnnotation60"/>
            <p:cNvSpPr/>
            <p:nvPr/>
          </p:nvSpPr>
          <p:spPr bwMode="auto">
            <a:xfrm>
              <a:off x="2671789" y="1875269"/>
              <a:ext cx="176398" cy="321435"/>
            </a:xfrm>
            <a:custGeom>
              <a:avLst/>
              <a:gdLst/>
              <a:ahLst/>
              <a:cxnLst/>
              <a:rect l="0" t="0" r="0" b="0"/>
              <a:pathLst>
                <a:path w="176398" h="321435">
                  <a:moveTo>
                    <a:pt x="158921" y="17824"/>
                  </a:moveTo>
                  <a:lnTo>
                    <a:pt x="158921" y="4522"/>
                  </a:lnTo>
                  <a:lnTo>
                    <a:pt x="157929" y="3003"/>
                  </a:lnTo>
                  <a:lnTo>
                    <a:pt x="156275" y="1990"/>
                  </a:lnTo>
                  <a:lnTo>
                    <a:pt x="151792" y="865"/>
                  </a:lnTo>
                  <a:lnTo>
                    <a:pt x="146493" y="365"/>
                  </a:lnTo>
                  <a:lnTo>
                    <a:pt x="143690" y="232"/>
                  </a:lnTo>
                  <a:lnTo>
                    <a:pt x="137931" y="83"/>
                  </a:lnTo>
                  <a:lnTo>
                    <a:pt x="124369" y="0"/>
                  </a:lnTo>
                  <a:lnTo>
                    <a:pt x="120012" y="981"/>
                  </a:lnTo>
                  <a:lnTo>
                    <a:pt x="116114" y="2626"/>
                  </a:lnTo>
                  <a:lnTo>
                    <a:pt x="112524" y="4716"/>
                  </a:lnTo>
                  <a:lnTo>
                    <a:pt x="103243" y="9683"/>
                  </a:lnTo>
                  <a:lnTo>
                    <a:pt x="97990" y="12397"/>
                  </a:lnTo>
                  <a:lnTo>
                    <a:pt x="91511" y="15198"/>
                  </a:lnTo>
                  <a:lnTo>
                    <a:pt x="84216" y="18058"/>
                  </a:lnTo>
                  <a:lnTo>
                    <a:pt x="76376" y="20956"/>
                  </a:lnTo>
                  <a:lnTo>
                    <a:pt x="69164" y="24873"/>
                  </a:lnTo>
                  <a:lnTo>
                    <a:pt x="62372" y="29469"/>
                  </a:lnTo>
                  <a:lnTo>
                    <a:pt x="55860" y="34517"/>
                  </a:lnTo>
                  <a:lnTo>
                    <a:pt x="49534" y="39867"/>
                  </a:lnTo>
                  <a:lnTo>
                    <a:pt x="43333" y="45418"/>
                  </a:lnTo>
                  <a:lnTo>
                    <a:pt x="37214" y="51103"/>
                  </a:lnTo>
                  <a:lnTo>
                    <a:pt x="32143" y="56877"/>
                  </a:lnTo>
                  <a:lnTo>
                    <a:pt x="27769" y="62711"/>
                  </a:lnTo>
                  <a:lnTo>
                    <a:pt x="23862" y="68585"/>
                  </a:lnTo>
                  <a:lnTo>
                    <a:pt x="20264" y="73493"/>
                  </a:lnTo>
                  <a:lnTo>
                    <a:pt x="16874" y="77757"/>
                  </a:lnTo>
                  <a:lnTo>
                    <a:pt x="13622" y="81592"/>
                  </a:lnTo>
                  <a:lnTo>
                    <a:pt x="10461" y="86133"/>
                  </a:lnTo>
                  <a:lnTo>
                    <a:pt x="7362" y="91145"/>
                  </a:lnTo>
                  <a:lnTo>
                    <a:pt x="2265" y="101013"/>
                  </a:lnTo>
                  <a:lnTo>
                    <a:pt x="0" y="108706"/>
                  </a:lnTo>
                  <a:lnTo>
                    <a:pt x="388" y="112146"/>
                  </a:lnTo>
                  <a:lnTo>
                    <a:pt x="1638" y="115432"/>
                  </a:lnTo>
                  <a:lnTo>
                    <a:pt x="6035" y="123094"/>
                  </a:lnTo>
                  <a:lnTo>
                    <a:pt x="8380" y="124715"/>
                  </a:lnTo>
                  <a:lnTo>
                    <a:pt x="11928" y="126788"/>
                  </a:lnTo>
                  <a:lnTo>
                    <a:pt x="16277" y="129162"/>
                  </a:lnTo>
                  <a:lnTo>
                    <a:pt x="20169" y="130745"/>
                  </a:lnTo>
                  <a:lnTo>
                    <a:pt x="23756" y="131800"/>
                  </a:lnTo>
                  <a:lnTo>
                    <a:pt x="27139" y="132503"/>
                  </a:lnTo>
                  <a:lnTo>
                    <a:pt x="31379" y="132972"/>
                  </a:lnTo>
                  <a:lnTo>
                    <a:pt x="36190" y="133285"/>
                  </a:lnTo>
                  <a:lnTo>
                    <a:pt x="41382" y="133493"/>
                  </a:lnTo>
                  <a:lnTo>
                    <a:pt x="45835" y="132640"/>
                  </a:lnTo>
                  <a:lnTo>
                    <a:pt x="49796" y="131079"/>
                  </a:lnTo>
                  <a:lnTo>
                    <a:pt x="53429" y="129046"/>
                  </a:lnTo>
                  <a:lnTo>
                    <a:pt x="57836" y="127691"/>
                  </a:lnTo>
                  <a:lnTo>
                    <a:pt x="62757" y="126788"/>
                  </a:lnTo>
                  <a:lnTo>
                    <a:pt x="68023" y="126185"/>
                  </a:lnTo>
                  <a:lnTo>
                    <a:pt x="73518" y="124792"/>
                  </a:lnTo>
                  <a:lnTo>
                    <a:pt x="79165" y="122870"/>
                  </a:lnTo>
                  <a:lnTo>
                    <a:pt x="84915" y="120597"/>
                  </a:lnTo>
                  <a:lnTo>
                    <a:pt x="89740" y="118089"/>
                  </a:lnTo>
                  <a:lnTo>
                    <a:pt x="93949" y="115425"/>
                  </a:lnTo>
                  <a:lnTo>
                    <a:pt x="97747" y="112657"/>
                  </a:lnTo>
                  <a:lnTo>
                    <a:pt x="102263" y="109820"/>
                  </a:lnTo>
                  <a:lnTo>
                    <a:pt x="107259" y="106936"/>
                  </a:lnTo>
                  <a:lnTo>
                    <a:pt x="112574" y="104021"/>
                  </a:lnTo>
                  <a:lnTo>
                    <a:pt x="117109" y="101086"/>
                  </a:lnTo>
                  <a:lnTo>
                    <a:pt x="121124" y="98137"/>
                  </a:lnTo>
                  <a:lnTo>
                    <a:pt x="124794" y="95178"/>
                  </a:lnTo>
                  <a:lnTo>
                    <a:pt x="128232" y="92214"/>
                  </a:lnTo>
                  <a:lnTo>
                    <a:pt x="131517" y="89245"/>
                  </a:lnTo>
                  <a:lnTo>
                    <a:pt x="134698" y="86274"/>
                  </a:lnTo>
                  <a:lnTo>
                    <a:pt x="138804" y="83301"/>
                  </a:lnTo>
                  <a:lnTo>
                    <a:pt x="143525" y="80327"/>
                  </a:lnTo>
                  <a:lnTo>
                    <a:pt x="148657" y="77352"/>
                  </a:lnTo>
                  <a:lnTo>
                    <a:pt x="153071" y="74377"/>
                  </a:lnTo>
                  <a:lnTo>
                    <a:pt x="157005" y="71401"/>
                  </a:lnTo>
                  <a:lnTo>
                    <a:pt x="167216" y="62995"/>
                  </a:lnTo>
                  <a:lnTo>
                    <a:pt x="172403" y="62628"/>
                  </a:lnTo>
                  <a:lnTo>
                    <a:pt x="175484" y="62519"/>
                  </a:lnTo>
                  <a:lnTo>
                    <a:pt x="175916" y="63496"/>
                  </a:lnTo>
                  <a:lnTo>
                    <a:pt x="176397" y="67227"/>
                  </a:lnTo>
                  <a:lnTo>
                    <a:pt x="175532" y="69611"/>
                  </a:lnTo>
                  <a:lnTo>
                    <a:pt x="171927" y="74906"/>
                  </a:lnTo>
                  <a:lnTo>
                    <a:pt x="169662" y="83212"/>
                  </a:lnTo>
                  <a:lnTo>
                    <a:pt x="169059" y="88205"/>
                  </a:lnTo>
                  <a:lnTo>
                    <a:pt x="168656" y="93518"/>
                  </a:lnTo>
                  <a:lnTo>
                    <a:pt x="168388" y="99045"/>
                  </a:lnTo>
                  <a:lnTo>
                    <a:pt x="168209" y="104714"/>
                  </a:lnTo>
                  <a:lnTo>
                    <a:pt x="167097" y="110477"/>
                  </a:lnTo>
                  <a:lnTo>
                    <a:pt x="165364" y="116304"/>
                  </a:lnTo>
                  <a:lnTo>
                    <a:pt x="160793" y="129062"/>
                  </a:lnTo>
                  <a:lnTo>
                    <a:pt x="155454" y="144654"/>
                  </a:lnTo>
                  <a:lnTo>
                    <a:pt x="153633" y="153971"/>
                  </a:lnTo>
                  <a:lnTo>
                    <a:pt x="152419" y="164152"/>
                  </a:lnTo>
                  <a:lnTo>
                    <a:pt x="151610" y="174907"/>
                  </a:lnTo>
                  <a:lnTo>
                    <a:pt x="151071" y="185054"/>
                  </a:lnTo>
                  <a:lnTo>
                    <a:pt x="150471" y="204266"/>
                  </a:lnTo>
                  <a:lnTo>
                    <a:pt x="149319" y="212564"/>
                  </a:lnTo>
                  <a:lnTo>
                    <a:pt x="147559" y="220080"/>
                  </a:lnTo>
                  <a:lnTo>
                    <a:pt x="145393" y="227076"/>
                  </a:lnTo>
                  <a:lnTo>
                    <a:pt x="143950" y="234716"/>
                  </a:lnTo>
                  <a:lnTo>
                    <a:pt x="142987" y="242786"/>
                  </a:lnTo>
                  <a:lnTo>
                    <a:pt x="141918" y="257706"/>
                  </a:lnTo>
                  <a:lnTo>
                    <a:pt x="141442" y="267644"/>
                  </a:lnTo>
                  <a:lnTo>
                    <a:pt x="141231" y="278014"/>
                  </a:lnTo>
                  <a:lnTo>
                    <a:pt x="141065" y="315347"/>
                  </a:lnTo>
                  <a:lnTo>
                    <a:pt x="142056" y="317376"/>
                  </a:lnTo>
                  <a:lnTo>
                    <a:pt x="143709" y="318728"/>
                  </a:lnTo>
                  <a:lnTo>
                    <a:pt x="149883" y="321387"/>
                  </a:lnTo>
                  <a:lnTo>
                    <a:pt x="158812" y="321433"/>
                  </a:lnTo>
                  <a:lnTo>
                    <a:pt x="158921" y="321434"/>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32" name="SMARTInkAnnotation61"/>
            <p:cNvSpPr/>
            <p:nvPr/>
          </p:nvSpPr>
          <p:spPr bwMode="auto">
            <a:xfrm>
              <a:off x="2652120" y="2303859"/>
              <a:ext cx="294674" cy="125017"/>
            </a:xfrm>
            <a:custGeom>
              <a:avLst/>
              <a:gdLst/>
              <a:ahLst/>
              <a:cxnLst/>
              <a:rect l="0" t="0" r="0" b="0"/>
              <a:pathLst>
                <a:path w="294674" h="125017">
                  <a:moveTo>
                    <a:pt x="26786" y="0"/>
                  </a:moveTo>
                  <a:lnTo>
                    <a:pt x="22045" y="0"/>
                  </a:lnTo>
                  <a:lnTo>
                    <a:pt x="21641" y="992"/>
                  </a:lnTo>
                  <a:lnTo>
                    <a:pt x="22364" y="2646"/>
                  </a:lnTo>
                  <a:lnTo>
                    <a:pt x="25913" y="7688"/>
                  </a:lnTo>
                  <a:lnTo>
                    <a:pt x="26203" y="7110"/>
                  </a:lnTo>
                  <a:lnTo>
                    <a:pt x="26527" y="3821"/>
                  </a:lnTo>
                  <a:lnTo>
                    <a:pt x="26786" y="0"/>
                  </a:lnTo>
                  <a:lnTo>
                    <a:pt x="18224" y="0"/>
                  </a:lnTo>
                  <a:lnTo>
                    <a:pt x="26786" y="0"/>
                  </a:lnTo>
                  <a:lnTo>
                    <a:pt x="26786" y="8562"/>
                  </a:lnTo>
                  <a:lnTo>
                    <a:pt x="24140" y="11412"/>
                  </a:lnTo>
                  <a:lnTo>
                    <a:pt x="22045" y="13561"/>
                  </a:lnTo>
                  <a:lnTo>
                    <a:pt x="20649" y="15986"/>
                  </a:lnTo>
                  <a:lnTo>
                    <a:pt x="19718" y="18595"/>
                  </a:lnTo>
                  <a:lnTo>
                    <a:pt x="19097" y="21326"/>
                  </a:lnTo>
                  <a:lnTo>
                    <a:pt x="17692" y="24139"/>
                  </a:lnTo>
                  <a:lnTo>
                    <a:pt x="15762" y="27007"/>
                  </a:lnTo>
                  <a:lnTo>
                    <a:pt x="13483" y="29911"/>
                  </a:lnTo>
                  <a:lnTo>
                    <a:pt x="11965" y="33831"/>
                  </a:lnTo>
                  <a:lnTo>
                    <a:pt x="10952" y="38429"/>
                  </a:lnTo>
                  <a:lnTo>
                    <a:pt x="10277" y="43479"/>
                  </a:lnTo>
                  <a:lnTo>
                    <a:pt x="8835" y="47837"/>
                  </a:lnTo>
                  <a:lnTo>
                    <a:pt x="6881" y="51735"/>
                  </a:lnTo>
                  <a:lnTo>
                    <a:pt x="4586" y="55326"/>
                  </a:lnTo>
                  <a:lnTo>
                    <a:pt x="3056" y="58712"/>
                  </a:lnTo>
                  <a:lnTo>
                    <a:pt x="2036" y="61962"/>
                  </a:lnTo>
                  <a:lnTo>
                    <a:pt x="1356" y="65120"/>
                  </a:lnTo>
                  <a:lnTo>
                    <a:pt x="903" y="68218"/>
                  </a:lnTo>
                  <a:lnTo>
                    <a:pt x="601" y="71276"/>
                  </a:lnTo>
                  <a:lnTo>
                    <a:pt x="400" y="74306"/>
                  </a:lnTo>
                  <a:lnTo>
                    <a:pt x="265" y="77319"/>
                  </a:lnTo>
                  <a:lnTo>
                    <a:pt x="116" y="83312"/>
                  </a:lnTo>
                  <a:lnTo>
                    <a:pt x="0" y="105392"/>
                  </a:lnTo>
                  <a:lnTo>
                    <a:pt x="2644" y="109018"/>
                  </a:lnTo>
                  <a:lnTo>
                    <a:pt x="4738" y="111374"/>
                  </a:lnTo>
                  <a:lnTo>
                    <a:pt x="9711" y="116638"/>
                  </a:lnTo>
                  <a:lnTo>
                    <a:pt x="12426" y="119430"/>
                  </a:lnTo>
                  <a:lnTo>
                    <a:pt x="15228" y="121292"/>
                  </a:lnTo>
                  <a:lnTo>
                    <a:pt x="20988" y="123361"/>
                  </a:lnTo>
                  <a:lnTo>
                    <a:pt x="29501" y="124280"/>
                  </a:lnTo>
                  <a:lnTo>
                    <a:pt x="34549" y="124525"/>
                  </a:lnTo>
                  <a:lnTo>
                    <a:pt x="39899" y="123697"/>
                  </a:lnTo>
                  <a:lnTo>
                    <a:pt x="45450" y="122152"/>
                  </a:lnTo>
                  <a:lnTo>
                    <a:pt x="51134" y="120130"/>
                  </a:lnTo>
                  <a:lnTo>
                    <a:pt x="57901" y="118782"/>
                  </a:lnTo>
                  <a:lnTo>
                    <a:pt x="65389" y="117884"/>
                  </a:lnTo>
                  <a:lnTo>
                    <a:pt x="73357" y="117284"/>
                  </a:lnTo>
                  <a:lnTo>
                    <a:pt x="81646" y="116885"/>
                  </a:lnTo>
                  <a:lnTo>
                    <a:pt x="98793" y="116441"/>
                  </a:lnTo>
                  <a:lnTo>
                    <a:pt x="106541" y="115331"/>
                  </a:lnTo>
                  <a:lnTo>
                    <a:pt x="113690" y="113598"/>
                  </a:lnTo>
                  <a:lnTo>
                    <a:pt x="120441" y="111451"/>
                  </a:lnTo>
                  <a:lnTo>
                    <a:pt x="127918" y="110020"/>
                  </a:lnTo>
                  <a:lnTo>
                    <a:pt x="135879" y="109065"/>
                  </a:lnTo>
                  <a:lnTo>
                    <a:pt x="144163" y="108429"/>
                  </a:lnTo>
                  <a:lnTo>
                    <a:pt x="151670" y="108005"/>
                  </a:lnTo>
                  <a:lnTo>
                    <a:pt x="165303" y="107533"/>
                  </a:lnTo>
                  <a:lnTo>
                    <a:pt x="190224" y="107231"/>
                  </a:lnTo>
                  <a:lnTo>
                    <a:pt x="279783" y="107157"/>
                  </a:lnTo>
                  <a:lnTo>
                    <a:pt x="281771" y="108149"/>
                  </a:lnTo>
                  <a:lnTo>
                    <a:pt x="283096" y="109802"/>
                  </a:lnTo>
                  <a:lnTo>
                    <a:pt x="285223" y="114845"/>
                  </a:lnTo>
                  <a:lnTo>
                    <a:pt x="286390" y="115259"/>
                  </a:lnTo>
                  <a:lnTo>
                    <a:pt x="294672" y="116086"/>
                  </a:lnTo>
                  <a:lnTo>
                    <a:pt x="294673" y="116086"/>
                  </a:lnTo>
                  <a:lnTo>
                    <a:pt x="285747" y="125016"/>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33" name="SMARTInkAnnotation62"/>
            <p:cNvSpPr/>
            <p:nvPr/>
          </p:nvSpPr>
          <p:spPr bwMode="auto">
            <a:xfrm>
              <a:off x="2812851" y="2286000"/>
              <a:ext cx="44650" cy="276821"/>
            </a:xfrm>
            <a:custGeom>
              <a:avLst/>
              <a:gdLst/>
              <a:ahLst/>
              <a:cxnLst/>
              <a:rect l="0" t="0" r="0" b="0"/>
              <a:pathLst>
                <a:path w="44650" h="276821">
                  <a:moveTo>
                    <a:pt x="44649" y="0"/>
                  </a:moveTo>
                  <a:lnTo>
                    <a:pt x="39908" y="4740"/>
                  </a:lnTo>
                  <a:lnTo>
                    <a:pt x="38511" y="7129"/>
                  </a:lnTo>
                  <a:lnTo>
                    <a:pt x="37581" y="9713"/>
                  </a:lnTo>
                  <a:lnTo>
                    <a:pt x="36546" y="16223"/>
                  </a:lnTo>
                  <a:lnTo>
                    <a:pt x="36270" y="20737"/>
                  </a:lnTo>
                  <a:lnTo>
                    <a:pt x="35964" y="30052"/>
                  </a:lnTo>
                  <a:lnTo>
                    <a:pt x="35828" y="37500"/>
                  </a:lnTo>
                  <a:lnTo>
                    <a:pt x="35751" y="56751"/>
                  </a:lnTo>
                  <a:lnTo>
                    <a:pt x="34748" y="64623"/>
                  </a:lnTo>
                  <a:lnTo>
                    <a:pt x="33088" y="72848"/>
                  </a:lnTo>
                  <a:lnTo>
                    <a:pt x="30988" y="81307"/>
                  </a:lnTo>
                  <a:lnTo>
                    <a:pt x="29588" y="88931"/>
                  </a:lnTo>
                  <a:lnTo>
                    <a:pt x="28655" y="95998"/>
                  </a:lnTo>
                  <a:lnTo>
                    <a:pt x="28033" y="102694"/>
                  </a:lnTo>
                  <a:lnTo>
                    <a:pt x="26626" y="110134"/>
                  </a:lnTo>
                  <a:lnTo>
                    <a:pt x="24696" y="118072"/>
                  </a:lnTo>
                  <a:lnTo>
                    <a:pt x="22417" y="126339"/>
                  </a:lnTo>
                  <a:lnTo>
                    <a:pt x="20898" y="134828"/>
                  </a:lnTo>
                  <a:lnTo>
                    <a:pt x="19885" y="143463"/>
                  </a:lnTo>
                  <a:lnTo>
                    <a:pt x="19210" y="152197"/>
                  </a:lnTo>
                  <a:lnTo>
                    <a:pt x="17768" y="160003"/>
                  </a:lnTo>
                  <a:lnTo>
                    <a:pt x="15814" y="167192"/>
                  </a:lnTo>
                  <a:lnTo>
                    <a:pt x="13519" y="173969"/>
                  </a:lnTo>
                  <a:lnTo>
                    <a:pt x="11989" y="180472"/>
                  </a:lnTo>
                  <a:lnTo>
                    <a:pt x="10969" y="186791"/>
                  </a:lnTo>
                  <a:lnTo>
                    <a:pt x="10290" y="192988"/>
                  </a:lnTo>
                  <a:lnTo>
                    <a:pt x="9836" y="199104"/>
                  </a:lnTo>
                  <a:lnTo>
                    <a:pt x="9534" y="205166"/>
                  </a:lnTo>
                  <a:lnTo>
                    <a:pt x="9198" y="217192"/>
                  </a:lnTo>
                  <a:lnTo>
                    <a:pt x="9049" y="229152"/>
                  </a:lnTo>
                  <a:lnTo>
                    <a:pt x="8017" y="234127"/>
                  </a:lnTo>
                  <a:lnTo>
                    <a:pt x="6337" y="238436"/>
                  </a:lnTo>
                  <a:lnTo>
                    <a:pt x="4225" y="242301"/>
                  </a:lnTo>
                  <a:lnTo>
                    <a:pt x="2817" y="245870"/>
                  </a:lnTo>
                  <a:lnTo>
                    <a:pt x="1878" y="249241"/>
                  </a:lnTo>
                  <a:lnTo>
                    <a:pt x="1252" y="252481"/>
                  </a:lnTo>
                  <a:lnTo>
                    <a:pt x="1827" y="255633"/>
                  </a:lnTo>
                  <a:lnTo>
                    <a:pt x="3202" y="258727"/>
                  </a:lnTo>
                  <a:lnTo>
                    <a:pt x="7798" y="266080"/>
                  </a:lnTo>
                  <a:lnTo>
                    <a:pt x="8427" y="269731"/>
                  </a:lnTo>
                  <a:lnTo>
                    <a:pt x="8900" y="276405"/>
                  </a:lnTo>
                  <a:lnTo>
                    <a:pt x="7918" y="276543"/>
                  </a:lnTo>
                  <a:lnTo>
                    <a:pt x="6271" y="276636"/>
                  </a:lnTo>
                  <a:lnTo>
                    <a:pt x="32" y="276819"/>
                  </a:lnTo>
                  <a:lnTo>
                    <a:pt x="0" y="276820"/>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34" name="SMARTInkAnnotation63"/>
            <p:cNvSpPr/>
            <p:nvPr/>
          </p:nvSpPr>
          <p:spPr bwMode="auto">
            <a:xfrm>
              <a:off x="2661736" y="2670379"/>
              <a:ext cx="213055" cy="213911"/>
            </a:xfrm>
            <a:custGeom>
              <a:avLst/>
              <a:gdLst/>
              <a:ahLst/>
              <a:cxnLst/>
              <a:rect l="0" t="0" r="0" b="0"/>
              <a:pathLst>
                <a:path w="213055" h="213911">
                  <a:moveTo>
                    <a:pt x="35029" y="26386"/>
                  </a:moveTo>
                  <a:lnTo>
                    <a:pt x="35029" y="18698"/>
                  </a:lnTo>
                  <a:lnTo>
                    <a:pt x="39770" y="13084"/>
                  </a:lnTo>
                  <a:lnTo>
                    <a:pt x="42159" y="11565"/>
                  </a:lnTo>
                  <a:lnTo>
                    <a:pt x="51253" y="8435"/>
                  </a:lnTo>
                  <a:lnTo>
                    <a:pt x="55766" y="6481"/>
                  </a:lnTo>
                  <a:lnTo>
                    <a:pt x="60761" y="4187"/>
                  </a:lnTo>
                  <a:lnTo>
                    <a:pt x="65082" y="2657"/>
                  </a:lnTo>
                  <a:lnTo>
                    <a:pt x="68955" y="1637"/>
                  </a:lnTo>
                  <a:lnTo>
                    <a:pt x="72529" y="957"/>
                  </a:lnTo>
                  <a:lnTo>
                    <a:pt x="76896" y="504"/>
                  </a:lnTo>
                  <a:lnTo>
                    <a:pt x="81792" y="202"/>
                  </a:lnTo>
                  <a:lnTo>
                    <a:pt x="87040" y="0"/>
                  </a:lnTo>
                  <a:lnTo>
                    <a:pt x="93516" y="858"/>
                  </a:lnTo>
                  <a:lnTo>
                    <a:pt x="100809" y="2422"/>
                  </a:lnTo>
                  <a:lnTo>
                    <a:pt x="108648" y="4457"/>
                  </a:lnTo>
                  <a:lnTo>
                    <a:pt x="115858" y="5814"/>
                  </a:lnTo>
                  <a:lnTo>
                    <a:pt x="122650" y="6719"/>
                  </a:lnTo>
                  <a:lnTo>
                    <a:pt x="129162" y="7321"/>
                  </a:lnTo>
                  <a:lnTo>
                    <a:pt x="135487" y="9707"/>
                  </a:lnTo>
                  <a:lnTo>
                    <a:pt x="141689" y="13283"/>
                  </a:lnTo>
                  <a:lnTo>
                    <a:pt x="147808" y="17651"/>
                  </a:lnTo>
                  <a:lnTo>
                    <a:pt x="153871" y="21555"/>
                  </a:lnTo>
                  <a:lnTo>
                    <a:pt x="159898" y="25150"/>
                  </a:lnTo>
                  <a:lnTo>
                    <a:pt x="165900" y="28538"/>
                  </a:lnTo>
                  <a:lnTo>
                    <a:pt x="171886" y="32782"/>
                  </a:lnTo>
                  <a:lnTo>
                    <a:pt x="177861" y="37595"/>
                  </a:lnTo>
                  <a:lnTo>
                    <a:pt x="183828" y="42789"/>
                  </a:lnTo>
                  <a:lnTo>
                    <a:pt x="193105" y="51205"/>
                  </a:lnTo>
                  <a:lnTo>
                    <a:pt x="196967" y="54838"/>
                  </a:lnTo>
                  <a:lnTo>
                    <a:pt x="200535" y="60237"/>
                  </a:lnTo>
                  <a:lnTo>
                    <a:pt x="203905" y="66813"/>
                  </a:lnTo>
                  <a:lnTo>
                    <a:pt x="207145" y="74173"/>
                  </a:lnTo>
                  <a:lnTo>
                    <a:pt x="209304" y="81065"/>
                  </a:lnTo>
                  <a:lnTo>
                    <a:pt x="210744" y="87643"/>
                  </a:lnTo>
                  <a:lnTo>
                    <a:pt x="211703" y="94013"/>
                  </a:lnTo>
                  <a:lnTo>
                    <a:pt x="212343" y="100245"/>
                  </a:lnTo>
                  <a:lnTo>
                    <a:pt x="212770" y="106383"/>
                  </a:lnTo>
                  <a:lnTo>
                    <a:pt x="213054" y="112460"/>
                  </a:lnTo>
                  <a:lnTo>
                    <a:pt x="212251" y="118495"/>
                  </a:lnTo>
                  <a:lnTo>
                    <a:pt x="210724" y="124503"/>
                  </a:lnTo>
                  <a:lnTo>
                    <a:pt x="208714" y="130493"/>
                  </a:lnTo>
                  <a:lnTo>
                    <a:pt x="206381" y="136470"/>
                  </a:lnTo>
                  <a:lnTo>
                    <a:pt x="203835" y="142440"/>
                  </a:lnTo>
                  <a:lnTo>
                    <a:pt x="201144" y="148404"/>
                  </a:lnTo>
                  <a:lnTo>
                    <a:pt x="197366" y="153372"/>
                  </a:lnTo>
                  <a:lnTo>
                    <a:pt x="192863" y="157676"/>
                  </a:lnTo>
                  <a:lnTo>
                    <a:pt x="187877" y="161538"/>
                  </a:lnTo>
                  <a:lnTo>
                    <a:pt x="182568" y="165105"/>
                  </a:lnTo>
                  <a:lnTo>
                    <a:pt x="177045" y="168475"/>
                  </a:lnTo>
                  <a:lnTo>
                    <a:pt x="171378" y="171713"/>
                  </a:lnTo>
                  <a:lnTo>
                    <a:pt x="165616" y="173873"/>
                  </a:lnTo>
                  <a:lnTo>
                    <a:pt x="159790" y="175312"/>
                  </a:lnTo>
                  <a:lnTo>
                    <a:pt x="153922" y="176272"/>
                  </a:lnTo>
                  <a:lnTo>
                    <a:pt x="147033" y="177904"/>
                  </a:lnTo>
                  <a:lnTo>
                    <a:pt x="139464" y="179984"/>
                  </a:lnTo>
                  <a:lnTo>
                    <a:pt x="131442" y="182363"/>
                  </a:lnTo>
                  <a:lnTo>
                    <a:pt x="124109" y="183949"/>
                  </a:lnTo>
                  <a:lnTo>
                    <a:pt x="117236" y="185006"/>
                  </a:lnTo>
                  <a:lnTo>
                    <a:pt x="110670" y="185711"/>
                  </a:lnTo>
                  <a:lnTo>
                    <a:pt x="103315" y="185189"/>
                  </a:lnTo>
                  <a:lnTo>
                    <a:pt x="95436" y="183848"/>
                  </a:lnTo>
                  <a:lnTo>
                    <a:pt x="87207" y="181963"/>
                  </a:lnTo>
                  <a:lnTo>
                    <a:pt x="78744" y="180706"/>
                  </a:lnTo>
                  <a:lnTo>
                    <a:pt x="70126" y="179867"/>
                  </a:lnTo>
                  <a:lnTo>
                    <a:pt x="61403" y="179309"/>
                  </a:lnTo>
                  <a:lnTo>
                    <a:pt x="53604" y="177944"/>
                  </a:lnTo>
                  <a:lnTo>
                    <a:pt x="46420" y="176042"/>
                  </a:lnTo>
                  <a:lnTo>
                    <a:pt x="39646" y="173782"/>
                  </a:lnTo>
                  <a:lnTo>
                    <a:pt x="33147" y="172275"/>
                  </a:lnTo>
                  <a:lnTo>
                    <a:pt x="26829" y="171270"/>
                  </a:lnTo>
                  <a:lnTo>
                    <a:pt x="20633" y="170601"/>
                  </a:lnTo>
                  <a:lnTo>
                    <a:pt x="15510" y="169162"/>
                  </a:lnTo>
                  <a:lnTo>
                    <a:pt x="11102" y="167211"/>
                  </a:lnTo>
                  <a:lnTo>
                    <a:pt x="7172" y="164918"/>
                  </a:lnTo>
                  <a:lnTo>
                    <a:pt x="4551" y="162397"/>
                  </a:lnTo>
                  <a:lnTo>
                    <a:pt x="2804" y="159724"/>
                  </a:lnTo>
                  <a:lnTo>
                    <a:pt x="1639" y="156950"/>
                  </a:lnTo>
                  <a:lnTo>
                    <a:pt x="863" y="153116"/>
                  </a:lnTo>
                  <a:lnTo>
                    <a:pt x="346" y="148576"/>
                  </a:lnTo>
                  <a:lnTo>
                    <a:pt x="0" y="143565"/>
                  </a:lnTo>
                  <a:lnTo>
                    <a:pt x="763" y="139232"/>
                  </a:lnTo>
                  <a:lnTo>
                    <a:pt x="2263" y="135351"/>
                  </a:lnTo>
                  <a:lnTo>
                    <a:pt x="4256" y="131772"/>
                  </a:lnTo>
                  <a:lnTo>
                    <a:pt x="7568" y="129385"/>
                  </a:lnTo>
                  <a:lnTo>
                    <a:pt x="11761" y="127795"/>
                  </a:lnTo>
                  <a:lnTo>
                    <a:pt x="16540" y="126734"/>
                  </a:lnTo>
                  <a:lnTo>
                    <a:pt x="21711" y="125035"/>
                  </a:lnTo>
                  <a:lnTo>
                    <a:pt x="27143" y="122910"/>
                  </a:lnTo>
                  <a:lnTo>
                    <a:pt x="32748" y="120501"/>
                  </a:lnTo>
                  <a:lnTo>
                    <a:pt x="39462" y="119887"/>
                  </a:lnTo>
                  <a:lnTo>
                    <a:pt x="46914" y="120470"/>
                  </a:lnTo>
                  <a:lnTo>
                    <a:pt x="54859" y="121851"/>
                  </a:lnTo>
                  <a:lnTo>
                    <a:pt x="63131" y="123764"/>
                  </a:lnTo>
                  <a:lnTo>
                    <a:pt x="71624" y="126031"/>
                  </a:lnTo>
                  <a:lnTo>
                    <a:pt x="80261" y="128535"/>
                  </a:lnTo>
                  <a:lnTo>
                    <a:pt x="88004" y="131196"/>
                  </a:lnTo>
                  <a:lnTo>
                    <a:pt x="95151" y="133963"/>
                  </a:lnTo>
                  <a:lnTo>
                    <a:pt x="101899" y="136799"/>
                  </a:lnTo>
                  <a:lnTo>
                    <a:pt x="109375" y="139683"/>
                  </a:lnTo>
                  <a:lnTo>
                    <a:pt x="125619" y="145532"/>
                  </a:lnTo>
                  <a:lnTo>
                    <a:pt x="133125" y="148481"/>
                  </a:lnTo>
                  <a:lnTo>
                    <a:pt x="140114" y="151439"/>
                  </a:lnTo>
                  <a:lnTo>
                    <a:pt x="146758" y="154403"/>
                  </a:lnTo>
                  <a:lnTo>
                    <a:pt x="152179" y="157371"/>
                  </a:lnTo>
                  <a:lnTo>
                    <a:pt x="156785" y="160342"/>
                  </a:lnTo>
                  <a:lnTo>
                    <a:pt x="160848" y="163316"/>
                  </a:lnTo>
                  <a:lnTo>
                    <a:pt x="164549" y="166290"/>
                  </a:lnTo>
                  <a:lnTo>
                    <a:pt x="168009" y="169265"/>
                  </a:lnTo>
                  <a:lnTo>
                    <a:pt x="171307" y="172240"/>
                  </a:lnTo>
                  <a:lnTo>
                    <a:pt x="173506" y="176208"/>
                  </a:lnTo>
                  <a:lnTo>
                    <a:pt x="174972" y="180838"/>
                  </a:lnTo>
                  <a:lnTo>
                    <a:pt x="175949" y="185909"/>
                  </a:lnTo>
                  <a:lnTo>
                    <a:pt x="176601" y="190282"/>
                  </a:lnTo>
                  <a:lnTo>
                    <a:pt x="177035" y="194189"/>
                  </a:lnTo>
                  <a:lnTo>
                    <a:pt x="177325" y="197786"/>
                  </a:lnTo>
                  <a:lnTo>
                    <a:pt x="177647" y="204429"/>
                  </a:lnTo>
                  <a:lnTo>
                    <a:pt x="177904" y="213910"/>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35" name="SMARTInkAnnotation64"/>
            <p:cNvSpPr/>
            <p:nvPr/>
          </p:nvSpPr>
          <p:spPr bwMode="auto">
            <a:xfrm>
              <a:off x="2652805" y="3071812"/>
              <a:ext cx="222018" cy="213745"/>
            </a:xfrm>
            <a:custGeom>
              <a:avLst/>
              <a:gdLst/>
              <a:ahLst/>
              <a:cxnLst/>
              <a:rect l="0" t="0" r="0" b="0"/>
              <a:pathLst>
                <a:path w="222018" h="213745">
                  <a:moveTo>
                    <a:pt x="195765" y="17860"/>
                  </a:moveTo>
                  <a:lnTo>
                    <a:pt x="170034" y="17860"/>
                  </a:lnTo>
                  <a:lnTo>
                    <a:pt x="165712" y="18852"/>
                  </a:lnTo>
                  <a:lnTo>
                    <a:pt x="161839" y="20506"/>
                  </a:lnTo>
                  <a:lnTo>
                    <a:pt x="158265" y="22600"/>
                  </a:lnTo>
                  <a:lnTo>
                    <a:pt x="153898" y="23997"/>
                  </a:lnTo>
                  <a:lnTo>
                    <a:pt x="149002" y="24928"/>
                  </a:lnTo>
                  <a:lnTo>
                    <a:pt x="143754" y="25548"/>
                  </a:lnTo>
                  <a:lnTo>
                    <a:pt x="138270" y="26954"/>
                  </a:lnTo>
                  <a:lnTo>
                    <a:pt x="132630" y="28883"/>
                  </a:lnTo>
                  <a:lnTo>
                    <a:pt x="126886" y="31162"/>
                  </a:lnTo>
                  <a:lnTo>
                    <a:pt x="112566" y="36339"/>
                  </a:lnTo>
                  <a:lnTo>
                    <a:pt x="104580" y="39109"/>
                  </a:lnTo>
                  <a:lnTo>
                    <a:pt x="97272" y="42940"/>
                  </a:lnTo>
                  <a:lnTo>
                    <a:pt x="90415" y="47478"/>
                  </a:lnTo>
                  <a:lnTo>
                    <a:pt x="83860" y="52488"/>
                  </a:lnTo>
                  <a:lnTo>
                    <a:pt x="76513" y="57812"/>
                  </a:lnTo>
                  <a:lnTo>
                    <a:pt x="60412" y="69020"/>
                  </a:lnTo>
                  <a:lnTo>
                    <a:pt x="52944" y="74787"/>
                  </a:lnTo>
                  <a:lnTo>
                    <a:pt x="45981" y="80616"/>
                  </a:lnTo>
                  <a:lnTo>
                    <a:pt x="39354" y="86486"/>
                  </a:lnTo>
                  <a:lnTo>
                    <a:pt x="32952" y="93376"/>
                  </a:lnTo>
                  <a:lnTo>
                    <a:pt x="26699" y="100946"/>
                  </a:lnTo>
                  <a:lnTo>
                    <a:pt x="20547" y="108969"/>
                  </a:lnTo>
                  <a:lnTo>
                    <a:pt x="15453" y="116303"/>
                  </a:lnTo>
                  <a:lnTo>
                    <a:pt x="11065" y="123176"/>
                  </a:lnTo>
                  <a:lnTo>
                    <a:pt x="7147" y="129742"/>
                  </a:lnTo>
                  <a:lnTo>
                    <a:pt x="4535" y="136104"/>
                  </a:lnTo>
                  <a:lnTo>
                    <a:pt x="2794" y="142330"/>
                  </a:lnTo>
                  <a:lnTo>
                    <a:pt x="1633" y="148465"/>
                  </a:lnTo>
                  <a:lnTo>
                    <a:pt x="859" y="154539"/>
                  </a:lnTo>
                  <a:lnTo>
                    <a:pt x="344" y="160573"/>
                  </a:lnTo>
                  <a:lnTo>
                    <a:pt x="0" y="166580"/>
                  </a:lnTo>
                  <a:lnTo>
                    <a:pt x="763" y="172569"/>
                  </a:lnTo>
                  <a:lnTo>
                    <a:pt x="2263" y="178546"/>
                  </a:lnTo>
                  <a:lnTo>
                    <a:pt x="4256" y="184515"/>
                  </a:lnTo>
                  <a:lnTo>
                    <a:pt x="7569" y="189487"/>
                  </a:lnTo>
                  <a:lnTo>
                    <a:pt x="11762" y="193793"/>
                  </a:lnTo>
                  <a:lnTo>
                    <a:pt x="16541" y="197657"/>
                  </a:lnTo>
                  <a:lnTo>
                    <a:pt x="24689" y="201224"/>
                  </a:lnTo>
                  <a:lnTo>
                    <a:pt x="35081" y="204595"/>
                  </a:lnTo>
                  <a:lnTo>
                    <a:pt x="46971" y="207834"/>
                  </a:lnTo>
                  <a:lnTo>
                    <a:pt x="56881" y="209993"/>
                  </a:lnTo>
                  <a:lnTo>
                    <a:pt x="65473" y="211433"/>
                  </a:lnTo>
                  <a:lnTo>
                    <a:pt x="73185" y="212393"/>
                  </a:lnTo>
                  <a:lnTo>
                    <a:pt x="81302" y="213033"/>
                  </a:lnTo>
                  <a:lnTo>
                    <a:pt x="89691" y="213459"/>
                  </a:lnTo>
                  <a:lnTo>
                    <a:pt x="98260" y="213744"/>
                  </a:lnTo>
                  <a:lnTo>
                    <a:pt x="106949" y="211949"/>
                  </a:lnTo>
                  <a:lnTo>
                    <a:pt x="115718" y="208768"/>
                  </a:lnTo>
                  <a:lnTo>
                    <a:pt x="124541" y="204663"/>
                  </a:lnTo>
                  <a:lnTo>
                    <a:pt x="132407" y="199942"/>
                  </a:lnTo>
                  <a:lnTo>
                    <a:pt x="139636" y="194811"/>
                  </a:lnTo>
                  <a:lnTo>
                    <a:pt x="146439" y="189405"/>
                  </a:lnTo>
                  <a:lnTo>
                    <a:pt x="152959" y="182824"/>
                  </a:lnTo>
                  <a:lnTo>
                    <a:pt x="159290" y="175461"/>
                  </a:lnTo>
                  <a:lnTo>
                    <a:pt x="165495" y="167576"/>
                  </a:lnTo>
                  <a:lnTo>
                    <a:pt x="171616" y="160335"/>
                  </a:lnTo>
                  <a:lnTo>
                    <a:pt x="177682" y="153523"/>
                  </a:lnTo>
                  <a:lnTo>
                    <a:pt x="183709" y="146997"/>
                  </a:lnTo>
                  <a:lnTo>
                    <a:pt x="188720" y="139670"/>
                  </a:lnTo>
                  <a:lnTo>
                    <a:pt x="193053" y="131808"/>
                  </a:lnTo>
                  <a:lnTo>
                    <a:pt x="203891" y="109169"/>
                  </a:lnTo>
                  <a:lnTo>
                    <a:pt x="207135" y="102545"/>
                  </a:lnTo>
                  <a:lnTo>
                    <a:pt x="210291" y="95153"/>
                  </a:lnTo>
                  <a:lnTo>
                    <a:pt x="213386" y="87247"/>
                  </a:lnTo>
                  <a:lnTo>
                    <a:pt x="216442" y="79001"/>
                  </a:lnTo>
                  <a:lnTo>
                    <a:pt x="218479" y="72511"/>
                  </a:lnTo>
                  <a:lnTo>
                    <a:pt x="219837" y="67192"/>
                  </a:lnTo>
                  <a:lnTo>
                    <a:pt x="220743" y="62654"/>
                  </a:lnTo>
                  <a:lnTo>
                    <a:pt x="221347" y="57645"/>
                  </a:lnTo>
                  <a:lnTo>
                    <a:pt x="221749" y="52320"/>
                  </a:lnTo>
                  <a:lnTo>
                    <a:pt x="222017" y="46787"/>
                  </a:lnTo>
                  <a:lnTo>
                    <a:pt x="220212" y="42105"/>
                  </a:lnTo>
                  <a:lnTo>
                    <a:pt x="217024" y="37992"/>
                  </a:lnTo>
                  <a:lnTo>
                    <a:pt x="209182" y="30776"/>
                  </a:lnTo>
                  <a:lnTo>
                    <a:pt x="199189" y="21135"/>
                  </a:lnTo>
                  <a:lnTo>
                    <a:pt x="192987" y="15016"/>
                  </a:lnTo>
                  <a:lnTo>
                    <a:pt x="188952" y="11995"/>
                  </a:lnTo>
                  <a:lnTo>
                    <a:pt x="184278" y="8989"/>
                  </a:lnTo>
                  <a:lnTo>
                    <a:pt x="179177" y="5993"/>
                  </a:lnTo>
                  <a:lnTo>
                    <a:pt x="174784" y="3995"/>
                  </a:lnTo>
                  <a:lnTo>
                    <a:pt x="170864" y="2663"/>
                  </a:lnTo>
                  <a:lnTo>
                    <a:pt x="167258" y="1776"/>
                  </a:lnTo>
                  <a:lnTo>
                    <a:pt x="160605" y="789"/>
                  </a:lnTo>
                  <a:lnTo>
                    <a:pt x="151116" y="0"/>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36" name="SMARTInkAnnotation65"/>
            <p:cNvSpPr/>
            <p:nvPr/>
          </p:nvSpPr>
          <p:spPr bwMode="auto">
            <a:xfrm>
              <a:off x="2527101" y="3536165"/>
              <a:ext cx="151806" cy="8922"/>
            </a:xfrm>
            <a:custGeom>
              <a:avLst/>
              <a:gdLst/>
              <a:ahLst/>
              <a:cxnLst/>
              <a:rect l="0" t="0" r="0" b="0"/>
              <a:pathLst>
                <a:path w="151806" h="8922">
                  <a:moveTo>
                    <a:pt x="0" y="8921"/>
                  </a:moveTo>
                  <a:lnTo>
                    <a:pt x="13303" y="8921"/>
                  </a:lnTo>
                  <a:lnTo>
                    <a:pt x="15814" y="7928"/>
                  </a:lnTo>
                  <a:lnTo>
                    <a:pt x="18480" y="6275"/>
                  </a:lnTo>
                  <a:lnTo>
                    <a:pt x="21250" y="4180"/>
                  </a:lnTo>
                  <a:lnTo>
                    <a:pt x="24088" y="2784"/>
                  </a:lnTo>
                  <a:lnTo>
                    <a:pt x="26973" y="1853"/>
                  </a:lnTo>
                  <a:lnTo>
                    <a:pt x="29888" y="1233"/>
                  </a:lnTo>
                  <a:lnTo>
                    <a:pt x="33816" y="818"/>
                  </a:lnTo>
                  <a:lnTo>
                    <a:pt x="38419" y="543"/>
                  </a:lnTo>
                  <a:lnTo>
                    <a:pt x="48825" y="236"/>
                  </a:lnTo>
                  <a:lnTo>
                    <a:pt x="90556" y="0"/>
                  </a:lnTo>
                  <a:lnTo>
                    <a:pt x="95098" y="990"/>
                  </a:lnTo>
                  <a:lnTo>
                    <a:pt x="100109" y="2641"/>
                  </a:lnTo>
                  <a:lnTo>
                    <a:pt x="105435" y="4735"/>
                  </a:lnTo>
                  <a:lnTo>
                    <a:pt x="109977" y="6130"/>
                  </a:lnTo>
                  <a:lnTo>
                    <a:pt x="113998" y="7060"/>
                  </a:lnTo>
                  <a:lnTo>
                    <a:pt x="117671" y="7680"/>
                  </a:lnTo>
                  <a:lnTo>
                    <a:pt x="122103" y="8094"/>
                  </a:lnTo>
                  <a:lnTo>
                    <a:pt x="127043" y="8370"/>
                  </a:lnTo>
                  <a:lnTo>
                    <a:pt x="136831" y="8676"/>
                  </a:lnTo>
                  <a:lnTo>
                    <a:pt x="151805" y="8921"/>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37" name="SMARTInkAnnotation66"/>
            <p:cNvSpPr/>
            <p:nvPr/>
          </p:nvSpPr>
          <p:spPr bwMode="auto">
            <a:xfrm>
              <a:off x="2794992" y="3411141"/>
              <a:ext cx="111882" cy="250032"/>
            </a:xfrm>
            <a:custGeom>
              <a:avLst/>
              <a:gdLst/>
              <a:ahLst/>
              <a:cxnLst/>
              <a:rect l="0" t="0" r="0" b="0"/>
              <a:pathLst>
                <a:path w="111882" h="250032">
                  <a:moveTo>
                    <a:pt x="8929" y="0"/>
                  </a:moveTo>
                  <a:lnTo>
                    <a:pt x="21358" y="0"/>
                  </a:lnTo>
                  <a:lnTo>
                    <a:pt x="25153" y="992"/>
                  </a:lnTo>
                  <a:lnTo>
                    <a:pt x="29667" y="2645"/>
                  </a:lnTo>
                  <a:lnTo>
                    <a:pt x="34661" y="4740"/>
                  </a:lnTo>
                  <a:lnTo>
                    <a:pt x="38982" y="7129"/>
                  </a:lnTo>
                  <a:lnTo>
                    <a:pt x="42855" y="9713"/>
                  </a:lnTo>
                  <a:lnTo>
                    <a:pt x="46429" y="12428"/>
                  </a:lnTo>
                  <a:lnTo>
                    <a:pt x="50797" y="14239"/>
                  </a:lnTo>
                  <a:lnTo>
                    <a:pt x="55692" y="15445"/>
                  </a:lnTo>
                  <a:lnTo>
                    <a:pt x="60941" y="16250"/>
                  </a:lnTo>
                  <a:lnTo>
                    <a:pt x="66424" y="17778"/>
                  </a:lnTo>
                  <a:lnTo>
                    <a:pt x="72064" y="19789"/>
                  </a:lnTo>
                  <a:lnTo>
                    <a:pt x="77808" y="22123"/>
                  </a:lnTo>
                  <a:lnTo>
                    <a:pt x="82630" y="24670"/>
                  </a:lnTo>
                  <a:lnTo>
                    <a:pt x="86836" y="27361"/>
                  </a:lnTo>
                  <a:lnTo>
                    <a:pt x="90633" y="30147"/>
                  </a:lnTo>
                  <a:lnTo>
                    <a:pt x="94156" y="32996"/>
                  </a:lnTo>
                  <a:lnTo>
                    <a:pt x="97497" y="35888"/>
                  </a:lnTo>
                  <a:lnTo>
                    <a:pt x="105248" y="42917"/>
                  </a:lnTo>
                  <a:lnTo>
                    <a:pt x="104892" y="44487"/>
                  </a:lnTo>
                  <a:lnTo>
                    <a:pt x="101850" y="48876"/>
                  </a:lnTo>
                  <a:lnTo>
                    <a:pt x="99650" y="51435"/>
                  </a:lnTo>
                  <a:lnTo>
                    <a:pt x="97191" y="54134"/>
                  </a:lnTo>
                  <a:lnTo>
                    <a:pt x="94560" y="56925"/>
                  </a:lnTo>
                  <a:lnTo>
                    <a:pt x="91813" y="58786"/>
                  </a:lnTo>
                  <a:lnTo>
                    <a:pt x="88990" y="60026"/>
                  </a:lnTo>
                  <a:lnTo>
                    <a:pt x="86116" y="60853"/>
                  </a:lnTo>
                  <a:lnTo>
                    <a:pt x="83207" y="62397"/>
                  </a:lnTo>
                  <a:lnTo>
                    <a:pt x="80276" y="64418"/>
                  </a:lnTo>
                  <a:lnTo>
                    <a:pt x="77330" y="66757"/>
                  </a:lnTo>
                  <a:lnTo>
                    <a:pt x="74374" y="69310"/>
                  </a:lnTo>
                  <a:lnTo>
                    <a:pt x="71410" y="72003"/>
                  </a:lnTo>
                  <a:lnTo>
                    <a:pt x="68443" y="74791"/>
                  </a:lnTo>
                  <a:lnTo>
                    <a:pt x="66464" y="77642"/>
                  </a:lnTo>
                  <a:lnTo>
                    <a:pt x="64266" y="83455"/>
                  </a:lnTo>
                  <a:lnTo>
                    <a:pt x="62688" y="85402"/>
                  </a:lnTo>
                  <a:lnTo>
                    <a:pt x="60643" y="86700"/>
                  </a:lnTo>
                  <a:lnTo>
                    <a:pt x="58288" y="87566"/>
                  </a:lnTo>
                  <a:lnTo>
                    <a:pt x="56718" y="89135"/>
                  </a:lnTo>
                  <a:lnTo>
                    <a:pt x="55671" y="91173"/>
                  </a:lnTo>
                  <a:lnTo>
                    <a:pt x="54508" y="96083"/>
                  </a:lnTo>
                  <a:lnTo>
                    <a:pt x="53992" y="101573"/>
                  </a:lnTo>
                  <a:lnTo>
                    <a:pt x="54846" y="104426"/>
                  </a:lnTo>
                  <a:lnTo>
                    <a:pt x="56407" y="107320"/>
                  </a:lnTo>
                  <a:lnTo>
                    <a:pt x="58441" y="110242"/>
                  </a:lnTo>
                  <a:lnTo>
                    <a:pt x="60788" y="113182"/>
                  </a:lnTo>
                  <a:lnTo>
                    <a:pt x="63346" y="116134"/>
                  </a:lnTo>
                  <a:lnTo>
                    <a:pt x="66043" y="119095"/>
                  </a:lnTo>
                  <a:lnTo>
                    <a:pt x="71685" y="125029"/>
                  </a:lnTo>
                  <a:lnTo>
                    <a:pt x="99976" y="153540"/>
                  </a:lnTo>
                  <a:lnTo>
                    <a:pt x="102370" y="156930"/>
                  </a:lnTo>
                  <a:lnTo>
                    <a:pt x="105029" y="163343"/>
                  </a:lnTo>
                  <a:lnTo>
                    <a:pt x="106730" y="166442"/>
                  </a:lnTo>
                  <a:lnTo>
                    <a:pt x="108856" y="169500"/>
                  </a:lnTo>
                  <a:lnTo>
                    <a:pt x="111266" y="172531"/>
                  </a:lnTo>
                  <a:lnTo>
                    <a:pt x="111881" y="175544"/>
                  </a:lnTo>
                  <a:lnTo>
                    <a:pt x="111298" y="178545"/>
                  </a:lnTo>
                  <a:lnTo>
                    <a:pt x="109917" y="181537"/>
                  </a:lnTo>
                  <a:lnTo>
                    <a:pt x="108005" y="183532"/>
                  </a:lnTo>
                  <a:lnTo>
                    <a:pt x="105738" y="184862"/>
                  </a:lnTo>
                  <a:lnTo>
                    <a:pt x="103234" y="185749"/>
                  </a:lnTo>
                  <a:lnTo>
                    <a:pt x="100572" y="187333"/>
                  </a:lnTo>
                  <a:lnTo>
                    <a:pt x="97806" y="189381"/>
                  </a:lnTo>
                  <a:lnTo>
                    <a:pt x="94969" y="191738"/>
                  </a:lnTo>
                  <a:lnTo>
                    <a:pt x="91094" y="194302"/>
                  </a:lnTo>
                  <a:lnTo>
                    <a:pt x="86526" y="197003"/>
                  </a:lnTo>
                  <a:lnTo>
                    <a:pt x="81497" y="199796"/>
                  </a:lnTo>
                  <a:lnTo>
                    <a:pt x="77151" y="202650"/>
                  </a:lnTo>
                  <a:lnTo>
                    <a:pt x="73262" y="205545"/>
                  </a:lnTo>
                  <a:lnTo>
                    <a:pt x="69677" y="208467"/>
                  </a:lnTo>
                  <a:lnTo>
                    <a:pt x="65303" y="210416"/>
                  </a:lnTo>
                  <a:lnTo>
                    <a:pt x="60403" y="211714"/>
                  </a:lnTo>
                  <a:lnTo>
                    <a:pt x="55151" y="212580"/>
                  </a:lnTo>
                  <a:lnTo>
                    <a:pt x="50658" y="214150"/>
                  </a:lnTo>
                  <a:lnTo>
                    <a:pt x="46670" y="216188"/>
                  </a:lnTo>
                  <a:lnTo>
                    <a:pt x="43020" y="218539"/>
                  </a:lnTo>
                  <a:lnTo>
                    <a:pt x="39594" y="220107"/>
                  </a:lnTo>
                  <a:lnTo>
                    <a:pt x="36317" y="221152"/>
                  </a:lnTo>
                  <a:lnTo>
                    <a:pt x="33141" y="221848"/>
                  </a:lnTo>
                  <a:lnTo>
                    <a:pt x="30032" y="223305"/>
                  </a:lnTo>
                  <a:lnTo>
                    <a:pt x="26966" y="225268"/>
                  </a:lnTo>
                  <a:lnTo>
                    <a:pt x="23931" y="227569"/>
                  </a:lnTo>
                  <a:lnTo>
                    <a:pt x="20914" y="229103"/>
                  </a:lnTo>
                  <a:lnTo>
                    <a:pt x="17912" y="230126"/>
                  </a:lnTo>
                  <a:lnTo>
                    <a:pt x="10704" y="231767"/>
                  </a:lnTo>
                  <a:lnTo>
                    <a:pt x="9120" y="232894"/>
                  </a:lnTo>
                  <a:lnTo>
                    <a:pt x="7072" y="234638"/>
                  </a:lnTo>
                  <a:lnTo>
                    <a:pt x="122" y="240989"/>
                  </a:lnTo>
                  <a:lnTo>
                    <a:pt x="11" y="248780"/>
                  </a:lnTo>
                  <a:lnTo>
                    <a:pt x="0" y="250031"/>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38" name="SMARTInkAnnotation67"/>
            <p:cNvSpPr/>
            <p:nvPr/>
          </p:nvSpPr>
          <p:spPr bwMode="auto">
            <a:xfrm>
              <a:off x="2544960" y="3875884"/>
              <a:ext cx="169666" cy="17461"/>
            </a:xfrm>
            <a:custGeom>
              <a:avLst/>
              <a:gdLst/>
              <a:ahLst/>
              <a:cxnLst/>
              <a:rect l="0" t="0" r="0" b="0"/>
              <a:pathLst>
                <a:path w="169666" h="17461">
                  <a:moveTo>
                    <a:pt x="0" y="17460"/>
                  </a:moveTo>
                  <a:lnTo>
                    <a:pt x="4741" y="12719"/>
                  </a:lnTo>
                  <a:lnTo>
                    <a:pt x="7130" y="11322"/>
                  </a:lnTo>
                  <a:lnTo>
                    <a:pt x="9714" y="10391"/>
                  </a:lnTo>
                  <a:lnTo>
                    <a:pt x="12429" y="9771"/>
                  </a:lnTo>
                  <a:lnTo>
                    <a:pt x="15232" y="8365"/>
                  </a:lnTo>
                  <a:lnTo>
                    <a:pt x="18092" y="6436"/>
                  </a:lnTo>
                  <a:lnTo>
                    <a:pt x="20991" y="4157"/>
                  </a:lnTo>
                  <a:lnTo>
                    <a:pt x="24908" y="2638"/>
                  </a:lnTo>
                  <a:lnTo>
                    <a:pt x="29504" y="1625"/>
                  </a:lnTo>
                  <a:lnTo>
                    <a:pt x="34552" y="951"/>
                  </a:lnTo>
                  <a:lnTo>
                    <a:pt x="41887" y="500"/>
                  </a:lnTo>
                  <a:lnTo>
                    <a:pt x="60619" y="0"/>
                  </a:lnTo>
                  <a:lnTo>
                    <a:pt x="69187" y="859"/>
                  </a:lnTo>
                  <a:lnTo>
                    <a:pt x="76882" y="2424"/>
                  </a:lnTo>
                  <a:lnTo>
                    <a:pt x="83997" y="4459"/>
                  </a:lnTo>
                  <a:lnTo>
                    <a:pt x="91717" y="5816"/>
                  </a:lnTo>
                  <a:lnTo>
                    <a:pt x="99840" y="6720"/>
                  </a:lnTo>
                  <a:lnTo>
                    <a:pt x="108232" y="7323"/>
                  </a:lnTo>
                  <a:lnTo>
                    <a:pt x="114819" y="8718"/>
                  </a:lnTo>
                  <a:lnTo>
                    <a:pt x="120202" y="10640"/>
                  </a:lnTo>
                  <a:lnTo>
                    <a:pt x="124784" y="12913"/>
                  </a:lnTo>
                  <a:lnTo>
                    <a:pt x="129822" y="14428"/>
                  </a:lnTo>
                  <a:lnTo>
                    <a:pt x="135166" y="15439"/>
                  </a:lnTo>
                  <a:lnTo>
                    <a:pt x="140712" y="16112"/>
                  </a:lnTo>
                  <a:lnTo>
                    <a:pt x="145402" y="16562"/>
                  </a:lnTo>
                  <a:lnTo>
                    <a:pt x="149521" y="16861"/>
                  </a:lnTo>
                  <a:lnTo>
                    <a:pt x="153259" y="17060"/>
                  </a:lnTo>
                  <a:lnTo>
                    <a:pt x="160058" y="17282"/>
                  </a:lnTo>
                  <a:lnTo>
                    <a:pt x="169665" y="17460"/>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39" name="SMARTInkAnnotation68"/>
            <p:cNvSpPr/>
            <p:nvPr/>
          </p:nvSpPr>
          <p:spPr bwMode="auto">
            <a:xfrm>
              <a:off x="2825920" y="3786223"/>
              <a:ext cx="147282" cy="303575"/>
            </a:xfrm>
            <a:custGeom>
              <a:avLst/>
              <a:gdLst/>
              <a:ahLst/>
              <a:cxnLst/>
              <a:rect l="0" t="0" r="0" b="0"/>
              <a:pathLst>
                <a:path w="147282" h="303575">
                  <a:moveTo>
                    <a:pt x="58369" y="26753"/>
                  </a:moveTo>
                  <a:lnTo>
                    <a:pt x="58369" y="22013"/>
                  </a:lnTo>
                  <a:lnTo>
                    <a:pt x="59361" y="20616"/>
                  </a:lnTo>
                  <a:lnTo>
                    <a:pt x="61015" y="19685"/>
                  </a:lnTo>
                  <a:lnTo>
                    <a:pt x="63109" y="19065"/>
                  </a:lnTo>
                  <a:lnTo>
                    <a:pt x="65498" y="17659"/>
                  </a:lnTo>
                  <a:lnTo>
                    <a:pt x="68082" y="15730"/>
                  </a:lnTo>
                  <a:lnTo>
                    <a:pt x="74619" y="10244"/>
                  </a:lnTo>
                  <a:lnTo>
                    <a:pt x="75155" y="8802"/>
                  </a:lnTo>
                  <a:lnTo>
                    <a:pt x="76186" y="367"/>
                  </a:lnTo>
                  <a:lnTo>
                    <a:pt x="73564" y="143"/>
                  </a:lnTo>
                  <a:lnTo>
                    <a:pt x="69091" y="44"/>
                  </a:lnTo>
                  <a:lnTo>
                    <a:pt x="63796" y="0"/>
                  </a:lnTo>
                  <a:lnTo>
                    <a:pt x="60994" y="980"/>
                  </a:lnTo>
                  <a:lnTo>
                    <a:pt x="58134" y="2626"/>
                  </a:lnTo>
                  <a:lnTo>
                    <a:pt x="55236" y="4715"/>
                  </a:lnTo>
                  <a:lnTo>
                    <a:pt x="51319" y="7101"/>
                  </a:lnTo>
                  <a:lnTo>
                    <a:pt x="46724" y="9683"/>
                  </a:lnTo>
                  <a:lnTo>
                    <a:pt x="41675" y="12397"/>
                  </a:lnTo>
                  <a:lnTo>
                    <a:pt x="37318" y="16190"/>
                  </a:lnTo>
                  <a:lnTo>
                    <a:pt x="33421" y="20703"/>
                  </a:lnTo>
                  <a:lnTo>
                    <a:pt x="29831" y="25697"/>
                  </a:lnTo>
                  <a:lnTo>
                    <a:pt x="26445" y="30018"/>
                  </a:lnTo>
                  <a:lnTo>
                    <a:pt x="23195" y="33890"/>
                  </a:lnTo>
                  <a:lnTo>
                    <a:pt x="20037" y="37464"/>
                  </a:lnTo>
                  <a:lnTo>
                    <a:pt x="16939" y="41832"/>
                  </a:lnTo>
                  <a:lnTo>
                    <a:pt x="13882" y="46727"/>
                  </a:lnTo>
                  <a:lnTo>
                    <a:pt x="10852" y="51976"/>
                  </a:lnTo>
                  <a:lnTo>
                    <a:pt x="7484" y="60453"/>
                  </a:lnTo>
                  <a:lnTo>
                    <a:pt x="6586" y="64103"/>
                  </a:lnTo>
                  <a:lnTo>
                    <a:pt x="2943" y="70803"/>
                  </a:lnTo>
                  <a:lnTo>
                    <a:pt x="582" y="73980"/>
                  </a:lnTo>
                  <a:lnTo>
                    <a:pt x="0" y="77089"/>
                  </a:lnTo>
                  <a:lnTo>
                    <a:pt x="605" y="80154"/>
                  </a:lnTo>
                  <a:lnTo>
                    <a:pt x="3922" y="86206"/>
                  </a:lnTo>
                  <a:lnTo>
                    <a:pt x="6196" y="89209"/>
                  </a:lnTo>
                  <a:lnTo>
                    <a:pt x="8704" y="92203"/>
                  </a:lnTo>
                  <a:lnTo>
                    <a:pt x="11368" y="94199"/>
                  </a:lnTo>
                  <a:lnTo>
                    <a:pt x="14137" y="95529"/>
                  </a:lnTo>
                  <a:lnTo>
                    <a:pt x="16974" y="96416"/>
                  </a:lnTo>
                  <a:lnTo>
                    <a:pt x="20850" y="97008"/>
                  </a:lnTo>
                  <a:lnTo>
                    <a:pt x="25419" y="97403"/>
                  </a:lnTo>
                  <a:lnTo>
                    <a:pt x="30449" y="97665"/>
                  </a:lnTo>
                  <a:lnTo>
                    <a:pt x="41330" y="97958"/>
                  </a:lnTo>
                  <a:lnTo>
                    <a:pt x="47009" y="98036"/>
                  </a:lnTo>
                  <a:lnTo>
                    <a:pt x="52780" y="97095"/>
                  </a:lnTo>
                  <a:lnTo>
                    <a:pt x="58612" y="95476"/>
                  </a:lnTo>
                  <a:lnTo>
                    <a:pt x="64484" y="93404"/>
                  </a:lnTo>
                  <a:lnTo>
                    <a:pt x="69391" y="92023"/>
                  </a:lnTo>
                  <a:lnTo>
                    <a:pt x="73654" y="91103"/>
                  </a:lnTo>
                  <a:lnTo>
                    <a:pt x="77489" y="90489"/>
                  </a:lnTo>
                  <a:lnTo>
                    <a:pt x="82030" y="89087"/>
                  </a:lnTo>
                  <a:lnTo>
                    <a:pt x="87041" y="87161"/>
                  </a:lnTo>
                  <a:lnTo>
                    <a:pt x="92366" y="84885"/>
                  </a:lnTo>
                  <a:lnTo>
                    <a:pt x="96909" y="82374"/>
                  </a:lnTo>
                  <a:lnTo>
                    <a:pt x="100929" y="79709"/>
                  </a:lnTo>
                  <a:lnTo>
                    <a:pt x="104602" y="76940"/>
                  </a:lnTo>
                  <a:lnTo>
                    <a:pt x="109034" y="75094"/>
                  </a:lnTo>
                  <a:lnTo>
                    <a:pt x="113974" y="73863"/>
                  </a:lnTo>
                  <a:lnTo>
                    <a:pt x="119251" y="73043"/>
                  </a:lnTo>
                  <a:lnTo>
                    <a:pt x="123762" y="71503"/>
                  </a:lnTo>
                  <a:lnTo>
                    <a:pt x="127761" y="69485"/>
                  </a:lnTo>
                  <a:lnTo>
                    <a:pt x="138094" y="62883"/>
                  </a:lnTo>
                  <a:lnTo>
                    <a:pt x="141096" y="65300"/>
                  </a:lnTo>
                  <a:lnTo>
                    <a:pt x="143286" y="67334"/>
                  </a:lnTo>
                  <a:lnTo>
                    <a:pt x="144746" y="70675"/>
                  </a:lnTo>
                  <a:lnTo>
                    <a:pt x="146368" y="79678"/>
                  </a:lnTo>
                  <a:lnTo>
                    <a:pt x="146800" y="84856"/>
                  </a:lnTo>
                  <a:lnTo>
                    <a:pt x="147089" y="90293"/>
                  </a:lnTo>
                  <a:lnTo>
                    <a:pt x="147281" y="95902"/>
                  </a:lnTo>
                  <a:lnTo>
                    <a:pt x="146417" y="101626"/>
                  </a:lnTo>
                  <a:lnTo>
                    <a:pt x="144849" y="107426"/>
                  </a:lnTo>
                  <a:lnTo>
                    <a:pt x="142811" y="113278"/>
                  </a:lnTo>
                  <a:lnTo>
                    <a:pt x="141453" y="120155"/>
                  </a:lnTo>
                  <a:lnTo>
                    <a:pt x="140547" y="127716"/>
                  </a:lnTo>
                  <a:lnTo>
                    <a:pt x="139943" y="135734"/>
                  </a:lnTo>
                  <a:lnTo>
                    <a:pt x="139541" y="143063"/>
                  </a:lnTo>
                  <a:lnTo>
                    <a:pt x="139094" y="156499"/>
                  </a:lnTo>
                  <a:lnTo>
                    <a:pt x="137982" y="163852"/>
                  </a:lnTo>
                  <a:lnTo>
                    <a:pt x="136249" y="171731"/>
                  </a:lnTo>
                  <a:lnTo>
                    <a:pt x="134102" y="179960"/>
                  </a:lnTo>
                  <a:lnTo>
                    <a:pt x="132670" y="187430"/>
                  </a:lnTo>
                  <a:lnTo>
                    <a:pt x="131715" y="194394"/>
                  </a:lnTo>
                  <a:lnTo>
                    <a:pt x="131079" y="201022"/>
                  </a:lnTo>
                  <a:lnTo>
                    <a:pt x="129662" y="207425"/>
                  </a:lnTo>
                  <a:lnTo>
                    <a:pt x="127726" y="213677"/>
                  </a:lnTo>
                  <a:lnTo>
                    <a:pt x="125443" y="219830"/>
                  </a:lnTo>
                  <a:lnTo>
                    <a:pt x="123921" y="225916"/>
                  </a:lnTo>
                  <a:lnTo>
                    <a:pt x="122906" y="231959"/>
                  </a:lnTo>
                  <a:lnTo>
                    <a:pt x="122229" y="237971"/>
                  </a:lnTo>
                  <a:lnTo>
                    <a:pt x="118832" y="247297"/>
                  </a:lnTo>
                  <a:lnTo>
                    <a:pt x="116537" y="251173"/>
                  </a:lnTo>
                  <a:lnTo>
                    <a:pt x="115007" y="255741"/>
                  </a:lnTo>
                  <a:lnTo>
                    <a:pt x="113987" y="260771"/>
                  </a:lnTo>
                  <a:lnTo>
                    <a:pt x="112350" y="273621"/>
                  </a:lnTo>
                  <a:lnTo>
                    <a:pt x="112066" y="280588"/>
                  </a:lnTo>
                  <a:lnTo>
                    <a:pt x="113019" y="283289"/>
                  </a:lnTo>
                  <a:lnTo>
                    <a:pt x="116723" y="288936"/>
                  </a:lnTo>
                  <a:lnTo>
                    <a:pt x="120512" y="294143"/>
                  </a:lnTo>
                  <a:lnTo>
                    <a:pt x="120876" y="303574"/>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0" name="SMARTInkAnnotation69"/>
            <p:cNvSpPr/>
            <p:nvPr/>
          </p:nvSpPr>
          <p:spPr bwMode="auto">
            <a:xfrm>
              <a:off x="5045443" y="3027174"/>
              <a:ext cx="580204" cy="397483"/>
            </a:xfrm>
            <a:custGeom>
              <a:avLst/>
              <a:gdLst/>
              <a:ahLst/>
              <a:cxnLst/>
              <a:rect l="0" t="0" r="0" b="0"/>
              <a:pathLst>
                <a:path w="580204" h="397483">
                  <a:moveTo>
                    <a:pt x="410596" y="35709"/>
                  </a:moveTo>
                  <a:lnTo>
                    <a:pt x="398166" y="35709"/>
                  </a:lnTo>
                  <a:lnTo>
                    <a:pt x="379551" y="29572"/>
                  </a:lnTo>
                  <a:lnTo>
                    <a:pt x="362592" y="27606"/>
                  </a:lnTo>
                  <a:lnTo>
                    <a:pt x="350896" y="27146"/>
                  </a:lnTo>
                  <a:lnTo>
                    <a:pt x="336438" y="29588"/>
                  </a:lnTo>
                  <a:lnTo>
                    <a:pt x="321082" y="32988"/>
                  </a:lnTo>
                  <a:lnTo>
                    <a:pt x="307642" y="34499"/>
                  </a:lnTo>
                  <a:lnTo>
                    <a:pt x="292409" y="35171"/>
                  </a:lnTo>
                  <a:lnTo>
                    <a:pt x="275717" y="36462"/>
                  </a:lnTo>
                  <a:lnTo>
                    <a:pt x="258376" y="40343"/>
                  </a:lnTo>
                  <a:lnTo>
                    <a:pt x="240747" y="45375"/>
                  </a:lnTo>
                  <a:lnTo>
                    <a:pt x="214088" y="53786"/>
                  </a:lnTo>
                  <a:lnTo>
                    <a:pt x="196259" y="60610"/>
                  </a:lnTo>
                  <a:lnTo>
                    <a:pt x="178413" y="70258"/>
                  </a:lnTo>
                  <a:lnTo>
                    <a:pt x="160559" y="78514"/>
                  </a:lnTo>
                  <a:lnTo>
                    <a:pt x="142703" y="86483"/>
                  </a:lnTo>
                  <a:lnTo>
                    <a:pt x="124845" y="96640"/>
                  </a:lnTo>
                  <a:lnTo>
                    <a:pt x="106986" y="107768"/>
                  </a:lnTo>
                  <a:lnTo>
                    <a:pt x="89127" y="118337"/>
                  </a:lnTo>
                  <a:lnTo>
                    <a:pt x="71267" y="126341"/>
                  </a:lnTo>
                  <a:lnTo>
                    <a:pt x="56054" y="135852"/>
                  </a:lnTo>
                  <a:lnTo>
                    <a:pt x="42678" y="147685"/>
                  </a:lnTo>
                  <a:lnTo>
                    <a:pt x="36333" y="155008"/>
                  </a:lnTo>
                  <a:lnTo>
                    <a:pt x="30118" y="162867"/>
                  </a:lnTo>
                  <a:lnTo>
                    <a:pt x="24983" y="170090"/>
                  </a:lnTo>
                  <a:lnTo>
                    <a:pt x="20567" y="176890"/>
                  </a:lnTo>
                  <a:lnTo>
                    <a:pt x="16632" y="183408"/>
                  </a:lnTo>
                  <a:lnTo>
                    <a:pt x="13016" y="189737"/>
                  </a:lnTo>
                  <a:lnTo>
                    <a:pt x="6352" y="202061"/>
                  </a:lnTo>
                  <a:lnTo>
                    <a:pt x="2729" y="214153"/>
                  </a:lnTo>
                  <a:lnTo>
                    <a:pt x="1119" y="226142"/>
                  </a:lnTo>
                  <a:lnTo>
                    <a:pt x="403" y="238085"/>
                  </a:lnTo>
                  <a:lnTo>
                    <a:pt x="85" y="250008"/>
                  </a:lnTo>
                  <a:lnTo>
                    <a:pt x="0" y="255965"/>
                  </a:lnTo>
                  <a:lnTo>
                    <a:pt x="2551" y="267877"/>
                  </a:lnTo>
                  <a:lnTo>
                    <a:pt x="6993" y="279785"/>
                  </a:lnTo>
                  <a:lnTo>
                    <a:pt x="12273" y="291692"/>
                  </a:lnTo>
                  <a:lnTo>
                    <a:pt x="20574" y="303599"/>
                  </a:lnTo>
                  <a:lnTo>
                    <a:pt x="30878" y="314513"/>
                  </a:lnTo>
                  <a:lnTo>
                    <a:pt x="42072" y="322671"/>
                  </a:lnTo>
                  <a:lnTo>
                    <a:pt x="64271" y="337583"/>
                  </a:lnTo>
                  <a:lnTo>
                    <a:pt x="81056" y="346153"/>
                  </a:lnTo>
                  <a:lnTo>
                    <a:pt x="98438" y="353270"/>
                  </a:lnTo>
                  <a:lnTo>
                    <a:pt x="116086" y="359740"/>
                  </a:lnTo>
                  <a:lnTo>
                    <a:pt x="169509" y="377977"/>
                  </a:lnTo>
                  <a:lnTo>
                    <a:pt x="179426" y="380965"/>
                  </a:lnTo>
                  <a:lnTo>
                    <a:pt x="201028" y="386932"/>
                  </a:lnTo>
                  <a:lnTo>
                    <a:pt x="211352" y="388920"/>
                  </a:lnTo>
                  <a:lnTo>
                    <a:pt x="221213" y="390245"/>
                  </a:lnTo>
                  <a:lnTo>
                    <a:pt x="230762" y="391129"/>
                  </a:lnTo>
                  <a:lnTo>
                    <a:pt x="240104" y="391718"/>
                  </a:lnTo>
                  <a:lnTo>
                    <a:pt x="258424" y="392373"/>
                  </a:lnTo>
                  <a:lnTo>
                    <a:pt x="268468" y="393539"/>
                  </a:lnTo>
                  <a:lnTo>
                    <a:pt x="279133" y="395309"/>
                  </a:lnTo>
                  <a:lnTo>
                    <a:pt x="290212" y="397482"/>
                  </a:lnTo>
                  <a:lnTo>
                    <a:pt x="307813" y="397249"/>
                  </a:lnTo>
                  <a:lnTo>
                    <a:pt x="324235" y="394831"/>
                  </a:lnTo>
                  <a:lnTo>
                    <a:pt x="334170" y="394185"/>
                  </a:lnTo>
                  <a:lnTo>
                    <a:pt x="353808" y="393469"/>
                  </a:lnTo>
                  <a:lnTo>
                    <a:pt x="369151" y="393151"/>
                  </a:lnTo>
                  <a:lnTo>
                    <a:pt x="385230" y="390363"/>
                  </a:lnTo>
                  <a:lnTo>
                    <a:pt x="402298" y="385817"/>
                  </a:lnTo>
                  <a:lnTo>
                    <a:pt x="419807" y="380489"/>
                  </a:lnTo>
                  <a:lnTo>
                    <a:pt x="434864" y="374814"/>
                  </a:lnTo>
                  <a:lnTo>
                    <a:pt x="449163" y="368984"/>
                  </a:lnTo>
                  <a:lnTo>
                    <a:pt x="465440" y="363086"/>
                  </a:lnTo>
                  <a:lnTo>
                    <a:pt x="479950" y="357158"/>
                  </a:lnTo>
                  <a:lnTo>
                    <a:pt x="493013" y="351215"/>
                  </a:lnTo>
                  <a:lnTo>
                    <a:pt x="505434" y="345267"/>
                  </a:lnTo>
                  <a:lnTo>
                    <a:pt x="517569" y="336670"/>
                  </a:lnTo>
                  <a:lnTo>
                    <a:pt x="528585" y="326235"/>
                  </a:lnTo>
                  <a:lnTo>
                    <a:pt x="536787" y="314982"/>
                  </a:lnTo>
                  <a:lnTo>
                    <a:pt x="543741" y="306013"/>
                  </a:lnTo>
                  <a:lnTo>
                    <a:pt x="551130" y="296734"/>
                  </a:lnTo>
                  <a:lnTo>
                    <a:pt x="561029" y="282689"/>
                  </a:lnTo>
                  <a:lnTo>
                    <a:pt x="565455" y="275768"/>
                  </a:lnTo>
                  <a:lnTo>
                    <a:pt x="569398" y="269170"/>
                  </a:lnTo>
                  <a:lnTo>
                    <a:pt x="573019" y="262787"/>
                  </a:lnTo>
                  <a:lnTo>
                    <a:pt x="577041" y="250403"/>
                  </a:lnTo>
                  <a:lnTo>
                    <a:pt x="578829" y="238285"/>
                  </a:lnTo>
                  <a:lnTo>
                    <a:pt x="579624" y="226284"/>
                  </a:lnTo>
                  <a:lnTo>
                    <a:pt x="579977" y="214336"/>
                  </a:lnTo>
                  <a:lnTo>
                    <a:pt x="580203" y="190497"/>
                  </a:lnTo>
                  <a:lnTo>
                    <a:pt x="577589" y="178586"/>
                  </a:lnTo>
                  <a:lnTo>
                    <a:pt x="567826" y="150031"/>
                  </a:lnTo>
                  <a:lnTo>
                    <a:pt x="564033" y="142681"/>
                  </a:lnTo>
                  <a:lnTo>
                    <a:pt x="559520" y="135797"/>
                  </a:lnTo>
                  <a:lnTo>
                    <a:pt x="554527" y="129223"/>
                  </a:lnTo>
                  <a:lnTo>
                    <a:pt x="550206" y="122856"/>
                  </a:lnTo>
                  <a:lnTo>
                    <a:pt x="542759" y="110491"/>
                  </a:lnTo>
                  <a:lnTo>
                    <a:pt x="533497" y="98380"/>
                  </a:lnTo>
                  <a:lnTo>
                    <a:pt x="522765" y="87375"/>
                  </a:lnTo>
                  <a:lnTo>
                    <a:pt x="505567" y="74609"/>
                  </a:lnTo>
                  <a:lnTo>
                    <a:pt x="493815" y="64242"/>
                  </a:lnTo>
                  <a:lnTo>
                    <a:pt x="476043" y="51990"/>
                  </a:lnTo>
                  <a:lnTo>
                    <a:pt x="458210" y="42076"/>
                  </a:lnTo>
                  <a:lnTo>
                    <a:pt x="440543" y="29837"/>
                  </a:lnTo>
                  <a:lnTo>
                    <a:pt x="424650" y="20850"/>
                  </a:lnTo>
                  <a:lnTo>
                    <a:pt x="408366" y="12896"/>
                  </a:lnTo>
                  <a:lnTo>
                    <a:pt x="396816" y="10097"/>
                  </a:lnTo>
                  <a:lnTo>
                    <a:pt x="390250" y="9443"/>
                  </a:lnTo>
                  <a:lnTo>
                    <a:pt x="387110" y="8276"/>
                  </a:lnTo>
                  <a:lnTo>
                    <a:pt x="377950" y="2886"/>
                  </a:lnTo>
                  <a:lnTo>
                    <a:pt x="366103" y="23"/>
                  </a:lnTo>
                  <a:lnTo>
                    <a:pt x="361253" y="0"/>
                  </a:lnTo>
                  <a:lnTo>
                    <a:pt x="359841" y="989"/>
                  </a:lnTo>
                  <a:lnTo>
                    <a:pt x="358900" y="2640"/>
                  </a:lnTo>
                  <a:lnTo>
                    <a:pt x="357017" y="8919"/>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1" name="SMARTInkAnnotation70"/>
            <p:cNvSpPr/>
            <p:nvPr/>
          </p:nvSpPr>
          <p:spPr bwMode="auto">
            <a:xfrm>
              <a:off x="5215873" y="5036343"/>
              <a:ext cx="213321" cy="248478"/>
            </a:xfrm>
            <a:custGeom>
              <a:avLst/>
              <a:gdLst/>
              <a:ahLst/>
              <a:cxnLst/>
              <a:rect l="0" t="0" r="0" b="0"/>
              <a:pathLst>
                <a:path w="213321" h="248478">
                  <a:moveTo>
                    <a:pt x="186587" y="35719"/>
                  </a:moveTo>
                  <a:lnTo>
                    <a:pt x="178899" y="28031"/>
                  </a:lnTo>
                  <a:lnTo>
                    <a:pt x="178209" y="24695"/>
                  </a:lnTo>
                  <a:lnTo>
                    <a:pt x="178026" y="22416"/>
                  </a:lnTo>
                  <a:lnTo>
                    <a:pt x="176911" y="20898"/>
                  </a:lnTo>
                  <a:lnTo>
                    <a:pt x="175175" y="19885"/>
                  </a:lnTo>
                  <a:lnTo>
                    <a:pt x="170601" y="18760"/>
                  </a:lnTo>
                  <a:lnTo>
                    <a:pt x="165261" y="18260"/>
                  </a:lnTo>
                  <a:lnTo>
                    <a:pt x="159581" y="18038"/>
                  </a:lnTo>
                  <a:lnTo>
                    <a:pt x="152756" y="17939"/>
                  </a:lnTo>
                  <a:lnTo>
                    <a:pt x="143109" y="17895"/>
                  </a:lnTo>
                  <a:lnTo>
                    <a:pt x="137757" y="18876"/>
                  </a:lnTo>
                  <a:lnTo>
                    <a:pt x="132206" y="20522"/>
                  </a:lnTo>
                  <a:lnTo>
                    <a:pt x="126521" y="22611"/>
                  </a:lnTo>
                  <a:lnTo>
                    <a:pt x="120746" y="24004"/>
                  </a:lnTo>
                  <a:lnTo>
                    <a:pt x="114912" y="24932"/>
                  </a:lnTo>
                  <a:lnTo>
                    <a:pt x="109038" y="25552"/>
                  </a:lnTo>
                  <a:lnTo>
                    <a:pt x="103138" y="26956"/>
                  </a:lnTo>
                  <a:lnTo>
                    <a:pt x="97220" y="28885"/>
                  </a:lnTo>
                  <a:lnTo>
                    <a:pt x="91291" y="31163"/>
                  </a:lnTo>
                  <a:lnTo>
                    <a:pt x="85353" y="33674"/>
                  </a:lnTo>
                  <a:lnTo>
                    <a:pt x="73464" y="39109"/>
                  </a:lnTo>
                  <a:lnTo>
                    <a:pt x="67516" y="42941"/>
                  </a:lnTo>
                  <a:lnTo>
                    <a:pt x="61565" y="47479"/>
                  </a:lnTo>
                  <a:lnTo>
                    <a:pt x="55615" y="52488"/>
                  </a:lnTo>
                  <a:lnTo>
                    <a:pt x="49663" y="56820"/>
                  </a:lnTo>
                  <a:lnTo>
                    <a:pt x="43710" y="60701"/>
                  </a:lnTo>
                  <a:lnTo>
                    <a:pt x="37758" y="64280"/>
                  </a:lnTo>
                  <a:lnTo>
                    <a:pt x="32798" y="69643"/>
                  </a:lnTo>
                  <a:lnTo>
                    <a:pt x="28498" y="76194"/>
                  </a:lnTo>
                  <a:lnTo>
                    <a:pt x="24640" y="83538"/>
                  </a:lnTo>
                  <a:lnTo>
                    <a:pt x="20083" y="90419"/>
                  </a:lnTo>
                  <a:lnTo>
                    <a:pt x="15061" y="96990"/>
                  </a:lnTo>
                  <a:lnTo>
                    <a:pt x="9729" y="103356"/>
                  </a:lnTo>
                  <a:lnTo>
                    <a:pt x="6174" y="109583"/>
                  </a:lnTo>
                  <a:lnTo>
                    <a:pt x="3804" y="115720"/>
                  </a:lnTo>
                  <a:lnTo>
                    <a:pt x="2224" y="121796"/>
                  </a:lnTo>
                  <a:lnTo>
                    <a:pt x="1170" y="128822"/>
                  </a:lnTo>
                  <a:lnTo>
                    <a:pt x="469" y="136483"/>
                  </a:lnTo>
                  <a:lnTo>
                    <a:pt x="0" y="144566"/>
                  </a:lnTo>
                  <a:lnTo>
                    <a:pt x="681" y="152933"/>
                  </a:lnTo>
                  <a:lnTo>
                    <a:pt x="2126" y="161487"/>
                  </a:lnTo>
                  <a:lnTo>
                    <a:pt x="4082" y="170166"/>
                  </a:lnTo>
                  <a:lnTo>
                    <a:pt x="6378" y="177936"/>
                  </a:lnTo>
                  <a:lnTo>
                    <a:pt x="8901" y="185101"/>
                  </a:lnTo>
                  <a:lnTo>
                    <a:pt x="11575" y="191862"/>
                  </a:lnTo>
                  <a:lnTo>
                    <a:pt x="15342" y="198353"/>
                  </a:lnTo>
                  <a:lnTo>
                    <a:pt x="19838" y="204665"/>
                  </a:lnTo>
                  <a:lnTo>
                    <a:pt x="24820" y="210857"/>
                  </a:lnTo>
                  <a:lnTo>
                    <a:pt x="30125" y="216970"/>
                  </a:lnTo>
                  <a:lnTo>
                    <a:pt x="35647" y="223030"/>
                  </a:lnTo>
                  <a:lnTo>
                    <a:pt x="41312" y="229054"/>
                  </a:lnTo>
                  <a:lnTo>
                    <a:pt x="47073" y="233070"/>
                  </a:lnTo>
                  <a:lnTo>
                    <a:pt x="52898" y="235747"/>
                  </a:lnTo>
                  <a:lnTo>
                    <a:pt x="58766" y="237532"/>
                  </a:lnTo>
                  <a:lnTo>
                    <a:pt x="64662" y="239714"/>
                  </a:lnTo>
                  <a:lnTo>
                    <a:pt x="70577" y="242161"/>
                  </a:lnTo>
                  <a:lnTo>
                    <a:pt x="76505" y="244785"/>
                  </a:lnTo>
                  <a:lnTo>
                    <a:pt x="82441" y="246534"/>
                  </a:lnTo>
                  <a:lnTo>
                    <a:pt x="88383" y="247699"/>
                  </a:lnTo>
                  <a:lnTo>
                    <a:pt x="94329" y="248477"/>
                  </a:lnTo>
                  <a:lnTo>
                    <a:pt x="101269" y="248003"/>
                  </a:lnTo>
                  <a:lnTo>
                    <a:pt x="108873" y="246694"/>
                  </a:lnTo>
                  <a:lnTo>
                    <a:pt x="116918" y="244830"/>
                  </a:lnTo>
                  <a:lnTo>
                    <a:pt x="124266" y="243588"/>
                  </a:lnTo>
                  <a:lnTo>
                    <a:pt x="131150" y="242759"/>
                  </a:lnTo>
                  <a:lnTo>
                    <a:pt x="137723" y="242207"/>
                  </a:lnTo>
                  <a:lnTo>
                    <a:pt x="145081" y="240846"/>
                  </a:lnTo>
                  <a:lnTo>
                    <a:pt x="152964" y="238947"/>
                  </a:lnTo>
                  <a:lnTo>
                    <a:pt x="161195" y="236689"/>
                  </a:lnTo>
                  <a:lnTo>
                    <a:pt x="167675" y="233199"/>
                  </a:lnTo>
                  <a:lnTo>
                    <a:pt x="172987" y="228888"/>
                  </a:lnTo>
                  <a:lnTo>
                    <a:pt x="182527" y="218807"/>
                  </a:lnTo>
                  <a:lnTo>
                    <a:pt x="193382" y="207711"/>
                  </a:lnTo>
                  <a:lnTo>
                    <a:pt x="198062" y="200982"/>
                  </a:lnTo>
                  <a:lnTo>
                    <a:pt x="202175" y="193519"/>
                  </a:lnTo>
                  <a:lnTo>
                    <a:pt x="205910" y="185568"/>
                  </a:lnTo>
                  <a:lnTo>
                    <a:pt x="208398" y="178282"/>
                  </a:lnTo>
                  <a:lnTo>
                    <a:pt x="210058" y="171441"/>
                  </a:lnTo>
                  <a:lnTo>
                    <a:pt x="211163" y="164895"/>
                  </a:lnTo>
                  <a:lnTo>
                    <a:pt x="211901" y="157556"/>
                  </a:lnTo>
                  <a:lnTo>
                    <a:pt x="212393" y="149685"/>
                  </a:lnTo>
                  <a:lnTo>
                    <a:pt x="212939" y="133004"/>
                  </a:lnTo>
                  <a:lnTo>
                    <a:pt x="213320" y="93914"/>
                  </a:lnTo>
                  <a:lnTo>
                    <a:pt x="212346" y="86421"/>
                  </a:lnTo>
                  <a:lnTo>
                    <a:pt x="210706" y="78451"/>
                  </a:lnTo>
                  <a:lnTo>
                    <a:pt x="208619" y="70160"/>
                  </a:lnTo>
                  <a:lnTo>
                    <a:pt x="206236" y="62648"/>
                  </a:lnTo>
                  <a:lnTo>
                    <a:pt x="203656" y="55656"/>
                  </a:lnTo>
                  <a:lnTo>
                    <a:pt x="200942" y="49011"/>
                  </a:lnTo>
                  <a:lnTo>
                    <a:pt x="198142" y="42596"/>
                  </a:lnTo>
                  <a:lnTo>
                    <a:pt x="192384" y="30177"/>
                  </a:lnTo>
                  <a:lnTo>
                    <a:pt x="189460" y="25079"/>
                  </a:lnTo>
                  <a:lnTo>
                    <a:pt x="186518" y="20688"/>
                  </a:lnTo>
                  <a:lnTo>
                    <a:pt x="181595" y="13164"/>
                  </a:lnTo>
                  <a:lnTo>
                    <a:pt x="179408" y="6512"/>
                  </a:lnTo>
                  <a:lnTo>
                    <a:pt x="177832" y="4341"/>
                  </a:lnTo>
                  <a:lnTo>
                    <a:pt x="175789" y="2895"/>
                  </a:lnTo>
                  <a:lnTo>
                    <a:pt x="168728" y="0"/>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gr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0625" t="26042" r="5469" b="19792"/>
          <a:stretch>
            <a:fillRect/>
          </a:stretch>
        </p:blipFill>
        <p:spPr bwMode="auto">
          <a:xfrm>
            <a:off x="3429000" y="1219200"/>
            <a:ext cx="5562600" cy="4192105"/>
          </a:xfrm>
          <a:prstGeom prst="rect">
            <a:avLst/>
          </a:prstGeom>
          <a:noFill/>
          <a:ln w="9525">
            <a:noFill/>
            <a:miter lim="800000"/>
            <a:headEnd/>
            <a:tailEnd/>
          </a:ln>
        </p:spPr>
      </p:pic>
      <p:sp>
        <p:nvSpPr>
          <p:cNvPr id="20" name="Freeform 19"/>
          <p:cNvSpPr/>
          <p:nvPr/>
        </p:nvSpPr>
        <p:spPr bwMode="auto">
          <a:xfrm>
            <a:off x="4064000" y="1611086"/>
            <a:ext cx="2859314" cy="2801257"/>
          </a:xfrm>
          <a:custGeom>
            <a:avLst/>
            <a:gdLst>
              <a:gd name="connsiteX0" fmla="*/ 2859314 w 2859314"/>
              <a:gd name="connsiteY0" fmla="*/ 0 h 2801257"/>
              <a:gd name="connsiteX1" fmla="*/ 1915886 w 2859314"/>
              <a:gd name="connsiteY1" fmla="*/ 508000 h 2801257"/>
              <a:gd name="connsiteX2" fmla="*/ 1596571 w 2859314"/>
              <a:gd name="connsiteY2" fmla="*/ 1103085 h 2801257"/>
              <a:gd name="connsiteX3" fmla="*/ 1277257 w 2859314"/>
              <a:gd name="connsiteY3" fmla="*/ 1683657 h 2801257"/>
              <a:gd name="connsiteX4" fmla="*/ 928914 w 2859314"/>
              <a:gd name="connsiteY4" fmla="*/ 2278743 h 2801257"/>
              <a:gd name="connsiteX5" fmla="*/ 0 w 2859314"/>
              <a:gd name="connsiteY5" fmla="*/ 2801257 h 280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314" h="2801257">
                <a:moveTo>
                  <a:pt x="2859314" y="0"/>
                </a:moveTo>
                <a:lnTo>
                  <a:pt x="1915886" y="508000"/>
                </a:lnTo>
                <a:lnTo>
                  <a:pt x="1596571" y="1103085"/>
                </a:lnTo>
                <a:lnTo>
                  <a:pt x="1277257" y="1683657"/>
                </a:lnTo>
                <a:lnTo>
                  <a:pt x="928914" y="2278743"/>
                </a:lnTo>
                <a:lnTo>
                  <a:pt x="0" y="2801257"/>
                </a:ln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9" name="Freeform 18"/>
          <p:cNvSpPr/>
          <p:nvPr/>
        </p:nvSpPr>
        <p:spPr bwMode="auto">
          <a:xfrm>
            <a:off x="4034971" y="1596571"/>
            <a:ext cx="2946400" cy="2830286"/>
          </a:xfrm>
          <a:custGeom>
            <a:avLst/>
            <a:gdLst>
              <a:gd name="connsiteX0" fmla="*/ 0 w 2946400"/>
              <a:gd name="connsiteY0" fmla="*/ 0 h 2830286"/>
              <a:gd name="connsiteX1" fmla="*/ 624115 w 2946400"/>
              <a:gd name="connsiteY1" fmla="*/ 537029 h 2830286"/>
              <a:gd name="connsiteX2" fmla="*/ 943429 w 2946400"/>
              <a:gd name="connsiteY2" fmla="*/ 1161143 h 2830286"/>
              <a:gd name="connsiteX3" fmla="*/ 1291772 w 2946400"/>
              <a:gd name="connsiteY3" fmla="*/ 1669143 h 2830286"/>
              <a:gd name="connsiteX4" fmla="*/ 1901372 w 2946400"/>
              <a:gd name="connsiteY4" fmla="*/ 2293258 h 2830286"/>
              <a:gd name="connsiteX5" fmla="*/ 2946400 w 2946400"/>
              <a:gd name="connsiteY5" fmla="*/ 2830286 h 283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6400" h="2830286">
                <a:moveTo>
                  <a:pt x="0" y="0"/>
                </a:moveTo>
                <a:lnTo>
                  <a:pt x="624115" y="537029"/>
                </a:lnTo>
                <a:lnTo>
                  <a:pt x="943429" y="1161143"/>
                </a:lnTo>
                <a:lnTo>
                  <a:pt x="1291772" y="1669143"/>
                </a:lnTo>
                <a:lnTo>
                  <a:pt x="1901372" y="2293258"/>
                </a:lnTo>
                <a:lnTo>
                  <a:pt x="2946400" y="2830286"/>
                </a:ln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3" name="Oval 2"/>
          <p:cNvSpPr/>
          <p:nvPr/>
        </p:nvSpPr>
        <p:spPr bwMode="auto">
          <a:xfrm>
            <a:off x="3962400" y="15240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 name="Oval 3"/>
          <p:cNvSpPr/>
          <p:nvPr/>
        </p:nvSpPr>
        <p:spPr bwMode="auto">
          <a:xfrm>
            <a:off x="4572000" y="20574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 name="Oval 4"/>
          <p:cNvSpPr/>
          <p:nvPr/>
        </p:nvSpPr>
        <p:spPr bwMode="auto">
          <a:xfrm>
            <a:off x="4876800" y="26670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6" name="Oval 5"/>
          <p:cNvSpPr/>
          <p:nvPr/>
        </p:nvSpPr>
        <p:spPr bwMode="auto">
          <a:xfrm>
            <a:off x="5257800" y="32004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7" name="Oval 6"/>
          <p:cNvSpPr/>
          <p:nvPr/>
        </p:nvSpPr>
        <p:spPr bwMode="auto">
          <a:xfrm>
            <a:off x="5867400" y="38100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8" name="Oval 7"/>
          <p:cNvSpPr/>
          <p:nvPr/>
        </p:nvSpPr>
        <p:spPr bwMode="auto">
          <a:xfrm>
            <a:off x="6858000" y="43434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6858000" y="15240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a:off x="5867400" y="20574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5562600" y="26670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6" name="Oval 15"/>
          <p:cNvSpPr/>
          <p:nvPr/>
        </p:nvSpPr>
        <p:spPr bwMode="auto">
          <a:xfrm>
            <a:off x="5257800" y="32004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7" name="Oval 16"/>
          <p:cNvSpPr/>
          <p:nvPr/>
        </p:nvSpPr>
        <p:spPr bwMode="auto">
          <a:xfrm>
            <a:off x="4876800" y="38100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8" name="Oval 17"/>
          <p:cNvSpPr/>
          <p:nvPr/>
        </p:nvSpPr>
        <p:spPr bwMode="auto">
          <a:xfrm>
            <a:off x="3962400" y="43434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34817" name="Text Box 1"/>
          <p:cNvSpPr txBox="1">
            <a:spLocks noChangeArrowheads="1"/>
          </p:cNvSpPr>
          <p:nvPr/>
        </p:nvSpPr>
        <p:spPr bwMode="auto">
          <a:xfrm>
            <a:off x="701675" y="15398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18" name="Text Box 2"/>
          <p:cNvSpPr txBox="1">
            <a:spLocks noChangeArrowheads="1"/>
          </p:cNvSpPr>
          <p:nvPr/>
        </p:nvSpPr>
        <p:spPr bwMode="auto">
          <a:xfrm>
            <a:off x="692150" y="13493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19" name="Text Box 3"/>
          <p:cNvSpPr txBox="1">
            <a:spLocks noChangeArrowheads="1"/>
          </p:cNvSpPr>
          <p:nvPr/>
        </p:nvSpPr>
        <p:spPr bwMode="auto">
          <a:xfrm>
            <a:off x="700088" y="13970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0" name="Text Box 4"/>
          <p:cNvSpPr txBox="1">
            <a:spLocks noChangeArrowheads="1"/>
          </p:cNvSpPr>
          <p:nvPr/>
        </p:nvSpPr>
        <p:spPr bwMode="auto">
          <a:xfrm>
            <a:off x="700088" y="225425"/>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4" name="Text Box 8"/>
          <p:cNvSpPr txBox="1">
            <a:spLocks noChangeArrowheads="1"/>
          </p:cNvSpPr>
          <p:nvPr/>
        </p:nvSpPr>
        <p:spPr bwMode="auto">
          <a:xfrm>
            <a:off x="700088" y="225425"/>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3" name="Text Box 7"/>
          <p:cNvSpPr txBox="1">
            <a:spLocks noChangeArrowheads="1"/>
          </p:cNvSpPr>
          <p:nvPr/>
        </p:nvSpPr>
        <p:spPr bwMode="auto">
          <a:xfrm>
            <a:off x="700088" y="13970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2" name="Text Box 6"/>
          <p:cNvSpPr txBox="1">
            <a:spLocks noChangeArrowheads="1"/>
          </p:cNvSpPr>
          <p:nvPr/>
        </p:nvSpPr>
        <p:spPr bwMode="auto">
          <a:xfrm>
            <a:off x="692150" y="13493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1" name="Text Box 5"/>
          <p:cNvSpPr txBox="1">
            <a:spLocks noChangeArrowheads="1"/>
          </p:cNvSpPr>
          <p:nvPr/>
        </p:nvSpPr>
        <p:spPr bwMode="auto">
          <a:xfrm>
            <a:off x="701675" y="15398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8" name="Text Box 4"/>
          <p:cNvSpPr txBox="1">
            <a:spLocks noChangeArrowheads="1"/>
          </p:cNvSpPr>
          <p:nvPr/>
        </p:nvSpPr>
        <p:spPr bwMode="auto">
          <a:xfrm>
            <a:off x="700088" y="225425"/>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7" name="Text Box 3"/>
          <p:cNvSpPr txBox="1">
            <a:spLocks noChangeArrowheads="1"/>
          </p:cNvSpPr>
          <p:nvPr/>
        </p:nvSpPr>
        <p:spPr bwMode="auto">
          <a:xfrm>
            <a:off x="700088" y="13970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6" name="Text Box 2"/>
          <p:cNvSpPr txBox="1">
            <a:spLocks noChangeArrowheads="1"/>
          </p:cNvSpPr>
          <p:nvPr/>
        </p:nvSpPr>
        <p:spPr bwMode="auto">
          <a:xfrm>
            <a:off x="692150" y="13493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5" name="Text Box 1"/>
          <p:cNvSpPr txBox="1">
            <a:spLocks noChangeArrowheads="1"/>
          </p:cNvSpPr>
          <p:nvPr/>
        </p:nvSpPr>
        <p:spPr bwMode="auto">
          <a:xfrm>
            <a:off x="701675" y="15398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2" name="Text Box 8"/>
          <p:cNvSpPr txBox="1">
            <a:spLocks noChangeArrowheads="1"/>
          </p:cNvSpPr>
          <p:nvPr/>
        </p:nvSpPr>
        <p:spPr bwMode="auto">
          <a:xfrm>
            <a:off x="700088" y="225425"/>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1" name="Text Box 7"/>
          <p:cNvSpPr txBox="1">
            <a:spLocks noChangeArrowheads="1"/>
          </p:cNvSpPr>
          <p:nvPr/>
        </p:nvSpPr>
        <p:spPr bwMode="auto">
          <a:xfrm>
            <a:off x="700088" y="13970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0" name="Text Box 6"/>
          <p:cNvSpPr txBox="1">
            <a:spLocks noChangeArrowheads="1"/>
          </p:cNvSpPr>
          <p:nvPr/>
        </p:nvSpPr>
        <p:spPr bwMode="auto">
          <a:xfrm>
            <a:off x="692150" y="13493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9" name="Text Box 5"/>
          <p:cNvSpPr txBox="1">
            <a:spLocks noChangeArrowheads="1"/>
          </p:cNvSpPr>
          <p:nvPr/>
        </p:nvSpPr>
        <p:spPr bwMode="auto">
          <a:xfrm>
            <a:off x="701675" y="15398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6" name="Table 35"/>
          <p:cNvGraphicFramePr>
            <a:graphicFrameLocks noGrp="1"/>
          </p:cNvGraphicFramePr>
          <p:nvPr/>
        </p:nvGraphicFramePr>
        <p:xfrm>
          <a:off x="152400" y="1371597"/>
          <a:ext cx="3200400" cy="3124203"/>
        </p:xfrm>
        <a:graphic>
          <a:graphicData uri="http://schemas.openxmlformats.org/drawingml/2006/table">
            <a:tbl>
              <a:tblPr/>
              <a:tblGrid>
                <a:gridCol w="606195">
                  <a:extLst>
                    <a:ext uri="{9D8B030D-6E8A-4147-A177-3AD203B41FA5}">
                      <a16:colId xmlns:a16="http://schemas.microsoft.com/office/drawing/2014/main" val="20000"/>
                    </a:ext>
                  </a:extLst>
                </a:gridCol>
                <a:gridCol w="714421">
                  <a:extLst>
                    <a:ext uri="{9D8B030D-6E8A-4147-A177-3AD203B41FA5}">
                      <a16:colId xmlns:a16="http://schemas.microsoft.com/office/drawing/2014/main" val="20001"/>
                    </a:ext>
                  </a:extLst>
                </a:gridCol>
                <a:gridCol w="714421">
                  <a:extLst>
                    <a:ext uri="{9D8B030D-6E8A-4147-A177-3AD203B41FA5}">
                      <a16:colId xmlns:a16="http://schemas.microsoft.com/office/drawing/2014/main" val="20002"/>
                    </a:ext>
                  </a:extLst>
                </a:gridCol>
                <a:gridCol w="597176">
                  <a:extLst>
                    <a:ext uri="{9D8B030D-6E8A-4147-A177-3AD203B41FA5}">
                      <a16:colId xmlns:a16="http://schemas.microsoft.com/office/drawing/2014/main" val="20003"/>
                    </a:ext>
                  </a:extLst>
                </a:gridCol>
                <a:gridCol w="568187">
                  <a:extLst>
                    <a:ext uri="{9D8B030D-6E8A-4147-A177-3AD203B41FA5}">
                      <a16:colId xmlns:a16="http://schemas.microsoft.com/office/drawing/2014/main" val="20004"/>
                    </a:ext>
                  </a:extLst>
                </a:gridCol>
              </a:tblGrid>
              <a:tr h="1053693">
                <a:tc>
                  <a:txBody>
                    <a:bodyPr/>
                    <a:lstStyle/>
                    <a:p>
                      <a:pPr marL="0" marR="0" algn="ctr">
                        <a:spcBef>
                          <a:spcPts val="0"/>
                        </a:spcBef>
                        <a:spcAft>
                          <a:spcPts val="0"/>
                        </a:spcAft>
                      </a:pPr>
                      <a:r>
                        <a:rPr lang="en-US" sz="1000" i="0">
                          <a:solidFill>
                            <a:srgbClr val="000000"/>
                          </a:solidFill>
                          <a:latin typeface="Calibri"/>
                          <a:ea typeface="Times New Roman"/>
                          <a:cs typeface="Arial"/>
                        </a:rPr>
                        <a:t>Price Per Compact Disc</a:t>
                      </a:r>
                      <a:endParaRPr lang="en-US" sz="120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i="0">
                          <a:solidFill>
                            <a:srgbClr val="000000"/>
                          </a:solidFill>
                          <a:latin typeface="Calibri"/>
                          <a:ea typeface="Times New Roman"/>
                          <a:cs typeface="Times New Roman"/>
                        </a:rPr>
                        <a:t>Quantity Demanded (CD Players $75)</a:t>
                      </a:r>
                      <a:endParaRPr lang="en-US" sz="120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i="0">
                          <a:solidFill>
                            <a:srgbClr val="000000"/>
                          </a:solidFill>
                          <a:latin typeface="Calibri"/>
                          <a:ea typeface="Times New Roman"/>
                          <a:cs typeface="Times New Roman"/>
                        </a:rPr>
                        <a:t>Quantity Demanded</a:t>
                      </a:r>
                      <a:br>
                        <a:rPr lang="en-US" sz="1000" i="0">
                          <a:solidFill>
                            <a:srgbClr val="000000"/>
                          </a:solidFill>
                          <a:latin typeface="Calibri"/>
                          <a:ea typeface="Times New Roman"/>
                          <a:cs typeface="Times New Roman"/>
                        </a:rPr>
                      </a:br>
                      <a:r>
                        <a:rPr lang="en-US" sz="1000" i="0">
                          <a:solidFill>
                            <a:srgbClr val="000000"/>
                          </a:solidFill>
                          <a:latin typeface="Calibri"/>
                          <a:ea typeface="Times New Roman"/>
                          <a:cs typeface="Times New Roman"/>
                        </a:rPr>
                        <a:t>(CD Players $50)</a:t>
                      </a:r>
                      <a:endParaRPr lang="en-US" sz="120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i="0">
                          <a:solidFill>
                            <a:srgbClr val="000000"/>
                          </a:solidFill>
                          <a:latin typeface="Calibri"/>
                          <a:ea typeface="Times New Roman"/>
                          <a:cs typeface="Times New Roman"/>
                        </a:rPr>
                        <a:t>Quantity Supplied</a:t>
                      </a:r>
                      <a:endParaRPr lang="en-US" sz="120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900" i="0" dirty="0" err="1" smtClean="0">
                          <a:latin typeface="Calibri"/>
                          <a:ea typeface="Times New Roman"/>
                          <a:cs typeface="Times New Roman"/>
                        </a:rPr>
                        <a:t>ShortageSurplus</a:t>
                      </a:r>
                      <a:r>
                        <a:rPr lang="en-US" sz="900" i="0" dirty="0">
                          <a:latin typeface="Calibri"/>
                          <a:ea typeface="Times New Roman"/>
                          <a:cs typeface="Times New Roman"/>
                        </a:rPr>
                        <a:t/>
                      </a:r>
                      <a:br>
                        <a:rPr lang="en-US" sz="900" i="0" dirty="0">
                          <a:latin typeface="Calibri"/>
                          <a:ea typeface="Times New Roman"/>
                          <a:cs typeface="Times New Roman"/>
                        </a:rPr>
                      </a:br>
                      <a:r>
                        <a:rPr lang="en-US" sz="900" i="0" dirty="0">
                          <a:latin typeface="Calibri"/>
                          <a:ea typeface="Times New Roman"/>
                          <a:cs typeface="Times New Roman"/>
                        </a:rPr>
                        <a:t>(QS - new QD)</a:t>
                      </a:r>
                      <a:r>
                        <a:rPr lang="en-US" sz="1100" dirty="0">
                          <a:latin typeface="Calibri"/>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5085">
                <a:tc>
                  <a:txBody>
                    <a:bodyPr/>
                    <a:lstStyle/>
                    <a:p>
                      <a:pPr marL="0" marR="0" algn="ctr">
                        <a:lnSpc>
                          <a:spcPts val="1560"/>
                        </a:lnSpc>
                      </a:pPr>
                      <a:r>
                        <a:rPr lang="en-US" sz="1400" b="0">
                          <a:solidFill>
                            <a:srgbClr val="000000"/>
                          </a:solidFill>
                          <a:latin typeface="Calibri"/>
                          <a:ea typeface="Times New Roman"/>
                          <a:cs typeface="Times New Roman"/>
                        </a:rPr>
                        <a:t> $6</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0</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4</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9</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400" b="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5085">
                <a:tc>
                  <a:txBody>
                    <a:bodyPr/>
                    <a:lstStyle/>
                    <a:p>
                      <a:pPr marL="0" marR="0" algn="ctr">
                        <a:lnSpc>
                          <a:spcPts val="1560"/>
                        </a:lnSpc>
                      </a:pPr>
                      <a:r>
                        <a:rPr lang="en-US" sz="1400" b="0">
                          <a:solidFill>
                            <a:srgbClr val="000000"/>
                          </a:solidFill>
                          <a:latin typeface="Calibri"/>
                          <a:ea typeface="Times New Roman"/>
                          <a:cs typeface="Times New Roman"/>
                        </a:rPr>
                        <a:t>5</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2</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6</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6</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560"/>
                        </a:lnSpc>
                        <a:spcBef>
                          <a:spcPts val="0"/>
                        </a:spcBef>
                        <a:spcAft>
                          <a:spcPts val="0"/>
                        </a:spcAft>
                      </a:pPr>
                      <a:endParaRPr lang="en-US" sz="1400" b="1" dirty="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5085">
                <a:tc>
                  <a:txBody>
                    <a:bodyPr/>
                    <a:lstStyle/>
                    <a:p>
                      <a:pPr marL="0" marR="0" algn="ctr">
                        <a:lnSpc>
                          <a:spcPts val="1560"/>
                        </a:lnSpc>
                      </a:pPr>
                      <a:r>
                        <a:rPr lang="en-US" sz="1400" b="0">
                          <a:solidFill>
                            <a:srgbClr val="000000"/>
                          </a:solidFill>
                          <a:latin typeface="Calibri"/>
                          <a:ea typeface="Times New Roman"/>
                          <a:cs typeface="Times New Roman"/>
                        </a:rPr>
                        <a:t>4</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3</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7</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5</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560"/>
                        </a:lnSpc>
                        <a:spcBef>
                          <a:spcPts val="0"/>
                        </a:spcBef>
                        <a:spcAft>
                          <a:spcPts val="0"/>
                        </a:spcAft>
                      </a:pPr>
                      <a:endParaRPr lang="en-US" sz="1400" b="1" dirty="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5085">
                <a:tc>
                  <a:txBody>
                    <a:bodyPr/>
                    <a:lstStyle/>
                    <a:p>
                      <a:pPr marL="0" marR="0" algn="ctr">
                        <a:lnSpc>
                          <a:spcPts val="1560"/>
                        </a:lnSpc>
                      </a:pPr>
                      <a:r>
                        <a:rPr lang="en-US" sz="1400" b="0">
                          <a:solidFill>
                            <a:srgbClr val="000000"/>
                          </a:solidFill>
                          <a:latin typeface="Calibri"/>
                          <a:ea typeface="Times New Roman"/>
                          <a:cs typeface="Times New Roman"/>
                        </a:rPr>
                        <a:t>3</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4</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8</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4</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400" b="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5085">
                <a:tc>
                  <a:txBody>
                    <a:bodyPr/>
                    <a:lstStyle/>
                    <a:p>
                      <a:pPr marL="0" marR="0" algn="ctr">
                        <a:lnSpc>
                          <a:spcPts val="1560"/>
                        </a:lnSpc>
                      </a:pPr>
                      <a:r>
                        <a:rPr lang="en-US" sz="1400" b="0">
                          <a:solidFill>
                            <a:srgbClr val="000000"/>
                          </a:solidFill>
                          <a:latin typeface="Calibri"/>
                          <a:ea typeface="Times New Roman"/>
                          <a:cs typeface="Times New Roman"/>
                        </a:rPr>
                        <a:t>2</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6</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11</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3</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560"/>
                        </a:lnSpc>
                        <a:spcBef>
                          <a:spcPts val="0"/>
                        </a:spcBef>
                        <a:spcAft>
                          <a:spcPts val="0"/>
                        </a:spcAft>
                      </a:pPr>
                      <a:endParaRPr lang="en-US" sz="1400" b="1" dirty="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5085">
                <a:tc>
                  <a:txBody>
                    <a:bodyPr/>
                    <a:lstStyle/>
                    <a:p>
                      <a:pPr marL="0" marR="0" algn="ctr">
                        <a:lnSpc>
                          <a:spcPts val="1560"/>
                        </a:lnSpc>
                      </a:pPr>
                      <a:r>
                        <a:rPr lang="en-US" sz="1400" b="0">
                          <a:solidFill>
                            <a:srgbClr val="000000"/>
                          </a:solidFill>
                          <a:latin typeface="Calibri"/>
                          <a:ea typeface="Times New Roman"/>
                          <a:cs typeface="Times New Roman"/>
                        </a:rPr>
                        <a:t>1</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9</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13</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0</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400" b="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59757" name="Text Box 13"/>
          <p:cNvSpPr txBox="1">
            <a:spLocks noChangeArrowheads="1"/>
          </p:cNvSpPr>
          <p:nvPr/>
        </p:nvSpPr>
        <p:spPr bwMode="auto">
          <a:xfrm>
            <a:off x="536575" y="307975"/>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3" name="Text Box 9"/>
          <p:cNvSpPr txBox="1">
            <a:spLocks noChangeArrowheads="1"/>
          </p:cNvSpPr>
          <p:nvPr/>
        </p:nvSpPr>
        <p:spPr bwMode="auto">
          <a:xfrm>
            <a:off x="544513" y="8413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4" name="Text Box 10"/>
          <p:cNvSpPr txBox="1">
            <a:spLocks noChangeArrowheads="1"/>
          </p:cNvSpPr>
          <p:nvPr/>
        </p:nvSpPr>
        <p:spPr bwMode="auto">
          <a:xfrm>
            <a:off x="534988" y="18415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5" name="Text Box 11"/>
          <p:cNvSpPr txBox="1">
            <a:spLocks noChangeArrowheads="1"/>
          </p:cNvSpPr>
          <p:nvPr/>
        </p:nvSpPr>
        <p:spPr bwMode="auto">
          <a:xfrm>
            <a:off x="542925" y="6350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6" name="Text Box 12"/>
          <p:cNvSpPr txBox="1">
            <a:spLocks noChangeArrowheads="1"/>
          </p:cNvSpPr>
          <p:nvPr/>
        </p:nvSpPr>
        <p:spPr bwMode="auto">
          <a:xfrm>
            <a:off x="542925" y="70485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6" name="Group 65"/>
          <p:cNvGrpSpPr/>
          <p:nvPr/>
        </p:nvGrpSpPr>
        <p:grpSpPr>
          <a:xfrm>
            <a:off x="2803921" y="1366624"/>
            <a:ext cx="5420322" cy="3080361"/>
            <a:chOff x="2803921" y="1366624"/>
            <a:chExt cx="5420322" cy="3080361"/>
          </a:xfrm>
        </p:grpSpPr>
        <p:sp>
          <p:nvSpPr>
            <p:cNvPr id="42" name="SMARTInkAnnotation36"/>
            <p:cNvSpPr/>
            <p:nvPr/>
          </p:nvSpPr>
          <p:spPr bwMode="auto">
            <a:xfrm>
              <a:off x="5268515" y="1446609"/>
              <a:ext cx="35719" cy="44648"/>
            </a:xfrm>
            <a:custGeom>
              <a:avLst/>
              <a:gdLst/>
              <a:ahLst/>
              <a:cxnLst/>
              <a:rect l="0" t="0" r="0" b="0"/>
              <a:pathLst>
                <a:path w="35719" h="44648">
                  <a:moveTo>
                    <a:pt x="17860" y="0"/>
                  </a:moveTo>
                  <a:lnTo>
                    <a:pt x="22600" y="0"/>
                  </a:lnTo>
                  <a:lnTo>
                    <a:pt x="23996" y="992"/>
                  </a:lnTo>
                  <a:lnTo>
                    <a:pt x="24928" y="2646"/>
                  </a:lnTo>
                  <a:lnTo>
                    <a:pt x="26680" y="8562"/>
                  </a:lnTo>
                  <a:lnTo>
                    <a:pt x="26717" y="9677"/>
                  </a:lnTo>
                  <a:lnTo>
                    <a:pt x="26786" y="17482"/>
                  </a:lnTo>
                  <a:lnTo>
                    <a:pt x="25795" y="18600"/>
                  </a:lnTo>
                  <a:lnTo>
                    <a:pt x="19101" y="25515"/>
                  </a:lnTo>
                  <a:lnTo>
                    <a:pt x="17694" y="25939"/>
                  </a:lnTo>
                  <a:lnTo>
                    <a:pt x="15765" y="26223"/>
                  </a:lnTo>
                  <a:lnTo>
                    <a:pt x="13487" y="26411"/>
                  </a:lnTo>
                  <a:lnTo>
                    <a:pt x="11968" y="27529"/>
                  </a:lnTo>
                  <a:lnTo>
                    <a:pt x="10955" y="29267"/>
                  </a:lnTo>
                  <a:lnTo>
                    <a:pt x="9330" y="34444"/>
                  </a:lnTo>
                  <a:lnTo>
                    <a:pt x="8204" y="34869"/>
                  </a:lnTo>
                  <a:lnTo>
                    <a:pt x="6462" y="35152"/>
                  </a:lnTo>
                  <a:lnTo>
                    <a:pt x="10" y="35718"/>
                  </a:lnTo>
                  <a:lnTo>
                    <a:pt x="1" y="35719"/>
                  </a:lnTo>
                  <a:lnTo>
                    <a:pt x="0" y="22058"/>
                  </a:lnTo>
                  <a:lnTo>
                    <a:pt x="992" y="20658"/>
                  </a:lnTo>
                  <a:lnTo>
                    <a:pt x="2646" y="19725"/>
                  </a:lnTo>
                  <a:lnTo>
                    <a:pt x="7689" y="18228"/>
                  </a:lnTo>
                  <a:lnTo>
                    <a:pt x="9095" y="18105"/>
                  </a:lnTo>
                  <a:lnTo>
                    <a:pt x="11025" y="18023"/>
                  </a:lnTo>
                  <a:lnTo>
                    <a:pt x="16510" y="17892"/>
                  </a:lnTo>
                  <a:lnTo>
                    <a:pt x="17952" y="18873"/>
                  </a:lnTo>
                  <a:lnTo>
                    <a:pt x="19905" y="20520"/>
                  </a:lnTo>
                  <a:lnTo>
                    <a:pt x="25429" y="25551"/>
                  </a:lnTo>
                  <a:lnTo>
                    <a:pt x="26875" y="25963"/>
                  </a:lnTo>
                  <a:lnTo>
                    <a:pt x="28831" y="26239"/>
                  </a:lnTo>
                  <a:lnTo>
                    <a:pt x="34358" y="26680"/>
                  </a:lnTo>
                  <a:lnTo>
                    <a:pt x="34812" y="27709"/>
                  </a:lnTo>
                  <a:lnTo>
                    <a:pt x="35115" y="29387"/>
                  </a:lnTo>
                  <a:lnTo>
                    <a:pt x="35684" y="35348"/>
                  </a:lnTo>
                  <a:lnTo>
                    <a:pt x="35718" y="44271"/>
                  </a:lnTo>
                  <a:lnTo>
                    <a:pt x="34726" y="44397"/>
                  </a:lnTo>
                  <a:lnTo>
                    <a:pt x="33073" y="44481"/>
                  </a:lnTo>
                  <a:lnTo>
                    <a:pt x="28030" y="44615"/>
                  </a:lnTo>
                  <a:lnTo>
                    <a:pt x="18259" y="44647"/>
                  </a:lnTo>
                  <a:lnTo>
                    <a:pt x="17134" y="43656"/>
                  </a:lnTo>
                  <a:lnTo>
                    <a:pt x="9098" y="35882"/>
                  </a:lnTo>
                  <a:lnTo>
                    <a:pt x="8940" y="35728"/>
                  </a:lnTo>
                  <a:lnTo>
                    <a:pt x="8931" y="28031"/>
                  </a:lnTo>
                  <a:lnTo>
                    <a:pt x="9923" y="27617"/>
                  </a:lnTo>
                  <a:lnTo>
                    <a:pt x="11576" y="27341"/>
                  </a:lnTo>
                  <a:lnTo>
                    <a:pt x="13671" y="27157"/>
                  </a:lnTo>
                  <a:lnTo>
                    <a:pt x="15067" y="26042"/>
                  </a:lnTo>
                  <a:lnTo>
                    <a:pt x="15998" y="24307"/>
                  </a:lnTo>
                  <a:lnTo>
                    <a:pt x="17492" y="19133"/>
                  </a:lnTo>
                  <a:lnTo>
                    <a:pt x="18606" y="18708"/>
                  </a:lnTo>
                  <a:lnTo>
                    <a:pt x="20342" y="18425"/>
                  </a:lnTo>
                  <a:lnTo>
                    <a:pt x="26789" y="17859"/>
                  </a:lnTo>
                </a:path>
              </a:pathLst>
            </a:cu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3" name="SMARTInkAnnotation37"/>
            <p:cNvSpPr/>
            <p:nvPr/>
          </p:nvSpPr>
          <p:spPr bwMode="auto">
            <a:xfrm>
              <a:off x="5902523" y="2035968"/>
              <a:ext cx="89298" cy="26790"/>
            </a:xfrm>
            <a:custGeom>
              <a:avLst/>
              <a:gdLst/>
              <a:ahLst/>
              <a:cxnLst/>
              <a:rect l="0" t="0" r="0" b="0"/>
              <a:pathLst>
                <a:path w="89298" h="26790">
                  <a:moveTo>
                    <a:pt x="0" y="17860"/>
                  </a:moveTo>
                  <a:lnTo>
                    <a:pt x="8930" y="17860"/>
                  </a:lnTo>
                  <a:lnTo>
                    <a:pt x="17750" y="9039"/>
                  </a:lnTo>
                  <a:lnTo>
                    <a:pt x="20456" y="8979"/>
                  </a:lnTo>
                  <a:lnTo>
                    <a:pt x="52301" y="8930"/>
                  </a:lnTo>
                  <a:lnTo>
                    <a:pt x="52727" y="9922"/>
                  </a:lnTo>
                  <a:lnTo>
                    <a:pt x="53011" y="11576"/>
                  </a:lnTo>
                  <a:lnTo>
                    <a:pt x="53575" y="17827"/>
                  </a:lnTo>
                  <a:lnTo>
                    <a:pt x="53578" y="26789"/>
                  </a:lnTo>
                  <a:lnTo>
                    <a:pt x="62140" y="18228"/>
                  </a:lnTo>
                  <a:lnTo>
                    <a:pt x="63255" y="18105"/>
                  </a:lnTo>
                  <a:lnTo>
                    <a:pt x="64991" y="18023"/>
                  </a:lnTo>
                  <a:lnTo>
                    <a:pt x="70163" y="17892"/>
                  </a:lnTo>
                  <a:lnTo>
                    <a:pt x="70588" y="16889"/>
                  </a:lnTo>
                  <a:lnTo>
                    <a:pt x="70872" y="15228"/>
                  </a:lnTo>
                  <a:lnTo>
                    <a:pt x="71326" y="10174"/>
                  </a:lnTo>
                  <a:lnTo>
                    <a:pt x="71387" y="6837"/>
                  </a:lnTo>
                  <a:lnTo>
                    <a:pt x="71428" y="1351"/>
                  </a:lnTo>
                  <a:lnTo>
                    <a:pt x="72423" y="901"/>
                  </a:lnTo>
                  <a:lnTo>
                    <a:pt x="74079" y="601"/>
                  </a:lnTo>
                  <a:lnTo>
                    <a:pt x="80258" y="11"/>
                  </a:lnTo>
                  <a:lnTo>
                    <a:pt x="89264" y="0"/>
                  </a:lnTo>
                  <a:lnTo>
                    <a:pt x="89297" y="8930"/>
                  </a:lnTo>
                </a:path>
              </a:pathLst>
            </a:cu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4" name="SMARTInkAnnotation38"/>
            <p:cNvSpPr/>
            <p:nvPr/>
          </p:nvSpPr>
          <p:spPr bwMode="auto">
            <a:xfrm>
              <a:off x="6232921" y="2611255"/>
              <a:ext cx="53580" cy="31933"/>
            </a:xfrm>
            <a:custGeom>
              <a:avLst/>
              <a:gdLst/>
              <a:ahLst/>
              <a:cxnLst/>
              <a:rect l="0" t="0" r="0" b="0"/>
              <a:pathLst>
                <a:path w="53580" h="31933">
                  <a:moveTo>
                    <a:pt x="0" y="5143"/>
                  </a:moveTo>
                  <a:lnTo>
                    <a:pt x="22590" y="5143"/>
                  </a:lnTo>
                  <a:lnTo>
                    <a:pt x="23990" y="6135"/>
                  </a:lnTo>
                  <a:lnTo>
                    <a:pt x="24923" y="7789"/>
                  </a:lnTo>
                  <a:lnTo>
                    <a:pt x="25545" y="9884"/>
                  </a:lnTo>
                  <a:lnTo>
                    <a:pt x="26953" y="11280"/>
                  </a:lnTo>
                  <a:lnTo>
                    <a:pt x="28882" y="12211"/>
                  </a:lnTo>
                  <a:lnTo>
                    <a:pt x="35709" y="14070"/>
                  </a:lnTo>
                  <a:lnTo>
                    <a:pt x="35716" y="14072"/>
                  </a:lnTo>
                  <a:lnTo>
                    <a:pt x="35719" y="22635"/>
                  </a:lnTo>
                  <a:lnTo>
                    <a:pt x="34727" y="22757"/>
                  </a:lnTo>
                  <a:lnTo>
                    <a:pt x="33074" y="22839"/>
                  </a:lnTo>
                  <a:lnTo>
                    <a:pt x="27158" y="22993"/>
                  </a:lnTo>
                  <a:lnTo>
                    <a:pt x="10204" y="23003"/>
                  </a:lnTo>
                  <a:lnTo>
                    <a:pt x="9780" y="22010"/>
                  </a:lnTo>
                  <a:lnTo>
                    <a:pt x="9496" y="20357"/>
                  </a:lnTo>
                  <a:lnTo>
                    <a:pt x="8940" y="14182"/>
                  </a:lnTo>
                  <a:lnTo>
                    <a:pt x="8931" y="6394"/>
                  </a:lnTo>
                  <a:lnTo>
                    <a:pt x="9923" y="5977"/>
                  </a:lnTo>
                  <a:lnTo>
                    <a:pt x="11576" y="5699"/>
                  </a:lnTo>
                  <a:lnTo>
                    <a:pt x="16619" y="5253"/>
                  </a:lnTo>
                  <a:lnTo>
                    <a:pt x="19955" y="5192"/>
                  </a:lnTo>
                  <a:lnTo>
                    <a:pt x="30180" y="5153"/>
                  </a:lnTo>
                  <a:lnTo>
                    <a:pt x="32026" y="4158"/>
                  </a:lnTo>
                  <a:lnTo>
                    <a:pt x="33257" y="2502"/>
                  </a:lnTo>
                  <a:lnTo>
                    <a:pt x="34078" y="406"/>
                  </a:lnTo>
                  <a:lnTo>
                    <a:pt x="35617" y="0"/>
                  </a:lnTo>
                  <a:lnTo>
                    <a:pt x="37635" y="722"/>
                  </a:lnTo>
                  <a:lnTo>
                    <a:pt x="43263" y="4270"/>
                  </a:lnTo>
                  <a:lnTo>
                    <a:pt x="44717" y="4561"/>
                  </a:lnTo>
                  <a:lnTo>
                    <a:pt x="46679" y="4755"/>
                  </a:lnTo>
                  <a:lnTo>
                    <a:pt x="52215" y="5067"/>
                  </a:lnTo>
                  <a:lnTo>
                    <a:pt x="52670" y="6084"/>
                  </a:lnTo>
                  <a:lnTo>
                    <a:pt x="52973" y="7755"/>
                  </a:lnTo>
                  <a:lnTo>
                    <a:pt x="53576" y="14051"/>
                  </a:lnTo>
                  <a:lnTo>
                    <a:pt x="53578" y="14070"/>
                  </a:lnTo>
                  <a:lnTo>
                    <a:pt x="53579" y="14072"/>
                  </a:lnTo>
                  <a:lnTo>
                    <a:pt x="45017" y="22635"/>
                  </a:lnTo>
                  <a:lnTo>
                    <a:pt x="43902" y="22757"/>
                  </a:lnTo>
                  <a:lnTo>
                    <a:pt x="42166" y="22839"/>
                  </a:lnTo>
                  <a:lnTo>
                    <a:pt x="36993" y="22970"/>
                  </a:lnTo>
                  <a:lnTo>
                    <a:pt x="36568" y="21989"/>
                  </a:lnTo>
                  <a:lnTo>
                    <a:pt x="36285" y="20342"/>
                  </a:lnTo>
                  <a:lnTo>
                    <a:pt x="36096" y="18252"/>
                  </a:lnTo>
                  <a:lnTo>
                    <a:pt x="34978" y="16859"/>
                  </a:lnTo>
                  <a:lnTo>
                    <a:pt x="33241" y="15931"/>
                  </a:lnTo>
                  <a:lnTo>
                    <a:pt x="28064" y="14440"/>
                  </a:lnTo>
                  <a:lnTo>
                    <a:pt x="26647" y="14318"/>
                  </a:lnTo>
                  <a:lnTo>
                    <a:pt x="24710" y="14236"/>
                  </a:lnTo>
                  <a:lnTo>
                    <a:pt x="17875" y="14073"/>
                  </a:lnTo>
                  <a:lnTo>
                    <a:pt x="17862" y="14073"/>
                  </a:lnTo>
                  <a:lnTo>
                    <a:pt x="17860" y="6385"/>
                  </a:lnTo>
                  <a:lnTo>
                    <a:pt x="18852" y="5971"/>
                  </a:lnTo>
                  <a:lnTo>
                    <a:pt x="20506" y="5695"/>
                  </a:lnTo>
                  <a:lnTo>
                    <a:pt x="26421" y="5176"/>
                  </a:lnTo>
                  <a:lnTo>
                    <a:pt x="40348" y="5143"/>
                  </a:lnTo>
                  <a:lnTo>
                    <a:pt x="41781" y="6135"/>
                  </a:lnTo>
                  <a:lnTo>
                    <a:pt x="42737" y="7789"/>
                  </a:lnTo>
                  <a:lnTo>
                    <a:pt x="44537" y="13705"/>
                  </a:lnTo>
                  <a:lnTo>
                    <a:pt x="44574" y="14820"/>
                  </a:lnTo>
                  <a:lnTo>
                    <a:pt x="44648" y="27631"/>
                  </a:lnTo>
                  <a:lnTo>
                    <a:pt x="43656" y="29065"/>
                  </a:lnTo>
                  <a:lnTo>
                    <a:pt x="42003" y="30020"/>
                  </a:lnTo>
                  <a:lnTo>
                    <a:pt x="36087" y="31820"/>
                  </a:lnTo>
                  <a:lnTo>
                    <a:pt x="34972" y="31857"/>
                  </a:lnTo>
                  <a:lnTo>
                    <a:pt x="18461" y="31932"/>
                  </a:lnTo>
                  <a:lnTo>
                    <a:pt x="13238" y="31932"/>
                  </a:lnTo>
                  <a:lnTo>
                    <a:pt x="11802" y="30940"/>
                  </a:lnTo>
                  <a:lnTo>
                    <a:pt x="10845" y="29286"/>
                  </a:lnTo>
                  <a:lnTo>
                    <a:pt x="9042" y="23370"/>
                  </a:lnTo>
                  <a:lnTo>
                    <a:pt x="8013" y="23248"/>
                  </a:lnTo>
                  <a:lnTo>
                    <a:pt x="6334" y="23166"/>
                  </a:lnTo>
                  <a:lnTo>
                    <a:pt x="4223" y="23112"/>
                  </a:lnTo>
                  <a:lnTo>
                    <a:pt x="2815" y="22083"/>
                  </a:lnTo>
                  <a:lnTo>
                    <a:pt x="1877" y="20405"/>
                  </a:lnTo>
                  <a:lnTo>
                    <a:pt x="1251" y="18294"/>
                  </a:lnTo>
                  <a:lnTo>
                    <a:pt x="1827" y="16887"/>
                  </a:lnTo>
                  <a:lnTo>
                    <a:pt x="3203" y="15949"/>
                  </a:lnTo>
                  <a:lnTo>
                    <a:pt x="8595" y="14183"/>
                  </a:lnTo>
                  <a:lnTo>
                    <a:pt x="8707" y="13154"/>
                  </a:lnTo>
                  <a:lnTo>
                    <a:pt x="8781" y="11476"/>
                  </a:lnTo>
                  <a:lnTo>
                    <a:pt x="8901" y="6394"/>
                  </a:lnTo>
                  <a:lnTo>
                    <a:pt x="9902" y="5977"/>
                  </a:lnTo>
                  <a:lnTo>
                    <a:pt x="11562" y="5699"/>
                  </a:lnTo>
                  <a:lnTo>
                    <a:pt x="17828" y="5146"/>
                  </a:lnTo>
                  <a:lnTo>
                    <a:pt x="17850" y="5144"/>
                  </a:lnTo>
                  <a:lnTo>
                    <a:pt x="17860" y="13964"/>
                  </a:lnTo>
                  <a:lnTo>
                    <a:pt x="16868" y="14000"/>
                  </a:lnTo>
                  <a:lnTo>
                    <a:pt x="8930" y="14073"/>
                  </a:lnTo>
                </a:path>
              </a:pathLst>
            </a:cu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5" name="SMARTInkAnnotation39"/>
            <p:cNvSpPr/>
            <p:nvPr/>
          </p:nvSpPr>
          <p:spPr bwMode="auto">
            <a:xfrm>
              <a:off x="6161607" y="2518171"/>
              <a:ext cx="178317" cy="187512"/>
            </a:xfrm>
            <a:custGeom>
              <a:avLst/>
              <a:gdLst/>
              <a:ahLst/>
              <a:cxnLst/>
              <a:rect l="0" t="0" r="0" b="0"/>
              <a:pathLst>
                <a:path w="178317" h="187512">
                  <a:moveTo>
                    <a:pt x="89174" y="0"/>
                  </a:moveTo>
                  <a:lnTo>
                    <a:pt x="96862" y="0"/>
                  </a:lnTo>
                  <a:lnTo>
                    <a:pt x="100198" y="5292"/>
                  </a:lnTo>
                  <a:lnTo>
                    <a:pt x="102476" y="9482"/>
                  </a:lnTo>
                  <a:lnTo>
                    <a:pt x="103003" y="13266"/>
                  </a:lnTo>
                  <a:lnTo>
                    <a:pt x="102362" y="16782"/>
                  </a:lnTo>
                  <a:lnTo>
                    <a:pt x="100943" y="20118"/>
                  </a:lnTo>
                  <a:lnTo>
                    <a:pt x="99004" y="22342"/>
                  </a:lnTo>
                  <a:lnTo>
                    <a:pt x="96719" y="23824"/>
                  </a:lnTo>
                  <a:lnTo>
                    <a:pt x="89615" y="26616"/>
                  </a:lnTo>
                  <a:lnTo>
                    <a:pt x="94662" y="29358"/>
                  </a:lnTo>
                  <a:lnTo>
                    <a:pt x="98786" y="31479"/>
                  </a:lnTo>
                  <a:lnTo>
                    <a:pt x="103519" y="32892"/>
                  </a:lnTo>
                  <a:lnTo>
                    <a:pt x="108659" y="33835"/>
                  </a:lnTo>
                  <a:lnTo>
                    <a:pt x="114070" y="34463"/>
                  </a:lnTo>
                  <a:lnTo>
                    <a:pt x="118670" y="35874"/>
                  </a:lnTo>
                  <a:lnTo>
                    <a:pt x="122728" y="37807"/>
                  </a:lnTo>
                  <a:lnTo>
                    <a:pt x="126427" y="40087"/>
                  </a:lnTo>
                  <a:lnTo>
                    <a:pt x="129884" y="41608"/>
                  </a:lnTo>
                  <a:lnTo>
                    <a:pt x="133181" y="42622"/>
                  </a:lnTo>
                  <a:lnTo>
                    <a:pt x="136371" y="43298"/>
                  </a:lnTo>
                  <a:lnTo>
                    <a:pt x="139490" y="44740"/>
                  </a:lnTo>
                  <a:lnTo>
                    <a:pt x="142562" y="46694"/>
                  </a:lnTo>
                  <a:lnTo>
                    <a:pt x="151148" y="53175"/>
                  </a:lnTo>
                  <a:lnTo>
                    <a:pt x="151524" y="58200"/>
                  </a:lnTo>
                  <a:lnTo>
                    <a:pt x="151635" y="65972"/>
                  </a:lnTo>
                  <a:lnTo>
                    <a:pt x="150658" y="67794"/>
                  </a:lnTo>
                  <a:lnTo>
                    <a:pt x="149015" y="69009"/>
                  </a:lnTo>
                  <a:lnTo>
                    <a:pt x="146928" y="69818"/>
                  </a:lnTo>
                  <a:lnTo>
                    <a:pt x="145535" y="71350"/>
                  </a:lnTo>
                  <a:lnTo>
                    <a:pt x="144608" y="73364"/>
                  </a:lnTo>
                  <a:lnTo>
                    <a:pt x="143989" y="75698"/>
                  </a:lnTo>
                  <a:lnTo>
                    <a:pt x="142585" y="77255"/>
                  </a:lnTo>
                  <a:lnTo>
                    <a:pt x="140656" y="78292"/>
                  </a:lnTo>
                  <a:lnTo>
                    <a:pt x="135867" y="79446"/>
                  </a:lnTo>
                  <a:lnTo>
                    <a:pt x="130432" y="79958"/>
                  </a:lnTo>
                  <a:lnTo>
                    <a:pt x="127593" y="80094"/>
                  </a:lnTo>
                  <a:lnTo>
                    <a:pt x="121793" y="80246"/>
                  </a:lnTo>
                  <a:lnTo>
                    <a:pt x="118858" y="79295"/>
                  </a:lnTo>
                  <a:lnTo>
                    <a:pt x="115908" y="77668"/>
                  </a:lnTo>
                  <a:lnTo>
                    <a:pt x="112950" y="75591"/>
                  </a:lnTo>
                  <a:lnTo>
                    <a:pt x="109986" y="74207"/>
                  </a:lnTo>
                  <a:lnTo>
                    <a:pt x="107018" y="73284"/>
                  </a:lnTo>
                  <a:lnTo>
                    <a:pt x="104046" y="72669"/>
                  </a:lnTo>
                  <a:lnTo>
                    <a:pt x="102065" y="71266"/>
                  </a:lnTo>
                  <a:lnTo>
                    <a:pt x="100745" y="69339"/>
                  </a:lnTo>
                  <a:lnTo>
                    <a:pt x="99865" y="67062"/>
                  </a:lnTo>
                  <a:lnTo>
                    <a:pt x="98285" y="65544"/>
                  </a:lnTo>
                  <a:lnTo>
                    <a:pt x="96240" y="64532"/>
                  </a:lnTo>
                  <a:lnTo>
                    <a:pt x="93885" y="63858"/>
                  </a:lnTo>
                  <a:lnTo>
                    <a:pt x="92314" y="62416"/>
                  </a:lnTo>
                  <a:lnTo>
                    <a:pt x="91268" y="60462"/>
                  </a:lnTo>
                  <a:lnTo>
                    <a:pt x="90569" y="58168"/>
                  </a:lnTo>
                  <a:lnTo>
                    <a:pt x="89112" y="56638"/>
                  </a:lnTo>
                  <a:lnTo>
                    <a:pt x="87149" y="55618"/>
                  </a:lnTo>
                  <a:lnTo>
                    <a:pt x="84846" y="54938"/>
                  </a:lnTo>
                  <a:lnTo>
                    <a:pt x="79644" y="51537"/>
                  </a:lnTo>
                  <a:lnTo>
                    <a:pt x="76867" y="49241"/>
                  </a:lnTo>
                  <a:lnTo>
                    <a:pt x="74024" y="47710"/>
                  </a:lnTo>
                  <a:lnTo>
                    <a:pt x="71137" y="46690"/>
                  </a:lnTo>
                  <a:lnTo>
                    <a:pt x="68219" y="46010"/>
                  </a:lnTo>
                  <a:lnTo>
                    <a:pt x="65282" y="45556"/>
                  </a:lnTo>
                  <a:lnTo>
                    <a:pt x="62332" y="45254"/>
                  </a:lnTo>
                  <a:lnTo>
                    <a:pt x="55208" y="44769"/>
                  </a:lnTo>
                  <a:lnTo>
                    <a:pt x="51588" y="47348"/>
                  </a:lnTo>
                  <a:lnTo>
                    <a:pt x="45921" y="52348"/>
                  </a:lnTo>
                  <a:lnTo>
                    <a:pt x="46448" y="52758"/>
                  </a:lnTo>
                  <a:lnTo>
                    <a:pt x="49679" y="53214"/>
                  </a:lnTo>
                  <a:lnTo>
                    <a:pt x="50938" y="52343"/>
                  </a:lnTo>
                  <a:lnTo>
                    <a:pt x="51777" y="50771"/>
                  </a:lnTo>
                  <a:lnTo>
                    <a:pt x="53124" y="45858"/>
                  </a:lnTo>
                  <a:lnTo>
                    <a:pt x="54226" y="45455"/>
                  </a:lnTo>
                  <a:lnTo>
                    <a:pt x="58097" y="45007"/>
                  </a:lnTo>
                  <a:lnTo>
                    <a:pt x="59527" y="45880"/>
                  </a:lnTo>
                  <a:lnTo>
                    <a:pt x="60479" y="47454"/>
                  </a:lnTo>
                  <a:lnTo>
                    <a:pt x="62375" y="53547"/>
                  </a:lnTo>
                  <a:lnTo>
                    <a:pt x="62382" y="58310"/>
                  </a:lnTo>
                  <a:lnTo>
                    <a:pt x="63375" y="60702"/>
                  </a:lnTo>
                  <a:lnTo>
                    <a:pt x="67124" y="66005"/>
                  </a:lnTo>
                  <a:lnTo>
                    <a:pt x="68521" y="68808"/>
                  </a:lnTo>
                  <a:lnTo>
                    <a:pt x="70073" y="74569"/>
                  </a:lnTo>
                  <a:lnTo>
                    <a:pt x="71479" y="77494"/>
                  </a:lnTo>
                  <a:lnTo>
                    <a:pt x="73408" y="80436"/>
                  </a:lnTo>
                  <a:lnTo>
                    <a:pt x="75687" y="83390"/>
                  </a:lnTo>
                  <a:lnTo>
                    <a:pt x="77206" y="86351"/>
                  </a:lnTo>
                  <a:lnTo>
                    <a:pt x="78219" y="89318"/>
                  </a:lnTo>
                  <a:lnTo>
                    <a:pt x="78893" y="92287"/>
                  </a:lnTo>
                  <a:lnTo>
                    <a:pt x="80336" y="95260"/>
                  </a:lnTo>
                  <a:lnTo>
                    <a:pt x="82290" y="98233"/>
                  </a:lnTo>
                  <a:lnTo>
                    <a:pt x="84585" y="101208"/>
                  </a:lnTo>
                  <a:lnTo>
                    <a:pt x="87106" y="103191"/>
                  </a:lnTo>
                  <a:lnTo>
                    <a:pt x="89780" y="104513"/>
                  </a:lnTo>
                  <a:lnTo>
                    <a:pt x="92555" y="105394"/>
                  </a:lnTo>
                  <a:lnTo>
                    <a:pt x="95396" y="106974"/>
                  </a:lnTo>
                  <a:lnTo>
                    <a:pt x="98283" y="109019"/>
                  </a:lnTo>
                  <a:lnTo>
                    <a:pt x="101200" y="111375"/>
                  </a:lnTo>
                  <a:lnTo>
                    <a:pt x="104136" y="113938"/>
                  </a:lnTo>
                  <a:lnTo>
                    <a:pt x="107087" y="116638"/>
                  </a:lnTo>
                  <a:lnTo>
                    <a:pt x="110046" y="119431"/>
                  </a:lnTo>
                  <a:lnTo>
                    <a:pt x="111026" y="121293"/>
                  </a:lnTo>
                  <a:lnTo>
                    <a:pt x="110687" y="122534"/>
                  </a:lnTo>
                  <a:lnTo>
                    <a:pt x="109469" y="123361"/>
                  </a:lnTo>
                  <a:lnTo>
                    <a:pt x="108657" y="124905"/>
                  </a:lnTo>
                  <a:lnTo>
                    <a:pt x="107755" y="129266"/>
                  </a:lnTo>
                  <a:lnTo>
                    <a:pt x="106522" y="130826"/>
                  </a:lnTo>
                  <a:lnTo>
                    <a:pt x="104708" y="131866"/>
                  </a:lnTo>
                  <a:lnTo>
                    <a:pt x="100047" y="133022"/>
                  </a:lnTo>
                  <a:lnTo>
                    <a:pt x="94668" y="133535"/>
                  </a:lnTo>
                  <a:lnTo>
                    <a:pt x="92836" y="134664"/>
                  </a:lnTo>
                  <a:lnTo>
                    <a:pt x="91616" y="136409"/>
                  </a:lnTo>
                  <a:lnTo>
                    <a:pt x="90802" y="138565"/>
                  </a:lnTo>
                  <a:lnTo>
                    <a:pt x="89267" y="140002"/>
                  </a:lnTo>
                  <a:lnTo>
                    <a:pt x="87251" y="140960"/>
                  </a:lnTo>
                  <a:lnTo>
                    <a:pt x="84916" y="141598"/>
                  </a:lnTo>
                  <a:lnTo>
                    <a:pt x="82367" y="141032"/>
                  </a:lnTo>
                  <a:lnTo>
                    <a:pt x="76888" y="137757"/>
                  </a:lnTo>
                  <a:lnTo>
                    <a:pt x="74038" y="136486"/>
                  </a:lnTo>
                  <a:lnTo>
                    <a:pt x="71146" y="135640"/>
                  </a:lnTo>
                  <a:lnTo>
                    <a:pt x="64115" y="134281"/>
                  </a:lnTo>
                  <a:lnTo>
                    <a:pt x="60508" y="131449"/>
                  </a:lnTo>
                  <a:lnTo>
                    <a:pt x="55598" y="126883"/>
                  </a:lnTo>
                  <a:lnTo>
                    <a:pt x="46180" y="117704"/>
                  </a:lnTo>
                  <a:lnTo>
                    <a:pt x="45628" y="116173"/>
                  </a:lnTo>
                  <a:lnTo>
                    <a:pt x="45015" y="111825"/>
                  </a:lnTo>
                  <a:lnTo>
                    <a:pt x="43860" y="109277"/>
                  </a:lnTo>
                  <a:lnTo>
                    <a:pt x="39930" y="103800"/>
                  </a:lnTo>
                  <a:lnTo>
                    <a:pt x="36880" y="99878"/>
                  </a:lnTo>
                  <a:lnTo>
                    <a:pt x="36166" y="96315"/>
                  </a:lnTo>
                  <a:lnTo>
                    <a:pt x="35849" y="91424"/>
                  </a:lnTo>
                  <a:lnTo>
                    <a:pt x="35708" y="85943"/>
                  </a:lnTo>
                  <a:lnTo>
                    <a:pt x="35629" y="77279"/>
                  </a:lnTo>
                  <a:lnTo>
                    <a:pt x="36610" y="75332"/>
                  </a:lnTo>
                  <a:lnTo>
                    <a:pt x="38256" y="74034"/>
                  </a:lnTo>
                  <a:lnTo>
                    <a:pt x="40346" y="73169"/>
                  </a:lnTo>
                  <a:lnTo>
                    <a:pt x="41739" y="71600"/>
                  </a:lnTo>
                  <a:lnTo>
                    <a:pt x="42668" y="69562"/>
                  </a:lnTo>
                  <a:lnTo>
                    <a:pt x="43287" y="67210"/>
                  </a:lnTo>
                  <a:lnTo>
                    <a:pt x="44692" y="65643"/>
                  </a:lnTo>
                  <a:lnTo>
                    <a:pt x="46621" y="64598"/>
                  </a:lnTo>
                  <a:lnTo>
                    <a:pt x="51409" y="63437"/>
                  </a:lnTo>
                  <a:lnTo>
                    <a:pt x="56845" y="62921"/>
                  </a:lnTo>
                  <a:lnTo>
                    <a:pt x="62283" y="62590"/>
                  </a:lnTo>
                  <a:lnTo>
                    <a:pt x="84495" y="62510"/>
                  </a:lnTo>
                  <a:lnTo>
                    <a:pt x="87047" y="63501"/>
                  </a:lnTo>
                  <a:lnTo>
                    <a:pt x="92528" y="67249"/>
                  </a:lnTo>
                  <a:lnTo>
                    <a:pt x="95378" y="68645"/>
                  </a:lnTo>
                  <a:lnTo>
                    <a:pt x="98271" y="69576"/>
                  </a:lnTo>
                  <a:lnTo>
                    <a:pt x="105302" y="71070"/>
                  </a:lnTo>
                  <a:lnTo>
                    <a:pt x="108910" y="73920"/>
                  </a:lnTo>
                  <a:lnTo>
                    <a:pt x="114570" y="79094"/>
                  </a:lnTo>
                  <a:lnTo>
                    <a:pt x="128269" y="92685"/>
                  </a:lnTo>
                  <a:lnTo>
                    <a:pt x="131112" y="94532"/>
                  </a:lnTo>
                  <a:lnTo>
                    <a:pt x="134000" y="95764"/>
                  </a:lnTo>
                  <a:lnTo>
                    <a:pt x="136917" y="96585"/>
                  </a:lnTo>
                  <a:lnTo>
                    <a:pt x="139855" y="98125"/>
                  </a:lnTo>
                  <a:lnTo>
                    <a:pt x="142805" y="100143"/>
                  </a:lnTo>
                  <a:lnTo>
                    <a:pt x="145764" y="102481"/>
                  </a:lnTo>
                  <a:lnTo>
                    <a:pt x="148729" y="105032"/>
                  </a:lnTo>
                  <a:lnTo>
                    <a:pt x="151697" y="107725"/>
                  </a:lnTo>
                  <a:lnTo>
                    <a:pt x="154668" y="110512"/>
                  </a:lnTo>
                  <a:lnTo>
                    <a:pt x="156649" y="113362"/>
                  </a:lnTo>
                  <a:lnTo>
                    <a:pt x="158851" y="119175"/>
                  </a:lnTo>
                  <a:lnTo>
                    <a:pt x="158445" y="121122"/>
                  </a:lnTo>
                  <a:lnTo>
                    <a:pt x="157183" y="122420"/>
                  </a:lnTo>
                  <a:lnTo>
                    <a:pt x="155349" y="123285"/>
                  </a:lnTo>
                  <a:lnTo>
                    <a:pt x="154127" y="124855"/>
                  </a:lnTo>
                  <a:lnTo>
                    <a:pt x="153311" y="126893"/>
                  </a:lnTo>
                  <a:lnTo>
                    <a:pt x="152768" y="129244"/>
                  </a:lnTo>
                  <a:lnTo>
                    <a:pt x="151414" y="130811"/>
                  </a:lnTo>
                  <a:lnTo>
                    <a:pt x="149519" y="131856"/>
                  </a:lnTo>
                  <a:lnTo>
                    <a:pt x="147263" y="132553"/>
                  </a:lnTo>
                  <a:lnTo>
                    <a:pt x="142111" y="135973"/>
                  </a:lnTo>
                  <a:lnTo>
                    <a:pt x="139348" y="138274"/>
                  </a:lnTo>
                  <a:lnTo>
                    <a:pt x="136514" y="139808"/>
                  </a:lnTo>
                  <a:lnTo>
                    <a:pt x="133633" y="140830"/>
                  </a:lnTo>
                  <a:lnTo>
                    <a:pt x="130719" y="141512"/>
                  </a:lnTo>
                  <a:lnTo>
                    <a:pt x="127785" y="142959"/>
                  </a:lnTo>
                  <a:lnTo>
                    <a:pt x="124837" y="144915"/>
                  </a:lnTo>
                  <a:lnTo>
                    <a:pt x="121879" y="147212"/>
                  </a:lnTo>
                  <a:lnTo>
                    <a:pt x="118915" y="148743"/>
                  </a:lnTo>
                  <a:lnTo>
                    <a:pt x="115947" y="149764"/>
                  </a:lnTo>
                  <a:lnTo>
                    <a:pt x="112976" y="150444"/>
                  </a:lnTo>
                  <a:lnTo>
                    <a:pt x="110003" y="150898"/>
                  </a:lnTo>
                  <a:lnTo>
                    <a:pt x="107028" y="151200"/>
                  </a:lnTo>
                  <a:lnTo>
                    <a:pt x="104053" y="151402"/>
                  </a:lnTo>
                  <a:lnTo>
                    <a:pt x="101078" y="151537"/>
                  </a:lnTo>
                  <a:lnTo>
                    <a:pt x="95126" y="151686"/>
                  </a:lnTo>
                  <a:lnTo>
                    <a:pt x="86197" y="151770"/>
                  </a:lnTo>
                  <a:lnTo>
                    <a:pt x="83221" y="150790"/>
                  </a:lnTo>
                  <a:lnTo>
                    <a:pt x="80244" y="149144"/>
                  </a:lnTo>
                  <a:lnTo>
                    <a:pt x="77268" y="147054"/>
                  </a:lnTo>
                  <a:lnTo>
                    <a:pt x="74291" y="144669"/>
                  </a:lnTo>
                  <a:lnTo>
                    <a:pt x="71314" y="142087"/>
                  </a:lnTo>
                  <a:lnTo>
                    <a:pt x="64149" y="135554"/>
                  </a:lnTo>
                  <a:lnTo>
                    <a:pt x="63560" y="134026"/>
                  </a:lnTo>
                  <a:lnTo>
                    <a:pt x="62908" y="129682"/>
                  </a:lnTo>
                  <a:lnTo>
                    <a:pt x="62617" y="124444"/>
                  </a:lnTo>
                  <a:lnTo>
                    <a:pt x="62430" y="117737"/>
                  </a:lnTo>
                  <a:lnTo>
                    <a:pt x="65051" y="114174"/>
                  </a:lnTo>
                  <a:lnTo>
                    <a:pt x="67138" y="111835"/>
                  </a:lnTo>
                  <a:lnTo>
                    <a:pt x="68530" y="109283"/>
                  </a:lnTo>
                  <a:lnTo>
                    <a:pt x="70077" y="103803"/>
                  </a:lnTo>
                  <a:lnTo>
                    <a:pt x="71206" y="98717"/>
                  </a:lnTo>
                  <a:lnTo>
                    <a:pt x="66542" y="93632"/>
                  </a:lnTo>
                  <a:lnTo>
                    <a:pt x="64164" y="92187"/>
                  </a:lnTo>
                  <a:lnTo>
                    <a:pt x="58876" y="90581"/>
                  </a:lnTo>
                  <a:lnTo>
                    <a:pt x="55061" y="89678"/>
                  </a:lnTo>
                  <a:lnTo>
                    <a:pt x="51523" y="86821"/>
                  </a:lnTo>
                  <a:lnTo>
                    <a:pt x="49191" y="84670"/>
                  </a:lnTo>
                  <a:lnTo>
                    <a:pt x="48628" y="83236"/>
                  </a:lnTo>
                  <a:lnTo>
                    <a:pt x="49245" y="82280"/>
                  </a:lnTo>
                  <a:lnTo>
                    <a:pt x="52623" y="80745"/>
                  </a:lnTo>
                  <a:lnTo>
                    <a:pt x="53086" y="77890"/>
                  </a:lnTo>
                  <a:lnTo>
                    <a:pt x="53291" y="73313"/>
                  </a:lnTo>
                  <a:lnTo>
                    <a:pt x="53382" y="67972"/>
                  </a:lnTo>
                  <a:lnTo>
                    <a:pt x="54398" y="66151"/>
                  </a:lnTo>
                  <a:lnTo>
                    <a:pt x="56068" y="64937"/>
                  </a:lnTo>
                  <a:lnTo>
                    <a:pt x="60570" y="63588"/>
                  </a:lnTo>
                  <a:lnTo>
                    <a:pt x="65877" y="62988"/>
                  </a:lnTo>
                  <a:lnTo>
                    <a:pt x="69703" y="62650"/>
                  </a:lnTo>
                  <a:lnTo>
                    <a:pt x="73244" y="65217"/>
                  </a:lnTo>
                  <a:lnTo>
                    <a:pt x="75578" y="67291"/>
                  </a:lnTo>
                  <a:lnTo>
                    <a:pt x="78125" y="68673"/>
                  </a:lnTo>
                  <a:lnTo>
                    <a:pt x="83602" y="70209"/>
                  </a:lnTo>
                  <a:lnTo>
                    <a:pt x="86451" y="71611"/>
                  </a:lnTo>
                  <a:lnTo>
                    <a:pt x="89344" y="73538"/>
                  </a:lnTo>
                  <a:lnTo>
                    <a:pt x="92264" y="75814"/>
                  </a:lnTo>
                  <a:lnTo>
                    <a:pt x="95202" y="77332"/>
                  </a:lnTo>
                  <a:lnTo>
                    <a:pt x="98153" y="78344"/>
                  </a:lnTo>
                  <a:lnTo>
                    <a:pt x="101114" y="79019"/>
                  </a:lnTo>
                  <a:lnTo>
                    <a:pt x="104079" y="80461"/>
                  </a:lnTo>
                  <a:lnTo>
                    <a:pt x="107049" y="82414"/>
                  </a:lnTo>
                  <a:lnTo>
                    <a:pt x="114202" y="87938"/>
                  </a:lnTo>
                  <a:lnTo>
                    <a:pt x="117826" y="91339"/>
                  </a:lnTo>
                  <a:lnTo>
                    <a:pt x="120182" y="93635"/>
                  </a:lnTo>
                  <a:lnTo>
                    <a:pt x="121752" y="96158"/>
                  </a:lnTo>
                  <a:lnTo>
                    <a:pt x="123497" y="101607"/>
                  </a:lnTo>
                  <a:lnTo>
                    <a:pt x="124272" y="107336"/>
                  </a:lnTo>
                  <a:lnTo>
                    <a:pt x="124479" y="110253"/>
                  </a:lnTo>
                  <a:lnTo>
                    <a:pt x="125609" y="113190"/>
                  </a:lnTo>
                  <a:lnTo>
                    <a:pt x="127354" y="116140"/>
                  </a:lnTo>
                  <a:lnTo>
                    <a:pt x="129510" y="119098"/>
                  </a:lnTo>
                  <a:lnTo>
                    <a:pt x="130948" y="122063"/>
                  </a:lnTo>
                  <a:lnTo>
                    <a:pt x="131906" y="125032"/>
                  </a:lnTo>
                  <a:lnTo>
                    <a:pt x="133444" y="132185"/>
                  </a:lnTo>
                  <a:lnTo>
                    <a:pt x="132578" y="133764"/>
                  </a:lnTo>
                  <a:lnTo>
                    <a:pt x="128969" y="138165"/>
                  </a:lnTo>
                  <a:lnTo>
                    <a:pt x="127611" y="140727"/>
                  </a:lnTo>
                  <a:lnTo>
                    <a:pt x="126101" y="146220"/>
                  </a:lnTo>
                  <a:lnTo>
                    <a:pt x="124706" y="148082"/>
                  </a:lnTo>
                  <a:lnTo>
                    <a:pt x="122784" y="149323"/>
                  </a:lnTo>
                  <a:lnTo>
                    <a:pt x="120510" y="150151"/>
                  </a:lnTo>
                  <a:lnTo>
                    <a:pt x="118994" y="151694"/>
                  </a:lnTo>
                  <a:lnTo>
                    <a:pt x="117984" y="153716"/>
                  </a:lnTo>
                  <a:lnTo>
                    <a:pt x="117310" y="156055"/>
                  </a:lnTo>
                  <a:lnTo>
                    <a:pt x="115869" y="157615"/>
                  </a:lnTo>
                  <a:lnTo>
                    <a:pt x="113916" y="158655"/>
                  </a:lnTo>
                  <a:lnTo>
                    <a:pt x="109100" y="159811"/>
                  </a:lnTo>
                  <a:lnTo>
                    <a:pt x="103653" y="160324"/>
                  </a:lnTo>
                  <a:lnTo>
                    <a:pt x="100811" y="159469"/>
                  </a:lnTo>
                  <a:lnTo>
                    <a:pt x="97924" y="157907"/>
                  </a:lnTo>
                  <a:lnTo>
                    <a:pt x="95007" y="155873"/>
                  </a:lnTo>
                  <a:lnTo>
                    <a:pt x="92070" y="154517"/>
                  </a:lnTo>
                  <a:lnTo>
                    <a:pt x="89121" y="153613"/>
                  </a:lnTo>
                  <a:lnTo>
                    <a:pt x="86161" y="153011"/>
                  </a:lnTo>
                  <a:lnTo>
                    <a:pt x="83197" y="152609"/>
                  </a:lnTo>
                  <a:lnTo>
                    <a:pt x="80228" y="152341"/>
                  </a:lnTo>
                  <a:lnTo>
                    <a:pt x="77257" y="152162"/>
                  </a:lnTo>
                  <a:lnTo>
                    <a:pt x="71309" y="151964"/>
                  </a:lnTo>
                  <a:lnTo>
                    <a:pt x="59407" y="151837"/>
                  </a:lnTo>
                  <a:lnTo>
                    <a:pt x="56431" y="150834"/>
                  </a:lnTo>
                  <a:lnTo>
                    <a:pt x="53455" y="149173"/>
                  </a:lnTo>
                  <a:lnTo>
                    <a:pt x="50478" y="147074"/>
                  </a:lnTo>
                  <a:lnTo>
                    <a:pt x="48494" y="144682"/>
                  </a:lnTo>
                  <a:lnTo>
                    <a:pt x="47171" y="142096"/>
                  </a:lnTo>
                  <a:lnTo>
                    <a:pt x="46289" y="139379"/>
                  </a:lnTo>
                  <a:lnTo>
                    <a:pt x="42664" y="133715"/>
                  </a:lnTo>
                  <a:lnTo>
                    <a:pt x="37745" y="127890"/>
                  </a:lnTo>
                  <a:lnTo>
                    <a:pt x="35044" y="124948"/>
                  </a:lnTo>
                  <a:lnTo>
                    <a:pt x="32251" y="121994"/>
                  </a:lnTo>
                  <a:lnTo>
                    <a:pt x="30390" y="119033"/>
                  </a:lnTo>
                  <a:lnTo>
                    <a:pt x="29149" y="116066"/>
                  </a:lnTo>
                  <a:lnTo>
                    <a:pt x="27156" y="108917"/>
                  </a:lnTo>
                  <a:lnTo>
                    <a:pt x="26993" y="106346"/>
                  </a:lnTo>
                  <a:lnTo>
                    <a:pt x="26812" y="98197"/>
                  </a:lnTo>
                  <a:lnTo>
                    <a:pt x="27755" y="94239"/>
                  </a:lnTo>
                  <a:lnTo>
                    <a:pt x="29376" y="90607"/>
                  </a:lnTo>
                  <a:lnTo>
                    <a:pt x="31450" y="87194"/>
                  </a:lnTo>
                  <a:lnTo>
                    <a:pt x="32832" y="83926"/>
                  </a:lnTo>
                  <a:lnTo>
                    <a:pt x="33753" y="80756"/>
                  </a:lnTo>
                  <a:lnTo>
                    <a:pt x="34367" y="77650"/>
                  </a:lnTo>
                  <a:lnTo>
                    <a:pt x="34777" y="74587"/>
                  </a:lnTo>
                  <a:lnTo>
                    <a:pt x="35050" y="71553"/>
                  </a:lnTo>
                  <a:lnTo>
                    <a:pt x="35232" y="68538"/>
                  </a:lnTo>
                  <a:lnTo>
                    <a:pt x="36345" y="66528"/>
                  </a:lnTo>
                  <a:lnTo>
                    <a:pt x="38079" y="65188"/>
                  </a:lnTo>
                  <a:lnTo>
                    <a:pt x="40228" y="64295"/>
                  </a:lnTo>
                  <a:lnTo>
                    <a:pt x="45261" y="60656"/>
                  </a:lnTo>
                  <a:lnTo>
                    <a:pt x="51837" y="54976"/>
                  </a:lnTo>
                  <a:lnTo>
                    <a:pt x="55382" y="54200"/>
                  </a:lnTo>
                  <a:lnTo>
                    <a:pt x="61001" y="53701"/>
                  </a:lnTo>
                  <a:lnTo>
                    <a:pt x="64416" y="53633"/>
                  </a:lnTo>
                  <a:lnTo>
                    <a:pt x="66715" y="53615"/>
                  </a:lnTo>
                  <a:lnTo>
                    <a:pt x="69240" y="54595"/>
                  </a:lnTo>
                  <a:lnTo>
                    <a:pt x="74692" y="58330"/>
                  </a:lnTo>
                  <a:lnTo>
                    <a:pt x="78527" y="59723"/>
                  </a:lnTo>
                  <a:lnTo>
                    <a:pt x="83068" y="60651"/>
                  </a:lnTo>
                  <a:lnTo>
                    <a:pt x="88080" y="61270"/>
                  </a:lnTo>
                  <a:lnTo>
                    <a:pt x="92413" y="61683"/>
                  </a:lnTo>
                  <a:lnTo>
                    <a:pt x="96295" y="61958"/>
                  </a:lnTo>
                  <a:lnTo>
                    <a:pt x="99874" y="62142"/>
                  </a:lnTo>
                  <a:lnTo>
                    <a:pt x="104245" y="63256"/>
                  </a:lnTo>
                  <a:lnTo>
                    <a:pt x="109143" y="64991"/>
                  </a:lnTo>
                  <a:lnTo>
                    <a:pt x="114393" y="67140"/>
                  </a:lnTo>
                  <a:lnTo>
                    <a:pt x="118885" y="68573"/>
                  </a:lnTo>
                  <a:lnTo>
                    <a:pt x="122872" y="69528"/>
                  </a:lnTo>
                  <a:lnTo>
                    <a:pt x="126522" y="70165"/>
                  </a:lnTo>
                  <a:lnTo>
                    <a:pt x="129948" y="71581"/>
                  </a:lnTo>
                  <a:lnTo>
                    <a:pt x="133223" y="73518"/>
                  </a:lnTo>
                  <a:lnTo>
                    <a:pt x="136400" y="75801"/>
                  </a:lnTo>
                  <a:lnTo>
                    <a:pt x="138517" y="78315"/>
                  </a:lnTo>
                  <a:lnTo>
                    <a:pt x="139928" y="80984"/>
                  </a:lnTo>
                  <a:lnTo>
                    <a:pt x="141497" y="86595"/>
                  </a:lnTo>
                  <a:lnTo>
                    <a:pt x="142195" y="92396"/>
                  </a:lnTo>
                  <a:lnTo>
                    <a:pt x="142642" y="98067"/>
                  </a:lnTo>
                  <a:lnTo>
                    <a:pt x="142730" y="107713"/>
                  </a:lnTo>
                  <a:lnTo>
                    <a:pt x="142737" y="110504"/>
                  </a:lnTo>
                  <a:lnTo>
                    <a:pt x="143735" y="114350"/>
                  </a:lnTo>
                  <a:lnTo>
                    <a:pt x="145392" y="118897"/>
                  </a:lnTo>
                  <a:lnTo>
                    <a:pt x="147488" y="123913"/>
                  </a:lnTo>
                  <a:lnTo>
                    <a:pt x="148886" y="128250"/>
                  </a:lnTo>
                  <a:lnTo>
                    <a:pt x="149818" y="132133"/>
                  </a:lnTo>
                  <a:lnTo>
                    <a:pt x="150439" y="135714"/>
                  </a:lnTo>
                  <a:lnTo>
                    <a:pt x="150853" y="139093"/>
                  </a:lnTo>
                  <a:lnTo>
                    <a:pt x="151130" y="142338"/>
                  </a:lnTo>
                  <a:lnTo>
                    <a:pt x="151313" y="145494"/>
                  </a:lnTo>
                  <a:lnTo>
                    <a:pt x="150444" y="148590"/>
                  </a:lnTo>
                  <a:lnTo>
                    <a:pt x="148872" y="151646"/>
                  </a:lnTo>
                  <a:lnTo>
                    <a:pt x="146832" y="154676"/>
                  </a:lnTo>
                  <a:lnTo>
                    <a:pt x="145472" y="157688"/>
                  </a:lnTo>
                  <a:lnTo>
                    <a:pt x="144565" y="160688"/>
                  </a:lnTo>
                  <a:lnTo>
                    <a:pt x="143961" y="163680"/>
                  </a:lnTo>
                  <a:lnTo>
                    <a:pt x="142566" y="165675"/>
                  </a:lnTo>
                  <a:lnTo>
                    <a:pt x="140644" y="167005"/>
                  </a:lnTo>
                  <a:lnTo>
                    <a:pt x="138370" y="167891"/>
                  </a:lnTo>
                  <a:lnTo>
                    <a:pt x="136854" y="169475"/>
                  </a:lnTo>
                  <a:lnTo>
                    <a:pt x="135843" y="171522"/>
                  </a:lnTo>
                  <a:lnTo>
                    <a:pt x="135170" y="173880"/>
                  </a:lnTo>
                  <a:lnTo>
                    <a:pt x="131775" y="179145"/>
                  </a:lnTo>
                  <a:lnTo>
                    <a:pt x="129481" y="181938"/>
                  </a:lnTo>
                  <a:lnTo>
                    <a:pt x="126959" y="183800"/>
                  </a:lnTo>
                  <a:lnTo>
                    <a:pt x="121512" y="185869"/>
                  </a:lnTo>
                  <a:lnTo>
                    <a:pt x="118670" y="186421"/>
                  </a:lnTo>
                  <a:lnTo>
                    <a:pt x="115783" y="186788"/>
                  </a:lnTo>
                  <a:lnTo>
                    <a:pt x="112866" y="187034"/>
                  </a:lnTo>
                  <a:lnTo>
                    <a:pt x="109930" y="187197"/>
                  </a:lnTo>
                  <a:lnTo>
                    <a:pt x="104021" y="187379"/>
                  </a:lnTo>
                  <a:lnTo>
                    <a:pt x="89169" y="187505"/>
                  </a:lnTo>
                  <a:lnTo>
                    <a:pt x="86194" y="187511"/>
                  </a:lnTo>
                  <a:lnTo>
                    <a:pt x="83218" y="186523"/>
                  </a:lnTo>
                  <a:lnTo>
                    <a:pt x="80242" y="184873"/>
                  </a:lnTo>
                  <a:lnTo>
                    <a:pt x="77267" y="182780"/>
                  </a:lnTo>
                  <a:lnTo>
                    <a:pt x="74290" y="181385"/>
                  </a:lnTo>
                  <a:lnTo>
                    <a:pt x="71314" y="180454"/>
                  </a:lnTo>
                  <a:lnTo>
                    <a:pt x="68337" y="179835"/>
                  </a:lnTo>
                  <a:lnTo>
                    <a:pt x="65361" y="178429"/>
                  </a:lnTo>
                  <a:lnTo>
                    <a:pt x="62385" y="176500"/>
                  </a:lnTo>
                  <a:lnTo>
                    <a:pt x="59408" y="174221"/>
                  </a:lnTo>
                  <a:lnTo>
                    <a:pt x="56432" y="171710"/>
                  </a:lnTo>
                  <a:lnTo>
                    <a:pt x="53455" y="169044"/>
                  </a:lnTo>
                  <a:lnTo>
                    <a:pt x="47502" y="163436"/>
                  </a:lnTo>
                  <a:lnTo>
                    <a:pt x="29643" y="145828"/>
                  </a:lnTo>
                  <a:lnTo>
                    <a:pt x="23689" y="139888"/>
                  </a:lnTo>
                  <a:lnTo>
                    <a:pt x="21705" y="135923"/>
                  </a:lnTo>
                  <a:lnTo>
                    <a:pt x="20382" y="131295"/>
                  </a:lnTo>
                  <a:lnTo>
                    <a:pt x="19500" y="126226"/>
                  </a:lnTo>
                  <a:lnTo>
                    <a:pt x="17920" y="121854"/>
                  </a:lnTo>
                  <a:lnTo>
                    <a:pt x="15875" y="117947"/>
                  </a:lnTo>
                  <a:lnTo>
                    <a:pt x="13518" y="114350"/>
                  </a:lnTo>
                  <a:lnTo>
                    <a:pt x="11948" y="110960"/>
                  </a:lnTo>
                  <a:lnTo>
                    <a:pt x="10901" y="107708"/>
                  </a:lnTo>
                  <a:lnTo>
                    <a:pt x="10203" y="104548"/>
                  </a:lnTo>
                  <a:lnTo>
                    <a:pt x="9738" y="101449"/>
                  </a:lnTo>
                  <a:lnTo>
                    <a:pt x="9427" y="98390"/>
                  </a:lnTo>
                  <a:lnTo>
                    <a:pt x="9220" y="95359"/>
                  </a:lnTo>
                  <a:lnTo>
                    <a:pt x="9083" y="92346"/>
                  </a:lnTo>
                  <a:lnTo>
                    <a:pt x="8929" y="86353"/>
                  </a:lnTo>
                  <a:lnTo>
                    <a:pt x="8818" y="63724"/>
                  </a:lnTo>
                  <a:lnTo>
                    <a:pt x="9805" y="60342"/>
                  </a:lnTo>
                  <a:lnTo>
                    <a:pt x="11457" y="58088"/>
                  </a:lnTo>
                  <a:lnTo>
                    <a:pt x="13550" y="56585"/>
                  </a:lnTo>
                  <a:lnTo>
                    <a:pt x="14946" y="54590"/>
                  </a:lnTo>
                  <a:lnTo>
                    <a:pt x="16496" y="49729"/>
                  </a:lnTo>
                  <a:lnTo>
                    <a:pt x="17185" y="44261"/>
                  </a:lnTo>
                  <a:lnTo>
                    <a:pt x="17369" y="41414"/>
                  </a:lnTo>
                  <a:lnTo>
                    <a:pt x="18483" y="38523"/>
                  </a:lnTo>
                  <a:lnTo>
                    <a:pt x="22368" y="32666"/>
                  </a:lnTo>
                  <a:lnTo>
                    <a:pt x="24793" y="30707"/>
                  </a:lnTo>
                  <a:lnTo>
                    <a:pt x="27401" y="29401"/>
                  </a:lnTo>
                  <a:lnTo>
                    <a:pt x="30133" y="28531"/>
                  </a:lnTo>
                  <a:lnTo>
                    <a:pt x="32945" y="26958"/>
                  </a:lnTo>
                  <a:lnTo>
                    <a:pt x="35813" y="24918"/>
                  </a:lnTo>
                  <a:lnTo>
                    <a:pt x="38718" y="22565"/>
                  </a:lnTo>
                  <a:lnTo>
                    <a:pt x="41645" y="20997"/>
                  </a:lnTo>
                  <a:lnTo>
                    <a:pt x="44590" y="19951"/>
                  </a:lnTo>
                  <a:lnTo>
                    <a:pt x="47545" y="19254"/>
                  </a:lnTo>
                  <a:lnTo>
                    <a:pt x="50507" y="18789"/>
                  </a:lnTo>
                  <a:lnTo>
                    <a:pt x="53474" y="18479"/>
                  </a:lnTo>
                  <a:lnTo>
                    <a:pt x="56444" y="18273"/>
                  </a:lnTo>
                  <a:lnTo>
                    <a:pt x="60409" y="18136"/>
                  </a:lnTo>
                  <a:lnTo>
                    <a:pt x="70106" y="17982"/>
                  </a:lnTo>
                  <a:lnTo>
                    <a:pt x="74477" y="18934"/>
                  </a:lnTo>
                  <a:lnTo>
                    <a:pt x="78384" y="20560"/>
                  </a:lnTo>
                  <a:lnTo>
                    <a:pt x="81980" y="22636"/>
                  </a:lnTo>
                  <a:lnTo>
                    <a:pt x="86362" y="24021"/>
                  </a:lnTo>
                  <a:lnTo>
                    <a:pt x="91269" y="24944"/>
                  </a:lnTo>
                  <a:lnTo>
                    <a:pt x="96523" y="25559"/>
                  </a:lnTo>
                  <a:lnTo>
                    <a:pt x="101019" y="26961"/>
                  </a:lnTo>
                  <a:lnTo>
                    <a:pt x="105008" y="28888"/>
                  </a:lnTo>
                  <a:lnTo>
                    <a:pt x="108660" y="31165"/>
                  </a:lnTo>
                  <a:lnTo>
                    <a:pt x="113079" y="34667"/>
                  </a:lnTo>
                  <a:lnTo>
                    <a:pt x="118009" y="38987"/>
                  </a:lnTo>
                  <a:lnTo>
                    <a:pt x="127786" y="48085"/>
                  </a:lnTo>
                  <a:lnTo>
                    <a:pt x="138869" y="58786"/>
                  </a:lnTo>
                  <a:lnTo>
                    <a:pt x="163553" y="83315"/>
                  </a:lnTo>
                  <a:lnTo>
                    <a:pt x="166542" y="87294"/>
                  </a:lnTo>
                  <a:lnTo>
                    <a:pt x="169526" y="91930"/>
                  </a:lnTo>
                  <a:lnTo>
                    <a:pt x="172507" y="97006"/>
                  </a:lnTo>
                  <a:lnTo>
                    <a:pt x="174495" y="101382"/>
                  </a:lnTo>
                  <a:lnTo>
                    <a:pt x="175820" y="105291"/>
                  </a:lnTo>
                  <a:lnTo>
                    <a:pt x="176704" y="108890"/>
                  </a:lnTo>
                  <a:lnTo>
                    <a:pt x="177293" y="112281"/>
                  </a:lnTo>
                  <a:lnTo>
                    <a:pt x="177685" y="115534"/>
                  </a:lnTo>
                  <a:lnTo>
                    <a:pt x="177947" y="118694"/>
                  </a:lnTo>
                  <a:lnTo>
                    <a:pt x="178122" y="122786"/>
                  </a:lnTo>
                  <a:lnTo>
                    <a:pt x="178316" y="132624"/>
                  </a:lnTo>
                  <a:lnTo>
                    <a:pt x="177375" y="137033"/>
                  </a:lnTo>
                  <a:lnTo>
                    <a:pt x="175756" y="140965"/>
                  </a:lnTo>
                  <a:lnTo>
                    <a:pt x="173684" y="144579"/>
                  </a:lnTo>
                  <a:lnTo>
                    <a:pt x="172303" y="147980"/>
                  </a:lnTo>
                  <a:lnTo>
                    <a:pt x="171383" y="151239"/>
                  </a:lnTo>
                  <a:lnTo>
                    <a:pt x="170768" y="154405"/>
                  </a:lnTo>
                  <a:lnTo>
                    <a:pt x="169367" y="156514"/>
                  </a:lnTo>
                  <a:lnTo>
                    <a:pt x="167441" y="157922"/>
                  </a:lnTo>
                  <a:lnTo>
                    <a:pt x="162655" y="159484"/>
                  </a:lnTo>
                  <a:lnTo>
                    <a:pt x="157220" y="160179"/>
                  </a:lnTo>
                  <a:lnTo>
                    <a:pt x="154382" y="161356"/>
                  </a:lnTo>
                  <a:lnTo>
                    <a:pt x="151497" y="163134"/>
                  </a:lnTo>
                  <a:lnTo>
                    <a:pt x="148582" y="165311"/>
                  </a:lnTo>
                  <a:lnTo>
                    <a:pt x="144655" y="166762"/>
                  </a:lnTo>
                  <a:lnTo>
                    <a:pt x="140051" y="167730"/>
                  </a:lnTo>
                  <a:lnTo>
                    <a:pt x="134998" y="168375"/>
                  </a:lnTo>
                  <a:lnTo>
                    <a:pt x="130638" y="168805"/>
                  </a:lnTo>
                  <a:lnTo>
                    <a:pt x="126739" y="169091"/>
                  </a:lnTo>
                  <a:lnTo>
                    <a:pt x="123146" y="169282"/>
                  </a:lnTo>
                  <a:lnTo>
                    <a:pt x="113864" y="169495"/>
                  </a:lnTo>
                  <a:lnTo>
                    <a:pt x="78909" y="169655"/>
                  </a:lnTo>
                  <a:lnTo>
                    <a:pt x="74393" y="168666"/>
                  </a:lnTo>
                  <a:lnTo>
                    <a:pt x="69398" y="167014"/>
                  </a:lnTo>
                  <a:lnTo>
                    <a:pt x="64083" y="164921"/>
                  </a:lnTo>
                  <a:lnTo>
                    <a:pt x="59548" y="162533"/>
                  </a:lnTo>
                  <a:lnTo>
                    <a:pt x="55533" y="159950"/>
                  </a:lnTo>
                  <a:lnTo>
                    <a:pt x="51864" y="157235"/>
                  </a:lnTo>
                  <a:lnTo>
                    <a:pt x="47433" y="154433"/>
                  </a:lnTo>
                  <a:lnTo>
                    <a:pt x="42495" y="151573"/>
                  </a:lnTo>
                  <a:lnTo>
                    <a:pt x="37218" y="148673"/>
                  </a:lnTo>
                  <a:lnTo>
                    <a:pt x="32709" y="145749"/>
                  </a:lnTo>
                  <a:lnTo>
                    <a:pt x="28710" y="142807"/>
                  </a:lnTo>
                  <a:lnTo>
                    <a:pt x="25052" y="139853"/>
                  </a:lnTo>
                  <a:lnTo>
                    <a:pt x="21621" y="136892"/>
                  </a:lnTo>
                  <a:lnTo>
                    <a:pt x="18342" y="133925"/>
                  </a:lnTo>
                  <a:lnTo>
                    <a:pt x="15163" y="130956"/>
                  </a:lnTo>
                  <a:lnTo>
                    <a:pt x="13045" y="127984"/>
                  </a:lnTo>
                  <a:lnTo>
                    <a:pt x="11632" y="125010"/>
                  </a:lnTo>
                  <a:lnTo>
                    <a:pt x="10690" y="122036"/>
                  </a:lnTo>
                  <a:lnTo>
                    <a:pt x="9070" y="119061"/>
                  </a:lnTo>
                  <a:lnTo>
                    <a:pt x="6998" y="116085"/>
                  </a:lnTo>
                  <a:lnTo>
                    <a:pt x="4625" y="113109"/>
                  </a:lnTo>
                  <a:lnTo>
                    <a:pt x="3042" y="109141"/>
                  </a:lnTo>
                  <a:lnTo>
                    <a:pt x="1986" y="104510"/>
                  </a:lnTo>
                  <a:lnTo>
                    <a:pt x="1284" y="99439"/>
                  </a:lnTo>
                  <a:lnTo>
                    <a:pt x="814" y="95067"/>
                  </a:lnTo>
                  <a:lnTo>
                    <a:pt x="502" y="91159"/>
                  </a:lnTo>
                  <a:lnTo>
                    <a:pt x="0" y="82499"/>
                  </a:lnTo>
                  <a:lnTo>
                    <a:pt x="2578" y="78669"/>
                  </a:lnTo>
                  <a:lnTo>
                    <a:pt x="4654" y="76259"/>
                  </a:lnTo>
                  <a:lnTo>
                    <a:pt x="7030" y="74652"/>
                  </a:lnTo>
                  <a:lnTo>
                    <a:pt x="12316" y="72866"/>
                  </a:lnTo>
                  <a:lnTo>
                    <a:pt x="15115" y="72390"/>
                  </a:lnTo>
                  <a:lnTo>
                    <a:pt x="17973" y="72073"/>
                  </a:lnTo>
                  <a:lnTo>
                    <a:pt x="20871" y="71861"/>
                  </a:lnTo>
                  <a:lnTo>
                    <a:pt x="23795" y="70728"/>
                  </a:lnTo>
                  <a:lnTo>
                    <a:pt x="26736" y="68980"/>
                  </a:lnTo>
                  <a:lnTo>
                    <a:pt x="29689" y="66823"/>
                  </a:lnTo>
                  <a:lnTo>
                    <a:pt x="32650" y="65385"/>
                  </a:lnTo>
                  <a:lnTo>
                    <a:pt x="35617" y="64426"/>
                  </a:lnTo>
                  <a:lnTo>
                    <a:pt x="38587" y="63787"/>
                  </a:lnTo>
                  <a:lnTo>
                    <a:pt x="41558" y="62368"/>
                  </a:lnTo>
                  <a:lnTo>
                    <a:pt x="44532" y="60431"/>
                  </a:lnTo>
                  <a:lnTo>
                    <a:pt x="47506" y="58147"/>
                  </a:lnTo>
                  <a:lnTo>
                    <a:pt x="50482" y="56624"/>
                  </a:lnTo>
                  <a:lnTo>
                    <a:pt x="53457" y="55609"/>
                  </a:lnTo>
                  <a:lnTo>
                    <a:pt x="56433" y="54932"/>
                  </a:lnTo>
                  <a:lnTo>
                    <a:pt x="60401" y="53489"/>
                  </a:lnTo>
                  <a:lnTo>
                    <a:pt x="65031" y="51535"/>
                  </a:lnTo>
                  <a:lnTo>
                    <a:pt x="70102" y="49239"/>
                  </a:lnTo>
                  <a:lnTo>
                    <a:pt x="75467" y="47709"/>
                  </a:lnTo>
                  <a:lnTo>
                    <a:pt x="81029" y="46689"/>
                  </a:lnTo>
                  <a:lnTo>
                    <a:pt x="86720" y="46009"/>
                  </a:lnTo>
                  <a:lnTo>
                    <a:pt x="91507" y="44563"/>
                  </a:lnTo>
                  <a:lnTo>
                    <a:pt x="95690" y="42607"/>
                  </a:lnTo>
                  <a:lnTo>
                    <a:pt x="99471" y="40312"/>
                  </a:lnTo>
                  <a:lnTo>
                    <a:pt x="103976" y="37789"/>
                  </a:lnTo>
                  <a:lnTo>
                    <a:pt x="114273" y="32339"/>
                  </a:lnTo>
                  <a:lnTo>
                    <a:pt x="118805" y="31482"/>
                  </a:lnTo>
                  <a:lnTo>
                    <a:pt x="122819" y="31902"/>
                  </a:lnTo>
                  <a:lnTo>
                    <a:pt x="126486" y="33174"/>
                  </a:lnTo>
                  <a:lnTo>
                    <a:pt x="129924" y="34023"/>
                  </a:lnTo>
                  <a:lnTo>
                    <a:pt x="133208" y="34588"/>
                  </a:lnTo>
                  <a:lnTo>
                    <a:pt x="136389" y="34965"/>
                  </a:lnTo>
                  <a:lnTo>
                    <a:pt x="139502" y="35216"/>
                  </a:lnTo>
                  <a:lnTo>
                    <a:pt x="142570" y="35384"/>
                  </a:lnTo>
                  <a:lnTo>
                    <a:pt x="151682" y="35719"/>
                  </a:lnTo>
                </a:path>
              </a:pathLst>
            </a:cu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6" name="SMARTInkAnnotation40"/>
            <p:cNvSpPr/>
            <p:nvPr/>
          </p:nvSpPr>
          <p:spPr bwMode="auto">
            <a:xfrm>
              <a:off x="5143546" y="1366624"/>
              <a:ext cx="254507" cy="196061"/>
            </a:xfrm>
            <a:custGeom>
              <a:avLst/>
              <a:gdLst/>
              <a:ahLst/>
              <a:cxnLst/>
              <a:rect l="0" t="0" r="0" b="0"/>
              <a:pathLst>
                <a:path w="254507" h="196061">
                  <a:moveTo>
                    <a:pt x="80321" y="115704"/>
                  </a:moveTo>
                  <a:lnTo>
                    <a:pt x="80321" y="110963"/>
                  </a:lnTo>
                  <a:lnTo>
                    <a:pt x="81313" y="108575"/>
                  </a:lnTo>
                  <a:lnTo>
                    <a:pt x="85061" y="103275"/>
                  </a:lnTo>
                  <a:lnTo>
                    <a:pt x="88009" y="99453"/>
                  </a:lnTo>
                  <a:lnTo>
                    <a:pt x="88699" y="95914"/>
                  </a:lnTo>
                  <a:lnTo>
                    <a:pt x="89141" y="90297"/>
                  </a:lnTo>
                  <a:lnTo>
                    <a:pt x="89219" y="84584"/>
                  </a:lnTo>
                  <a:lnTo>
                    <a:pt x="90221" y="83051"/>
                  </a:lnTo>
                  <a:lnTo>
                    <a:pt x="91882" y="82029"/>
                  </a:lnTo>
                  <a:lnTo>
                    <a:pt x="96936" y="80389"/>
                  </a:lnTo>
                  <a:lnTo>
                    <a:pt x="104071" y="80065"/>
                  </a:lnTo>
                  <a:lnTo>
                    <a:pt x="111451" y="79995"/>
                  </a:lnTo>
                  <a:lnTo>
                    <a:pt x="114679" y="79988"/>
                  </a:lnTo>
                  <a:lnTo>
                    <a:pt x="115133" y="78995"/>
                  </a:lnTo>
                  <a:lnTo>
                    <a:pt x="115861" y="72918"/>
                  </a:lnTo>
                  <a:lnTo>
                    <a:pt x="116024" y="68573"/>
                  </a:lnTo>
                  <a:lnTo>
                    <a:pt x="116032" y="65983"/>
                  </a:lnTo>
                  <a:lnTo>
                    <a:pt x="116037" y="68140"/>
                  </a:lnTo>
                  <a:lnTo>
                    <a:pt x="117030" y="69112"/>
                  </a:lnTo>
                  <a:lnTo>
                    <a:pt x="118684" y="69760"/>
                  </a:lnTo>
                  <a:lnTo>
                    <a:pt x="123728" y="70799"/>
                  </a:lnTo>
                  <a:lnTo>
                    <a:pt x="124141" y="71877"/>
                  </a:lnTo>
                  <a:lnTo>
                    <a:pt x="124601" y="75720"/>
                  </a:lnTo>
                  <a:lnTo>
                    <a:pt x="125716" y="77142"/>
                  </a:lnTo>
                  <a:lnTo>
                    <a:pt x="127452" y="78089"/>
                  </a:lnTo>
                  <a:lnTo>
                    <a:pt x="129601" y="78721"/>
                  </a:lnTo>
                  <a:lnTo>
                    <a:pt x="131034" y="80135"/>
                  </a:lnTo>
                  <a:lnTo>
                    <a:pt x="131988" y="82069"/>
                  </a:lnTo>
                  <a:lnTo>
                    <a:pt x="133050" y="86864"/>
                  </a:lnTo>
                  <a:lnTo>
                    <a:pt x="133522" y="92303"/>
                  </a:lnTo>
                  <a:lnTo>
                    <a:pt x="133731" y="98027"/>
                  </a:lnTo>
                  <a:lnTo>
                    <a:pt x="133877" y="106614"/>
                  </a:lnTo>
                  <a:lnTo>
                    <a:pt x="133889" y="111002"/>
                  </a:lnTo>
                  <a:lnTo>
                    <a:pt x="134884" y="112570"/>
                  </a:lnTo>
                  <a:lnTo>
                    <a:pt x="136540" y="113614"/>
                  </a:lnTo>
                  <a:lnTo>
                    <a:pt x="141586" y="115291"/>
                  </a:lnTo>
                  <a:lnTo>
                    <a:pt x="142001" y="116421"/>
                  </a:lnTo>
                  <a:lnTo>
                    <a:pt x="142583" y="121759"/>
                  </a:lnTo>
                  <a:lnTo>
                    <a:pt x="142797" y="124255"/>
                  </a:lnTo>
                  <a:lnTo>
                    <a:pt x="135137" y="124600"/>
                  </a:lnTo>
                  <a:lnTo>
                    <a:pt x="127834" y="124631"/>
                  </a:lnTo>
                  <a:lnTo>
                    <a:pt x="126243" y="124632"/>
                  </a:lnTo>
                  <a:lnTo>
                    <a:pt x="125818" y="123641"/>
                  </a:lnTo>
                  <a:lnTo>
                    <a:pt x="125347" y="119893"/>
                  </a:lnTo>
                  <a:lnTo>
                    <a:pt x="124228" y="117504"/>
                  </a:lnTo>
                  <a:lnTo>
                    <a:pt x="120341" y="112204"/>
                  </a:lnTo>
                  <a:lnTo>
                    <a:pt x="117915" y="110394"/>
                  </a:lnTo>
                  <a:lnTo>
                    <a:pt x="112573" y="108383"/>
                  </a:lnTo>
                  <a:lnTo>
                    <a:pt x="110752" y="106855"/>
                  </a:lnTo>
                  <a:lnTo>
                    <a:pt x="109538" y="104843"/>
                  </a:lnTo>
                  <a:lnTo>
                    <a:pt x="108729" y="102510"/>
                  </a:lnTo>
                  <a:lnTo>
                    <a:pt x="107197" y="100955"/>
                  </a:lnTo>
                  <a:lnTo>
                    <a:pt x="105184" y="99918"/>
                  </a:lnTo>
                  <a:lnTo>
                    <a:pt x="99563" y="98254"/>
                  </a:lnTo>
                  <a:lnTo>
                    <a:pt x="93850" y="93225"/>
                  </a:lnTo>
                  <a:lnTo>
                    <a:pt x="91324" y="91788"/>
                  </a:lnTo>
                  <a:lnTo>
                    <a:pt x="85873" y="90192"/>
                  </a:lnTo>
                  <a:lnTo>
                    <a:pt x="80143" y="86836"/>
                  </a:lnTo>
                  <a:lnTo>
                    <a:pt x="74288" y="82038"/>
                  </a:lnTo>
                  <a:lnTo>
                    <a:pt x="68380" y="76598"/>
                  </a:lnTo>
                  <a:lnTo>
                    <a:pt x="66407" y="73758"/>
                  </a:lnTo>
                  <a:lnTo>
                    <a:pt x="64215" y="67957"/>
                  </a:lnTo>
                  <a:lnTo>
                    <a:pt x="63241" y="62072"/>
                  </a:lnTo>
                  <a:lnTo>
                    <a:pt x="62808" y="56148"/>
                  </a:lnTo>
                  <a:lnTo>
                    <a:pt x="62616" y="50209"/>
                  </a:lnTo>
                  <a:lnTo>
                    <a:pt x="62507" y="36546"/>
                  </a:lnTo>
                  <a:lnTo>
                    <a:pt x="63484" y="32174"/>
                  </a:lnTo>
                  <a:lnTo>
                    <a:pt x="65128" y="28267"/>
                  </a:lnTo>
                  <a:lnTo>
                    <a:pt x="67215" y="24671"/>
                  </a:lnTo>
                  <a:lnTo>
                    <a:pt x="69600" y="21281"/>
                  </a:lnTo>
                  <a:lnTo>
                    <a:pt x="72181" y="18028"/>
                  </a:lnTo>
                  <a:lnTo>
                    <a:pt x="74895" y="14868"/>
                  </a:lnTo>
                  <a:lnTo>
                    <a:pt x="77695" y="12761"/>
                  </a:lnTo>
                  <a:lnTo>
                    <a:pt x="83453" y="10420"/>
                  </a:lnTo>
                  <a:lnTo>
                    <a:pt x="89319" y="9380"/>
                  </a:lnTo>
                  <a:lnTo>
                    <a:pt x="92273" y="9102"/>
                  </a:lnTo>
                  <a:lnTo>
                    <a:pt x="95235" y="7925"/>
                  </a:lnTo>
                  <a:lnTo>
                    <a:pt x="101170" y="3971"/>
                  </a:lnTo>
                  <a:lnTo>
                    <a:pt x="107116" y="1553"/>
                  </a:lnTo>
                  <a:lnTo>
                    <a:pt x="113066" y="478"/>
                  </a:lnTo>
                  <a:lnTo>
                    <a:pt x="119018" y="0"/>
                  </a:lnTo>
                  <a:lnTo>
                    <a:pt x="121993" y="865"/>
                  </a:lnTo>
                  <a:lnTo>
                    <a:pt x="127946" y="4472"/>
                  </a:lnTo>
                  <a:lnTo>
                    <a:pt x="133899" y="6736"/>
                  </a:lnTo>
                  <a:lnTo>
                    <a:pt x="136875" y="7340"/>
                  </a:lnTo>
                  <a:lnTo>
                    <a:pt x="142829" y="10657"/>
                  </a:lnTo>
                  <a:lnTo>
                    <a:pt x="145805" y="12930"/>
                  </a:lnTo>
                  <a:lnTo>
                    <a:pt x="151758" y="15456"/>
                  </a:lnTo>
                  <a:lnTo>
                    <a:pt x="154735" y="16130"/>
                  </a:lnTo>
                  <a:lnTo>
                    <a:pt x="156719" y="17571"/>
                  </a:lnTo>
                  <a:lnTo>
                    <a:pt x="158043" y="19524"/>
                  </a:lnTo>
                  <a:lnTo>
                    <a:pt x="159512" y="24340"/>
                  </a:lnTo>
                  <a:lnTo>
                    <a:pt x="160165" y="29788"/>
                  </a:lnTo>
                  <a:lnTo>
                    <a:pt x="161332" y="32630"/>
                  </a:lnTo>
                  <a:lnTo>
                    <a:pt x="165274" y="38433"/>
                  </a:lnTo>
                  <a:lnTo>
                    <a:pt x="170333" y="44320"/>
                  </a:lnTo>
                  <a:lnTo>
                    <a:pt x="173071" y="47278"/>
                  </a:lnTo>
                  <a:lnTo>
                    <a:pt x="175889" y="51235"/>
                  </a:lnTo>
                  <a:lnTo>
                    <a:pt x="178759" y="55858"/>
                  </a:lnTo>
                  <a:lnTo>
                    <a:pt x="181665" y="60923"/>
                  </a:lnTo>
                  <a:lnTo>
                    <a:pt x="184594" y="65293"/>
                  </a:lnTo>
                  <a:lnTo>
                    <a:pt x="187540" y="69198"/>
                  </a:lnTo>
                  <a:lnTo>
                    <a:pt x="190496" y="72794"/>
                  </a:lnTo>
                  <a:lnTo>
                    <a:pt x="193458" y="76183"/>
                  </a:lnTo>
                  <a:lnTo>
                    <a:pt x="196425" y="79435"/>
                  </a:lnTo>
                  <a:lnTo>
                    <a:pt x="199396" y="82595"/>
                  </a:lnTo>
                  <a:lnTo>
                    <a:pt x="201376" y="86686"/>
                  </a:lnTo>
                  <a:lnTo>
                    <a:pt x="202697" y="91397"/>
                  </a:lnTo>
                  <a:lnTo>
                    <a:pt x="203576" y="96523"/>
                  </a:lnTo>
                  <a:lnTo>
                    <a:pt x="203170" y="100932"/>
                  </a:lnTo>
                  <a:lnTo>
                    <a:pt x="201908" y="104864"/>
                  </a:lnTo>
                  <a:lnTo>
                    <a:pt x="200074" y="108477"/>
                  </a:lnTo>
                  <a:lnTo>
                    <a:pt x="197860" y="111878"/>
                  </a:lnTo>
                  <a:lnTo>
                    <a:pt x="195391" y="115138"/>
                  </a:lnTo>
                  <a:lnTo>
                    <a:pt x="192753" y="118303"/>
                  </a:lnTo>
                  <a:lnTo>
                    <a:pt x="190002" y="121405"/>
                  </a:lnTo>
                  <a:lnTo>
                    <a:pt x="180252" y="131766"/>
                  </a:lnTo>
                  <a:lnTo>
                    <a:pt x="174312" y="137771"/>
                  </a:lnTo>
                  <a:lnTo>
                    <a:pt x="171755" y="139345"/>
                  </a:lnTo>
                  <a:lnTo>
                    <a:pt x="166268" y="141094"/>
                  </a:lnTo>
                  <a:lnTo>
                    <a:pt x="160522" y="144517"/>
                  </a:lnTo>
                  <a:lnTo>
                    <a:pt x="157601" y="146819"/>
                  </a:lnTo>
                  <a:lnTo>
                    <a:pt x="153669" y="148353"/>
                  </a:lnTo>
                  <a:lnTo>
                    <a:pt x="149063" y="149376"/>
                  </a:lnTo>
                  <a:lnTo>
                    <a:pt x="144009" y="150058"/>
                  </a:lnTo>
                  <a:lnTo>
                    <a:pt x="138654" y="150513"/>
                  </a:lnTo>
                  <a:lnTo>
                    <a:pt x="133101" y="150816"/>
                  </a:lnTo>
                  <a:lnTo>
                    <a:pt x="118449" y="151243"/>
                  </a:lnTo>
                  <a:lnTo>
                    <a:pt x="99869" y="151387"/>
                  </a:lnTo>
                  <a:lnTo>
                    <a:pt x="94345" y="150407"/>
                  </a:lnTo>
                  <a:lnTo>
                    <a:pt x="88678" y="148761"/>
                  </a:lnTo>
                  <a:lnTo>
                    <a:pt x="82915" y="146672"/>
                  </a:lnTo>
                  <a:lnTo>
                    <a:pt x="77090" y="145279"/>
                  </a:lnTo>
                  <a:lnTo>
                    <a:pt x="71222" y="144350"/>
                  </a:lnTo>
                  <a:lnTo>
                    <a:pt x="65325" y="143731"/>
                  </a:lnTo>
                  <a:lnTo>
                    <a:pt x="60402" y="142326"/>
                  </a:lnTo>
                  <a:lnTo>
                    <a:pt x="56128" y="140397"/>
                  </a:lnTo>
                  <a:lnTo>
                    <a:pt x="52286" y="138119"/>
                  </a:lnTo>
                  <a:lnTo>
                    <a:pt x="47740" y="135608"/>
                  </a:lnTo>
                  <a:lnTo>
                    <a:pt x="37398" y="130173"/>
                  </a:lnTo>
                  <a:lnTo>
                    <a:pt x="32854" y="127334"/>
                  </a:lnTo>
                  <a:lnTo>
                    <a:pt x="25159" y="121534"/>
                  </a:lnTo>
                  <a:lnTo>
                    <a:pt x="18432" y="115649"/>
                  </a:lnTo>
                  <a:lnTo>
                    <a:pt x="15249" y="112691"/>
                  </a:lnTo>
                  <a:lnTo>
                    <a:pt x="12135" y="110719"/>
                  </a:lnTo>
                  <a:lnTo>
                    <a:pt x="6029" y="108527"/>
                  </a:lnTo>
                  <a:lnTo>
                    <a:pt x="4004" y="106951"/>
                  </a:lnTo>
                  <a:lnTo>
                    <a:pt x="2654" y="104907"/>
                  </a:lnTo>
                  <a:lnTo>
                    <a:pt x="487" y="99239"/>
                  </a:lnTo>
                  <a:lnTo>
                    <a:pt x="112" y="93517"/>
                  </a:lnTo>
                  <a:lnTo>
                    <a:pt x="0" y="90278"/>
                  </a:lnTo>
                  <a:lnTo>
                    <a:pt x="2620" y="84229"/>
                  </a:lnTo>
                  <a:lnTo>
                    <a:pt x="4708" y="79838"/>
                  </a:lnTo>
                  <a:lnTo>
                    <a:pt x="6100" y="75918"/>
                  </a:lnTo>
                  <a:lnTo>
                    <a:pt x="7027" y="72313"/>
                  </a:lnTo>
                  <a:lnTo>
                    <a:pt x="7646" y="68917"/>
                  </a:lnTo>
                  <a:lnTo>
                    <a:pt x="8058" y="65661"/>
                  </a:lnTo>
                  <a:lnTo>
                    <a:pt x="8334" y="62498"/>
                  </a:lnTo>
                  <a:lnTo>
                    <a:pt x="8517" y="59397"/>
                  </a:lnTo>
                  <a:lnTo>
                    <a:pt x="9631" y="55346"/>
                  </a:lnTo>
                  <a:lnTo>
                    <a:pt x="11366" y="50661"/>
                  </a:lnTo>
                  <a:lnTo>
                    <a:pt x="13515" y="45552"/>
                  </a:lnTo>
                  <a:lnTo>
                    <a:pt x="15940" y="41155"/>
                  </a:lnTo>
                  <a:lnTo>
                    <a:pt x="18548" y="37231"/>
                  </a:lnTo>
                  <a:lnTo>
                    <a:pt x="21280" y="33623"/>
                  </a:lnTo>
                  <a:lnTo>
                    <a:pt x="24093" y="30225"/>
                  </a:lnTo>
                  <a:lnTo>
                    <a:pt x="26960" y="26968"/>
                  </a:lnTo>
                  <a:lnTo>
                    <a:pt x="29864" y="23804"/>
                  </a:lnTo>
                  <a:lnTo>
                    <a:pt x="32792" y="21695"/>
                  </a:lnTo>
                  <a:lnTo>
                    <a:pt x="38692" y="19352"/>
                  </a:lnTo>
                  <a:lnTo>
                    <a:pt x="42646" y="17735"/>
                  </a:lnTo>
                  <a:lnTo>
                    <a:pt x="47267" y="15665"/>
                  </a:lnTo>
                  <a:lnTo>
                    <a:pt x="52332" y="13292"/>
                  </a:lnTo>
                  <a:lnTo>
                    <a:pt x="57693" y="11711"/>
                  </a:lnTo>
                  <a:lnTo>
                    <a:pt x="63251" y="10656"/>
                  </a:lnTo>
                  <a:lnTo>
                    <a:pt x="68941" y="9953"/>
                  </a:lnTo>
                  <a:lnTo>
                    <a:pt x="73727" y="9485"/>
                  </a:lnTo>
                  <a:lnTo>
                    <a:pt x="77909" y="9172"/>
                  </a:lnTo>
                  <a:lnTo>
                    <a:pt x="81689" y="8964"/>
                  </a:lnTo>
                  <a:lnTo>
                    <a:pt x="86194" y="9817"/>
                  </a:lnTo>
                  <a:lnTo>
                    <a:pt x="91182" y="11379"/>
                  </a:lnTo>
                  <a:lnTo>
                    <a:pt x="96491" y="13412"/>
                  </a:lnTo>
                  <a:lnTo>
                    <a:pt x="102015" y="14767"/>
                  </a:lnTo>
                  <a:lnTo>
                    <a:pt x="107682" y="15670"/>
                  </a:lnTo>
                  <a:lnTo>
                    <a:pt x="113445" y="16272"/>
                  </a:lnTo>
                  <a:lnTo>
                    <a:pt x="118278" y="17666"/>
                  </a:lnTo>
                  <a:lnTo>
                    <a:pt x="122493" y="19588"/>
                  </a:lnTo>
                  <a:lnTo>
                    <a:pt x="126295" y="21861"/>
                  </a:lnTo>
                  <a:lnTo>
                    <a:pt x="130814" y="24368"/>
                  </a:lnTo>
                  <a:lnTo>
                    <a:pt x="141127" y="29800"/>
                  </a:lnTo>
                  <a:lnTo>
                    <a:pt x="145663" y="33630"/>
                  </a:lnTo>
                  <a:lnTo>
                    <a:pt x="149679" y="38168"/>
                  </a:lnTo>
                  <a:lnTo>
                    <a:pt x="153349" y="43177"/>
                  </a:lnTo>
                  <a:lnTo>
                    <a:pt x="156787" y="47509"/>
                  </a:lnTo>
                  <a:lnTo>
                    <a:pt x="160072" y="51389"/>
                  </a:lnTo>
                  <a:lnTo>
                    <a:pt x="163254" y="54968"/>
                  </a:lnTo>
                  <a:lnTo>
                    <a:pt x="169435" y="61590"/>
                  </a:lnTo>
                  <a:lnTo>
                    <a:pt x="181488" y="73926"/>
                  </a:lnTo>
                  <a:lnTo>
                    <a:pt x="183484" y="77930"/>
                  </a:lnTo>
                  <a:lnTo>
                    <a:pt x="184815" y="82584"/>
                  </a:lnTo>
                  <a:lnTo>
                    <a:pt x="185703" y="87671"/>
                  </a:lnTo>
                  <a:lnTo>
                    <a:pt x="187287" y="92054"/>
                  </a:lnTo>
                  <a:lnTo>
                    <a:pt x="189334" y="95968"/>
                  </a:lnTo>
                  <a:lnTo>
                    <a:pt x="191691" y="99570"/>
                  </a:lnTo>
                  <a:lnTo>
                    <a:pt x="193263" y="103956"/>
                  </a:lnTo>
                  <a:lnTo>
                    <a:pt x="194311" y="108864"/>
                  </a:lnTo>
                  <a:lnTo>
                    <a:pt x="195009" y="114120"/>
                  </a:lnTo>
                  <a:lnTo>
                    <a:pt x="196467" y="118617"/>
                  </a:lnTo>
                  <a:lnTo>
                    <a:pt x="198432" y="122607"/>
                  </a:lnTo>
                  <a:lnTo>
                    <a:pt x="200733" y="126259"/>
                  </a:lnTo>
                  <a:lnTo>
                    <a:pt x="203260" y="130678"/>
                  </a:lnTo>
                  <a:lnTo>
                    <a:pt x="208713" y="140880"/>
                  </a:lnTo>
                  <a:lnTo>
                    <a:pt x="211556" y="145386"/>
                  </a:lnTo>
                  <a:lnTo>
                    <a:pt x="214444" y="149383"/>
                  </a:lnTo>
                  <a:lnTo>
                    <a:pt x="217361" y="153039"/>
                  </a:lnTo>
                  <a:lnTo>
                    <a:pt x="219306" y="156469"/>
                  </a:lnTo>
                  <a:lnTo>
                    <a:pt x="220603" y="159748"/>
                  </a:lnTo>
                  <a:lnTo>
                    <a:pt x="221467" y="162926"/>
                  </a:lnTo>
                  <a:lnTo>
                    <a:pt x="221051" y="166037"/>
                  </a:lnTo>
                  <a:lnTo>
                    <a:pt x="219782" y="169103"/>
                  </a:lnTo>
                  <a:lnTo>
                    <a:pt x="215725" y="175155"/>
                  </a:lnTo>
                  <a:lnTo>
                    <a:pt x="210615" y="181153"/>
                  </a:lnTo>
                  <a:lnTo>
                    <a:pt x="207863" y="183149"/>
                  </a:lnTo>
                  <a:lnTo>
                    <a:pt x="202160" y="185367"/>
                  </a:lnTo>
                  <a:lnTo>
                    <a:pt x="196318" y="188998"/>
                  </a:lnTo>
                  <a:lnTo>
                    <a:pt x="193371" y="191356"/>
                  </a:lnTo>
                  <a:lnTo>
                    <a:pt x="190414" y="192928"/>
                  </a:lnTo>
                  <a:lnTo>
                    <a:pt x="184483" y="194674"/>
                  </a:lnTo>
                  <a:lnTo>
                    <a:pt x="178540" y="195450"/>
                  </a:lnTo>
                  <a:lnTo>
                    <a:pt x="172591" y="195795"/>
                  </a:lnTo>
                  <a:lnTo>
                    <a:pt x="166640" y="195948"/>
                  </a:lnTo>
                  <a:lnTo>
                    <a:pt x="141093" y="196060"/>
                  </a:lnTo>
                  <a:lnTo>
                    <a:pt x="136711" y="195072"/>
                  </a:lnTo>
                  <a:lnTo>
                    <a:pt x="131805" y="193420"/>
                  </a:lnTo>
                  <a:lnTo>
                    <a:pt x="126550" y="191327"/>
                  </a:lnTo>
                  <a:lnTo>
                    <a:pt x="121062" y="189932"/>
                  </a:lnTo>
                  <a:lnTo>
                    <a:pt x="115419" y="189002"/>
                  </a:lnTo>
                  <a:lnTo>
                    <a:pt x="109673" y="188381"/>
                  </a:lnTo>
                  <a:lnTo>
                    <a:pt x="103858" y="187968"/>
                  </a:lnTo>
                  <a:lnTo>
                    <a:pt x="97996" y="187692"/>
                  </a:lnTo>
                  <a:lnTo>
                    <a:pt x="92104" y="187509"/>
                  </a:lnTo>
                  <a:lnTo>
                    <a:pt x="86192" y="186394"/>
                  </a:lnTo>
                  <a:lnTo>
                    <a:pt x="80266" y="184659"/>
                  </a:lnTo>
                  <a:lnTo>
                    <a:pt x="74331" y="182510"/>
                  </a:lnTo>
                  <a:lnTo>
                    <a:pt x="69382" y="180085"/>
                  </a:lnTo>
                  <a:lnTo>
                    <a:pt x="65091" y="177476"/>
                  </a:lnTo>
                  <a:lnTo>
                    <a:pt x="61238" y="174745"/>
                  </a:lnTo>
                  <a:lnTo>
                    <a:pt x="56685" y="170939"/>
                  </a:lnTo>
                  <a:lnTo>
                    <a:pt x="51665" y="166418"/>
                  </a:lnTo>
                  <a:lnTo>
                    <a:pt x="37765" y="153220"/>
                  </a:lnTo>
                  <a:lnTo>
                    <a:pt x="14958" y="130692"/>
                  </a:lnTo>
                  <a:lnTo>
                    <a:pt x="12934" y="127680"/>
                  </a:lnTo>
                  <a:lnTo>
                    <a:pt x="10683" y="121688"/>
                  </a:lnTo>
                  <a:lnTo>
                    <a:pt x="9417" y="117477"/>
                  </a:lnTo>
                  <a:lnTo>
                    <a:pt x="9041" y="111489"/>
                  </a:lnTo>
                  <a:lnTo>
                    <a:pt x="8930" y="103430"/>
                  </a:lnTo>
                  <a:lnTo>
                    <a:pt x="9907" y="100576"/>
                  </a:lnTo>
                  <a:lnTo>
                    <a:pt x="13638" y="94759"/>
                  </a:lnTo>
                  <a:lnTo>
                    <a:pt x="15029" y="90826"/>
                  </a:lnTo>
                  <a:lnTo>
                    <a:pt x="15957" y="86221"/>
                  </a:lnTo>
                  <a:lnTo>
                    <a:pt x="16576" y="81166"/>
                  </a:lnTo>
                  <a:lnTo>
                    <a:pt x="16988" y="75811"/>
                  </a:lnTo>
                  <a:lnTo>
                    <a:pt x="17263" y="70257"/>
                  </a:lnTo>
                  <a:lnTo>
                    <a:pt x="17446" y="64570"/>
                  </a:lnTo>
                  <a:lnTo>
                    <a:pt x="18561" y="59786"/>
                  </a:lnTo>
                  <a:lnTo>
                    <a:pt x="20296" y="55605"/>
                  </a:lnTo>
                  <a:lnTo>
                    <a:pt x="22445" y="51826"/>
                  </a:lnTo>
                  <a:lnTo>
                    <a:pt x="24869" y="48314"/>
                  </a:lnTo>
                  <a:lnTo>
                    <a:pt x="27478" y="44980"/>
                  </a:lnTo>
                  <a:lnTo>
                    <a:pt x="30209" y="41766"/>
                  </a:lnTo>
                  <a:lnTo>
                    <a:pt x="34015" y="38630"/>
                  </a:lnTo>
                  <a:lnTo>
                    <a:pt x="38536" y="35548"/>
                  </a:lnTo>
                  <a:lnTo>
                    <a:pt x="43535" y="32501"/>
                  </a:lnTo>
                  <a:lnTo>
                    <a:pt x="48852" y="29477"/>
                  </a:lnTo>
                  <a:lnTo>
                    <a:pt x="60050" y="23472"/>
                  </a:lnTo>
                  <a:lnTo>
                    <a:pt x="64823" y="21474"/>
                  </a:lnTo>
                  <a:lnTo>
                    <a:pt x="72771" y="19253"/>
                  </a:lnTo>
                  <a:lnTo>
                    <a:pt x="77272" y="18661"/>
                  </a:lnTo>
                  <a:lnTo>
                    <a:pt x="82257" y="18267"/>
                  </a:lnTo>
                  <a:lnTo>
                    <a:pt x="87564" y="18004"/>
                  </a:lnTo>
                  <a:lnTo>
                    <a:pt x="98754" y="17711"/>
                  </a:lnTo>
                  <a:lnTo>
                    <a:pt x="104515" y="17633"/>
                  </a:lnTo>
                  <a:lnTo>
                    <a:pt x="110341" y="18573"/>
                  </a:lnTo>
                  <a:lnTo>
                    <a:pt x="116210" y="20192"/>
                  </a:lnTo>
                  <a:lnTo>
                    <a:pt x="122107" y="22264"/>
                  </a:lnTo>
                  <a:lnTo>
                    <a:pt x="127029" y="23645"/>
                  </a:lnTo>
                  <a:lnTo>
                    <a:pt x="131304" y="24566"/>
                  </a:lnTo>
                  <a:lnTo>
                    <a:pt x="135145" y="25179"/>
                  </a:lnTo>
                  <a:lnTo>
                    <a:pt x="139691" y="26581"/>
                  </a:lnTo>
                  <a:lnTo>
                    <a:pt x="144706" y="28507"/>
                  </a:lnTo>
                  <a:lnTo>
                    <a:pt x="150033" y="30784"/>
                  </a:lnTo>
                  <a:lnTo>
                    <a:pt x="154577" y="33293"/>
                  </a:lnTo>
                  <a:lnTo>
                    <a:pt x="162271" y="38728"/>
                  </a:lnTo>
                  <a:lnTo>
                    <a:pt x="166704" y="41566"/>
                  </a:lnTo>
                  <a:lnTo>
                    <a:pt x="171644" y="44451"/>
                  </a:lnTo>
                  <a:lnTo>
                    <a:pt x="176922" y="47366"/>
                  </a:lnTo>
                  <a:lnTo>
                    <a:pt x="188077" y="53251"/>
                  </a:lnTo>
                  <a:lnTo>
                    <a:pt x="211408" y="65113"/>
                  </a:lnTo>
                  <a:lnTo>
                    <a:pt x="216330" y="68086"/>
                  </a:lnTo>
                  <a:lnTo>
                    <a:pt x="220603" y="71060"/>
                  </a:lnTo>
                  <a:lnTo>
                    <a:pt x="224443" y="74035"/>
                  </a:lnTo>
                  <a:lnTo>
                    <a:pt x="228988" y="78003"/>
                  </a:lnTo>
                  <a:lnTo>
                    <a:pt x="234002" y="82632"/>
                  </a:lnTo>
                  <a:lnTo>
                    <a:pt x="239330" y="87703"/>
                  </a:lnTo>
                  <a:lnTo>
                    <a:pt x="242882" y="92076"/>
                  </a:lnTo>
                  <a:lnTo>
                    <a:pt x="245249" y="95983"/>
                  </a:lnTo>
                  <a:lnTo>
                    <a:pt x="246828" y="99580"/>
                  </a:lnTo>
                  <a:lnTo>
                    <a:pt x="251228" y="108868"/>
                  </a:lnTo>
                  <a:lnTo>
                    <a:pt x="253790" y="114123"/>
                  </a:lnTo>
                  <a:lnTo>
                    <a:pt x="254506" y="118619"/>
                  </a:lnTo>
                  <a:lnTo>
                    <a:pt x="253991" y="122608"/>
                  </a:lnTo>
                  <a:lnTo>
                    <a:pt x="252656" y="126260"/>
                  </a:lnTo>
                  <a:lnTo>
                    <a:pt x="251765" y="129686"/>
                  </a:lnTo>
                  <a:lnTo>
                    <a:pt x="251172" y="132963"/>
                  </a:lnTo>
                  <a:lnTo>
                    <a:pt x="250776" y="136140"/>
                  </a:lnTo>
                  <a:lnTo>
                    <a:pt x="250512" y="139249"/>
                  </a:lnTo>
                  <a:lnTo>
                    <a:pt x="250219" y="145351"/>
                  </a:lnTo>
                  <a:lnTo>
                    <a:pt x="249149" y="148367"/>
                  </a:lnTo>
                  <a:lnTo>
                    <a:pt x="245314" y="154364"/>
                  </a:lnTo>
                  <a:lnTo>
                    <a:pt x="240302" y="160336"/>
                  </a:lnTo>
                  <a:lnTo>
                    <a:pt x="234767" y="166298"/>
                  </a:lnTo>
                  <a:lnTo>
                    <a:pt x="229000" y="172255"/>
                  </a:lnTo>
                  <a:lnTo>
                    <a:pt x="226073" y="174241"/>
                  </a:lnTo>
                  <a:lnTo>
                    <a:pt x="220175" y="176447"/>
                  </a:lnTo>
                  <a:lnTo>
                    <a:pt x="214247" y="177427"/>
                  </a:lnTo>
                  <a:lnTo>
                    <a:pt x="207312" y="177863"/>
                  </a:lnTo>
                  <a:lnTo>
                    <a:pt x="193244" y="178108"/>
                  </a:lnTo>
                  <a:lnTo>
                    <a:pt x="154321" y="178207"/>
                  </a:lnTo>
                  <a:lnTo>
                    <a:pt x="149498" y="177217"/>
                  </a:lnTo>
                  <a:lnTo>
                    <a:pt x="145290" y="175564"/>
                  </a:lnTo>
                  <a:lnTo>
                    <a:pt x="141493" y="173470"/>
                  </a:lnTo>
                  <a:lnTo>
                    <a:pt x="131983" y="168497"/>
                  </a:lnTo>
                  <a:lnTo>
                    <a:pt x="126668" y="165782"/>
                  </a:lnTo>
                  <a:lnTo>
                    <a:pt x="121141" y="163972"/>
                  </a:lnTo>
                  <a:lnTo>
                    <a:pt x="115472" y="162766"/>
                  </a:lnTo>
                  <a:lnTo>
                    <a:pt x="109708" y="161961"/>
                  </a:lnTo>
                  <a:lnTo>
                    <a:pt x="104873" y="160432"/>
                  </a:lnTo>
                  <a:lnTo>
                    <a:pt x="100658" y="158421"/>
                  </a:lnTo>
                  <a:lnTo>
                    <a:pt x="96855" y="156088"/>
                  </a:lnTo>
                  <a:lnTo>
                    <a:pt x="93328" y="152549"/>
                  </a:lnTo>
                  <a:lnTo>
                    <a:pt x="89985" y="148204"/>
                  </a:lnTo>
                  <a:lnTo>
                    <a:pt x="86763" y="143324"/>
                  </a:lnTo>
                  <a:lnTo>
                    <a:pt x="83624" y="139078"/>
                  </a:lnTo>
                  <a:lnTo>
                    <a:pt x="80538" y="135255"/>
                  </a:lnTo>
                  <a:lnTo>
                    <a:pt x="77489" y="131715"/>
                  </a:lnTo>
                  <a:lnTo>
                    <a:pt x="75456" y="128362"/>
                  </a:lnTo>
                  <a:lnTo>
                    <a:pt x="74101" y="125135"/>
                  </a:lnTo>
                  <a:lnTo>
                    <a:pt x="73198" y="121991"/>
                  </a:lnTo>
                  <a:lnTo>
                    <a:pt x="71604" y="118903"/>
                  </a:lnTo>
                  <a:lnTo>
                    <a:pt x="67186" y="112826"/>
                  </a:lnTo>
                  <a:lnTo>
                    <a:pt x="64561" y="106818"/>
                  </a:lnTo>
                  <a:lnTo>
                    <a:pt x="62876" y="99617"/>
                  </a:lnTo>
                  <a:lnTo>
                    <a:pt x="62584" y="93629"/>
                  </a:lnTo>
                  <a:lnTo>
                    <a:pt x="63535" y="91065"/>
                  </a:lnTo>
                  <a:lnTo>
                    <a:pt x="67238" y="85571"/>
                  </a:lnTo>
                  <a:lnTo>
                    <a:pt x="69545" y="79822"/>
                  </a:lnTo>
                  <a:lnTo>
                    <a:pt x="70160" y="76900"/>
                  </a:lnTo>
                  <a:lnTo>
                    <a:pt x="73490" y="71007"/>
                  </a:lnTo>
                  <a:lnTo>
                    <a:pt x="75766" y="68046"/>
                  </a:lnTo>
                  <a:lnTo>
                    <a:pt x="78296" y="62111"/>
                  </a:lnTo>
                  <a:lnTo>
                    <a:pt x="78972" y="59140"/>
                  </a:lnTo>
                  <a:lnTo>
                    <a:pt x="80413" y="57158"/>
                  </a:lnTo>
                  <a:lnTo>
                    <a:pt x="82367" y="55838"/>
                  </a:lnTo>
                  <a:lnTo>
                    <a:pt x="84662" y="54957"/>
                  </a:lnTo>
                  <a:lnTo>
                    <a:pt x="86191" y="53378"/>
                  </a:lnTo>
                  <a:lnTo>
                    <a:pt x="87211" y="51333"/>
                  </a:lnTo>
                  <a:lnTo>
                    <a:pt x="87890" y="48977"/>
                  </a:lnTo>
                  <a:lnTo>
                    <a:pt x="89336" y="47407"/>
                  </a:lnTo>
                  <a:lnTo>
                    <a:pt x="91292" y="46360"/>
                  </a:lnTo>
                  <a:lnTo>
                    <a:pt x="96111" y="45197"/>
                  </a:lnTo>
                  <a:lnTo>
                    <a:pt x="101560" y="44680"/>
                  </a:lnTo>
                  <a:lnTo>
                    <a:pt x="107289" y="44450"/>
                  </a:lnTo>
                  <a:lnTo>
                    <a:pt x="116093" y="44321"/>
                  </a:lnTo>
                  <a:lnTo>
                    <a:pt x="119052" y="44303"/>
                  </a:lnTo>
                  <a:lnTo>
                    <a:pt x="122017" y="45283"/>
                  </a:lnTo>
                  <a:lnTo>
                    <a:pt x="127956" y="49017"/>
                  </a:lnTo>
                  <a:lnTo>
                    <a:pt x="133904" y="51339"/>
                  </a:lnTo>
                  <a:lnTo>
                    <a:pt x="140846" y="53363"/>
                  </a:lnTo>
                  <a:lnTo>
                    <a:pt x="145476" y="55292"/>
                  </a:lnTo>
                  <a:lnTo>
                    <a:pt x="150547" y="57569"/>
                  </a:lnTo>
                  <a:lnTo>
                    <a:pt x="154920" y="60080"/>
                  </a:lnTo>
                  <a:lnTo>
                    <a:pt x="162424" y="65516"/>
                  </a:lnTo>
                  <a:lnTo>
                    <a:pt x="169066" y="71239"/>
                  </a:lnTo>
                  <a:lnTo>
                    <a:pt x="172226" y="74154"/>
                  </a:lnTo>
                  <a:lnTo>
                    <a:pt x="176318" y="76098"/>
                  </a:lnTo>
                  <a:lnTo>
                    <a:pt x="181030" y="77394"/>
                  </a:lnTo>
                  <a:lnTo>
                    <a:pt x="186155" y="78257"/>
                  </a:lnTo>
                  <a:lnTo>
                    <a:pt x="189573" y="79825"/>
                  </a:lnTo>
                  <a:lnTo>
                    <a:pt x="191851" y="81863"/>
                  </a:lnTo>
                  <a:lnTo>
                    <a:pt x="196140" y="88502"/>
                  </a:lnTo>
                  <a:lnTo>
                    <a:pt x="191587" y="88792"/>
                  </a:lnTo>
                  <a:lnTo>
                    <a:pt x="190217" y="89825"/>
                  </a:lnTo>
                  <a:lnTo>
                    <a:pt x="189304" y="91506"/>
                  </a:lnTo>
                  <a:lnTo>
                    <a:pt x="187838" y="96592"/>
                  </a:lnTo>
                  <a:lnTo>
                    <a:pt x="187584" y="102214"/>
                  </a:lnTo>
                  <a:lnTo>
                    <a:pt x="185564" y="104726"/>
                  </a:lnTo>
                  <a:lnTo>
                    <a:pt x="178028" y="110163"/>
                  </a:lnTo>
                  <a:lnTo>
                    <a:pt x="170710" y="113241"/>
                  </a:lnTo>
                  <a:lnTo>
                    <a:pt x="163158" y="115601"/>
                  </a:lnTo>
                  <a:lnTo>
                    <a:pt x="158366" y="117620"/>
                  </a:lnTo>
                  <a:lnTo>
                    <a:pt x="153187" y="119958"/>
                  </a:lnTo>
                  <a:lnTo>
                    <a:pt x="148742" y="121516"/>
                  </a:lnTo>
                  <a:lnTo>
                    <a:pt x="141157" y="123248"/>
                  </a:lnTo>
                  <a:lnTo>
                    <a:pt x="136753" y="123710"/>
                  </a:lnTo>
                  <a:lnTo>
                    <a:pt x="131833" y="124018"/>
                  </a:lnTo>
                  <a:lnTo>
                    <a:pt x="126569" y="124223"/>
                  </a:lnTo>
                  <a:lnTo>
                    <a:pt x="122067" y="123368"/>
                  </a:lnTo>
                  <a:lnTo>
                    <a:pt x="114419" y="119771"/>
                  </a:lnTo>
                  <a:lnTo>
                    <a:pt x="107712" y="114866"/>
                  </a:lnTo>
                  <a:lnTo>
                    <a:pt x="104535" y="112168"/>
                  </a:lnTo>
                  <a:lnTo>
                    <a:pt x="102417" y="109378"/>
                  </a:lnTo>
                  <a:lnTo>
                    <a:pt x="100063" y="103632"/>
                  </a:lnTo>
                  <a:lnTo>
                    <a:pt x="96371" y="97771"/>
                  </a:lnTo>
                  <a:lnTo>
                    <a:pt x="93998" y="94819"/>
                  </a:lnTo>
                  <a:lnTo>
                    <a:pt x="92416" y="91859"/>
                  </a:lnTo>
                  <a:lnTo>
                    <a:pt x="90657" y="85924"/>
                  </a:lnTo>
                  <a:lnTo>
                    <a:pt x="89667" y="81745"/>
                  </a:lnTo>
                  <a:lnTo>
                    <a:pt x="89529" y="79174"/>
                  </a:lnTo>
                  <a:lnTo>
                    <a:pt x="89374" y="71025"/>
                  </a:lnTo>
                  <a:lnTo>
                    <a:pt x="89287" y="60022"/>
                  </a:lnTo>
                  <a:lnTo>
                    <a:pt x="88283" y="57747"/>
                  </a:lnTo>
                  <a:lnTo>
                    <a:pt x="86621" y="56230"/>
                  </a:lnTo>
                  <a:lnTo>
                    <a:pt x="84521" y="55219"/>
                  </a:lnTo>
                  <a:lnTo>
                    <a:pt x="83121" y="53552"/>
                  </a:lnTo>
                  <a:lnTo>
                    <a:pt x="82188" y="51449"/>
                  </a:lnTo>
                  <a:lnTo>
                    <a:pt x="80330" y="44303"/>
                  </a:lnTo>
                  <a:lnTo>
                    <a:pt x="80323" y="39537"/>
                  </a:lnTo>
                  <a:lnTo>
                    <a:pt x="81315" y="38137"/>
                  </a:lnTo>
                  <a:lnTo>
                    <a:pt x="82968" y="37203"/>
                  </a:lnTo>
                  <a:lnTo>
                    <a:pt x="89250" y="35337"/>
                  </a:lnTo>
                </a:path>
              </a:pathLst>
            </a:cu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7" name="SMARTInkAnnotation41"/>
            <p:cNvSpPr/>
            <p:nvPr/>
          </p:nvSpPr>
          <p:spPr bwMode="auto">
            <a:xfrm>
              <a:off x="6483107" y="3116625"/>
              <a:ext cx="214145" cy="205215"/>
            </a:xfrm>
            <a:custGeom>
              <a:avLst/>
              <a:gdLst/>
              <a:ahLst/>
              <a:cxnLst/>
              <a:rect l="0" t="0" r="0" b="0"/>
              <a:pathLst>
                <a:path w="214145" h="205215">
                  <a:moveTo>
                    <a:pt x="26635" y="71273"/>
                  </a:moveTo>
                  <a:lnTo>
                    <a:pt x="34323" y="71273"/>
                  </a:lnTo>
                  <a:lnTo>
                    <a:pt x="39937" y="66533"/>
                  </a:lnTo>
                  <a:lnTo>
                    <a:pt x="40464" y="64144"/>
                  </a:lnTo>
                  <a:lnTo>
                    <a:pt x="39822" y="61560"/>
                  </a:lnTo>
                  <a:lnTo>
                    <a:pt x="38403" y="58844"/>
                  </a:lnTo>
                  <a:lnTo>
                    <a:pt x="36826" y="53182"/>
                  </a:lnTo>
                  <a:lnTo>
                    <a:pt x="36405" y="50282"/>
                  </a:lnTo>
                  <a:lnTo>
                    <a:pt x="35133" y="47357"/>
                  </a:lnTo>
                  <a:lnTo>
                    <a:pt x="28601" y="37508"/>
                  </a:lnTo>
                  <a:lnTo>
                    <a:pt x="25961" y="32888"/>
                  </a:lnTo>
                  <a:lnTo>
                    <a:pt x="23209" y="27824"/>
                  </a:lnTo>
                  <a:lnTo>
                    <a:pt x="22367" y="23456"/>
                  </a:lnTo>
                  <a:lnTo>
                    <a:pt x="22797" y="19551"/>
                  </a:lnTo>
                  <a:lnTo>
                    <a:pt x="24076" y="15956"/>
                  </a:lnTo>
                  <a:lnTo>
                    <a:pt x="25921" y="12567"/>
                  </a:lnTo>
                  <a:lnTo>
                    <a:pt x="30617" y="6155"/>
                  </a:lnTo>
                  <a:lnTo>
                    <a:pt x="33258" y="4049"/>
                  </a:lnTo>
                  <a:lnTo>
                    <a:pt x="36012" y="2644"/>
                  </a:lnTo>
                  <a:lnTo>
                    <a:pt x="41716" y="1084"/>
                  </a:lnTo>
                  <a:lnTo>
                    <a:pt x="47559" y="390"/>
                  </a:lnTo>
                  <a:lnTo>
                    <a:pt x="53463" y="82"/>
                  </a:lnTo>
                  <a:lnTo>
                    <a:pt x="56426" y="0"/>
                  </a:lnTo>
                  <a:lnTo>
                    <a:pt x="59394" y="937"/>
                  </a:lnTo>
                  <a:lnTo>
                    <a:pt x="65338" y="4625"/>
                  </a:lnTo>
                  <a:lnTo>
                    <a:pt x="71286" y="6925"/>
                  </a:lnTo>
                  <a:lnTo>
                    <a:pt x="74261" y="7538"/>
                  </a:lnTo>
                  <a:lnTo>
                    <a:pt x="80214" y="10866"/>
                  </a:lnTo>
                  <a:lnTo>
                    <a:pt x="86166" y="15652"/>
                  </a:lnTo>
                  <a:lnTo>
                    <a:pt x="92119" y="21086"/>
                  </a:lnTo>
                  <a:lnTo>
                    <a:pt x="94104" y="23925"/>
                  </a:lnTo>
                  <a:lnTo>
                    <a:pt x="96309" y="29724"/>
                  </a:lnTo>
                  <a:lnTo>
                    <a:pt x="99934" y="35609"/>
                  </a:lnTo>
                  <a:lnTo>
                    <a:pt x="102290" y="38567"/>
                  </a:lnTo>
                  <a:lnTo>
                    <a:pt x="103860" y="42524"/>
                  </a:lnTo>
                  <a:lnTo>
                    <a:pt x="104907" y="47146"/>
                  </a:lnTo>
                  <a:lnTo>
                    <a:pt x="105605" y="52212"/>
                  </a:lnTo>
                  <a:lnTo>
                    <a:pt x="106071" y="56581"/>
                  </a:lnTo>
                  <a:lnTo>
                    <a:pt x="106381" y="60486"/>
                  </a:lnTo>
                  <a:lnTo>
                    <a:pt x="106588" y="64082"/>
                  </a:lnTo>
                  <a:lnTo>
                    <a:pt x="106817" y="70723"/>
                  </a:lnTo>
                  <a:lnTo>
                    <a:pt x="106948" y="82685"/>
                  </a:lnTo>
                  <a:lnTo>
                    <a:pt x="107002" y="145684"/>
                  </a:lnTo>
                  <a:lnTo>
                    <a:pt x="106010" y="148662"/>
                  </a:lnTo>
                  <a:lnTo>
                    <a:pt x="102262" y="154616"/>
                  </a:lnTo>
                  <a:lnTo>
                    <a:pt x="99934" y="160570"/>
                  </a:lnTo>
                  <a:lnTo>
                    <a:pt x="98440" y="167736"/>
                  </a:lnTo>
                  <a:lnTo>
                    <a:pt x="98181" y="173717"/>
                  </a:lnTo>
                  <a:lnTo>
                    <a:pt x="98104" y="177033"/>
                  </a:lnTo>
                  <a:lnTo>
                    <a:pt x="93341" y="182756"/>
                  </a:lnTo>
                  <a:lnTo>
                    <a:pt x="90387" y="185995"/>
                  </a:lnTo>
                  <a:lnTo>
                    <a:pt x="88980" y="186450"/>
                  </a:lnTo>
                  <a:lnTo>
                    <a:pt x="84771" y="186955"/>
                  </a:lnTo>
                  <a:lnTo>
                    <a:pt x="79592" y="187179"/>
                  </a:lnTo>
                  <a:lnTo>
                    <a:pt x="76822" y="187240"/>
                  </a:lnTo>
                  <a:lnTo>
                    <a:pt x="74976" y="186287"/>
                  </a:lnTo>
                  <a:lnTo>
                    <a:pt x="73745" y="184660"/>
                  </a:lnTo>
                  <a:lnTo>
                    <a:pt x="72925" y="182583"/>
                  </a:lnTo>
                  <a:lnTo>
                    <a:pt x="71385" y="181199"/>
                  </a:lnTo>
                  <a:lnTo>
                    <a:pt x="69366" y="180275"/>
                  </a:lnTo>
                  <a:lnTo>
                    <a:pt x="67028" y="179660"/>
                  </a:lnTo>
                  <a:lnTo>
                    <a:pt x="61785" y="176330"/>
                  </a:lnTo>
                  <a:lnTo>
                    <a:pt x="56148" y="171543"/>
                  </a:lnTo>
                  <a:lnTo>
                    <a:pt x="50335" y="166109"/>
                  </a:lnTo>
                  <a:lnTo>
                    <a:pt x="44656" y="160672"/>
                  </a:lnTo>
                  <a:lnTo>
                    <a:pt x="32217" y="148285"/>
                  </a:lnTo>
                  <a:lnTo>
                    <a:pt x="30356" y="145435"/>
                  </a:lnTo>
                  <a:lnTo>
                    <a:pt x="28289" y="139622"/>
                  </a:lnTo>
                  <a:lnTo>
                    <a:pt x="27369" y="133731"/>
                  </a:lnTo>
                  <a:lnTo>
                    <a:pt x="27125" y="130771"/>
                  </a:lnTo>
                  <a:lnTo>
                    <a:pt x="25969" y="127806"/>
                  </a:lnTo>
                  <a:lnTo>
                    <a:pt x="22039" y="121865"/>
                  </a:lnTo>
                  <a:lnTo>
                    <a:pt x="20595" y="117900"/>
                  </a:lnTo>
                  <a:lnTo>
                    <a:pt x="19631" y="113271"/>
                  </a:lnTo>
                  <a:lnTo>
                    <a:pt x="18989" y="108201"/>
                  </a:lnTo>
                  <a:lnTo>
                    <a:pt x="18561" y="103830"/>
                  </a:lnTo>
                  <a:lnTo>
                    <a:pt x="18276" y="99923"/>
                  </a:lnTo>
                  <a:lnTo>
                    <a:pt x="18085" y="96326"/>
                  </a:lnTo>
                  <a:lnTo>
                    <a:pt x="18951" y="92936"/>
                  </a:lnTo>
                  <a:lnTo>
                    <a:pt x="22558" y="86524"/>
                  </a:lnTo>
                  <a:lnTo>
                    <a:pt x="27468" y="80366"/>
                  </a:lnTo>
                  <a:lnTo>
                    <a:pt x="30167" y="77335"/>
                  </a:lnTo>
                  <a:lnTo>
                    <a:pt x="32958" y="75315"/>
                  </a:lnTo>
                  <a:lnTo>
                    <a:pt x="38706" y="73069"/>
                  </a:lnTo>
                  <a:lnTo>
                    <a:pt x="44567" y="69426"/>
                  </a:lnTo>
                  <a:lnTo>
                    <a:pt x="50480" y="64499"/>
                  </a:lnTo>
                  <a:lnTo>
                    <a:pt x="56414" y="59002"/>
                  </a:lnTo>
                  <a:lnTo>
                    <a:pt x="65334" y="50329"/>
                  </a:lnTo>
                  <a:lnTo>
                    <a:pt x="68309" y="48381"/>
                  </a:lnTo>
                  <a:lnTo>
                    <a:pt x="74261" y="46216"/>
                  </a:lnTo>
                  <a:lnTo>
                    <a:pt x="80214" y="45254"/>
                  </a:lnTo>
                  <a:lnTo>
                    <a:pt x="83189" y="44997"/>
                  </a:lnTo>
                  <a:lnTo>
                    <a:pt x="87159" y="44826"/>
                  </a:lnTo>
                  <a:lnTo>
                    <a:pt x="101232" y="44586"/>
                  </a:lnTo>
                  <a:lnTo>
                    <a:pt x="161937" y="44484"/>
                  </a:lnTo>
                  <a:lnTo>
                    <a:pt x="166446" y="45477"/>
                  </a:lnTo>
                  <a:lnTo>
                    <a:pt x="171436" y="47130"/>
                  </a:lnTo>
                  <a:lnTo>
                    <a:pt x="176747" y="49225"/>
                  </a:lnTo>
                  <a:lnTo>
                    <a:pt x="181280" y="50621"/>
                  </a:lnTo>
                  <a:lnTo>
                    <a:pt x="185294" y="51552"/>
                  </a:lnTo>
                  <a:lnTo>
                    <a:pt x="188962" y="52172"/>
                  </a:lnTo>
                  <a:lnTo>
                    <a:pt x="192400" y="53578"/>
                  </a:lnTo>
                  <a:lnTo>
                    <a:pt x="198865" y="57787"/>
                  </a:lnTo>
                  <a:lnTo>
                    <a:pt x="201978" y="61290"/>
                  </a:lnTo>
                  <a:lnTo>
                    <a:pt x="205046" y="65610"/>
                  </a:lnTo>
                  <a:lnTo>
                    <a:pt x="208083" y="70474"/>
                  </a:lnTo>
                  <a:lnTo>
                    <a:pt x="210108" y="74709"/>
                  </a:lnTo>
                  <a:lnTo>
                    <a:pt x="211458" y="78525"/>
                  </a:lnTo>
                  <a:lnTo>
                    <a:pt x="212358" y="82061"/>
                  </a:lnTo>
                  <a:lnTo>
                    <a:pt x="212957" y="86402"/>
                  </a:lnTo>
                  <a:lnTo>
                    <a:pt x="213357" y="91281"/>
                  </a:lnTo>
                  <a:lnTo>
                    <a:pt x="213803" y="101001"/>
                  </a:lnTo>
                  <a:lnTo>
                    <a:pt x="214000" y="108629"/>
                  </a:lnTo>
                  <a:lnTo>
                    <a:pt x="214144" y="140139"/>
                  </a:lnTo>
                  <a:lnTo>
                    <a:pt x="213157" y="144965"/>
                  </a:lnTo>
                  <a:lnTo>
                    <a:pt x="211506" y="149174"/>
                  </a:lnTo>
                  <a:lnTo>
                    <a:pt x="209413" y="152973"/>
                  </a:lnTo>
                  <a:lnTo>
                    <a:pt x="201727" y="167800"/>
                  </a:lnTo>
                  <a:lnTo>
                    <a:pt x="198926" y="172335"/>
                  </a:lnTo>
                  <a:lnTo>
                    <a:pt x="196065" y="176351"/>
                  </a:lnTo>
                  <a:lnTo>
                    <a:pt x="193166" y="180021"/>
                  </a:lnTo>
                  <a:lnTo>
                    <a:pt x="190242" y="183459"/>
                  </a:lnTo>
                  <a:lnTo>
                    <a:pt x="187299" y="186743"/>
                  </a:lnTo>
                  <a:lnTo>
                    <a:pt x="181385" y="193038"/>
                  </a:lnTo>
                  <a:lnTo>
                    <a:pt x="171269" y="203419"/>
                  </a:lnTo>
                  <a:lnTo>
                    <a:pt x="169690" y="204019"/>
                  </a:lnTo>
                  <a:lnTo>
                    <a:pt x="165291" y="204685"/>
                  </a:lnTo>
                  <a:lnTo>
                    <a:pt x="161736" y="204863"/>
                  </a:lnTo>
                  <a:lnTo>
                    <a:pt x="152495" y="205061"/>
                  </a:lnTo>
                  <a:lnTo>
                    <a:pt x="100993" y="205214"/>
                  </a:lnTo>
                  <a:lnTo>
                    <a:pt x="95058" y="204223"/>
                  </a:lnTo>
                  <a:lnTo>
                    <a:pt x="89118" y="202571"/>
                  </a:lnTo>
                  <a:lnTo>
                    <a:pt x="83172" y="200477"/>
                  </a:lnTo>
                  <a:lnTo>
                    <a:pt x="77225" y="198089"/>
                  </a:lnTo>
                  <a:lnTo>
                    <a:pt x="71276" y="195505"/>
                  </a:lnTo>
                  <a:lnTo>
                    <a:pt x="65325" y="192789"/>
                  </a:lnTo>
                  <a:lnTo>
                    <a:pt x="60365" y="189987"/>
                  </a:lnTo>
                  <a:lnTo>
                    <a:pt x="56068" y="187127"/>
                  </a:lnTo>
                  <a:lnTo>
                    <a:pt x="52209" y="184227"/>
                  </a:lnTo>
                  <a:lnTo>
                    <a:pt x="48645" y="181303"/>
                  </a:lnTo>
                  <a:lnTo>
                    <a:pt x="42040" y="175407"/>
                  </a:lnTo>
                  <a:lnTo>
                    <a:pt x="35796" y="169479"/>
                  </a:lnTo>
                  <a:lnTo>
                    <a:pt x="32742" y="166510"/>
                  </a:lnTo>
                  <a:lnTo>
                    <a:pt x="29714" y="162545"/>
                  </a:lnTo>
                  <a:lnTo>
                    <a:pt x="26704" y="157918"/>
                  </a:lnTo>
                  <a:lnTo>
                    <a:pt x="23704" y="152849"/>
                  </a:lnTo>
                  <a:lnTo>
                    <a:pt x="20712" y="148477"/>
                  </a:lnTo>
                  <a:lnTo>
                    <a:pt x="17725" y="144571"/>
                  </a:lnTo>
                  <a:lnTo>
                    <a:pt x="14742" y="140974"/>
                  </a:lnTo>
                  <a:lnTo>
                    <a:pt x="11761" y="136592"/>
                  </a:lnTo>
                  <a:lnTo>
                    <a:pt x="8781" y="131686"/>
                  </a:lnTo>
                  <a:lnTo>
                    <a:pt x="5803" y="126432"/>
                  </a:lnTo>
                  <a:lnTo>
                    <a:pt x="3817" y="121936"/>
                  </a:lnTo>
                  <a:lnTo>
                    <a:pt x="2493" y="117947"/>
                  </a:lnTo>
                  <a:lnTo>
                    <a:pt x="1611" y="114295"/>
                  </a:lnTo>
                  <a:lnTo>
                    <a:pt x="1022" y="109876"/>
                  </a:lnTo>
                  <a:lnTo>
                    <a:pt x="630" y="104946"/>
                  </a:lnTo>
                  <a:lnTo>
                    <a:pt x="194" y="95169"/>
                  </a:lnTo>
                  <a:lnTo>
                    <a:pt x="0" y="87516"/>
                  </a:lnTo>
                  <a:lnTo>
                    <a:pt x="941" y="83094"/>
                  </a:lnTo>
                  <a:lnTo>
                    <a:pt x="2561" y="78161"/>
                  </a:lnTo>
                  <a:lnTo>
                    <a:pt x="4632" y="72889"/>
                  </a:lnTo>
                  <a:lnTo>
                    <a:pt x="6013" y="68381"/>
                  </a:lnTo>
                  <a:lnTo>
                    <a:pt x="6934" y="64384"/>
                  </a:lnTo>
                  <a:lnTo>
                    <a:pt x="7548" y="60727"/>
                  </a:lnTo>
                  <a:lnTo>
                    <a:pt x="8949" y="57297"/>
                  </a:lnTo>
                  <a:lnTo>
                    <a:pt x="10875" y="54019"/>
                  </a:lnTo>
                  <a:lnTo>
                    <a:pt x="13151" y="50840"/>
                  </a:lnTo>
                  <a:lnTo>
                    <a:pt x="15662" y="48722"/>
                  </a:lnTo>
                  <a:lnTo>
                    <a:pt x="18327" y="47309"/>
                  </a:lnTo>
                  <a:lnTo>
                    <a:pt x="21096" y="46367"/>
                  </a:lnTo>
                  <a:lnTo>
                    <a:pt x="26818" y="42675"/>
                  </a:lnTo>
                  <a:lnTo>
                    <a:pt x="32670" y="37727"/>
                  </a:lnTo>
                  <a:lnTo>
                    <a:pt x="38577" y="32221"/>
                  </a:lnTo>
                  <a:lnTo>
                    <a:pt x="47481" y="23542"/>
                  </a:lnTo>
                  <a:lnTo>
                    <a:pt x="51446" y="21593"/>
                  </a:lnTo>
                  <a:lnTo>
                    <a:pt x="56074" y="20294"/>
                  </a:lnTo>
                  <a:lnTo>
                    <a:pt x="61143" y="19428"/>
                  </a:lnTo>
                  <a:lnTo>
                    <a:pt x="65515" y="17858"/>
                  </a:lnTo>
                  <a:lnTo>
                    <a:pt x="69423" y="15819"/>
                  </a:lnTo>
                  <a:lnTo>
                    <a:pt x="73019" y="13468"/>
                  </a:lnTo>
                  <a:lnTo>
                    <a:pt x="77401" y="11900"/>
                  </a:lnTo>
                  <a:lnTo>
                    <a:pt x="82308" y="10855"/>
                  </a:lnTo>
                  <a:lnTo>
                    <a:pt x="87562" y="10159"/>
                  </a:lnTo>
                  <a:lnTo>
                    <a:pt x="94042" y="9694"/>
                  </a:lnTo>
                  <a:lnTo>
                    <a:pt x="101339" y="9384"/>
                  </a:lnTo>
                  <a:lnTo>
                    <a:pt x="123183" y="8949"/>
                  </a:lnTo>
                  <a:lnTo>
                    <a:pt x="166435" y="8776"/>
                  </a:lnTo>
                  <a:lnTo>
                    <a:pt x="171428" y="9765"/>
                  </a:lnTo>
                  <a:lnTo>
                    <a:pt x="175750" y="11416"/>
                  </a:lnTo>
                  <a:lnTo>
                    <a:pt x="185074" y="16455"/>
                  </a:lnTo>
                  <a:lnTo>
                    <a:pt x="188995" y="17144"/>
                  </a:lnTo>
                  <a:lnTo>
                    <a:pt x="191429" y="17327"/>
                  </a:lnTo>
                  <a:lnTo>
                    <a:pt x="194045" y="18442"/>
                  </a:lnTo>
                  <a:lnTo>
                    <a:pt x="199596" y="22327"/>
                  </a:lnTo>
                  <a:lnTo>
                    <a:pt x="201474" y="25744"/>
                  </a:lnTo>
                  <a:lnTo>
                    <a:pt x="202725" y="30006"/>
                  </a:lnTo>
                  <a:lnTo>
                    <a:pt x="203560" y="34832"/>
                  </a:lnTo>
                  <a:lnTo>
                    <a:pt x="205108" y="38050"/>
                  </a:lnTo>
                  <a:lnTo>
                    <a:pt x="207132" y="40194"/>
                  </a:lnTo>
                  <a:lnTo>
                    <a:pt x="209474" y="41624"/>
                  </a:lnTo>
                  <a:lnTo>
                    <a:pt x="211035" y="44562"/>
                  </a:lnTo>
                  <a:lnTo>
                    <a:pt x="212076" y="48505"/>
                  </a:lnTo>
                  <a:lnTo>
                    <a:pt x="212771" y="53117"/>
                  </a:lnTo>
                  <a:lnTo>
                    <a:pt x="213233" y="57185"/>
                  </a:lnTo>
                  <a:lnTo>
                    <a:pt x="213541" y="60889"/>
                  </a:lnTo>
                  <a:lnTo>
                    <a:pt x="213747" y="64350"/>
                  </a:lnTo>
                  <a:lnTo>
                    <a:pt x="212892" y="67650"/>
                  </a:lnTo>
                  <a:lnTo>
                    <a:pt x="209296" y="73962"/>
                  </a:lnTo>
                  <a:lnTo>
                    <a:pt x="207035" y="80075"/>
                  </a:lnTo>
                  <a:lnTo>
                    <a:pt x="206031" y="86099"/>
                  </a:lnTo>
                  <a:lnTo>
                    <a:pt x="205586" y="92084"/>
                  </a:lnTo>
                  <a:lnTo>
                    <a:pt x="204474" y="96061"/>
                  </a:lnTo>
                  <a:lnTo>
                    <a:pt x="202741" y="100697"/>
                  </a:lnTo>
                  <a:lnTo>
                    <a:pt x="200594" y="105772"/>
                  </a:lnTo>
                  <a:lnTo>
                    <a:pt x="198170" y="110147"/>
                  </a:lnTo>
                  <a:lnTo>
                    <a:pt x="195562" y="114057"/>
                  </a:lnTo>
                  <a:lnTo>
                    <a:pt x="192831" y="117655"/>
                  </a:lnTo>
                  <a:lnTo>
                    <a:pt x="190018" y="121046"/>
                  </a:lnTo>
                  <a:lnTo>
                    <a:pt x="187150" y="124299"/>
                  </a:lnTo>
                  <a:lnTo>
                    <a:pt x="184246" y="127460"/>
                  </a:lnTo>
                  <a:lnTo>
                    <a:pt x="180327" y="130559"/>
                  </a:lnTo>
                  <a:lnTo>
                    <a:pt x="175729" y="133617"/>
                  </a:lnTo>
                  <a:lnTo>
                    <a:pt x="170679" y="136648"/>
                  </a:lnTo>
                  <a:lnTo>
                    <a:pt x="166321" y="139661"/>
                  </a:lnTo>
                  <a:lnTo>
                    <a:pt x="162423" y="142662"/>
                  </a:lnTo>
                  <a:lnTo>
                    <a:pt x="158832" y="145655"/>
                  </a:lnTo>
                  <a:lnTo>
                    <a:pt x="154454" y="148642"/>
                  </a:lnTo>
                  <a:lnTo>
                    <a:pt x="149550" y="151626"/>
                  </a:lnTo>
                  <a:lnTo>
                    <a:pt x="144297" y="154607"/>
                  </a:lnTo>
                  <a:lnTo>
                    <a:pt x="138810" y="156595"/>
                  </a:lnTo>
                  <a:lnTo>
                    <a:pt x="133169" y="157920"/>
                  </a:lnTo>
                  <a:lnTo>
                    <a:pt x="127423" y="158803"/>
                  </a:lnTo>
                  <a:lnTo>
                    <a:pt x="122600" y="159392"/>
                  </a:lnTo>
                  <a:lnTo>
                    <a:pt x="118393" y="159785"/>
                  </a:lnTo>
                  <a:lnTo>
                    <a:pt x="114596" y="160047"/>
                  </a:lnTo>
                  <a:lnTo>
                    <a:pt x="110080" y="159229"/>
                  </a:lnTo>
                  <a:lnTo>
                    <a:pt x="105085" y="157691"/>
                  </a:lnTo>
                  <a:lnTo>
                    <a:pt x="99771" y="155675"/>
                  </a:lnTo>
                  <a:lnTo>
                    <a:pt x="95236" y="154330"/>
                  </a:lnTo>
                  <a:lnTo>
                    <a:pt x="91220" y="153433"/>
                  </a:lnTo>
                  <a:lnTo>
                    <a:pt x="87551" y="152835"/>
                  </a:lnTo>
                  <a:lnTo>
                    <a:pt x="84113" y="151445"/>
                  </a:lnTo>
                  <a:lnTo>
                    <a:pt x="77647" y="147254"/>
                  </a:lnTo>
                  <a:lnTo>
                    <a:pt x="71465" y="144730"/>
                  </a:lnTo>
                  <a:lnTo>
                    <a:pt x="68428" y="144057"/>
                  </a:lnTo>
                  <a:lnTo>
                    <a:pt x="66404" y="142616"/>
                  </a:lnTo>
                  <a:lnTo>
                    <a:pt x="65053" y="140663"/>
                  </a:lnTo>
                  <a:lnTo>
                    <a:pt x="64153" y="138369"/>
                  </a:lnTo>
                  <a:lnTo>
                    <a:pt x="60507" y="133174"/>
                  </a:lnTo>
                  <a:lnTo>
                    <a:pt x="54823" y="126495"/>
                  </a:lnTo>
                  <a:lnTo>
                    <a:pt x="54045" y="120290"/>
                  </a:lnTo>
                  <a:lnTo>
                    <a:pt x="53700" y="111910"/>
                  </a:lnTo>
                  <a:lnTo>
                    <a:pt x="53505" y="101614"/>
                  </a:lnTo>
                  <a:lnTo>
                    <a:pt x="53460" y="95341"/>
                  </a:lnTo>
                  <a:lnTo>
                    <a:pt x="54440" y="92279"/>
                  </a:lnTo>
                  <a:lnTo>
                    <a:pt x="58175" y="86232"/>
                  </a:lnTo>
                  <a:lnTo>
                    <a:pt x="63142" y="80237"/>
                  </a:lnTo>
                  <a:lnTo>
                    <a:pt x="68657" y="74265"/>
                  </a:lnTo>
                  <a:lnTo>
                    <a:pt x="77340" y="65324"/>
                  </a:lnTo>
                  <a:lnTo>
                    <a:pt x="92132" y="50438"/>
                  </a:lnTo>
                  <a:lnTo>
                    <a:pt x="95104" y="48453"/>
                  </a:lnTo>
                  <a:lnTo>
                    <a:pt x="101053" y="46248"/>
                  </a:lnTo>
                  <a:lnTo>
                    <a:pt x="105239" y="45007"/>
                  </a:lnTo>
                  <a:lnTo>
                    <a:pt x="111219" y="39899"/>
                  </a:lnTo>
                  <a:lnTo>
                    <a:pt x="113782" y="38450"/>
                  </a:lnTo>
                  <a:lnTo>
                    <a:pt x="119276" y="36842"/>
                  </a:lnTo>
                  <a:lnTo>
                    <a:pt x="123206" y="35936"/>
                  </a:lnTo>
                  <a:lnTo>
                    <a:pt x="129111" y="30927"/>
                  </a:lnTo>
                  <a:lnTo>
                    <a:pt x="133858" y="26482"/>
                  </a:lnTo>
                  <a:lnTo>
                    <a:pt x="138121" y="22262"/>
                  </a:lnTo>
                  <a:lnTo>
                    <a:pt x="140646" y="20740"/>
                  </a:lnTo>
                  <a:lnTo>
                    <a:pt x="146098" y="19048"/>
                  </a:lnTo>
                  <a:lnTo>
                    <a:pt x="151829" y="18297"/>
                  </a:lnTo>
                  <a:lnTo>
                    <a:pt x="157683" y="17962"/>
                  </a:lnTo>
                  <a:lnTo>
                    <a:pt x="163591" y="17814"/>
                  </a:lnTo>
                  <a:lnTo>
                    <a:pt x="165564" y="18767"/>
                  </a:lnTo>
                  <a:lnTo>
                    <a:pt x="166879" y="20394"/>
                  </a:lnTo>
                  <a:lnTo>
                    <a:pt x="168990" y="25394"/>
                  </a:lnTo>
                  <a:lnTo>
                    <a:pt x="169355" y="31001"/>
                  </a:lnTo>
                  <a:lnTo>
                    <a:pt x="169464" y="38945"/>
                  </a:lnTo>
                  <a:lnTo>
                    <a:pt x="169509" y="87555"/>
                  </a:lnTo>
                  <a:lnTo>
                    <a:pt x="168517" y="92050"/>
                  </a:lnTo>
                  <a:lnTo>
                    <a:pt x="166863" y="96038"/>
                  </a:lnTo>
                  <a:lnTo>
                    <a:pt x="164769" y="99690"/>
                  </a:lnTo>
                  <a:lnTo>
                    <a:pt x="161388" y="103116"/>
                  </a:lnTo>
                  <a:lnTo>
                    <a:pt x="157150" y="106392"/>
                  </a:lnTo>
                  <a:lnTo>
                    <a:pt x="152340" y="109569"/>
                  </a:lnTo>
                  <a:lnTo>
                    <a:pt x="148141" y="112679"/>
                  </a:lnTo>
                  <a:lnTo>
                    <a:pt x="144350" y="115744"/>
                  </a:lnTo>
                  <a:lnTo>
                    <a:pt x="140830" y="118780"/>
                  </a:lnTo>
                  <a:lnTo>
                    <a:pt x="136499" y="120803"/>
                  </a:lnTo>
                  <a:lnTo>
                    <a:pt x="131628" y="122153"/>
                  </a:lnTo>
                  <a:lnTo>
                    <a:pt x="126395" y="123053"/>
                  </a:lnTo>
                  <a:lnTo>
                    <a:pt x="121915" y="123652"/>
                  </a:lnTo>
                  <a:lnTo>
                    <a:pt x="117936" y="124052"/>
                  </a:lnTo>
                  <a:lnTo>
                    <a:pt x="114291" y="124318"/>
                  </a:lnTo>
                  <a:lnTo>
                    <a:pt x="110869" y="125488"/>
                  </a:lnTo>
                  <a:lnTo>
                    <a:pt x="104421" y="129434"/>
                  </a:lnTo>
                  <a:lnTo>
                    <a:pt x="101313" y="129890"/>
                  </a:lnTo>
                  <a:lnTo>
                    <a:pt x="98248" y="129203"/>
                  </a:lnTo>
                  <a:lnTo>
                    <a:pt x="92197" y="126785"/>
                  </a:lnTo>
                  <a:lnTo>
                    <a:pt x="86201" y="125711"/>
                  </a:lnTo>
                  <a:lnTo>
                    <a:pt x="80228" y="125233"/>
                  </a:lnTo>
                  <a:lnTo>
                    <a:pt x="77246" y="125106"/>
                  </a:lnTo>
                  <a:lnTo>
                    <a:pt x="74267" y="124029"/>
                  </a:lnTo>
                  <a:lnTo>
                    <a:pt x="68309" y="120186"/>
                  </a:lnTo>
                  <a:lnTo>
                    <a:pt x="62538" y="115772"/>
                  </a:lnTo>
                  <a:lnTo>
                    <a:pt x="58136" y="111556"/>
                  </a:lnTo>
                  <a:lnTo>
                    <a:pt x="56565" y="109042"/>
                  </a:lnTo>
                  <a:lnTo>
                    <a:pt x="54820" y="103604"/>
                  </a:lnTo>
                  <a:lnTo>
                    <a:pt x="54045" y="97879"/>
                  </a:lnTo>
                  <a:lnTo>
                    <a:pt x="53699" y="92028"/>
                  </a:lnTo>
                  <a:lnTo>
                    <a:pt x="53546" y="86120"/>
                  </a:lnTo>
                  <a:lnTo>
                    <a:pt x="54498" y="83155"/>
                  </a:lnTo>
                  <a:lnTo>
                    <a:pt x="58200" y="77216"/>
                  </a:lnTo>
                  <a:lnTo>
                    <a:pt x="62525" y="71455"/>
                  </a:lnTo>
                  <a:lnTo>
                    <a:pt x="66729" y="67055"/>
                  </a:lnTo>
                  <a:lnTo>
                    <a:pt x="74674" y="58999"/>
                  </a:lnTo>
                  <a:lnTo>
                    <a:pt x="77513" y="57137"/>
                  </a:lnTo>
                  <a:lnTo>
                    <a:pt x="83312" y="55069"/>
                  </a:lnTo>
                  <a:lnTo>
                    <a:pt x="87415" y="53904"/>
                  </a:lnTo>
                  <a:lnTo>
                    <a:pt x="93371" y="48819"/>
                  </a:lnTo>
                  <a:lnTo>
                    <a:pt x="96679" y="45768"/>
                  </a:lnTo>
                  <a:lnTo>
                    <a:pt x="100098" y="45055"/>
                  </a:lnTo>
                  <a:lnTo>
                    <a:pt x="106598" y="44518"/>
                  </a:lnTo>
                  <a:lnTo>
                    <a:pt x="111623" y="44494"/>
                  </a:lnTo>
                  <a:lnTo>
                    <a:pt x="113059" y="45483"/>
                  </a:lnTo>
                  <a:lnTo>
                    <a:pt x="114016" y="47134"/>
                  </a:lnTo>
                  <a:lnTo>
                    <a:pt x="115553" y="52173"/>
                  </a:lnTo>
                  <a:lnTo>
                    <a:pt x="114687" y="52587"/>
                  </a:lnTo>
                  <a:lnTo>
                    <a:pt x="111079" y="53046"/>
                  </a:lnTo>
                  <a:lnTo>
                    <a:pt x="107735" y="54161"/>
                  </a:lnTo>
                  <a:lnTo>
                    <a:pt x="103522" y="55896"/>
                  </a:lnTo>
                  <a:lnTo>
                    <a:pt x="98729" y="58045"/>
                  </a:lnTo>
                  <a:lnTo>
                    <a:pt x="94541" y="59478"/>
                  </a:lnTo>
                  <a:lnTo>
                    <a:pt x="90757" y="60433"/>
                  </a:lnTo>
                  <a:lnTo>
                    <a:pt x="87243" y="61070"/>
                  </a:lnTo>
                  <a:lnTo>
                    <a:pt x="80691" y="61778"/>
                  </a:lnTo>
                  <a:lnTo>
                    <a:pt x="74472" y="62092"/>
                  </a:lnTo>
                  <a:lnTo>
                    <a:pt x="68401" y="62232"/>
                  </a:lnTo>
                  <a:lnTo>
                    <a:pt x="65393" y="63261"/>
                  </a:lnTo>
                  <a:lnTo>
                    <a:pt x="59405" y="67051"/>
                  </a:lnTo>
                  <a:lnTo>
                    <a:pt x="53436" y="69397"/>
                  </a:lnTo>
                  <a:lnTo>
                    <a:pt x="50455" y="70022"/>
                  </a:lnTo>
                  <a:lnTo>
                    <a:pt x="48468" y="71431"/>
                  </a:lnTo>
                  <a:lnTo>
                    <a:pt x="47144" y="73363"/>
                  </a:lnTo>
                  <a:lnTo>
                    <a:pt x="45672" y="78155"/>
                  </a:lnTo>
                  <a:lnTo>
                    <a:pt x="45017" y="83592"/>
                  </a:lnTo>
                  <a:lnTo>
                    <a:pt x="43851" y="86431"/>
                  </a:lnTo>
                  <a:lnTo>
                    <a:pt x="39909" y="92231"/>
                  </a:lnTo>
                  <a:lnTo>
                    <a:pt x="37494" y="98116"/>
                  </a:lnTo>
                  <a:lnTo>
                    <a:pt x="36851" y="101075"/>
                  </a:lnTo>
                  <a:lnTo>
                    <a:pt x="34437" y="105032"/>
                  </a:lnTo>
                  <a:lnTo>
                    <a:pt x="30845" y="109654"/>
                  </a:lnTo>
                  <a:lnTo>
                    <a:pt x="20300" y="121849"/>
                  </a:lnTo>
                  <a:lnTo>
                    <a:pt x="16213" y="126163"/>
                  </a:lnTo>
                  <a:lnTo>
                    <a:pt x="8775" y="133781"/>
                  </a:lnTo>
                </a:path>
              </a:pathLst>
            </a:cu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8" name="SMARTInkAnnotation42"/>
            <p:cNvSpPr/>
            <p:nvPr/>
          </p:nvSpPr>
          <p:spPr bwMode="auto">
            <a:xfrm>
              <a:off x="7412914" y="3680381"/>
              <a:ext cx="141602" cy="122416"/>
            </a:xfrm>
            <a:custGeom>
              <a:avLst/>
              <a:gdLst/>
              <a:ahLst/>
              <a:cxnLst/>
              <a:rect l="0" t="0" r="0" b="0"/>
              <a:pathLst>
                <a:path w="141602" h="122416">
                  <a:moveTo>
                    <a:pt x="114812" y="105806"/>
                  </a:moveTo>
                  <a:lnTo>
                    <a:pt x="105914" y="105806"/>
                  </a:lnTo>
                  <a:lnTo>
                    <a:pt x="114445" y="114368"/>
                  </a:lnTo>
                  <a:lnTo>
                    <a:pt x="117295" y="114572"/>
                  </a:lnTo>
                  <a:lnTo>
                    <a:pt x="119444" y="114627"/>
                  </a:lnTo>
                  <a:lnTo>
                    <a:pt x="120877" y="115655"/>
                  </a:lnTo>
                  <a:lnTo>
                    <a:pt x="121832" y="117333"/>
                  </a:lnTo>
                  <a:lnTo>
                    <a:pt x="123364" y="122415"/>
                  </a:lnTo>
                  <a:lnTo>
                    <a:pt x="124482" y="121840"/>
                  </a:lnTo>
                  <a:lnTo>
                    <a:pt x="128370" y="118554"/>
                  </a:lnTo>
                  <a:lnTo>
                    <a:pt x="129804" y="116289"/>
                  </a:lnTo>
                  <a:lnTo>
                    <a:pt x="130760" y="113787"/>
                  </a:lnTo>
                  <a:lnTo>
                    <a:pt x="131398" y="111127"/>
                  </a:lnTo>
                  <a:lnTo>
                    <a:pt x="131822" y="108361"/>
                  </a:lnTo>
                  <a:lnTo>
                    <a:pt x="132106" y="105525"/>
                  </a:lnTo>
                  <a:lnTo>
                    <a:pt x="132294" y="102642"/>
                  </a:lnTo>
                  <a:lnTo>
                    <a:pt x="133412" y="99728"/>
                  </a:lnTo>
                  <a:lnTo>
                    <a:pt x="135150" y="96793"/>
                  </a:lnTo>
                  <a:lnTo>
                    <a:pt x="140328" y="89694"/>
                  </a:lnTo>
                  <a:lnTo>
                    <a:pt x="141035" y="86077"/>
                  </a:lnTo>
                  <a:lnTo>
                    <a:pt x="141224" y="83724"/>
                  </a:lnTo>
                  <a:lnTo>
                    <a:pt x="141349" y="81163"/>
                  </a:lnTo>
                  <a:lnTo>
                    <a:pt x="141599" y="70233"/>
                  </a:lnTo>
                  <a:lnTo>
                    <a:pt x="141601" y="70089"/>
                  </a:lnTo>
                  <a:lnTo>
                    <a:pt x="133039" y="61525"/>
                  </a:lnTo>
                  <a:lnTo>
                    <a:pt x="132835" y="58676"/>
                  </a:lnTo>
                  <a:lnTo>
                    <a:pt x="132703" y="53502"/>
                  </a:lnTo>
                  <a:lnTo>
                    <a:pt x="132686" y="55440"/>
                  </a:lnTo>
                  <a:lnTo>
                    <a:pt x="132674" y="60028"/>
                  </a:lnTo>
                  <a:lnTo>
                    <a:pt x="130027" y="63302"/>
                  </a:lnTo>
                  <a:lnTo>
                    <a:pt x="124984" y="68747"/>
                  </a:lnTo>
                  <a:lnTo>
                    <a:pt x="124294" y="72138"/>
                  </a:lnTo>
                  <a:lnTo>
                    <a:pt x="124109" y="74431"/>
                  </a:lnTo>
                  <a:lnTo>
                    <a:pt x="123987" y="76952"/>
                  </a:lnTo>
                  <a:lnTo>
                    <a:pt x="123851" y="82399"/>
                  </a:lnTo>
                  <a:lnTo>
                    <a:pt x="123743" y="96725"/>
                  </a:lnTo>
                  <a:lnTo>
                    <a:pt x="121096" y="96809"/>
                  </a:lnTo>
                  <a:lnTo>
                    <a:pt x="110081" y="96876"/>
                  </a:lnTo>
                  <a:lnTo>
                    <a:pt x="108681" y="95885"/>
                  </a:lnTo>
                  <a:lnTo>
                    <a:pt x="107749" y="94230"/>
                  </a:lnTo>
                  <a:lnTo>
                    <a:pt x="106251" y="89188"/>
                  </a:lnTo>
                  <a:lnTo>
                    <a:pt x="105136" y="88774"/>
                  </a:lnTo>
                  <a:lnTo>
                    <a:pt x="101251" y="88314"/>
                  </a:lnTo>
                  <a:lnTo>
                    <a:pt x="99818" y="87200"/>
                  </a:lnTo>
                  <a:lnTo>
                    <a:pt x="98863" y="85465"/>
                  </a:lnTo>
                  <a:lnTo>
                    <a:pt x="97330" y="80291"/>
                  </a:lnTo>
                  <a:lnTo>
                    <a:pt x="97121" y="76937"/>
                  </a:lnTo>
                  <a:lnTo>
                    <a:pt x="97064" y="74654"/>
                  </a:lnTo>
                  <a:lnTo>
                    <a:pt x="96035" y="73132"/>
                  </a:lnTo>
                  <a:lnTo>
                    <a:pt x="94356" y="72117"/>
                  </a:lnTo>
                  <a:lnTo>
                    <a:pt x="88394" y="70206"/>
                  </a:lnTo>
                  <a:lnTo>
                    <a:pt x="88188" y="67494"/>
                  </a:lnTo>
                  <a:lnTo>
                    <a:pt x="88033" y="61528"/>
                  </a:lnTo>
                  <a:lnTo>
                    <a:pt x="90672" y="61322"/>
                  </a:lnTo>
                  <a:lnTo>
                    <a:pt x="92766" y="61268"/>
                  </a:lnTo>
                  <a:lnTo>
                    <a:pt x="94161" y="60239"/>
                  </a:lnTo>
                  <a:lnTo>
                    <a:pt x="95092" y="58560"/>
                  </a:lnTo>
                  <a:lnTo>
                    <a:pt x="96585" y="53479"/>
                  </a:lnTo>
                  <a:lnTo>
                    <a:pt x="97701" y="53062"/>
                  </a:lnTo>
                  <a:lnTo>
                    <a:pt x="101584" y="52599"/>
                  </a:lnTo>
                  <a:lnTo>
                    <a:pt x="104609" y="52338"/>
                  </a:lnTo>
                  <a:lnTo>
                    <a:pt x="100765" y="52260"/>
                  </a:lnTo>
                  <a:lnTo>
                    <a:pt x="98082" y="52238"/>
                  </a:lnTo>
                  <a:lnTo>
                    <a:pt x="97705" y="53227"/>
                  </a:lnTo>
                  <a:lnTo>
                    <a:pt x="97288" y="56972"/>
                  </a:lnTo>
                  <a:lnTo>
                    <a:pt x="98168" y="58367"/>
                  </a:lnTo>
                  <a:lnTo>
                    <a:pt x="99747" y="59297"/>
                  </a:lnTo>
                  <a:lnTo>
                    <a:pt x="105851" y="61148"/>
                  </a:lnTo>
                  <a:lnTo>
                    <a:pt x="123364" y="61158"/>
                  </a:lnTo>
                  <a:lnTo>
                    <a:pt x="126220" y="63804"/>
                  </a:lnTo>
                  <a:lnTo>
                    <a:pt x="132294" y="69720"/>
                  </a:lnTo>
                  <a:lnTo>
                    <a:pt x="132504" y="72570"/>
                  </a:lnTo>
                  <a:lnTo>
                    <a:pt x="132638" y="77743"/>
                  </a:lnTo>
                  <a:lnTo>
                    <a:pt x="132669" y="91334"/>
                  </a:lnTo>
                  <a:lnTo>
                    <a:pt x="133662" y="93181"/>
                  </a:lnTo>
                  <a:lnTo>
                    <a:pt x="135315" y="94413"/>
                  </a:lnTo>
                  <a:lnTo>
                    <a:pt x="137411" y="95235"/>
                  </a:lnTo>
                  <a:lnTo>
                    <a:pt x="137816" y="95782"/>
                  </a:lnTo>
                  <a:lnTo>
                    <a:pt x="137093" y="96147"/>
                  </a:lnTo>
                  <a:lnTo>
                    <a:pt x="135619" y="96390"/>
                  </a:lnTo>
                  <a:lnTo>
                    <a:pt x="134637" y="97544"/>
                  </a:lnTo>
                  <a:lnTo>
                    <a:pt x="133981" y="99306"/>
                  </a:lnTo>
                  <a:lnTo>
                    <a:pt x="132747" y="105426"/>
                  </a:lnTo>
                  <a:lnTo>
                    <a:pt x="130060" y="105637"/>
                  </a:lnTo>
                  <a:lnTo>
                    <a:pt x="124112" y="105796"/>
                  </a:lnTo>
                  <a:lnTo>
                    <a:pt x="121261" y="108448"/>
                  </a:lnTo>
                  <a:lnTo>
                    <a:pt x="116086" y="113494"/>
                  </a:lnTo>
                  <a:lnTo>
                    <a:pt x="114669" y="112915"/>
                  </a:lnTo>
                  <a:lnTo>
                    <a:pt x="110449" y="109627"/>
                  </a:lnTo>
                  <a:lnTo>
                    <a:pt x="107235" y="106938"/>
                  </a:lnTo>
                  <a:lnTo>
                    <a:pt x="103838" y="106309"/>
                  </a:lnTo>
                  <a:lnTo>
                    <a:pt x="101543" y="106141"/>
                  </a:lnTo>
                  <a:lnTo>
                    <a:pt x="99020" y="106030"/>
                  </a:lnTo>
                  <a:lnTo>
                    <a:pt x="89667" y="105835"/>
                  </a:lnTo>
                  <a:lnTo>
                    <a:pt x="86108" y="103173"/>
                  </a:lnTo>
                  <a:lnTo>
                    <a:pt x="83770" y="101074"/>
                  </a:lnTo>
                  <a:lnTo>
                    <a:pt x="81220" y="99675"/>
                  </a:lnTo>
                  <a:lnTo>
                    <a:pt x="78527" y="98742"/>
                  </a:lnTo>
                  <a:lnTo>
                    <a:pt x="75738" y="98120"/>
                  </a:lnTo>
                  <a:lnTo>
                    <a:pt x="73880" y="96714"/>
                  </a:lnTo>
                  <a:lnTo>
                    <a:pt x="72642" y="94783"/>
                  </a:lnTo>
                  <a:lnTo>
                    <a:pt x="70309" y="88347"/>
                  </a:lnTo>
                  <a:lnTo>
                    <a:pt x="67582" y="85479"/>
                  </a:lnTo>
                  <a:lnTo>
                    <a:pt x="62488" y="80294"/>
                  </a:lnTo>
                  <a:lnTo>
                    <a:pt x="61791" y="76938"/>
                  </a:lnTo>
                  <a:lnTo>
                    <a:pt x="61606" y="74654"/>
                  </a:lnTo>
                  <a:lnTo>
                    <a:pt x="60490" y="73132"/>
                  </a:lnTo>
                  <a:lnTo>
                    <a:pt x="58753" y="72117"/>
                  </a:lnTo>
                  <a:lnTo>
                    <a:pt x="56604" y="71441"/>
                  </a:lnTo>
                  <a:lnTo>
                    <a:pt x="55171" y="69998"/>
                  </a:lnTo>
                  <a:lnTo>
                    <a:pt x="54215" y="68043"/>
                  </a:lnTo>
                  <a:lnTo>
                    <a:pt x="53578" y="65748"/>
                  </a:lnTo>
                  <a:lnTo>
                    <a:pt x="53154" y="63226"/>
                  </a:lnTo>
                  <a:lnTo>
                    <a:pt x="52870" y="60552"/>
                  </a:lnTo>
                  <a:lnTo>
                    <a:pt x="52416" y="53872"/>
                  </a:lnTo>
                  <a:lnTo>
                    <a:pt x="52355" y="50313"/>
                  </a:lnTo>
                  <a:lnTo>
                    <a:pt x="52304" y="34481"/>
                  </a:lnTo>
                  <a:lnTo>
                    <a:pt x="54950" y="34419"/>
                  </a:lnTo>
                  <a:lnTo>
                    <a:pt x="57044" y="34402"/>
                  </a:lnTo>
                  <a:lnTo>
                    <a:pt x="58442" y="33398"/>
                  </a:lnTo>
                  <a:lnTo>
                    <a:pt x="59372" y="31738"/>
                  </a:lnTo>
                  <a:lnTo>
                    <a:pt x="59993" y="29638"/>
                  </a:lnTo>
                  <a:lnTo>
                    <a:pt x="61399" y="28238"/>
                  </a:lnTo>
                  <a:lnTo>
                    <a:pt x="63328" y="27305"/>
                  </a:lnTo>
                  <a:lnTo>
                    <a:pt x="69764" y="25548"/>
                  </a:lnTo>
                  <a:lnTo>
                    <a:pt x="72632" y="25487"/>
                  </a:lnTo>
                  <a:lnTo>
                    <a:pt x="78715" y="25442"/>
                  </a:lnTo>
                  <a:lnTo>
                    <a:pt x="78926" y="28086"/>
                  </a:lnTo>
                  <a:lnTo>
                    <a:pt x="79019" y="32569"/>
                  </a:lnTo>
                  <a:lnTo>
                    <a:pt x="79093" y="82484"/>
                  </a:lnTo>
                  <a:lnTo>
                    <a:pt x="78101" y="84305"/>
                  </a:lnTo>
                  <a:lnTo>
                    <a:pt x="76448" y="85519"/>
                  </a:lnTo>
                  <a:lnTo>
                    <a:pt x="71405" y="87467"/>
                  </a:lnTo>
                  <a:lnTo>
                    <a:pt x="68069" y="90379"/>
                  </a:lnTo>
                  <a:lnTo>
                    <a:pt x="61635" y="96496"/>
                  </a:lnTo>
                  <a:lnTo>
                    <a:pt x="61412" y="94062"/>
                  </a:lnTo>
                  <a:lnTo>
                    <a:pt x="61270" y="89155"/>
                  </a:lnTo>
                  <a:lnTo>
                    <a:pt x="60266" y="88752"/>
                  </a:lnTo>
                  <a:lnTo>
                    <a:pt x="56503" y="88304"/>
                  </a:lnTo>
                  <a:lnTo>
                    <a:pt x="55105" y="87193"/>
                  </a:lnTo>
                  <a:lnTo>
                    <a:pt x="54171" y="85460"/>
                  </a:lnTo>
                  <a:lnTo>
                    <a:pt x="53549" y="83312"/>
                  </a:lnTo>
                  <a:lnTo>
                    <a:pt x="52142" y="81881"/>
                  </a:lnTo>
                  <a:lnTo>
                    <a:pt x="50212" y="80926"/>
                  </a:lnTo>
                  <a:lnTo>
                    <a:pt x="47932" y="80290"/>
                  </a:lnTo>
                  <a:lnTo>
                    <a:pt x="46413" y="78874"/>
                  </a:lnTo>
                  <a:lnTo>
                    <a:pt x="45400" y="76937"/>
                  </a:lnTo>
                  <a:lnTo>
                    <a:pt x="43775" y="71440"/>
                  </a:lnTo>
                  <a:lnTo>
                    <a:pt x="43553" y="68043"/>
                  </a:lnTo>
                  <a:lnTo>
                    <a:pt x="43493" y="65748"/>
                  </a:lnTo>
                  <a:lnTo>
                    <a:pt x="42462" y="63226"/>
                  </a:lnTo>
                  <a:lnTo>
                    <a:pt x="40782" y="60552"/>
                  </a:lnTo>
                  <a:lnTo>
                    <a:pt x="38669" y="57777"/>
                  </a:lnTo>
                  <a:lnTo>
                    <a:pt x="37261" y="54935"/>
                  </a:lnTo>
                  <a:lnTo>
                    <a:pt x="36322" y="52049"/>
                  </a:lnTo>
                  <a:lnTo>
                    <a:pt x="34455" y="43344"/>
                  </a:lnTo>
                  <a:lnTo>
                    <a:pt x="25883" y="34738"/>
                  </a:lnTo>
                  <a:lnTo>
                    <a:pt x="28325" y="31886"/>
                  </a:lnTo>
                  <a:lnTo>
                    <a:pt x="30365" y="29738"/>
                  </a:lnTo>
                  <a:lnTo>
                    <a:pt x="31725" y="29297"/>
                  </a:lnTo>
                  <a:lnTo>
                    <a:pt x="32632" y="29996"/>
                  </a:lnTo>
                  <a:lnTo>
                    <a:pt x="33236" y="31453"/>
                  </a:lnTo>
                  <a:lnTo>
                    <a:pt x="34632" y="32425"/>
                  </a:lnTo>
                  <a:lnTo>
                    <a:pt x="38828" y="33505"/>
                  </a:lnTo>
                  <a:lnTo>
                    <a:pt x="42027" y="34113"/>
                  </a:lnTo>
                  <a:lnTo>
                    <a:pt x="45422" y="34255"/>
                  </a:lnTo>
                  <a:lnTo>
                    <a:pt x="47715" y="34293"/>
                  </a:lnTo>
                  <a:lnTo>
                    <a:pt x="50238" y="35310"/>
                  </a:lnTo>
                  <a:lnTo>
                    <a:pt x="52911" y="36981"/>
                  </a:lnTo>
                  <a:lnTo>
                    <a:pt x="55685" y="39087"/>
                  </a:lnTo>
                  <a:lnTo>
                    <a:pt x="58526" y="40490"/>
                  </a:lnTo>
                  <a:lnTo>
                    <a:pt x="61414" y="41427"/>
                  </a:lnTo>
                  <a:lnTo>
                    <a:pt x="68435" y="42928"/>
                  </a:lnTo>
                  <a:lnTo>
                    <a:pt x="69011" y="44044"/>
                  </a:lnTo>
                  <a:lnTo>
                    <a:pt x="69395" y="45780"/>
                  </a:lnTo>
                  <a:lnTo>
                    <a:pt x="70011" y="50954"/>
                  </a:lnTo>
                  <a:lnTo>
                    <a:pt x="70096" y="54308"/>
                  </a:lnTo>
                  <a:lnTo>
                    <a:pt x="70119" y="56591"/>
                  </a:lnTo>
                  <a:lnTo>
                    <a:pt x="69142" y="58113"/>
                  </a:lnTo>
                  <a:lnTo>
                    <a:pt x="67497" y="59128"/>
                  </a:lnTo>
                  <a:lnTo>
                    <a:pt x="65410" y="59805"/>
                  </a:lnTo>
                  <a:lnTo>
                    <a:pt x="64018" y="61248"/>
                  </a:lnTo>
                  <a:lnTo>
                    <a:pt x="63090" y="63202"/>
                  </a:lnTo>
                  <a:lnTo>
                    <a:pt x="61601" y="68727"/>
                  </a:lnTo>
                  <a:lnTo>
                    <a:pt x="58751" y="72129"/>
                  </a:lnTo>
                  <a:lnTo>
                    <a:pt x="56602" y="74425"/>
                  </a:lnTo>
                  <a:lnTo>
                    <a:pt x="55169" y="76948"/>
                  </a:lnTo>
                  <a:lnTo>
                    <a:pt x="54215" y="79622"/>
                  </a:lnTo>
                  <a:lnTo>
                    <a:pt x="53578" y="82397"/>
                  </a:lnTo>
                  <a:lnTo>
                    <a:pt x="52161" y="85239"/>
                  </a:lnTo>
                  <a:lnTo>
                    <a:pt x="50225" y="88126"/>
                  </a:lnTo>
                  <a:lnTo>
                    <a:pt x="44727" y="95148"/>
                  </a:lnTo>
                  <a:lnTo>
                    <a:pt x="43284" y="95724"/>
                  </a:lnTo>
                  <a:lnTo>
                    <a:pt x="39035" y="96364"/>
                  </a:lnTo>
                  <a:lnTo>
                    <a:pt x="35804" y="96725"/>
                  </a:lnTo>
                  <a:lnTo>
                    <a:pt x="32403" y="96809"/>
                  </a:lnTo>
                  <a:lnTo>
                    <a:pt x="26876" y="96863"/>
                  </a:lnTo>
                  <a:lnTo>
                    <a:pt x="33323" y="96876"/>
                  </a:lnTo>
                  <a:lnTo>
                    <a:pt x="31301" y="94230"/>
                  </a:lnTo>
                  <a:lnTo>
                    <a:pt x="26658" y="89188"/>
                  </a:lnTo>
                  <a:lnTo>
                    <a:pt x="17927" y="80367"/>
                  </a:lnTo>
                  <a:lnTo>
                    <a:pt x="17480" y="78925"/>
                  </a:lnTo>
                  <a:lnTo>
                    <a:pt x="17182" y="76971"/>
                  </a:lnTo>
                  <a:lnTo>
                    <a:pt x="16621" y="70490"/>
                  </a:lnTo>
                  <a:lnTo>
                    <a:pt x="16596" y="65467"/>
                  </a:lnTo>
                  <a:lnTo>
                    <a:pt x="15600" y="64030"/>
                  </a:lnTo>
                  <a:lnTo>
                    <a:pt x="13945" y="63073"/>
                  </a:lnTo>
                  <a:lnTo>
                    <a:pt x="11849" y="62434"/>
                  </a:lnTo>
                  <a:lnTo>
                    <a:pt x="10451" y="61016"/>
                  </a:lnTo>
                  <a:lnTo>
                    <a:pt x="9520" y="59079"/>
                  </a:lnTo>
                  <a:lnTo>
                    <a:pt x="8898" y="56795"/>
                  </a:lnTo>
                  <a:lnTo>
                    <a:pt x="8484" y="54281"/>
                  </a:lnTo>
                  <a:lnTo>
                    <a:pt x="8208" y="51612"/>
                  </a:lnTo>
                  <a:lnTo>
                    <a:pt x="8024" y="48841"/>
                  </a:lnTo>
                  <a:lnTo>
                    <a:pt x="6909" y="46993"/>
                  </a:lnTo>
                  <a:lnTo>
                    <a:pt x="5174" y="45762"/>
                  </a:lnTo>
                  <a:lnTo>
                    <a:pt x="0" y="43785"/>
                  </a:lnTo>
                  <a:lnTo>
                    <a:pt x="567" y="43623"/>
                  </a:lnTo>
                  <a:lnTo>
                    <a:pt x="3844" y="43442"/>
                  </a:lnTo>
                  <a:lnTo>
                    <a:pt x="6526" y="43341"/>
                  </a:lnTo>
                  <a:lnTo>
                    <a:pt x="6903" y="42335"/>
                  </a:lnTo>
                  <a:lnTo>
                    <a:pt x="7321" y="38571"/>
                  </a:lnTo>
                  <a:lnTo>
                    <a:pt x="8425" y="37170"/>
                  </a:lnTo>
                  <a:lnTo>
                    <a:pt x="10153" y="36237"/>
                  </a:lnTo>
                  <a:lnTo>
                    <a:pt x="12298" y="35614"/>
                  </a:lnTo>
                  <a:lnTo>
                    <a:pt x="14719" y="34206"/>
                  </a:lnTo>
                  <a:lnTo>
                    <a:pt x="17325" y="32276"/>
                  </a:lnTo>
                  <a:lnTo>
                    <a:pt x="20056" y="29997"/>
                  </a:lnTo>
                  <a:lnTo>
                    <a:pt x="22867" y="29470"/>
                  </a:lnTo>
                  <a:lnTo>
                    <a:pt x="25734" y="30111"/>
                  </a:lnTo>
                  <a:lnTo>
                    <a:pt x="28638" y="31530"/>
                  </a:lnTo>
                  <a:lnTo>
                    <a:pt x="31566" y="32476"/>
                  </a:lnTo>
                  <a:lnTo>
                    <a:pt x="34509" y="33107"/>
                  </a:lnTo>
                  <a:lnTo>
                    <a:pt x="37465" y="33527"/>
                  </a:lnTo>
                  <a:lnTo>
                    <a:pt x="41420" y="33808"/>
                  </a:lnTo>
                  <a:lnTo>
                    <a:pt x="46040" y="33995"/>
                  </a:lnTo>
                  <a:lnTo>
                    <a:pt x="51105" y="34120"/>
                  </a:lnTo>
                  <a:lnTo>
                    <a:pt x="55473" y="35195"/>
                  </a:lnTo>
                  <a:lnTo>
                    <a:pt x="59378" y="36904"/>
                  </a:lnTo>
                  <a:lnTo>
                    <a:pt x="62973" y="39035"/>
                  </a:lnTo>
                  <a:lnTo>
                    <a:pt x="66362" y="40456"/>
                  </a:lnTo>
                  <a:lnTo>
                    <a:pt x="69613" y="41404"/>
                  </a:lnTo>
                  <a:lnTo>
                    <a:pt x="72774" y="42035"/>
                  </a:lnTo>
                  <a:lnTo>
                    <a:pt x="75873" y="43449"/>
                  </a:lnTo>
                  <a:lnTo>
                    <a:pt x="78931" y="45383"/>
                  </a:lnTo>
                  <a:lnTo>
                    <a:pt x="81961" y="47665"/>
                  </a:lnTo>
                  <a:lnTo>
                    <a:pt x="84974" y="49186"/>
                  </a:lnTo>
                  <a:lnTo>
                    <a:pt x="87974" y="50200"/>
                  </a:lnTo>
                  <a:lnTo>
                    <a:pt x="90968" y="50876"/>
                  </a:lnTo>
                  <a:lnTo>
                    <a:pt x="92963" y="52319"/>
                  </a:lnTo>
                  <a:lnTo>
                    <a:pt x="94292" y="54273"/>
                  </a:lnTo>
                  <a:lnTo>
                    <a:pt x="95179" y="56568"/>
                  </a:lnTo>
                  <a:lnTo>
                    <a:pt x="95771" y="59090"/>
                  </a:lnTo>
                  <a:lnTo>
                    <a:pt x="96164" y="61764"/>
                  </a:lnTo>
                  <a:lnTo>
                    <a:pt x="96427" y="64538"/>
                  </a:lnTo>
                  <a:lnTo>
                    <a:pt x="97595" y="66388"/>
                  </a:lnTo>
                  <a:lnTo>
                    <a:pt x="99365" y="67621"/>
                  </a:lnTo>
                  <a:lnTo>
                    <a:pt x="101537" y="68443"/>
                  </a:lnTo>
                  <a:lnTo>
                    <a:pt x="102986" y="69983"/>
                  </a:lnTo>
                  <a:lnTo>
                    <a:pt x="103951" y="72003"/>
                  </a:lnTo>
                  <a:lnTo>
                    <a:pt x="104595" y="74341"/>
                  </a:lnTo>
                  <a:lnTo>
                    <a:pt x="105024" y="76892"/>
                  </a:lnTo>
                  <a:lnTo>
                    <a:pt x="105310" y="79585"/>
                  </a:lnTo>
                  <a:lnTo>
                    <a:pt x="105500" y="82372"/>
                  </a:lnTo>
                  <a:lnTo>
                    <a:pt x="104636" y="85223"/>
                  </a:lnTo>
                  <a:lnTo>
                    <a:pt x="103067" y="88115"/>
                  </a:lnTo>
                  <a:lnTo>
                    <a:pt x="96984" y="96831"/>
                  </a:lnTo>
                  <a:lnTo>
                    <a:pt x="92221" y="96863"/>
                  </a:lnTo>
                  <a:lnTo>
                    <a:pt x="90821" y="97860"/>
                  </a:lnTo>
                  <a:lnTo>
                    <a:pt x="89890" y="99516"/>
                  </a:lnTo>
                  <a:lnTo>
                    <a:pt x="88055" y="105697"/>
                  </a:lnTo>
                  <a:lnTo>
                    <a:pt x="85392" y="105758"/>
                  </a:lnTo>
                  <a:lnTo>
                    <a:pt x="83292" y="105774"/>
                  </a:lnTo>
                  <a:lnTo>
                    <a:pt x="81892" y="104792"/>
                  </a:lnTo>
                  <a:lnTo>
                    <a:pt x="80960" y="103146"/>
                  </a:lnTo>
                  <a:lnTo>
                    <a:pt x="79462" y="98115"/>
                  </a:lnTo>
                  <a:lnTo>
                    <a:pt x="76611" y="94781"/>
                  </a:lnTo>
                  <a:lnTo>
                    <a:pt x="71437" y="89297"/>
                  </a:lnTo>
                  <a:lnTo>
                    <a:pt x="65800" y="83606"/>
                  </a:lnTo>
                  <a:lnTo>
                    <a:pt x="64279" y="81085"/>
                  </a:lnTo>
                  <a:lnTo>
                    <a:pt x="63263" y="78411"/>
                  </a:lnTo>
                  <a:lnTo>
                    <a:pt x="62587" y="75637"/>
                  </a:lnTo>
                  <a:lnTo>
                    <a:pt x="62135" y="72794"/>
                  </a:lnTo>
                  <a:lnTo>
                    <a:pt x="61835" y="69908"/>
                  </a:lnTo>
                  <a:lnTo>
                    <a:pt x="61635" y="66991"/>
                  </a:lnTo>
                  <a:lnTo>
                    <a:pt x="59517" y="64055"/>
                  </a:lnTo>
                  <a:lnTo>
                    <a:pt x="56120" y="61104"/>
                  </a:lnTo>
                  <a:lnTo>
                    <a:pt x="51872" y="58145"/>
                  </a:lnTo>
                  <a:lnTo>
                    <a:pt x="48048" y="55181"/>
                  </a:lnTo>
                  <a:lnTo>
                    <a:pt x="44506" y="52212"/>
                  </a:lnTo>
                  <a:lnTo>
                    <a:pt x="41152" y="49241"/>
                  </a:lnTo>
                  <a:lnTo>
                    <a:pt x="34781" y="43294"/>
                  </a:lnTo>
                  <a:lnTo>
                    <a:pt x="22605" y="31392"/>
                  </a:lnTo>
                  <a:lnTo>
                    <a:pt x="20598" y="28415"/>
                  </a:lnTo>
                  <a:lnTo>
                    <a:pt x="19261" y="25438"/>
                  </a:lnTo>
                  <a:lnTo>
                    <a:pt x="16599" y="16555"/>
                  </a:lnTo>
                  <a:lnTo>
                    <a:pt x="21330" y="11782"/>
                  </a:lnTo>
                  <a:lnTo>
                    <a:pt x="23718" y="10382"/>
                  </a:lnTo>
                  <a:lnTo>
                    <a:pt x="26301" y="9448"/>
                  </a:lnTo>
                  <a:lnTo>
                    <a:pt x="29017" y="8825"/>
                  </a:lnTo>
                  <a:lnTo>
                    <a:pt x="31817" y="7418"/>
                  </a:lnTo>
                  <a:lnTo>
                    <a:pt x="34678" y="5487"/>
                  </a:lnTo>
                  <a:lnTo>
                    <a:pt x="37576" y="3208"/>
                  </a:lnTo>
                  <a:lnTo>
                    <a:pt x="40502" y="1689"/>
                  </a:lnTo>
                  <a:lnTo>
                    <a:pt x="43444" y="676"/>
                  </a:lnTo>
                  <a:lnTo>
                    <a:pt x="46397" y="0"/>
                  </a:lnTo>
                  <a:lnTo>
                    <a:pt x="50351" y="543"/>
                  </a:lnTo>
                  <a:lnTo>
                    <a:pt x="54971" y="1896"/>
                  </a:lnTo>
                  <a:lnTo>
                    <a:pt x="60036" y="3791"/>
                  </a:lnTo>
                  <a:lnTo>
                    <a:pt x="64404" y="5054"/>
                  </a:lnTo>
                  <a:lnTo>
                    <a:pt x="68308" y="5896"/>
                  </a:lnTo>
                  <a:lnTo>
                    <a:pt x="71902" y="6457"/>
                  </a:lnTo>
                  <a:lnTo>
                    <a:pt x="75292" y="7824"/>
                  </a:lnTo>
                  <a:lnTo>
                    <a:pt x="78543" y="9727"/>
                  </a:lnTo>
                  <a:lnTo>
                    <a:pt x="81703" y="11988"/>
                  </a:lnTo>
                  <a:lnTo>
                    <a:pt x="84802" y="14487"/>
                  </a:lnTo>
                  <a:lnTo>
                    <a:pt x="87860" y="17146"/>
                  </a:lnTo>
                  <a:lnTo>
                    <a:pt x="90890" y="19910"/>
                  </a:lnTo>
                  <a:lnTo>
                    <a:pt x="96904" y="25628"/>
                  </a:lnTo>
                  <a:lnTo>
                    <a:pt x="108849" y="37383"/>
                  </a:lnTo>
                  <a:lnTo>
                    <a:pt x="110837" y="41339"/>
                  </a:lnTo>
                  <a:lnTo>
                    <a:pt x="112163" y="45961"/>
                  </a:lnTo>
                  <a:lnTo>
                    <a:pt x="113046" y="51026"/>
                  </a:lnTo>
                  <a:lnTo>
                    <a:pt x="113635" y="55396"/>
                  </a:lnTo>
                  <a:lnTo>
                    <a:pt x="114026" y="59301"/>
                  </a:lnTo>
                  <a:lnTo>
                    <a:pt x="114289" y="62896"/>
                  </a:lnTo>
                  <a:lnTo>
                    <a:pt x="114463" y="67278"/>
                  </a:lnTo>
                  <a:lnTo>
                    <a:pt x="114657" y="77438"/>
                  </a:lnTo>
                  <a:lnTo>
                    <a:pt x="115700" y="81933"/>
                  </a:lnTo>
                  <a:lnTo>
                    <a:pt x="117389" y="85922"/>
                  </a:lnTo>
                  <a:lnTo>
                    <a:pt x="123742" y="96876"/>
                  </a:lnTo>
                </a:path>
              </a:pathLst>
            </a:cu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9" name="SMARTInkAnnotation43"/>
            <p:cNvSpPr/>
            <p:nvPr/>
          </p:nvSpPr>
          <p:spPr bwMode="auto">
            <a:xfrm>
              <a:off x="8081900" y="4259495"/>
              <a:ext cx="142343" cy="160579"/>
            </a:xfrm>
            <a:custGeom>
              <a:avLst/>
              <a:gdLst/>
              <a:ahLst/>
              <a:cxnLst/>
              <a:rect l="0" t="0" r="0" b="0"/>
              <a:pathLst>
                <a:path w="142343" h="160579">
                  <a:moveTo>
                    <a:pt x="79834" y="89263"/>
                  </a:moveTo>
                  <a:lnTo>
                    <a:pt x="88654" y="89263"/>
                  </a:lnTo>
                  <a:lnTo>
                    <a:pt x="88732" y="94003"/>
                  </a:lnTo>
                  <a:lnTo>
                    <a:pt x="89735" y="95400"/>
                  </a:lnTo>
                  <a:lnTo>
                    <a:pt x="91394" y="96330"/>
                  </a:lnTo>
                  <a:lnTo>
                    <a:pt x="96449" y="97825"/>
                  </a:lnTo>
                  <a:lnTo>
                    <a:pt x="96864" y="98939"/>
                  </a:lnTo>
                  <a:lnTo>
                    <a:pt x="97325" y="102824"/>
                  </a:lnTo>
                  <a:lnTo>
                    <a:pt x="98439" y="104256"/>
                  </a:lnTo>
                  <a:lnTo>
                    <a:pt x="100174" y="105212"/>
                  </a:lnTo>
                  <a:lnTo>
                    <a:pt x="102325" y="105849"/>
                  </a:lnTo>
                  <a:lnTo>
                    <a:pt x="103757" y="107265"/>
                  </a:lnTo>
                  <a:lnTo>
                    <a:pt x="104712" y="109202"/>
                  </a:lnTo>
                  <a:lnTo>
                    <a:pt x="105349" y="111485"/>
                  </a:lnTo>
                  <a:lnTo>
                    <a:pt x="106766" y="113999"/>
                  </a:lnTo>
                  <a:lnTo>
                    <a:pt x="108702" y="116668"/>
                  </a:lnTo>
                  <a:lnTo>
                    <a:pt x="110986" y="119439"/>
                  </a:lnTo>
                  <a:lnTo>
                    <a:pt x="113500" y="121286"/>
                  </a:lnTo>
                  <a:lnTo>
                    <a:pt x="116169" y="122518"/>
                  </a:lnTo>
                  <a:lnTo>
                    <a:pt x="118940" y="123339"/>
                  </a:lnTo>
                  <a:lnTo>
                    <a:pt x="120787" y="124879"/>
                  </a:lnTo>
                  <a:lnTo>
                    <a:pt x="122020" y="126897"/>
                  </a:lnTo>
                  <a:lnTo>
                    <a:pt x="123996" y="132526"/>
                  </a:lnTo>
                  <a:lnTo>
                    <a:pt x="126912" y="135941"/>
                  </a:lnTo>
                  <a:lnTo>
                    <a:pt x="129079" y="138241"/>
                  </a:lnTo>
                  <a:lnTo>
                    <a:pt x="129531" y="140767"/>
                  </a:lnTo>
                  <a:lnTo>
                    <a:pt x="128840" y="143443"/>
                  </a:lnTo>
                  <a:lnTo>
                    <a:pt x="125344" y="150126"/>
                  </a:lnTo>
                  <a:lnTo>
                    <a:pt x="124865" y="153685"/>
                  </a:lnTo>
                  <a:lnTo>
                    <a:pt x="124737" y="156023"/>
                  </a:lnTo>
                  <a:lnTo>
                    <a:pt x="123660" y="157582"/>
                  </a:lnTo>
                  <a:lnTo>
                    <a:pt x="121950" y="158622"/>
                  </a:lnTo>
                  <a:lnTo>
                    <a:pt x="115927" y="160578"/>
                  </a:lnTo>
                  <a:lnTo>
                    <a:pt x="113073" y="158000"/>
                  </a:lnTo>
                  <a:lnTo>
                    <a:pt x="107000" y="152135"/>
                  </a:lnTo>
                  <a:lnTo>
                    <a:pt x="101995" y="147138"/>
                  </a:lnTo>
                  <a:lnTo>
                    <a:pt x="99568" y="145705"/>
                  </a:lnTo>
                  <a:lnTo>
                    <a:pt x="96959" y="144750"/>
                  </a:lnTo>
                  <a:lnTo>
                    <a:pt x="94227" y="144114"/>
                  </a:lnTo>
                  <a:lnTo>
                    <a:pt x="92406" y="142697"/>
                  </a:lnTo>
                  <a:lnTo>
                    <a:pt x="91192" y="140761"/>
                  </a:lnTo>
                  <a:lnTo>
                    <a:pt x="90382" y="138478"/>
                  </a:lnTo>
                  <a:lnTo>
                    <a:pt x="88851" y="136956"/>
                  </a:lnTo>
                  <a:lnTo>
                    <a:pt x="86837" y="135940"/>
                  </a:lnTo>
                  <a:lnTo>
                    <a:pt x="84503" y="135264"/>
                  </a:lnTo>
                  <a:lnTo>
                    <a:pt x="81955" y="133820"/>
                  </a:lnTo>
                  <a:lnTo>
                    <a:pt x="79263" y="131867"/>
                  </a:lnTo>
                  <a:lnTo>
                    <a:pt x="76477" y="129571"/>
                  </a:lnTo>
                  <a:lnTo>
                    <a:pt x="74619" y="127049"/>
                  </a:lnTo>
                  <a:lnTo>
                    <a:pt x="73381" y="124376"/>
                  </a:lnTo>
                  <a:lnTo>
                    <a:pt x="72555" y="121601"/>
                  </a:lnTo>
                  <a:lnTo>
                    <a:pt x="72006" y="118759"/>
                  </a:lnTo>
                  <a:lnTo>
                    <a:pt x="71637" y="115872"/>
                  </a:lnTo>
                  <a:lnTo>
                    <a:pt x="71393" y="112956"/>
                  </a:lnTo>
                  <a:lnTo>
                    <a:pt x="70238" y="111011"/>
                  </a:lnTo>
                  <a:lnTo>
                    <a:pt x="68476" y="109715"/>
                  </a:lnTo>
                  <a:lnTo>
                    <a:pt x="66309" y="108851"/>
                  </a:lnTo>
                  <a:lnTo>
                    <a:pt x="64864" y="107282"/>
                  </a:lnTo>
                  <a:lnTo>
                    <a:pt x="63901" y="105244"/>
                  </a:lnTo>
                  <a:lnTo>
                    <a:pt x="62831" y="100334"/>
                  </a:lnTo>
                  <a:lnTo>
                    <a:pt x="62545" y="97636"/>
                  </a:lnTo>
                  <a:lnTo>
                    <a:pt x="62355" y="94845"/>
                  </a:lnTo>
                  <a:lnTo>
                    <a:pt x="62228" y="91992"/>
                  </a:lnTo>
                  <a:lnTo>
                    <a:pt x="62008" y="82065"/>
                  </a:lnTo>
                  <a:lnTo>
                    <a:pt x="61975" y="67076"/>
                  </a:lnTo>
                  <a:lnTo>
                    <a:pt x="62967" y="65541"/>
                  </a:lnTo>
                  <a:lnTo>
                    <a:pt x="64621" y="64519"/>
                  </a:lnTo>
                  <a:lnTo>
                    <a:pt x="69663" y="62877"/>
                  </a:lnTo>
                  <a:lnTo>
                    <a:pt x="72999" y="62653"/>
                  </a:lnTo>
                  <a:lnTo>
                    <a:pt x="78484" y="62509"/>
                  </a:lnTo>
                  <a:lnTo>
                    <a:pt x="78934" y="61505"/>
                  </a:lnTo>
                  <a:lnTo>
                    <a:pt x="79435" y="57744"/>
                  </a:lnTo>
                  <a:lnTo>
                    <a:pt x="80559" y="56344"/>
                  </a:lnTo>
                  <a:lnTo>
                    <a:pt x="82302" y="55411"/>
                  </a:lnTo>
                  <a:lnTo>
                    <a:pt x="87487" y="53913"/>
                  </a:lnTo>
                  <a:lnTo>
                    <a:pt x="90842" y="53708"/>
                  </a:lnTo>
                  <a:lnTo>
                    <a:pt x="93125" y="53653"/>
                  </a:lnTo>
                  <a:lnTo>
                    <a:pt x="95641" y="54609"/>
                  </a:lnTo>
                  <a:lnTo>
                    <a:pt x="98309" y="56238"/>
                  </a:lnTo>
                  <a:lnTo>
                    <a:pt x="101081" y="58316"/>
                  </a:lnTo>
                  <a:lnTo>
                    <a:pt x="103920" y="60695"/>
                  </a:lnTo>
                  <a:lnTo>
                    <a:pt x="106805" y="63272"/>
                  </a:lnTo>
                  <a:lnTo>
                    <a:pt x="109721" y="65982"/>
                  </a:lnTo>
                  <a:lnTo>
                    <a:pt x="112657" y="67790"/>
                  </a:lnTo>
                  <a:lnTo>
                    <a:pt x="115608" y="68994"/>
                  </a:lnTo>
                  <a:lnTo>
                    <a:pt x="118566" y="69797"/>
                  </a:lnTo>
                  <a:lnTo>
                    <a:pt x="121530" y="71325"/>
                  </a:lnTo>
                  <a:lnTo>
                    <a:pt x="124499" y="73335"/>
                  </a:lnTo>
                  <a:lnTo>
                    <a:pt x="127470" y="75668"/>
                  </a:lnTo>
                  <a:lnTo>
                    <a:pt x="129450" y="78215"/>
                  </a:lnTo>
                  <a:lnTo>
                    <a:pt x="130771" y="80905"/>
                  </a:lnTo>
                  <a:lnTo>
                    <a:pt x="131651" y="83692"/>
                  </a:lnTo>
                  <a:lnTo>
                    <a:pt x="133231" y="85548"/>
                  </a:lnTo>
                  <a:lnTo>
                    <a:pt x="135276" y="86786"/>
                  </a:lnTo>
                  <a:lnTo>
                    <a:pt x="137630" y="87612"/>
                  </a:lnTo>
                  <a:lnTo>
                    <a:pt x="139202" y="89154"/>
                  </a:lnTo>
                  <a:lnTo>
                    <a:pt x="140247" y="91175"/>
                  </a:lnTo>
                  <a:lnTo>
                    <a:pt x="141928" y="96806"/>
                  </a:lnTo>
                  <a:lnTo>
                    <a:pt x="142157" y="100222"/>
                  </a:lnTo>
                  <a:lnTo>
                    <a:pt x="142219" y="102522"/>
                  </a:lnTo>
                  <a:lnTo>
                    <a:pt x="141267" y="105047"/>
                  </a:lnTo>
                  <a:lnTo>
                    <a:pt x="139642" y="107723"/>
                  </a:lnTo>
                  <a:lnTo>
                    <a:pt x="137565" y="110499"/>
                  </a:lnTo>
                  <a:lnTo>
                    <a:pt x="136180" y="113343"/>
                  </a:lnTo>
                  <a:lnTo>
                    <a:pt x="135258" y="116230"/>
                  </a:lnTo>
                  <a:lnTo>
                    <a:pt x="134642" y="119147"/>
                  </a:lnTo>
                  <a:lnTo>
                    <a:pt x="133240" y="122084"/>
                  </a:lnTo>
                  <a:lnTo>
                    <a:pt x="131314" y="125034"/>
                  </a:lnTo>
                  <a:lnTo>
                    <a:pt x="129036" y="127993"/>
                  </a:lnTo>
                  <a:lnTo>
                    <a:pt x="126526" y="129966"/>
                  </a:lnTo>
                  <a:lnTo>
                    <a:pt x="123861" y="131281"/>
                  </a:lnTo>
                  <a:lnTo>
                    <a:pt x="121091" y="132158"/>
                  </a:lnTo>
                  <a:lnTo>
                    <a:pt x="118252" y="133734"/>
                  </a:lnTo>
                  <a:lnTo>
                    <a:pt x="115368" y="135778"/>
                  </a:lnTo>
                  <a:lnTo>
                    <a:pt x="112453" y="138132"/>
                  </a:lnTo>
                  <a:lnTo>
                    <a:pt x="109518" y="139701"/>
                  </a:lnTo>
                  <a:lnTo>
                    <a:pt x="106569" y="140748"/>
                  </a:lnTo>
                  <a:lnTo>
                    <a:pt x="103610" y="141445"/>
                  </a:lnTo>
                  <a:lnTo>
                    <a:pt x="100646" y="141911"/>
                  </a:lnTo>
                  <a:lnTo>
                    <a:pt x="97677" y="142221"/>
                  </a:lnTo>
                  <a:lnTo>
                    <a:pt x="94706" y="142427"/>
                  </a:lnTo>
                  <a:lnTo>
                    <a:pt x="91733" y="141573"/>
                  </a:lnTo>
                  <a:lnTo>
                    <a:pt x="88759" y="140011"/>
                  </a:lnTo>
                  <a:lnTo>
                    <a:pt x="85785" y="137978"/>
                  </a:lnTo>
                  <a:lnTo>
                    <a:pt x="82808" y="136622"/>
                  </a:lnTo>
                  <a:lnTo>
                    <a:pt x="79833" y="135718"/>
                  </a:lnTo>
                  <a:lnTo>
                    <a:pt x="76857" y="135116"/>
                  </a:lnTo>
                  <a:lnTo>
                    <a:pt x="74873" y="133722"/>
                  </a:lnTo>
                  <a:lnTo>
                    <a:pt x="73550" y="131801"/>
                  </a:lnTo>
                  <a:lnTo>
                    <a:pt x="72668" y="129528"/>
                  </a:lnTo>
                  <a:lnTo>
                    <a:pt x="71088" y="127020"/>
                  </a:lnTo>
                  <a:lnTo>
                    <a:pt x="69042" y="124356"/>
                  </a:lnTo>
                  <a:lnTo>
                    <a:pt x="66687" y="121587"/>
                  </a:lnTo>
                  <a:lnTo>
                    <a:pt x="65116" y="118750"/>
                  </a:lnTo>
                  <a:lnTo>
                    <a:pt x="64069" y="115866"/>
                  </a:lnTo>
                  <a:lnTo>
                    <a:pt x="63371" y="112952"/>
                  </a:lnTo>
                  <a:lnTo>
                    <a:pt x="62905" y="110016"/>
                  </a:lnTo>
                  <a:lnTo>
                    <a:pt x="62595" y="107067"/>
                  </a:lnTo>
                  <a:lnTo>
                    <a:pt x="62388" y="104109"/>
                  </a:lnTo>
                  <a:lnTo>
                    <a:pt x="62250" y="101145"/>
                  </a:lnTo>
                  <a:lnTo>
                    <a:pt x="62098" y="95205"/>
                  </a:lnTo>
                  <a:lnTo>
                    <a:pt x="61975" y="10650"/>
                  </a:lnTo>
                  <a:lnTo>
                    <a:pt x="62967" y="10065"/>
                  </a:lnTo>
                  <a:lnTo>
                    <a:pt x="66715" y="9415"/>
                  </a:lnTo>
                  <a:lnTo>
                    <a:pt x="69104" y="10234"/>
                  </a:lnTo>
                  <a:lnTo>
                    <a:pt x="71688" y="11772"/>
                  </a:lnTo>
                  <a:lnTo>
                    <a:pt x="74403" y="13790"/>
                  </a:lnTo>
                  <a:lnTo>
                    <a:pt x="77205" y="15135"/>
                  </a:lnTo>
                  <a:lnTo>
                    <a:pt x="80067" y="16032"/>
                  </a:lnTo>
                  <a:lnTo>
                    <a:pt x="82965" y="16630"/>
                  </a:lnTo>
                  <a:lnTo>
                    <a:pt x="84899" y="18020"/>
                  </a:lnTo>
                  <a:lnTo>
                    <a:pt x="86186" y="19939"/>
                  </a:lnTo>
                  <a:lnTo>
                    <a:pt x="87045" y="22211"/>
                  </a:lnTo>
                  <a:lnTo>
                    <a:pt x="88610" y="24718"/>
                  </a:lnTo>
                  <a:lnTo>
                    <a:pt x="90646" y="27381"/>
                  </a:lnTo>
                  <a:lnTo>
                    <a:pt x="92995" y="30149"/>
                  </a:lnTo>
                  <a:lnTo>
                    <a:pt x="95554" y="32986"/>
                  </a:lnTo>
                  <a:lnTo>
                    <a:pt x="101042" y="38785"/>
                  </a:lnTo>
                  <a:lnTo>
                    <a:pt x="118562" y="56531"/>
                  </a:lnTo>
                  <a:lnTo>
                    <a:pt x="120536" y="59504"/>
                  </a:lnTo>
                  <a:lnTo>
                    <a:pt x="121851" y="62479"/>
                  </a:lnTo>
                  <a:lnTo>
                    <a:pt x="122728" y="65453"/>
                  </a:lnTo>
                  <a:lnTo>
                    <a:pt x="123313" y="68429"/>
                  </a:lnTo>
                  <a:lnTo>
                    <a:pt x="123703" y="71404"/>
                  </a:lnTo>
                  <a:lnTo>
                    <a:pt x="123962" y="74381"/>
                  </a:lnTo>
                  <a:lnTo>
                    <a:pt x="123144" y="76365"/>
                  </a:lnTo>
                  <a:lnTo>
                    <a:pt x="121606" y="77688"/>
                  </a:lnTo>
                  <a:lnTo>
                    <a:pt x="119588" y="78570"/>
                  </a:lnTo>
                  <a:lnTo>
                    <a:pt x="118243" y="80150"/>
                  </a:lnTo>
                  <a:lnTo>
                    <a:pt x="117346" y="82195"/>
                  </a:lnTo>
                  <a:lnTo>
                    <a:pt x="116749" y="84551"/>
                  </a:lnTo>
                  <a:lnTo>
                    <a:pt x="115358" y="86122"/>
                  </a:lnTo>
                  <a:lnTo>
                    <a:pt x="113439" y="87169"/>
                  </a:lnTo>
                  <a:lnTo>
                    <a:pt x="111167" y="87867"/>
                  </a:lnTo>
                  <a:lnTo>
                    <a:pt x="108659" y="88332"/>
                  </a:lnTo>
                  <a:lnTo>
                    <a:pt x="105997" y="88642"/>
                  </a:lnTo>
                  <a:lnTo>
                    <a:pt x="103229" y="88849"/>
                  </a:lnTo>
                  <a:lnTo>
                    <a:pt x="100392" y="88987"/>
                  </a:lnTo>
                  <a:lnTo>
                    <a:pt x="94593" y="89140"/>
                  </a:lnTo>
                  <a:lnTo>
                    <a:pt x="85750" y="89226"/>
                  </a:lnTo>
                  <a:lnTo>
                    <a:pt x="82786" y="88246"/>
                  </a:lnTo>
                  <a:lnTo>
                    <a:pt x="79818" y="86600"/>
                  </a:lnTo>
                  <a:lnTo>
                    <a:pt x="76846" y="84511"/>
                  </a:lnTo>
                  <a:lnTo>
                    <a:pt x="72882" y="83119"/>
                  </a:lnTo>
                  <a:lnTo>
                    <a:pt x="68254" y="82190"/>
                  </a:lnTo>
                  <a:lnTo>
                    <a:pt x="63184" y="81571"/>
                  </a:lnTo>
                  <a:lnTo>
                    <a:pt x="58812" y="80166"/>
                  </a:lnTo>
                  <a:lnTo>
                    <a:pt x="54905" y="78237"/>
                  </a:lnTo>
                  <a:lnTo>
                    <a:pt x="51308" y="75959"/>
                  </a:lnTo>
                  <a:lnTo>
                    <a:pt x="46927" y="73448"/>
                  </a:lnTo>
                  <a:lnTo>
                    <a:pt x="36766" y="68012"/>
                  </a:lnTo>
                  <a:lnTo>
                    <a:pt x="32270" y="65174"/>
                  </a:lnTo>
                  <a:lnTo>
                    <a:pt x="28281" y="62289"/>
                  </a:lnTo>
                  <a:lnTo>
                    <a:pt x="24629" y="59374"/>
                  </a:lnTo>
                  <a:lnTo>
                    <a:pt x="21203" y="56438"/>
                  </a:lnTo>
                  <a:lnTo>
                    <a:pt x="17927" y="53489"/>
                  </a:lnTo>
                  <a:lnTo>
                    <a:pt x="11640" y="47566"/>
                  </a:lnTo>
                  <a:lnTo>
                    <a:pt x="5538" y="41627"/>
                  </a:lnTo>
                  <a:lnTo>
                    <a:pt x="3515" y="38654"/>
                  </a:lnTo>
                  <a:lnTo>
                    <a:pt x="2165" y="35680"/>
                  </a:lnTo>
                  <a:lnTo>
                    <a:pt x="1266" y="32705"/>
                  </a:lnTo>
                  <a:lnTo>
                    <a:pt x="666" y="29730"/>
                  </a:lnTo>
                  <a:lnTo>
                    <a:pt x="267" y="26753"/>
                  </a:lnTo>
                  <a:lnTo>
                    <a:pt x="0" y="23777"/>
                  </a:lnTo>
                  <a:lnTo>
                    <a:pt x="814" y="20801"/>
                  </a:lnTo>
                  <a:lnTo>
                    <a:pt x="2349" y="17825"/>
                  </a:lnTo>
                  <a:lnTo>
                    <a:pt x="4365" y="14848"/>
                  </a:lnTo>
                  <a:lnTo>
                    <a:pt x="6701" y="12864"/>
                  </a:lnTo>
                  <a:lnTo>
                    <a:pt x="9251" y="11541"/>
                  </a:lnTo>
                  <a:lnTo>
                    <a:pt x="11943" y="10659"/>
                  </a:lnTo>
                  <a:lnTo>
                    <a:pt x="15722" y="10071"/>
                  </a:lnTo>
                  <a:lnTo>
                    <a:pt x="20226" y="9679"/>
                  </a:lnTo>
                  <a:lnTo>
                    <a:pt x="25212" y="9418"/>
                  </a:lnTo>
                  <a:lnTo>
                    <a:pt x="29529" y="10236"/>
                  </a:lnTo>
                  <a:lnTo>
                    <a:pt x="33399" y="11774"/>
                  </a:lnTo>
                  <a:lnTo>
                    <a:pt x="36971" y="13791"/>
                  </a:lnTo>
                  <a:lnTo>
                    <a:pt x="40345" y="14143"/>
                  </a:lnTo>
                  <a:lnTo>
                    <a:pt x="43586" y="13387"/>
                  </a:lnTo>
                  <a:lnTo>
                    <a:pt x="51177" y="9783"/>
                  </a:lnTo>
                  <a:lnTo>
                    <a:pt x="51799" y="8495"/>
                  </a:lnTo>
                  <a:lnTo>
                    <a:pt x="52491" y="4418"/>
                  </a:lnTo>
                  <a:lnTo>
                    <a:pt x="53040" y="0"/>
                  </a:lnTo>
                  <a:lnTo>
                    <a:pt x="57784" y="9457"/>
                  </a:lnTo>
                  <a:lnTo>
                    <a:pt x="61166" y="13238"/>
                  </a:lnTo>
                  <a:lnTo>
                    <a:pt x="65404" y="16751"/>
                  </a:lnTo>
                  <a:lnTo>
                    <a:pt x="70214" y="20086"/>
                  </a:lnTo>
                  <a:lnTo>
                    <a:pt x="75405" y="23301"/>
                  </a:lnTo>
                  <a:lnTo>
                    <a:pt x="80851" y="26436"/>
                  </a:lnTo>
                  <a:lnTo>
                    <a:pt x="86464" y="29519"/>
                  </a:lnTo>
                  <a:lnTo>
                    <a:pt x="92192" y="33558"/>
                  </a:lnTo>
                  <a:lnTo>
                    <a:pt x="97995" y="38236"/>
                  </a:lnTo>
                  <a:lnTo>
                    <a:pt x="103847" y="43339"/>
                  </a:lnTo>
                  <a:lnTo>
                    <a:pt x="108741" y="48725"/>
                  </a:lnTo>
                  <a:lnTo>
                    <a:pt x="112995" y="54300"/>
                  </a:lnTo>
                  <a:lnTo>
                    <a:pt x="116825" y="60001"/>
                  </a:lnTo>
                  <a:lnTo>
                    <a:pt x="120369" y="65786"/>
                  </a:lnTo>
                  <a:lnTo>
                    <a:pt x="123725" y="71628"/>
                  </a:lnTo>
                  <a:lnTo>
                    <a:pt x="126954" y="77506"/>
                  </a:lnTo>
                  <a:lnTo>
                    <a:pt x="129107" y="82417"/>
                  </a:lnTo>
                  <a:lnTo>
                    <a:pt x="130542" y="86683"/>
                  </a:lnTo>
                  <a:lnTo>
                    <a:pt x="131498" y="90520"/>
                  </a:lnTo>
                  <a:lnTo>
                    <a:pt x="133128" y="94069"/>
                  </a:lnTo>
                  <a:lnTo>
                    <a:pt x="135208" y="97428"/>
                  </a:lnTo>
                  <a:lnTo>
                    <a:pt x="142342" y="107122"/>
                  </a:lnTo>
                </a:path>
              </a:pathLst>
            </a:cu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0" name="SMARTInkAnnotation44"/>
            <p:cNvSpPr/>
            <p:nvPr/>
          </p:nvSpPr>
          <p:spPr bwMode="auto">
            <a:xfrm>
              <a:off x="5250656" y="1393031"/>
              <a:ext cx="2942746" cy="3018235"/>
            </a:xfrm>
            <a:custGeom>
              <a:avLst/>
              <a:gdLst/>
              <a:ahLst/>
              <a:cxnLst/>
              <a:rect l="0" t="0" r="0" b="0"/>
              <a:pathLst>
                <a:path w="2942746" h="3018235">
                  <a:moveTo>
                    <a:pt x="2911078" y="3018234"/>
                  </a:moveTo>
                  <a:lnTo>
                    <a:pt x="2942745" y="3018234"/>
                  </a:lnTo>
                  <a:lnTo>
                    <a:pt x="2940696" y="3018234"/>
                  </a:lnTo>
                  <a:lnTo>
                    <a:pt x="2939754" y="3017242"/>
                  </a:lnTo>
                  <a:lnTo>
                    <a:pt x="2939125" y="3015589"/>
                  </a:lnTo>
                  <a:lnTo>
                    <a:pt x="2938705" y="3013494"/>
                  </a:lnTo>
                  <a:lnTo>
                    <a:pt x="2937434" y="3012098"/>
                  </a:lnTo>
                  <a:lnTo>
                    <a:pt x="2935593" y="3011166"/>
                  </a:lnTo>
                  <a:lnTo>
                    <a:pt x="2930904" y="3010132"/>
                  </a:lnTo>
                  <a:lnTo>
                    <a:pt x="2915750" y="3009337"/>
                  </a:lnTo>
                  <a:lnTo>
                    <a:pt x="2914192" y="3008334"/>
                  </a:lnTo>
                  <a:lnTo>
                    <a:pt x="2913154" y="3006673"/>
                  </a:lnTo>
                  <a:lnTo>
                    <a:pt x="2911200" y="3000743"/>
                  </a:lnTo>
                  <a:lnTo>
                    <a:pt x="2911114" y="2995744"/>
                  </a:lnTo>
                  <a:lnTo>
                    <a:pt x="2910110" y="2993319"/>
                  </a:lnTo>
                  <a:lnTo>
                    <a:pt x="2904949" y="2985165"/>
                  </a:lnTo>
                  <a:lnTo>
                    <a:pt x="2903394" y="2979394"/>
                  </a:lnTo>
                  <a:lnTo>
                    <a:pt x="2902257" y="2961667"/>
                  </a:lnTo>
                  <a:lnTo>
                    <a:pt x="2901229" y="2958695"/>
                  </a:lnTo>
                  <a:lnTo>
                    <a:pt x="2896033" y="2949770"/>
                  </a:lnTo>
                  <a:lnTo>
                    <a:pt x="2893589" y="2939630"/>
                  </a:lnTo>
                  <a:lnTo>
                    <a:pt x="2887155" y="2931086"/>
                  </a:lnTo>
                  <a:lnTo>
                    <a:pt x="2884666" y="2921663"/>
                  </a:lnTo>
                  <a:lnTo>
                    <a:pt x="2876634" y="2912465"/>
                  </a:lnTo>
                  <a:lnTo>
                    <a:pt x="2875926" y="2909049"/>
                  </a:lnTo>
                  <a:lnTo>
                    <a:pt x="2875737" y="2906749"/>
                  </a:lnTo>
                  <a:lnTo>
                    <a:pt x="2874619" y="2904223"/>
                  </a:lnTo>
                  <a:lnTo>
                    <a:pt x="2866807" y="2893706"/>
                  </a:lnTo>
                  <a:lnTo>
                    <a:pt x="2826374" y="2853162"/>
                  </a:lnTo>
                  <a:lnTo>
                    <a:pt x="2824843" y="2850639"/>
                  </a:lnTo>
                  <a:lnTo>
                    <a:pt x="2823141" y="2845190"/>
                  </a:lnTo>
                  <a:lnTo>
                    <a:pt x="2821696" y="2843341"/>
                  </a:lnTo>
                  <a:lnTo>
                    <a:pt x="2819740" y="2842107"/>
                  </a:lnTo>
                  <a:lnTo>
                    <a:pt x="2817444" y="2841285"/>
                  </a:lnTo>
                  <a:lnTo>
                    <a:pt x="2815913" y="2839745"/>
                  </a:lnTo>
                  <a:lnTo>
                    <a:pt x="2814892" y="2837725"/>
                  </a:lnTo>
                  <a:lnTo>
                    <a:pt x="2813255" y="2832096"/>
                  </a:lnTo>
                  <a:lnTo>
                    <a:pt x="2812971" y="2826381"/>
                  </a:lnTo>
                  <a:lnTo>
                    <a:pt x="2811939" y="2823856"/>
                  </a:lnTo>
                  <a:lnTo>
                    <a:pt x="2808146" y="2818404"/>
                  </a:lnTo>
                  <a:lnTo>
                    <a:pt x="2805746" y="2816553"/>
                  </a:lnTo>
                  <a:lnTo>
                    <a:pt x="2803153" y="2815319"/>
                  </a:lnTo>
                  <a:lnTo>
                    <a:pt x="2800433" y="2814497"/>
                  </a:lnTo>
                  <a:lnTo>
                    <a:pt x="2798620" y="2812956"/>
                  </a:lnTo>
                  <a:lnTo>
                    <a:pt x="2797410" y="2810937"/>
                  </a:lnTo>
                  <a:lnTo>
                    <a:pt x="2796604" y="2808598"/>
                  </a:lnTo>
                  <a:lnTo>
                    <a:pt x="2795074" y="2807040"/>
                  </a:lnTo>
                  <a:lnTo>
                    <a:pt x="2793063" y="2806000"/>
                  </a:lnTo>
                  <a:lnTo>
                    <a:pt x="2790729" y="2805307"/>
                  </a:lnTo>
                  <a:lnTo>
                    <a:pt x="2785491" y="2801892"/>
                  </a:lnTo>
                  <a:lnTo>
                    <a:pt x="2782705" y="2799592"/>
                  </a:lnTo>
                  <a:lnTo>
                    <a:pt x="2780848" y="2797067"/>
                  </a:lnTo>
                  <a:lnTo>
                    <a:pt x="2778784" y="2791615"/>
                  </a:lnTo>
                  <a:lnTo>
                    <a:pt x="2777242" y="2789764"/>
                  </a:lnTo>
                  <a:lnTo>
                    <a:pt x="2775221" y="2788530"/>
                  </a:lnTo>
                  <a:lnTo>
                    <a:pt x="2772882" y="2787707"/>
                  </a:lnTo>
                  <a:lnTo>
                    <a:pt x="2771321" y="2786167"/>
                  </a:lnTo>
                  <a:lnTo>
                    <a:pt x="2770282" y="2784148"/>
                  </a:lnTo>
                  <a:lnTo>
                    <a:pt x="2769590" y="2781809"/>
                  </a:lnTo>
                  <a:lnTo>
                    <a:pt x="2766174" y="2776565"/>
                  </a:lnTo>
                  <a:lnTo>
                    <a:pt x="2736201" y="2744143"/>
                  </a:lnTo>
                  <a:lnTo>
                    <a:pt x="2734136" y="2738328"/>
                  </a:lnTo>
                  <a:lnTo>
                    <a:pt x="2732593" y="2736380"/>
                  </a:lnTo>
                  <a:lnTo>
                    <a:pt x="2730573" y="2735082"/>
                  </a:lnTo>
                  <a:lnTo>
                    <a:pt x="2728234" y="2734216"/>
                  </a:lnTo>
                  <a:lnTo>
                    <a:pt x="2722989" y="2730608"/>
                  </a:lnTo>
                  <a:lnTo>
                    <a:pt x="2711537" y="2720207"/>
                  </a:lnTo>
                  <a:lnTo>
                    <a:pt x="2709589" y="2717354"/>
                  </a:lnTo>
                  <a:lnTo>
                    <a:pt x="2705857" y="2708599"/>
                  </a:lnTo>
                  <a:lnTo>
                    <a:pt x="2696210" y="2696751"/>
                  </a:lnTo>
                  <a:lnTo>
                    <a:pt x="2640211" y="2640211"/>
                  </a:lnTo>
                  <a:lnTo>
                    <a:pt x="2637234" y="2638227"/>
                  </a:lnTo>
                  <a:lnTo>
                    <a:pt x="2628304" y="2634441"/>
                  </a:lnTo>
                  <a:lnTo>
                    <a:pt x="2590161" y="2607420"/>
                  </a:lnTo>
                  <a:lnTo>
                    <a:pt x="2577812" y="2595553"/>
                  </a:lnTo>
                  <a:lnTo>
                    <a:pt x="2559854" y="2570013"/>
                  </a:lnTo>
                  <a:lnTo>
                    <a:pt x="2551249" y="2563371"/>
                  </a:lnTo>
                  <a:lnTo>
                    <a:pt x="2534296" y="2551023"/>
                  </a:lnTo>
                  <a:lnTo>
                    <a:pt x="2520402" y="2539029"/>
                  </a:lnTo>
                  <a:lnTo>
                    <a:pt x="2498609" y="2524127"/>
                  </a:lnTo>
                  <a:lnTo>
                    <a:pt x="2479588" y="2506266"/>
                  </a:lnTo>
                  <a:lnTo>
                    <a:pt x="2452691" y="2470915"/>
                  </a:lnTo>
                  <a:lnTo>
                    <a:pt x="2381254" y="2408038"/>
                  </a:lnTo>
                  <a:lnTo>
                    <a:pt x="2379267" y="2405063"/>
                  </a:lnTo>
                  <a:lnTo>
                    <a:pt x="2375481" y="2396133"/>
                  </a:lnTo>
                  <a:lnTo>
                    <a:pt x="2365816" y="2384226"/>
                  </a:lnTo>
                  <a:lnTo>
                    <a:pt x="2332303" y="2350163"/>
                  </a:lnTo>
                  <a:lnTo>
                    <a:pt x="2331751" y="2348619"/>
                  </a:lnTo>
                  <a:lnTo>
                    <a:pt x="2330793" y="2340965"/>
                  </a:lnTo>
                  <a:lnTo>
                    <a:pt x="2329754" y="2340502"/>
                  </a:lnTo>
                  <a:lnTo>
                    <a:pt x="2321751" y="2339581"/>
                  </a:lnTo>
                  <a:lnTo>
                    <a:pt x="2321719" y="2364649"/>
                  </a:lnTo>
                  <a:lnTo>
                    <a:pt x="2324365" y="2368250"/>
                  </a:lnTo>
                  <a:lnTo>
                    <a:pt x="2330281" y="2374885"/>
                  </a:lnTo>
                  <a:lnTo>
                    <a:pt x="2325799" y="2375174"/>
                  </a:lnTo>
                  <a:lnTo>
                    <a:pt x="2324439" y="2374223"/>
                  </a:lnTo>
                  <a:lnTo>
                    <a:pt x="2323532" y="2372596"/>
                  </a:lnTo>
                  <a:lnTo>
                    <a:pt x="2322928" y="2370521"/>
                  </a:lnTo>
                  <a:lnTo>
                    <a:pt x="2319610" y="2365567"/>
                  </a:lnTo>
                  <a:lnTo>
                    <a:pt x="2317337" y="2362857"/>
                  </a:lnTo>
                  <a:lnTo>
                    <a:pt x="2315820" y="2360058"/>
                  </a:lnTo>
                  <a:lnTo>
                    <a:pt x="2314136" y="2354303"/>
                  </a:lnTo>
                  <a:lnTo>
                    <a:pt x="2312907" y="2336587"/>
                  </a:lnTo>
                  <a:lnTo>
                    <a:pt x="2313860" y="2334608"/>
                  </a:lnTo>
                  <a:lnTo>
                    <a:pt x="2315487" y="2333288"/>
                  </a:lnTo>
                  <a:lnTo>
                    <a:pt x="2321353" y="2330803"/>
                  </a:lnTo>
                  <a:lnTo>
                    <a:pt x="2316870" y="2330694"/>
                  </a:lnTo>
                  <a:lnTo>
                    <a:pt x="2315510" y="2331671"/>
                  </a:lnTo>
                  <a:lnTo>
                    <a:pt x="2314603" y="2333315"/>
                  </a:lnTo>
                  <a:lnTo>
                    <a:pt x="2312789" y="2339578"/>
                  </a:lnTo>
                  <a:lnTo>
                    <a:pt x="2296181" y="2339578"/>
                  </a:lnTo>
                  <a:lnTo>
                    <a:pt x="2295764" y="2338586"/>
                  </a:lnTo>
                  <a:lnTo>
                    <a:pt x="2295300" y="2334837"/>
                  </a:lnTo>
                  <a:lnTo>
                    <a:pt x="2294185" y="2333441"/>
                  </a:lnTo>
                  <a:lnTo>
                    <a:pt x="2292449" y="2332510"/>
                  </a:lnTo>
                  <a:lnTo>
                    <a:pt x="2287273" y="2331016"/>
                  </a:lnTo>
                  <a:lnTo>
                    <a:pt x="2252989" y="2298629"/>
                  </a:lnTo>
                  <a:lnTo>
                    <a:pt x="2247185" y="2296574"/>
                  </a:lnTo>
                  <a:lnTo>
                    <a:pt x="2245240" y="2295034"/>
                  </a:lnTo>
                  <a:lnTo>
                    <a:pt x="2243944" y="2293014"/>
                  </a:lnTo>
                  <a:lnTo>
                    <a:pt x="2243081" y="2290676"/>
                  </a:lnTo>
                  <a:lnTo>
                    <a:pt x="2241512" y="2289117"/>
                  </a:lnTo>
                  <a:lnTo>
                    <a:pt x="2239474" y="2288078"/>
                  </a:lnTo>
                  <a:lnTo>
                    <a:pt x="2237123" y="2287385"/>
                  </a:lnTo>
                  <a:lnTo>
                    <a:pt x="2231866" y="2283970"/>
                  </a:lnTo>
                  <a:lnTo>
                    <a:pt x="2217466" y="2271842"/>
                  </a:lnTo>
                  <a:lnTo>
                    <a:pt x="2208588" y="2268245"/>
                  </a:lnTo>
                  <a:lnTo>
                    <a:pt x="2199672" y="2262329"/>
                  </a:lnTo>
                  <a:lnTo>
                    <a:pt x="2190748" y="2259142"/>
                  </a:lnTo>
                  <a:lnTo>
                    <a:pt x="2181820" y="2252355"/>
                  </a:lnTo>
                  <a:lnTo>
                    <a:pt x="2155031" y="2227437"/>
                  </a:lnTo>
                  <a:lnTo>
                    <a:pt x="2146101" y="2223669"/>
                  </a:lnTo>
                  <a:lnTo>
                    <a:pt x="2111210" y="2200598"/>
                  </a:lnTo>
                  <a:lnTo>
                    <a:pt x="2101699" y="2196865"/>
                  </a:lnTo>
                  <a:lnTo>
                    <a:pt x="2089595" y="2187217"/>
                  </a:lnTo>
                  <a:lnTo>
                    <a:pt x="2082622" y="2181573"/>
                  </a:lnTo>
                  <a:lnTo>
                    <a:pt x="2061025" y="2166905"/>
                  </a:lnTo>
                  <a:lnTo>
                    <a:pt x="2051220" y="2157998"/>
                  </a:lnTo>
                  <a:lnTo>
                    <a:pt x="2048121" y="2156017"/>
                  </a:lnTo>
                  <a:lnTo>
                    <a:pt x="2023900" y="2145273"/>
                  </a:lnTo>
                  <a:lnTo>
                    <a:pt x="1989695" y="2122257"/>
                  </a:lnTo>
                  <a:lnTo>
                    <a:pt x="1985275" y="2120283"/>
                  </a:lnTo>
                  <a:lnTo>
                    <a:pt x="1970567" y="2116513"/>
                  </a:lnTo>
                  <a:lnTo>
                    <a:pt x="1962914" y="2112115"/>
                  </a:lnTo>
                  <a:lnTo>
                    <a:pt x="1885778" y="2059780"/>
                  </a:lnTo>
                  <a:lnTo>
                    <a:pt x="1874629" y="2056474"/>
                  </a:lnTo>
                  <a:lnTo>
                    <a:pt x="1868878" y="2055591"/>
                  </a:lnTo>
                  <a:lnTo>
                    <a:pt x="1859841" y="2051966"/>
                  </a:lnTo>
                  <a:lnTo>
                    <a:pt x="1792033" y="2013142"/>
                  </a:lnTo>
                  <a:lnTo>
                    <a:pt x="1703655" y="1980476"/>
                  </a:lnTo>
                  <a:lnTo>
                    <a:pt x="1657871" y="1959495"/>
                  </a:lnTo>
                  <a:lnTo>
                    <a:pt x="1634118" y="1953725"/>
                  </a:lnTo>
                  <a:lnTo>
                    <a:pt x="1605358" y="1940472"/>
                  </a:lnTo>
                  <a:lnTo>
                    <a:pt x="1597201" y="1934656"/>
                  </a:lnTo>
                  <a:lnTo>
                    <a:pt x="1592644" y="1932708"/>
                  </a:lnTo>
                  <a:lnTo>
                    <a:pt x="1577742" y="1928975"/>
                  </a:lnTo>
                  <a:lnTo>
                    <a:pt x="1550881" y="1914675"/>
                  </a:lnTo>
                  <a:lnTo>
                    <a:pt x="1517443" y="1901457"/>
                  </a:lnTo>
                  <a:lnTo>
                    <a:pt x="1489193" y="1888058"/>
                  </a:lnTo>
                  <a:lnTo>
                    <a:pt x="1477527" y="1884325"/>
                  </a:lnTo>
                  <a:lnTo>
                    <a:pt x="1467787" y="1878369"/>
                  </a:lnTo>
                  <a:lnTo>
                    <a:pt x="1447867" y="1870906"/>
                  </a:lnTo>
                  <a:lnTo>
                    <a:pt x="1432563" y="1861076"/>
                  </a:lnTo>
                  <a:lnTo>
                    <a:pt x="1423045" y="1857480"/>
                  </a:lnTo>
                  <a:lnTo>
                    <a:pt x="1403206" y="1845090"/>
                  </a:lnTo>
                  <a:lnTo>
                    <a:pt x="1394908" y="1841993"/>
                  </a:lnTo>
                  <a:lnTo>
                    <a:pt x="1391306" y="1841167"/>
                  </a:lnTo>
                  <a:lnTo>
                    <a:pt x="1384657" y="1837604"/>
                  </a:lnTo>
                  <a:lnTo>
                    <a:pt x="1369292" y="1825373"/>
                  </a:lnTo>
                  <a:lnTo>
                    <a:pt x="1360311" y="1821765"/>
                  </a:lnTo>
                  <a:lnTo>
                    <a:pt x="1348387" y="1812160"/>
                  </a:lnTo>
                  <a:lnTo>
                    <a:pt x="1345409" y="1809372"/>
                  </a:lnTo>
                  <a:lnTo>
                    <a:pt x="1342432" y="1807514"/>
                  </a:lnTo>
                  <a:lnTo>
                    <a:pt x="1336477" y="1805449"/>
                  </a:lnTo>
                  <a:lnTo>
                    <a:pt x="1334493" y="1803906"/>
                  </a:lnTo>
                  <a:lnTo>
                    <a:pt x="1333170" y="1801885"/>
                  </a:lnTo>
                  <a:lnTo>
                    <a:pt x="1331046" y="1796253"/>
                  </a:lnTo>
                  <a:lnTo>
                    <a:pt x="1330678" y="1790537"/>
                  </a:lnTo>
                  <a:lnTo>
                    <a:pt x="1329634" y="1789004"/>
                  </a:lnTo>
                  <a:lnTo>
                    <a:pt x="1327946" y="1787982"/>
                  </a:lnTo>
                  <a:lnTo>
                    <a:pt x="1325829" y="1787300"/>
                  </a:lnTo>
                  <a:lnTo>
                    <a:pt x="1324417" y="1787838"/>
                  </a:lnTo>
                  <a:lnTo>
                    <a:pt x="1323476" y="1789189"/>
                  </a:lnTo>
                  <a:lnTo>
                    <a:pt x="1321966" y="1793745"/>
                  </a:lnTo>
                  <a:lnTo>
                    <a:pt x="1321626" y="1802457"/>
                  </a:lnTo>
                  <a:lnTo>
                    <a:pt x="1329285" y="1811367"/>
                  </a:lnTo>
                  <a:lnTo>
                    <a:pt x="1329973" y="1814768"/>
                  </a:lnTo>
                  <a:lnTo>
                    <a:pt x="1330491" y="1821253"/>
                  </a:lnTo>
                  <a:lnTo>
                    <a:pt x="1317220" y="1821646"/>
                  </a:lnTo>
                  <a:lnTo>
                    <a:pt x="1315702" y="1820657"/>
                  </a:lnTo>
                  <a:lnTo>
                    <a:pt x="1314689" y="1819006"/>
                  </a:lnTo>
                  <a:lnTo>
                    <a:pt x="1314014" y="1816912"/>
                  </a:lnTo>
                  <a:lnTo>
                    <a:pt x="1312572" y="1815517"/>
                  </a:lnTo>
                  <a:lnTo>
                    <a:pt x="1310618" y="1814587"/>
                  </a:lnTo>
                  <a:lnTo>
                    <a:pt x="1308324" y="1813967"/>
                  </a:lnTo>
                  <a:lnTo>
                    <a:pt x="1306794" y="1812561"/>
                  </a:lnTo>
                  <a:lnTo>
                    <a:pt x="1305774" y="1810632"/>
                  </a:lnTo>
                  <a:lnTo>
                    <a:pt x="1305094" y="1808353"/>
                  </a:lnTo>
                  <a:lnTo>
                    <a:pt x="1305633" y="1805843"/>
                  </a:lnTo>
                  <a:lnTo>
                    <a:pt x="1310140" y="1797568"/>
                  </a:lnTo>
                  <a:lnTo>
                    <a:pt x="1311542" y="1791768"/>
                  </a:lnTo>
                  <a:lnTo>
                    <a:pt x="1312908" y="1789825"/>
                  </a:lnTo>
                  <a:lnTo>
                    <a:pt x="1314811" y="1788529"/>
                  </a:lnTo>
                  <a:lnTo>
                    <a:pt x="1317072" y="1787665"/>
                  </a:lnTo>
                  <a:lnTo>
                    <a:pt x="1318579" y="1786097"/>
                  </a:lnTo>
                  <a:lnTo>
                    <a:pt x="1319584" y="1784059"/>
                  </a:lnTo>
                  <a:lnTo>
                    <a:pt x="1321197" y="1778401"/>
                  </a:lnTo>
                  <a:lnTo>
                    <a:pt x="1320337" y="1777936"/>
                  </a:lnTo>
                  <a:lnTo>
                    <a:pt x="1312770" y="1777018"/>
                  </a:lnTo>
                  <a:lnTo>
                    <a:pt x="1312665" y="1760422"/>
                  </a:lnTo>
                  <a:lnTo>
                    <a:pt x="1311672" y="1759998"/>
                  </a:lnTo>
                  <a:lnTo>
                    <a:pt x="1307924" y="1759526"/>
                  </a:lnTo>
                  <a:lnTo>
                    <a:pt x="1306527" y="1758408"/>
                  </a:lnTo>
                  <a:lnTo>
                    <a:pt x="1305596" y="1756670"/>
                  </a:lnTo>
                  <a:lnTo>
                    <a:pt x="1303843" y="1750596"/>
                  </a:lnTo>
                  <a:lnTo>
                    <a:pt x="1296056" y="1742564"/>
                  </a:lnTo>
                  <a:lnTo>
                    <a:pt x="1295360" y="1739210"/>
                  </a:lnTo>
                  <a:lnTo>
                    <a:pt x="1295175" y="1736926"/>
                  </a:lnTo>
                  <a:lnTo>
                    <a:pt x="1294060" y="1734412"/>
                  </a:lnTo>
                  <a:lnTo>
                    <a:pt x="1288741" y="1726132"/>
                  </a:lnTo>
                  <a:lnTo>
                    <a:pt x="1287148" y="1720331"/>
                  </a:lnTo>
                  <a:lnTo>
                    <a:pt x="1285732" y="1718387"/>
                  </a:lnTo>
                  <a:lnTo>
                    <a:pt x="1283795" y="1717092"/>
                  </a:lnTo>
                  <a:lnTo>
                    <a:pt x="1281511" y="1716228"/>
                  </a:lnTo>
                  <a:lnTo>
                    <a:pt x="1278997" y="1713667"/>
                  </a:lnTo>
                  <a:lnTo>
                    <a:pt x="1262973" y="1691268"/>
                  </a:lnTo>
                  <a:lnTo>
                    <a:pt x="1260813" y="1684992"/>
                  </a:lnTo>
                  <a:lnTo>
                    <a:pt x="1259245" y="1682922"/>
                  </a:lnTo>
                  <a:lnTo>
                    <a:pt x="1257208" y="1681542"/>
                  </a:lnTo>
                  <a:lnTo>
                    <a:pt x="1254857" y="1680621"/>
                  </a:lnTo>
                  <a:lnTo>
                    <a:pt x="1246809" y="1674586"/>
                  </a:lnTo>
                  <a:lnTo>
                    <a:pt x="1229288" y="1657838"/>
                  </a:lnTo>
                  <a:lnTo>
                    <a:pt x="1227314" y="1653905"/>
                  </a:lnTo>
                  <a:lnTo>
                    <a:pt x="1223544" y="1639881"/>
                  </a:lnTo>
                  <a:lnTo>
                    <a:pt x="1211092" y="1617851"/>
                  </a:lnTo>
                  <a:lnTo>
                    <a:pt x="1207990" y="1606722"/>
                  </a:lnTo>
                  <a:lnTo>
                    <a:pt x="1207163" y="1600976"/>
                  </a:lnTo>
                  <a:lnTo>
                    <a:pt x="1203598" y="1591946"/>
                  </a:lnTo>
                  <a:lnTo>
                    <a:pt x="1196012" y="1581284"/>
                  </a:lnTo>
                  <a:lnTo>
                    <a:pt x="1193224" y="1578064"/>
                  </a:lnTo>
                  <a:lnTo>
                    <a:pt x="1191365" y="1574925"/>
                  </a:lnTo>
                  <a:lnTo>
                    <a:pt x="1187757" y="1565768"/>
                  </a:lnTo>
                  <a:lnTo>
                    <a:pt x="1175364" y="1546061"/>
                  </a:lnTo>
                  <a:lnTo>
                    <a:pt x="1172267" y="1535128"/>
                  </a:lnTo>
                  <a:lnTo>
                    <a:pt x="1171441" y="1529434"/>
                  </a:lnTo>
                  <a:lnTo>
                    <a:pt x="1167877" y="1520462"/>
                  </a:lnTo>
                  <a:lnTo>
                    <a:pt x="1157505" y="1501877"/>
                  </a:lnTo>
                  <a:lnTo>
                    <a:pt x="1154408" y="1490686"/>
                  </a:lnTo>
                  <a:lnTo>
                    <a:pt x="1153582" y="1484923"/>
                  </a:lnTo>
                  <a:lnTo>
                    <a:pt x="1150018" y="1475875"/>
                  </a:lnTo>
                  <a:lnTo>
                    <a:pt x="1146119" y="1468546"/>
                  </a:lnTo>
                  <a:lnTo>
                    <a:pt x="1135434" y="1435987"/>
                  </a:lnTo>
                  <a:lnTo>
                    <a:pt x="1133347" y="1422058"/>
                  </a:lnTo>
                  <a:lnTo>
                    <a:pt x="1129449" y="1412216"/>
                  </a:lnTo>
                  <a:lnTo>
                    <a:pt x="1118641" y="1393598"/>
                  </a:lnTo>
                  <a:lnTo>
                    <a:pt x="1116298" y="1386338"/>
                  </a:lnTo>
                  <a:lnTo>
                    <a:pt x="1109356" y="1368154"/>
                  </a:lnTo>
                  <a:lnTo>
                    <a:pt x="1107691" y="1354713"/>
                  </a:lnTo>
                  <a:lnTo>
                    <a:pt x="1106562" y="1351611"/>
                  </a:lnTo>
                  <a:lnTo>
                    <a:pt x="1102662" y="1345518"/>
                  </a:lnTo>
                  <a:lnTo>
                    <a:pt x="1100267" y="1336857"/>
                  </a:lnTo>
                  <a:lnTo>
                    <a:pt x="1099629" y="1331769"/>
                  </a:lnTo>
                  <a:lnTo>
                    <a:pt x="1096274" y="1323470"/>
                  </a:lnTo>
                  <a:lnTo>
                    <a:pt x="1088806" y="1313220"/>
                  </a:lnTo>
                  <a:lnTo>
                    <a:pt x="1086035" y="1310058"/>
                  </a:lnTo>
                  <a:lnTo>
                    <a:pt x="1084187" y="1305966"/>
                  </a:lnTo>
                  <a:lnTo>
                    <a:pt x="1080595" y="1291717"/>
                  </a:lnTo>
                  <a:lnTo>
                    <a:pt x="1074679" y="1280771"/>
                  </a:lnTo>
                  <a:lnTo>
                    <a:pt x="1072948" y="1274346"/>
                  </a:lnTo>
                  <a:lnTo>
                    <a:pt x="1071973" y="1265150"/>
                  </a:lnTo>
                  <a:lnTo>
                    <a:pt x="1070844" y="1262137"/>
                  </a:lnTo>
                  <a:lnTo>
                    <a:pt x="1065506" y="1253155"/>
                  </a:lnTo>
                  <a:lnTo>
                    <a:pt x="1062492" y="1244210"/>
                  </a:lnTo>
                  <a:lnTo>
                    <a:pt x="1056748" y="1235276"/>
                  </a:lnTo>
                  <a:lnTo>
                    <a:pt x="1055057" y="1229321"/>
                  </a:lnTo>
                  <a:lnTo>
                    <a:pt x="1053821" y="1211461"/>
                  </a:lnTo>
                  <a:lnTo>
                    <a:pt x="1052790" y="1209477"/>
                  </a:lnTo>
                  <a:lnTo>
                    <a:pt x="1051110" y="1208154"/>
                  </a:lnTo>
                  <a:lnTo>
                    <a:pt x="1048998" y="1207272"/>
                  </a:lnTo>
                  <a:lnTo>
                    <a:pt x="1047589" y="1205691"/>
                  </a:lnTo>
                  <a:lnTo>
                    <a:pt x="1046651" y="1203646"/>
                  </a:lnTo>
                  <a:lnTo>
                    <a:pt x="1045144" y="1197974"/>
                  </a:lnTo>
                  <a:lnTo>
                    <a:pt x="1044883" y="1192251"/>
                  </a:lnTo>
                  <a:lnTo>
                    <a:pt x="1043855" y="1190717"/>
                  </a:lnTo>
                  <a:lnTo>
                    <a:pt x="1042176" y="1189694"/>
                  </a:lnTo>
                  <a:lnTo>
                    <a:pt x="1040066" y="1189012"/>
                  </a:lnTo>
                  <a:lnTo>
                    <a:pt x="1038658" y="1187565"/>
                  </a:lnTo>
                  <a:lnTo>
                    <a:pt x="1037720" y="1185609"/>
                  </a:lnTo>
                  <a:lnTo>
                    <a:pt x="1035953" y="1179122"/>
                  </a:lnTo>
                  <a:lnTo>
                    <a:pt x="1027023" y="1169901"/>
                  </a:lnTo>
                  <a:lnTo>
                    <a:pt x="1026915" y="1160969"/>
                  </a:lnTo>
                  <a:lnTo>
                    <a:pt x="1019226" y="1160869"/>
                  </a:lnTo>
                  <a:lnTo>
                    <a:pt x="1018812" y="1159874"/>
                  </a:lnTo>
                  <a:lnTo>
                    <a:pt x="1018016" y="1152298"/>
                  </a:lnTo>
                  <a:lnTo>
                    <a:pt x="1013253" y="1152038"/>
                  </a:lnTo>
                  <a:lnTo>
                    <a:pt x="1011854" y="1151010"/>
                  </a:lnTo>
                  <a:lnTo>
                    <a:pt x="1010921" y="1149332"/>
                  </a:lnTo>
                  <a:lnTo>
                    <a:pt x="1009163" y="1143370"/>
                  </a:lnTo>
                  <a:lnTo>
                    <a:pt x="1001375" y="1135344"/>
                  </a:lnTo>
                  <a:lnTo>
                    <a:pt x="1000681" y="1131991"/>
                  </a:lnTo>
                  <a:lnTo>
                    <a:pt x="1000496" y="1129707"/>
                  </a:lnTo>
                  <a:lnTo>
                    <a:pt x="999380" y="1128185"/>
                  </a:lnTo>
                  <a:lnTo>
                    <a:pt x="997644" y="1127170"/>
                  </a:lnTo>
                  <a:lnTo>
                    <a:pt x="995494" y="1126494"/>
                  </a:lnTo>
                  <a:lnTo>
                    <a:pt x="994061" y="1125050"/>
                  </a:lnTo>
                  <a:lnTo>
                    <a:pt x="993106" y="1123096"/>
                  </a:lnTo>
                  <a:lnTo>
                    <a:pt x="992469" y="1120801"/>
                  </a:lnTo>
                  <a:lnTo>
                    <a:pt x="989115" y="1115605"/>
                  </a:lnTo>
                  <a:lnTo>
                    <a:pt x="986832" y="1112830"/>
                  </a:lnTo>
                  <a:lnTo>
                    <a:pt x="985310" y="1109988"/>
                  </a:lnTo>
                  <a:lnTo>
                    <a:pt x="982666" y="1100080"/>
                  </a:lnTo>
                  <a:lnTo>
                    <a:pt x="974612" y="1090815"/>
                  </a:lnTo>
                  <a:lnTo>
                    <a:pt x="968974" y="1085094"/>
                  </a:lnTo>
                  <a:lnTo>
                    <a:pt x="967451" y="1082568"/>
                  </a:lnTo>
                  <a:lnTo>
                    <a:pt x="965760" y="1077115"/>
                  </a:lnTo>
                  <a:lnTo>
                    <a:pt x="964316" y="1075264"/>
                  </a:lnTo>
                  <a:lnTo>
                    <a:pt x="962362" y="1074030"/>
                  </a:lnTo>
                  <a:lnTo>
                    <a:pt x="960066" y="1073207"/>
                  </a:lnTo>
                  <a:lnTo>
                    <a:pt x="958537" y="1071667"/>
                  </a:lnTo>
                  <a:lnTo>
                    <a:pt x="957516" y="1069648"/>
                  </a:lnTo>
                  <a:lnTo>
                    <a:pt x="956836" y="1067309"/>
                  </a:lnTo>
                  <a:lnTo>
                    <a:pt x="953435" y="1062065"/>
                  </a:lnTo>
                  <a:lnTo>
                    <a:pt x="951139" y="1059278"/>
                  </a:lnTo>
                  <a:lnTo>
                    <a:pt x="949608" y="1056427"/>
                  </a:lnTo>
                  <a:lnTo>
                    <a:pt x="946462" y="1047675"/>
                  </a:lnTo>
                  <a:lnTo>
                    <a:pt x="940678" y="1038798"/>
                  </a:lnTo>
                  <a:lnTo>
                    <a:pt x="937532" y="1029884"/>
                  </a:lnTo>
                  <a:lnTo>
                    <a:pt x="930757" y="1020959"/>
                  </a:lnTo>
                  <a:lnTo>
                    <a:pt x="925308" y="1015007"/>
                  </a:lnTo>
                  <a:lnTo>
                    <a:pt x="923458" y="1012031"/>
                  </a:lnTo>
                  <a:lnTo>
                    <a:pt x="921402" y="1006078"/>
                  </a:lnTo>
                  <a:lnTo>
                    <a:pt x="919862" y="1004094"/>
                  </a:lnTo>
                  <a:lnTo>
                    <a:pt x="917842" y="1002770"/>
                  </a:lnTo>
                  <a:lnTo>
                    <a:pt x="915504" y="1001888"/>
                  </a:lnTo>
                  <a:lnTo>
                    <a:pt x="913945" y="1000308"/>
                  </a:lnTo>
                  <a:lnTo>
                    <a:pt x="912906" y="998263"/>
                  </a:lnTo>
                  <a:lnTo>
                    <a:pt x="912213" y="995907"/>
                  </a:lnTo>
                  <a:lnTo>
                    <a:pt x="908798" y="990643"/>
                  </a:lnTo>
                  <a:lnTo>
                    <a:pt x="896671" y="976240"/>
                  </a:lnTo>
                  <a:lnTo>
                    <a:pt x="886117" y="948404"/>
                  </a:lnTo>
                  <a:lnTo>
                    <a:pt x="885424" y="944809"/>
                  </a:lnTo>
                  <a:lnTo>
                    <a:pt x="882009" y="938167"/>
                  </a:lnTo>
                  <a:lnTo>
                    <a:pt x="863084" y="916813"/>
                  </a:lnTo>
                  <a:lnTo>
                    <a:pt x="824507" y="877094"/>
                  </a:lnTo>
                  <a:lnTo>
                    <a:pt x="809625" y="850774"/>
                  </a:lnTo>
                  <a:lnTo>
                    <a:pt x="806317" y="841804"/>
                  </a:lnTo>
                  <a:lnTo>
                    <a:pt x="803855" y="833518"/>
                  </a:lnTo>
                  <a:lnTo>
                    <a:pt x="796891" y="818689"/>
                  </a:lnTo>
                  <a:lnTo>
                    <a:pt x="789536" y="807570"/>
                  </a:lnTo>
                  <a:lnTo>
                    <a:pt x="781562" y="787146"/>
                  </a:lnTo>
                  <a:lnTo>
                    <a:pt x="771670" y="770789"/>
                  </a:lnTo>
                  <a:lnTo>
                    <a:pt x="768062" y="756115"/>
                  </a:lnTo>
                  <a:lnTo>
                    <a:pt x="763702" y="748471"/>
                  </a:lnTo>
                  <a:lnTo>
                    <a:pt x="747005" y="724636"/>
                  </a:lnTo>
                  <a:lnTo>
                    <a:pt x="743760" y="716290"/>
                  </a:lnTo>
                  <a:lnTo>
                    <a:pt x="742895" y="712674"/>
                  </a:lnTo>
                  <a:lnTo>
                    <a:pt x="739288" y="706012"/>
                  </a:lnTo>
                  <a:lnTo>
                    <a:pt x="736937" y="702847"/>
                  </a:lnTo>
                  <a:lnTo>
                    <a:pt x="734324" y="696684"/>
                  </a:lnTo>
                  <a:lnTo>
                    <a:pt x="733627" y="693651"/>
                  </a:lnTo>
                  <a:lnTo>
                    <a:pt x="730208" y="687636"/>
                  </a:lnTo>
                  <a:lnTo>
                    <a:pt x="727906" y="684643"/>
                  </a:lnTo>
                  <a:lnTo>
                    <a:pt x="725350" y="678671"/>
                  </a:lnTo>
                  <a:lnTo>
                    <a:pt x="724668" y="675689"/>
                  </a:lnTo>
                  <a:lnTo>
                    <a:pt x="721265" y="669731"/>
                  </a:lnTo>
                  <a:lnTo>
                    <a:pt x="718968" y="666753"/>
                  </a:lnTo>
                  <a:lnTo>
                    <a:pt x="716417" y="660798"/>
                  </a:lnTo>
                  <a:lnTo>
                    <a:pt x="715736" y="657821"/>
                  </a:lnTo>
                  <a:lnTo>
                    <a:pt x="712334" y="651867"/>
                  </a:lnTo>
                  <a:lnTo>
                    <a:pt x="710037" y="648891"/>
                  </a:lnTo>
                  <a:lnTo>
                    <a:pt x="707486" y="642937"/>
                  </a:lnTo>
                  <a:lnTo>
                    <a:pt x="706050" y="634008"/>
                  </a:lnTo>
                  <a:lnTo>
                    <a:pt x="705565" y="626842"/>
                  </a:lnTo>
                  <a:lnTo>
                    <a:pt x="702853" y="623216"/>
                  </a:lnTo>
                  <a:lnTo>
                    <a:pt x="696518" y="616151"/>
                  </a:lnTo>
                  <a:lnTo>
                    <a:pt x="696515" y="637139"/>
                  </a:lnTo>
                  <a:lnTo>
                    <a:pt x="697508" y="639072"/>
                  </a:lnTo>
                  <a:lnTo>
                    <a:pt x="699161" y="640360"/>
                  </a:lnTo>
                  <a:lnTo>
                    <a:pt x="704204" y="642428"/>
                  </a:lnTo>
                  <a:lnTo>
                    <a:pt x="704618" y="643590"/>
                  </a:lnTo>
                  <a:lnTo>
                    <a:pt x="705200" y="647982"/>
                  </a:lnTo>
                  <a:lnTo>
                    <a:pt x="705435" y="638452"/>
                  </a:lnTo>
                  <a:lnTo>
                    <a:pt x="704447" y="635978"/>
                  </a:lnTo>
                  <a:lnTo>
                    <a:pt x="699306" y="627757"/>
                  </a:lnTo>
                  <a:lnTo>
                    <a:pt x="696883" y="617873"/>
                  </a:lnTo>
                  <a:lnTo>
                    <a:pt x="696624" y="611919"/>
                  </a:lnTo>
                  <a:lnTo>
                    <a:pt x="695596" y="610352"/>
                  </a:lnTo>
                  <a:lnTo>
                    <a:pt x="693918" y="609308"/>
                  </a:lnTo>
                  <a:lnTo>
                    <a:pt x="687695" y="607255"/>
                  </a:lnTo>
                  <a:lnTo>
                    <a:pt x="665386" y="585019"/>
                  </a:lnTo>
                  <a:lnTo>
                    <a:pt x="662864" y="583489"/>
                  </a:lnTo>
                  <a:lnTo>
                    <a:pt x="657416" y="581789"/>
                  </a:lnTo>
                  <a:lnTo>
                    <a:pt x="655566" y="580344"/>
                  </a:lnTo>
                  <a:lnTo>
                    <a:pt x="654333" y="578388"/>
                  </a:lnTo>
                  <a:lnTo>
                    <a:pt x="653511" y="576092"/>
                  </a:lnTo>
                  <a:lnTo>
                    <a:pt x="649952" y="570895"/>
                  </a:lnTo>
                  <a:lnTo>
                    <a:pt x="612801" y="532436"/>
                  </a:lnTo>
                  <a:lnTo>
                    <a:pt x="520152" y="458390"/>
                  </a:lnTo>
                  <a:lnTo>
                    <a:pt x="483793" y="434578"/>
                  </a:lnTo>
                  <a:lnTo>
                    <a:pt x="475303" y="425979"/>
                  </a:lnTo>
                  <a:lnTo>
                    <a:pt x="471649" y="420908"/>
                  </a:lnTo>
                  <a:lnTo>
                    <a:pt x="462299" y="412627"/>
                  </a:lnTo>
                  <a:lnTo>
                    <a:pt x="444868" y="399227"/>
                  </a:lnTo>
                  <a:lnTo>
                    <a:pt x="404089" y="360415"/>
                  </a:lnTo>
                  <a:lnTo>
                    <a:pt x="394238" y="354323"/>
                  </a:lnTo>
                  <a:lnTo>
                    <a:pt x="385892" y="345662"/>
                  </a:lnTo>
                  <a:lnTo>
                    <a:pt x="382276" y="340574"/>
                  </a:lnTo>
                  <a:lnTo>
                    <a:pt x="372968" y="332275"/>
                  </a:lnTo>
                  <a:lnTo>
                    <a:pt x="351144" y="314770"/>
                  </a:lnTo>
                  <a:lnTo>
                    <a:pt x="314792" y="280048"/>
                  </a:lnTo>
                  <a:lnTo>
                    <a:pt x="304941" y="273955"/>
                  </a:lnTo>
                  <a:lnTo>
                    <a:pt x="296595" y="265294"/>
                  </a:lnTo>
                  <a:lnTo>
                    <a:pt x="292980" y="260207"/>
                  </a:lnTo>
                  <a:lnTo>
                    <a:pt x="283672" y="251908"/>
                  </a:lnTo>
                  <a:lnTo>
                    <a:pt x="262840" y="235395"/>
                  </a:lnTo>
                  <a:lnTo>
                    <a:pt x="252282" y="226292"/>
                  </a:lnTo>
                  <a:lnTo>
                    <a:pt x="242433" y="220298"/>
                  </a:lnTo>
                  <a:lnTo>
                    <a:pt x="234087" y="211681"/>
                  </a:lnTo>
                  <a:lnTo>
                    <a:pt x="230472" y="206605"/>
                  </a:lnTo>
                  <a:lnTo>
                    <a:pt x="221164" y="198319"/>
                  </a:lnTo>
                  <a:lnTo>
                    <a:pt x="200332" y="181816"/>
                  </a:lnTo>
                  <a:lnTo>
                    <a:pt x="184666" y="166720"/>
                  </a:lnTo>
                  <a:lnTo>
                    <a:pt x="157761" y="131337"/>
                  </a:lnTo>
                  <a:lnTo>
                    <a:pt x="113218" y="95253"/>
                  </a:lnTo>
                  <a:lnTo>
                    <a:pt x="111197" y="92275"/>
                  </a:lnTo>
                  <a:lnTo>
                    <a:pt x="108952" y="86321"/>
                  </a:lnTo>
                  <a:lnTo>
                    <a:pt x="98207" y="72650"/>
                  </a:lnTo>
                  <a:lnTo>
                    <a:pt x="68538" y="41781"/>
                  </a:lnTo>
                  <a:lnTo>
                    <a:pt x="66528" y="38768"/>
                  </a:lnTo>
                  <a:lnTo>
                    <a:pt x="64294" y="32774"/>
                  </a:lnTo>
                  <a:lnTo>
                    <a:pt x="62706" y="30779"/>
                  </a:lnTo>
                  <a:lnTo>
                    <a:pt x="60656" y="29449"/>
                  </a:lnTo>
                  <a:lnTo>
                    <a:pt x="58297" y="28562"/>
                  </a:lnTo>
                  <a:lnTo>
                    <a:pt x="53029" y="24931"/>
                  </a:lnTo>
                  <a:lnTo>
                    <a:pt x="29744" y="3896"/>
                  </a:lnTo>
                  <a:lnTo>
                    <a:pt x="23803" y="1732"/>
                  </a:lnTo>
                  <a:lnTo>
                    <a:pt x="9084" y="13"/>
                  </a:lnTo>
                  <a:lnTo>
                    <a:pt x="0" y="0"/>
                  </a:lnTo>
                </a:path>
              </a:pathLst>
            </a:cu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1" name="SMARTInkAnnotation45"/>
            <p:cNvSpPr/>
            <p:nvPr/>
          </p:nvSpPr>
          <p:spPr bwMode="auto">
            <a:xfrm>
              <a:off x="2884289" y="2393156"/>
              <a:ext cx="236685" cy="285751"/>
            </a:xfrm>
            <a:custGeom>
              <a:avLst/>
              <a:gdLst/>
              <a:ahLst/>
              <a:cxnLst/>
              <a:rect l="0" t="0" r="0" b="0"/>
              <a:pathLst>
                <a:path w="236685" h="285751">
                  <a:moveTo>
                    <a:pt x="62507" y="0"/>
                  </a:moveTo>
                  <a:lnTo>
                    <a:pt x="62507" y="7688"/>
                  </a:lnTo>
                  <a:lnTo>
                    <a:pt x="56370" y="15814"/>
                  </a:lnTo>
                  <a:lnTo>
                    <a:pt x="54819" y="21249"/>
                  </a:lnTo>
                  <a:lnTo>
                    <a:pt x="53945" y="29888"/>
                  </a:lnTo>
                  <a:lnTo>
                    <a:pt x="52831" y="32824"/>
                  </a:lnTo>
                  <a:lnTo>
                    <a:pt x="47513" y="41696"/>
                  </a:lnTo>
                  <a:lnTo>
                    <a:pt x="45921" y="47636"/>
                  </a:lnTo>
                  <a:lnTo>
                    <a:pt x="45214" y="56229"/>
                  </a:lnTo>
                  <a:lnTo>
                    <a:pt x="45025" y="61298"/>
                  </a:lnTo>
                  <a:lnTo>
                    <a:pt x="45892" y="65670"/>
                  </a:lnTo>
                  <a:lnTo>
                    <a:pt x="50859" y="76564"/>
                  </a:lnTo>
                  <a:lnTo>
                    <a:pt x="52370" y="82976"/>
                  </a:lnTo>
                  <a:lnTo>
                    <a:pt x="55687" y="89134"/>
                  </a:lnTo>
                  <a:lnTo>
                    <a:pt x="60468" y="95177"/>
                  </a:lnTo>
                  <a:lnTo>
                    <a:pt x="65901" y="101171"/>
                  </a:lnTo>
                  <a:lnTo>
                    <a:pt x="71622" y="107142"/>
                  </a:lnTo>
                  <a:lnTo>
                    <a:pt x="74537" y="110123"/>
                  </a:lnTo>
                  <a:lnTo>
                    <a:pt x="78465" y="113103"/>
                  </a:lnTo>
                  <a:lnTo>
                    <a:pt x="83067" y="116082"/>
                  </a:lnTo>
                  <a:lnTo>
                    <a:pt x="88120" y="119060"/>
                  </a:lnTo>
                  <a:lnTo>
                    <a:pt x="93473" y="122037"/>
                  </a:lnTo>
                  <a:lnTo>
                    <a:pt x="104713" y="127991"/>
                  </a:lnTo>
                  <a:lnTo>
                    <a:pt x="122197" y="136921"/>
                  </a:lnTo>
                  <a:lnTo>
                    <a:pt x="129089" y="139898"/>
                  </a:lnTo>
                  <a:lnTo>
                    <a:pt x="136661" y="142875"/>
                  </a:lnTo>
                  <a:lnTo>
                    <a:pt x="153012" y="148828"/>
                  </a:lnTo>
                  <a:lnTo>
                    <a:pt x="170200" y="154781"/>
                  </a:lnTo>
                  <a:lnTo>
                    <a:pt x="177959" y="158750"/>
                  </a:lnTo>
                  <a:lnTo>
                    <a:pt x="185116" y="163380"/>
                  </a:lnTo>
                  <a:lnTo>
                    <a:pt x="191871" y="168451"/>
                  </a:lnTo>
                  <a:lnTo>
                    <a:pt x="197367" y="172824"/>
                  </a:lnTo>
                  <a:lnTo>
                    <a:pt x="202023" y="176732"/>
                  </a:lnTo>
                  <a:lnTo>
                    <a:pt x="206119" y="180329"/>
                  </a:lnTo>
                  <a:lnTo>
                    <a:pt x="210835" y="183719"/>
                  </a:lnTo>
                  <a:lnTo>
                    <a:pt x="215963" y="186972"/>
                  </a:lnTo>
                  <a:lnTo>
                    <a:pt x="221366" y="190132"/>
                  </a:lnTo>
                  <a:lnTo>
                    <a:pt x="224967" y="193231"/>
                  </a:lnTo>
                  <a:lnTo>
                    <a:pt x="227369" y="196289"/>
                  </a:lnTo>
                  <a:lnTo>
                    <a:pt x="231029" y="202334"/>
                  </a:lnTo>
                  <a:lnTo>
                    <a:pt x="235963" y="208327"/>
                  </a:lnTo>
                  <a:lnTo>
                    <a:pt x="236684" y="211314"/>
                  </a:lnTo>
                  <a:lnTo>
                    <a:pt x="236172" y="214298"/>
                  </a:lnTo>
                  <a:lnTo>
                    <a:pt x="233949" y="220259"/>
                  </a:lnTo>
                  <a:lnTo>
                    <a:pt x="232962" y="226216"/>
                  </a:lnTo>
                  <a:lnTo>
                    <a:pt x="230714" y="229194"/>
                  </a:lnTo>
                  <a:lnTo>
                    <a:pt x="227231" y="232171"/>
                  </a:lnTo>
                  <a:lnTo>
                    <a:pt x="222925" y="235148"/>
                  </a:lnTo>
                  <a:lnTo>
                    <a:pt x="219062" y="237132"/>
                  </a:lnTo>
                  <a:lnTo>
                    <a:pt x="207892" y="240917"/>
                  </a:lnTo>
                  <a:lnTo>
                    <a:pt x="203087" y="242963"/>
                  </a:lnTo>
                  <a:lnTo>
                    <a:pt x="197899" y="245319"/>
                  </a:lnTo>
                  <a:lnTo>
                    <a:pt x="192456" y="246890"/>
                  </a:lnTo>
                  <a:lnTo>
                    <a:pt x="186843" y="247937"/>
                  </a:lnTo>
                  <a:lnTo>
                    <a:pt x="181117" y="248635"/>
                  </a:lnTo>
                  <a:lnTo>
                    <a:pt x="175314" y="250093"/>
                  </a:lnTo>
                  <a:lnTo>
                    <a:pt x="169462" y="252056"/>
                  </a:lnTo>
                  <a:lnTo>
                    <a:pt x="163576" y="254358"/>
                  </a:lnTo>
                  <a:lnTo>
                    <a:pt x="157668" y="255892"/>
                  </a:lnTo>
                  <a:lnTo>
                    <a:pt x="151744" y="256915"/>
                  </a:lnTo>
                  <a:lnTo>
                    <a:pt x="145811" y="257597"/>
                  </a:lnTo>
                  <a:lnTo>
                    <a:pt x="138879" y="259044"/>
                  </a:lnTo>
                  <a:lnTo>
                    <a:pt x="131281" y="261000"/>
                  </a:lnTo>
                  <a:lnTo>
                    <a:pt x="123240" y="263297"/>
                  </a:lnTo>
                  <a:lnTo>
                    <a:pt x="115894" y="264828"/>
                  </a:lnTo>
                  <a:lnTo>
                    <a:pt x="109012" y="265849"/>
                  </a:lnTo>
                  <a:lnTo>
                    <a:pt x="102440" y="266529"/>
                  </a:lnTo>
                  <a:lnTo>
                    <a:pt x="95083" y="267975"/>
                  </a:lnTo>
                  <a:lnTo>
                    <a:pt x="87200" y="269931"/>
                  </a:lnTo>
                  <a:lnTo>
                    <a:pt x="78970" y="272228"/>
                  </a:lnTo>
                  <a:lnTo>
                    <a:pt x="71498" y="273758"/>
                  </a:lnTo>
                  <a:lnTo>
                    <a:pt x="64532" y="274779"/>
                  </a:lnTo>
                  <a:lnTo>
                    <a:pt x="57904" y="275459"/>
                  </a:lnTo>
                  <a:lnTo>
                    <a:pt x="51501" y="275913"/>
                  </a:lnTo>
                  <a:lnTo>
                    <a:pt x="45248" y="276215"/>
                  </a:lnTo>
                  <a:lnTo>
                    <a:pt x="39095" y="276417"/>
                  </a:lnTo>
                  <a:lnTo>
                    <a:pt x="33008" y="277543"/>
                  </a:lnTo>
                  <a:lnTo>
                    <a:pt x="26966" y="279287"/>
                  </a:lnTo>
                  <a:lnTo>
                    <a:pt x="20954" y="281441"/>
                  </a:lnTo>
                  <a:lnTo>
                    <a:pt x="15954" y="282877"/>
                  </a:lnTo>
                  <a:lnTo>
                    <a:pt x="11628" y="283835"/>
                  </a:lnTo>
                  <a:lnTo>
                    <a:pt x="0" y="285750"/>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2" name="SMARTInkAnnotation46"/>
            <p:cNvSpPr/>
            <p:nvPr/>
          </p:nvSpPr>
          <p:spPr bwMode="auto">
            <a:xfrm>
              <a:off x="2920007" y="2357437"/>
              <a:ext cx="205384" cy="26790"/>
            </a:xfrm>
            <a:custGeom>
              <a:avLst/>
              <a:gdLst/>
              <a:ahLst/>
              <a:cxnLst/>
              <a:rect l="0" t="0" r="0" b="0"/>
              <a:pathLst>
                <a:path w="205384" h="26790">
                  <a:moveTo>
                    <a:pt x="0" y="0"/>
                  </a:moveTo>
                  <a:lnTo>
                    <a:pt x="41982" y="0"/>
                  </a:lnTo>
                  <a:lnTo>
                    <a:pt x="47832" y="992"/>
                  </a:lnTo>
                  <a:lnTo>
                    <a:pt x="53716" y="2646"/>
                  </a:lnTo>
                  <a:lnTo>
                    <a:pt x="59623" y="4741"/>
                  </a:lnTo>
                  <a:lnTo>
                    <a:pt x="65546" y="6137"/>
                  </a:lnTo>
                  <a:lnTo>
                    <a:pt x="71478" y="7068"/>
                  </a:lnTo>
                  <a:lnTo>
                    <a:pt x="77418" y="7688"/>
                  </a:lnTo>
                  <a:lnTo>
                    <a:pt x="84354" y="8102"/>
                  </a:lnTo>
                  <a:lnTo>
                    <a:pt x="99999" y="8562"/>
                  </a:lnTo>
                  <a:lnTo>
                    <a:pt x="120800" y="8821"/>
                  </a:lnTo>
                  <a:lnTo>
                    <a:pt x="128159" y="9849"/>
                  </a:lnTo>
                  <a:lnTo>
                    <a:pt x="136041" y="11527"/>
                  </a:lnTo>
                  <a:lnTo>
                    <a:pt x="144272" y="13638"/>
                  </a:lnTo>
                  <a:lnTo>
                    <a:pt x="151744" y="15045"/>
                  </a:lnTo>
                  <a:lnTo>
                    <a:pt x="158710" y="15984"/>
                  </a:lnTo>
                  <a:lnTo>
                    <a:pt x="165338" y="16609"/>
                  </a:lnTo>
                  <a:lnTo>
                    <a:pt x="171741" y="17026"/>
                  </a:lnTo>
                  <a:lnTo>
                    <a:pt x="177994" y="17304"/>
                  </a:lnTo>
                  <a:lnTo>
                    <a:pt x="184147" y="17489"/>
                  </a:lnTo>
                  <a:lnTo>
                    <a:pt x="189241" y="18604"/>
                  </a:lnTo>
                  <a:lnTo>
                    <a:pt x="193630" y="20341"/>
                  </a:lnTo>
                  <a:lnTo>
                    <a:pt x="205383" y="26789"/>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3" name="SMARTInkAnnotation47"/>
            <p:cNvSpPr/>
            <p:nvPr/>
          </p:nvSpPr>
          <p:spPr bwMode="auto">
            <a:xfrm>
              <a:off x="2867120" y="2777241"/>
              <a:ext cx="266677" cy="239595"/>
            </a:xfrm>
            <a:custGeom>
              <a:avLst/>
              <a:gdLst/>
              <a:ahLst/>
              <a:cxnLst/>
              <a:rect l="0" t="0" r="0" b="0"/>
              <a:pathLst>
                <a:path w="266677" h="239595">
                  <a:moveTo>
                    <a:pt x="204692" y="8821"/>
                  </a:moveTo>
                  <a:lnTo>
                    <a:pt x="204692" y="1133"/>
                  </a:lnTo>
                  <a:lnTo>
                    <a:pt x="203700" y="719"/>
                  </a:lnTo>
                  <a:lnTo>
                    <a:pt x="197563" y="137"/>
                  </a:lnTo>
                  <a:lnTo>
                    <a:pt x="192263" y="0"/>
                  </a:lnTo>
                  <a:lnTo>
                    <a:pt x="189461" y="956"/>
                  </a:lnTo>
                  <a:lnTo>
                    <a:pt x="183701" y="4664"/>
                  </a:lnTo>
                  <a:lnTo>
                    <a:pt x="179784" y="6050"/>
                  </a:lnTo>
                  <a:lnTo>
                    <a:pt x="175188" y="6974"/>
                  </a:lnTo>
                  <a:lnTo>
                    <a:pt x="170140" y="7589"/>
                  </a:lnTo>
                  <a:lnTo>
                    <a:pt x="164790" y="8992"/>
                  </a:lnTo>
                  <a:lnTo>
                    <a:pt x="159239" y="10920"/>
                  </a:lnTo>
                  <a:lnTo>
                    <a:pt x="153554" y="13197"/>
                  </a:lnTo>
                  <a:lnTo>
                    <a:pt x="147780" y="15707"/>
                  </a:lnTo>
                  <a:lnTo>
                    <a:pt x="136072" y="21142"/>
                  </a:lnTo>
                  <a:lnTo>
                    <a:pt x="129180" y="24973"/>
                  </a:lnTo>
                  <a:lnTo>
                    <a:pt x="121609" y="29510"/>
                  </a:lnTo>
                  <a:lnTo>
                    <a:pt x="105258" y="39844"/>
                  </a:lnTo>
                  <a:lnTo>
                    <a:pt x="61658" y="68518"/>
                  </a:lnTo>
                  <a:lnTo>
                    <a:pt x="53773" y="74416"/>
                  </a:lnTo>
                  <a:lnTo>
                    <a:pt x="46533" y="80332"/>
                  </a:lnTo>
                  <a:lnTo>
                    <a:pt x="39721" y="86261"/>
                  </a:lnTo>
                  <a:lnTo>
                    <a:pt x="33196" y="92198"/>
                  </a:lnTo>
                  <a:lnTo>
                    <a:pt x="20654" y="104086"/>
                  </a:lnTo>
                  <a:lnTo>
                    <a:pt x="15523" y="111026"/>
                  </a:lnTo>
                  <a:lnTo>
                    <a:pt x="11111" y="118630"/>
                  </a:lnTo>
                  <a:lnTo>
                    <a:pt x="7177" y="126675"/>
                  </a:lnTo>
                  <a:lnTo>
                    <a:pt x="4554" y="134024"/>
                  </a:lnTo>
                  <a:lnTo>
                    <a:pt x="2806" y="140906"/>
                  </a:lnTo>
                  <a:lnTo>
                    <a:pt x="1640" y="147480"/>
                  </a:lnTo>
                  <a:lnTo>
                    <a:pt x="863" y="153846"/>
                  </a:lnTo>
                  <a:lnTo>
                    <a:pt x="345" y="160075"/>
                  </a:lnTo>
                  <a:lnTo>
                    <a:pt x="0" y="166212"/>
                  </a:lnTo>
                  <a:lnTo>
                    <a:pt x="762" y="171295"/>
                  </a:lnTo>
                  <a:lnTo>
                    <a:pt x="2262" y="175676"/>
                  </a:lnTo>
                  <a:lnTo>
                    <a:pt x="11799" y="194577"/>
                  </a:lnTo>
                  <a:lnTo>
                    <a:pt x="14581" y="199135"/>
                  </a:lnTo>
                  <a:lnTo>
                    <a:pt x="17428" y="203166"/>
                  </a:lnTo>
                  <a:lnTo>
                    <a:pt x="20318" y="206845"/>
                  </a:lnTo>
                  <a:lnTo>
                    <a:pt x="24229" y="210291"/>
                  </a:lnTo>
                  <a:lnTo>
                    <a:pt x="28821" y="213579"/>
                  </a:lnTo>
                  <a:lnTo>
                    <a:pt x="33867" y="216764"/>
                  </a:lnTo>
                  <a:lnTo>
                    <a:pt x="40207" y="219879"/>
                  </a:lnTo>
                  <a:lnTo>
                    <a:pt x="47410" y="222949"/>
                  </a:lnTo>
                  <a:lnTo>
                    <a:pt x="55189" y="225987"/>
                  </a:lnTo>
                  <a:lnTo>
                    <a:pt x="62359" y="228012"/>
                  </a:lnTo>
                  <a:lnTo>
                    <a:pt x="69124" y="229363"/>
                  </a:lnTo>
                  <a:lnTo>
                    <a:pt x="75618" y="230263"/>
                  </a:lnTo>
                  <a:lnTo>
                    <a:pt x="82924" y="231855"/>
                  </a:lnTo>
                  <a:lnTo>
                    <a:pt x="90771" y="233909"/>
                  </a:lnTo>
                  <a:lnTo>
                    <a:pt x="98979" y="236271"/>
                  </a:lnTo>
                  <a:lnTo>
                    <a:pt x="107428" y="237844"/>
                  </a:lnTo>
                  <a:lnTo>
                    <a:pt x="116037" y="238894"/>
                  </a:lnTo>
                  <a:lnTo>
                    <a:pt x="124752" y="239594"/>
                  </a:lnTo>
                  <a:lnTo>
                    <a:pt x="132547" y="239068"/>
                  </a:lnTo>
                  <a:lnTo>
                    <a:pt x="139728" y="237725"/>
                  </a:lnTo>
                  <a:lnTo>
                    <a:pt x="146500" y="235838"/>
                  </a:lnTo>
                  <a:lnTo>
                    <a:pt x="161962" y="231095"/>
                  </a:lnTo>
                  <a:lnTo>
                    <a:pt x="170252" y="228442"/>
                  </a:lnTo>
                  <a:lnTo>
                    <a:pt x="177764" y="225680"/>
                  </a:lnTo>
                  <a:lnTo>
                    <a:pt x="184755" y="222847"/>
                  </a:lnTo>
                  <a:lnTo>
                    <a:pt x="191401" y="219966"/>
                  </a:lnTo>
                  <a:lnTo>
                    <a:pt x="204077" y="214119"/>
                  </a:lnTo>
                  <a:lnTo>
                    <a:pt x="210235" y="211171"/>
                  </a:lnTo>
                  <a:lnTo>
                    <a:pt x="215333" y="208213"/>
                  </a:lnTo>
                  <a:lnTo>
                    <a:pt x="223643" y="202281"/>
                  </a:lnTo>
                  <a:lnTo>
                    <a:pt x="227248" y="198318"/>
                  </a:lnTo>
                  <a:lnTo>
                    <a:pt x="230643" y="193691"/>
                  </a:lnTo>
                  <a:lnTo>
                    <a:pt x="233899" y="188623"/>
                  </a:lnTo>
                  <a:lnTo>
                    <a:pt x="237062" y="184251"/>
                  </a:lnTo>
                  <a:lnTo>
                    <a:pt x="240163" y="180345"/>
                  </a:lnTo>
                  <a:lnTo>
                    <a:pt x="246254" y="173359"/>
                  </a:lnTo>
                  <a:lnTo>
                    <a:pt x="252268" y="166946"/>
                  </a:lnTo>
                  <a:lnTo>
                    <a:pt x="255261" y="162855"/>
                  </a:lnTo>
                  <a:lnTo>
                    <a:pt x="258248" y="158143"/>
                  </a:lnTo>
                  <a:lnTo>
                    <a:pt x="261232" y="153018"/>
                  </a:lnTo>
                  <a:lnTo>
                    <a:pt x="263222" y="147616"/>
                  </a:lnTo>
                  <a:lnTo>
                    <a:pt x="264548" y="142031"/>
                  </a:lnTo>
                  <a:lnTo>
                    <a:pt x="265432" y="136323"/>
                  </a:lnTo>
                  <a:lnTo>
                    <a:pt x="266021" y="131525"/>
                  </a:lnTo>
                  <a:lnTo>
                    <a:pt x="266414" y="127335"/>
                  </a:lnTo>
                  <a:lnTo>
                    <a:pt x="266676" y="123549"/>
                  </a:lnTo>
                  <a:lnTo>
                    <a:pt x="265859" y="119041"/>
                  </a:lnTo>
                  <a:lnTo>
                    <a:pt x="264321" y="114051"/>
                  </a:lnTo>
                  <a:lnTo>
                    <a:pt x="262304" y="108740"/>
                  </a:lnTo>
                  <a:lnTo>
                    <a:pt x="260960" y="104207"/>
                  </a:lnTo>
                  <a:lnTo>
                    <a:pt x="260063" y="100193"/>
                  </a:lnTo>
                  <a:lnTo>
                    <a:pt x="259466" y="96525"/>
                  </a:lnTo>
                  <a:lnTo>
                    <a:pt x="258075" y="92095"/>
                  </a:lnTo>
                  <a:lnTo>
                    <a:pt x="256156" y="87157"/>
                  </a:lnTo>
                  <a:lnTo>
                    <a:pt x="253884" y="81881"/>
                  </a:lnTo>
                  <a:lnTo>
                    <a:pt x="252370" y="77372"/>
                  </a:lnTo>
                  <a:lnTo>
                    <a:pt x="251360" y="73373"/>
                  </a:lnTo>
                  <a:lnTo>
                    <a:pt x="250687" y="69715"/>
                  </a:lnTo>
                  <a:lnTo>
                    <a:pt x="247293" y="63005"/>
                  </a:lnTo>
                  <a:lnTo>
                    <a:pt x="241770" y="55353"/>
                  </a:lnTo>
                  <a:lnTo>
                    <a:pt x="236073" y="49287"/>
                  </a:lnTo>
                  <a:lnTo>
                    <a:pt x="234543" y="46713"/>
                  </a:lnTo>
                  <a:lnTo>
                    <a:pt x="232388" y="39341"/>
                  </a:lnTo>
                  <a:lnTo>
                    <a:pt x="231601" y="36102"/>
                  </a:lnTo>
                  <a:lnTo>
                    <a:pt x="223386" y="35639"/>
                  </a:lnTo>
                  <a:lnTo>
                    <a:pt x="222584" y="35611"/>
                  </a:lnTo>
                  <a:lnTo>
                    <a:pt x="230243" y="43299"/>
                  </a:lnTo>
                  <a:lnTo>
                    <a:pt x="230931" y="46634"/>
                  </a:lnTo>
                  <a:lnTo>
                    <a:pt x="231318" y="54090"/>
                  </a:lnTo>
                  <a:lnTo>
                    <a:pt x="231481" y="62399"/>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4" name="SMARTInkAnnotation48"/>
            <p:cNvSpPr/>
            <p:nvPr/>
          </p:nvSpPr>
          <p:spPr bwMode="auto">
            <a:xfrm>
              <a:off x="2812851" y="3232547"/>
              <a:ext cx="151806" cy="8930"/>
            </a:xfrm>
            <a:custGeom>
              <a:avLst/>
              <a:gdLst/>
              <a:ahLst/>
              <a:cxnLst/>
              <a:rect l="0" t="0" r="0" b="0"/>
              <a:pathLst>
                <a:path w="151806" h="8930">
                  <a:moveTo>
                    <a:pt x="0" y="8929"/>
                  </a:moveTo>
                  <a:lnTo>
                    <a:pt x="0" y="1241"/>
                  </a:lnTo>
                  <a:lnTo>
                    <a:pt x="992" y="827"/>
                  </a:lnTo>
                  <a:lnTo>
                    <a:pt x="2646" y="551"/>
                  </a:lnTo>
                  <a:lnTo>
                    <a:pt x="4741" y="367"/>
                  </a:lnTo>
                  <a:lnTo>
                    <a:pt x="7129" y="245"/>
                  </a:lnTo>
                  <a:lnTo>
                    <a:pt x="16250" y="32"/>
                  </a:lnTo>
                  <a:lnTo>
                    <a:pt x="104668" y="0"/>
                  </a:lnTo>
                  <a:lnTo>
                    <a:pt x="109466" y="992"/>
                  </a:lnTo>
                  <a:lnTo>
                    <a:pt x="113657" y="2645"/>
                  </a:lnTo>
                  <a:lnTo>
                    <a:pt x="117443" y="4740"/>
                  </a:lnTo>
                  <a:lnTo>
                    <a:pt x="120960" y="6136"/>
                  </a:lnTo>
                  <a:lnTo>
                    <a:pt x="124296" y="7068"/>
                  </a:lnTo>
                  <a:lnTo>
                    <a:pt x="127513" y="7688"/>
                  </a:lnTo>
                  <a:lnTo>
                    <a:pt x="130649" y="8102"/>
                  </a:lnTo>
                  <a:lnTo>
                    <a:pt x="133732" y="8378"/>
                  </a:lnTo>
                  <a:lnTo>
                    <a:pt x="141069" y="8820"/>
                  </a:lnTo>
                  <a:lnTo>
                    <a:pt x="144718" y="8881"/>
                  </a:lnTo>
                  <a:lnTo>
                    <a:pt x="151769" y="8929"/>
                  </a:lnTo>
                  <a:lnTo>
                    <a:pt x="151805" y="8929"/>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5" name="SMARTInkAnnotation49"/>
            <p:cNvSpPr/>
            <p:nvPr/>
          </p:nvSpPr>
          <p:spPr bwMode="auto">
            <a:xfrm>
              <a:off x="2955852" y="3143250"/>
              <a:ext cx="178469" cy="241102"/>
            </a:xfrm>
            <a:custGeom>
              <a:avLst/>
              <a:gdLst/>
              <a:ahLst/>
              <a:cxnLst/>
              <a:rect l="0" t="0" r="0" b="0"/>
              <a:pathLst>
                <a:path w="178469" h="241102">
                  <a:moveTo>
                    <a:pt x="89171" y="0"/>
                  </a:moveTo>
                  <a:lnTo>
                    <a:pt x="96859" y="0"/>
                  </a:lnTo>
                  <a:lnTo>
                    <a:pt x="100195" y="2645"/>
                  </a:lnTo>
                  <a:lnTo>
                    <a:pt x="102473" y="4740"/>
                  </a:lnTo>
                  <a:lnTo>
                    <a:pt x="104985" y="6137"/>
                  </a:lnTo>
                  <a:lnTo>
                    <a:pt x="110420" y="7688"/>
                  </a:lnTo>
                  <a:lnTo>
                    <a:pt x="113259" y="9094"/>
                  </a:lnTo>
                  <a:lnTo>
                    <a:pt x="116144" y="11023"/>
                  </a:lnTo>
                  <a:lnTo>
                    <a:pt x="119059" y="13302"/>
                  </a:lnTo>
                  <a:lnTo>
                    <a:pt x="121995" y="14821"/>
                  </a:lnTo>
                  <a:lnTo>
                    <a:pt x="124944" y="15834"/>
                  </a:lnTo>
                  <a:lnTo>
                    <a:pt x="127902" y="16509"/>
                  </a:lnTo>
                  <a:lnTo>
                    <a:pt x="130867" y="17951"/>
                  </a:lnTo>
                  <a:lnTo>
                    <a:pt x="133836" y="19905"/>
                  </a:lnTo>
                  <a:lnTo>
                    <a:pt x="136807" y="22200"/>
                  </a:lnTo>
                  <a:lnTo>
                    <a:pt x="139780" y="24721"/>
                  </a:lnTo>
                  <a:lnTo>
                    <a:pt x="142754" y="27395"/>
                  </a:lnTo>
                  <a:lnTo>
                    <a:pt x="148704" y="33011"/>
                  </a:lnTo>
                  <a:lnTo>
                    <a:pt x="169539" y="53594"/>
                  </a:lnTo>
                  <a:lnTo>
                    <a:pt x="172515" y="56565"/>
                  </a:lnTo>
                  <a:lnTo>
                    <a:pt x="174499" y="59538"/>
                  </a:lnTo>
                  <a:lnTo>
                    <a:pt x="176704" y="65487"/>
                  </a:lnTo>
                  <a:lnTo>
                    <a:pt x="177684" y="71439"/>
                  </a:lnTo>
                  <a:lnTo>
                    <a:pt x="178120" y="78383"/>
                  </a:lnTo>
                  <a:lnTo>
                    <a:pt x="178313" y="88084"/>
                  </a:lnTo>
                  <a:lnTo>
                    <a:pt x="178454" y="117453"/>
                  </a:lnTo>
                  <a:lnTo>
                    <a:pt x="177467" y="121958"/>
                  </a:lnTo>
                  <a:lnTo>
                    <a:pt x="175816" y="126946"/>
                  </a:lnTo>
                  <a:lnTo>
                    <a:pt x="173724" y="132256"/>
                  </a:lnTo>
                  <a:lnTo>
                    <a:pt x="171336" y="137780"/>
                  </a:lnTo>
                  <a:lnTo>
                    <a:pt x="166038" y="149209"/>
                  </a:lnTo>
                  <a:lnTo>
                    <a:pt x="163236" y="154043"/>
                  </a:lnTo>
                  <a:lnTo>
                    <a:pt x="160376" y="158258"/>
                  </a:lnTo>
                  <a:lnTo>
                    <a:pt x="157477" y="162060"/>
                  </a:lnTo>
                  <a:lnTo>
                    <a:pt x="153560" y="165587"/>
                  </a:lnTo>
                  <a:lnTo>
                    <a:pt x="148964" y="168930"/>
                  </a:lnTo>
                  <a:lnTo>
                    <a:pt x="143916" y="172151"/>
                  </a:lnTo>
                  <a:lnTo>
                    <a:pt x="139558" y="175291"/>
                  </a:lnTo>
                  <a:lnTo>
                    <a:pt x="135661" y="178376"/>
                  </a:lnTo>
                  <a:lnTo>
                    <a:pt x="132070" y="181425"/>
                  </a:lnTo>
                  <a:lnTo>
                    <a:pt x="127692" y="184450"/>
                  </a:lnTo>
                  <a:lnTo>
                    <a:pt x="122789" y="187459"/>
                  </a:lnTo>
                  <a:lnTo>
                    <a:pt x="117536" y="190457"/>
                  </a:lnTo>
                  <a:lnTo>
                    <a:pt x="106408" y="196434"/>
                  </a:lnTo>
                  <a:lnTo>
                    <a:pt x="100662" y="199417"/>
                  </a:lnTo>
                  <a:lnTo>
                    <a:pt x="95840" y="201405"/>
                  </a:lnTo>
                  <a:lnTo>
                    <a:pt x="91632" y="202731"/>
                  </a:lnTo>
                  <a:lnTo>
                    <a:pt x="87835" y="203615"/>
                  </a:lnTo>
                  <a:lnTo>
                    <a:pt x="83320" y="204204"/>
                  </a:lnTo>
                  <a:lnTo>
                    <a:pt x="78325" y="204597"/>
                  </a:lnTo>
                  <a:lnTo>
                    <a:pt x="73010" y="204859"/>
                  </a:lnTo>
                  <a:lnTo>
                    <a:pt x="61814" y="205150"/>
                  </a:lnTo>
                  <a:lnTo>
                    <a:pt x="16143" y="205379"/>
                  </a:lnTo>
                  <a:lnTo>
                    <a:pt x="13697" y="204388"/>
                  </a:lnTo>
                  <a:lnTo>
                    <a:pt x="12066" y="202735"/>
                  </a:lnTo>
                  <a:lnTo>
                    <a:pt x="10978" y="200641"/>
                  </a:lnTo>
                  <a:lnTo>
                    <a:pt x="9261" y="199245"/>
                  </a:lnTo>
                  <a:lnTo>
                    <a:pt x="7124" y="198315"/>
                  </a:lnTo>
                  <a:lnTo>
                    <a:pt x="4707" y="197694"/>
                  </a:lnTo>
                  <a:lnTo>
                    <a:pt x="3097" y="196288"/>
                  </a:lnTo>
                  <a:lnTo>
                    <a:pt x="2022" y="194359"/>
                  </a:lnTo>
                  <a:lnTo>
                    <a:pt x="298" y="188874"/>
                  </a:lnTo>
                  <a:lnTo>
                    <a:pt x="0" y="183183"/>
                  </a:lnTo>
                  <a:lnTo>
                    <a:pt x="950" y="181653"/>
                  </a:lnTo>
                  <a:lnTo>
                    <a:pt x="2576" y="180633"/>
                  </a:lnTo>
                  <a:lnTo>
                    <a:pt x="4652" y="179954"/>
                  </a:lnTo>
                  <a:lnTo>
                    <a:pt x="6036" y="178508"/>
                  </a:lnTo>
                  <a:lnTo>
                    <a:pt x="6958" y="176552"/>
                  </a:lnTo>
                  <a:lnTo>
                    <a:pt x="7573" y="174256"/>
                  </a:lnTo>
                  <a:lnTo>
                    <a:pt x="9968" y="172725"/>
                  </a:lnTo>
                  <a:lnTo>
                    <a:pt x="13549" y="171705"/>
                  </a:lnTo>
                  <a:lnTo>
                    <a:pt x="17920" y="171025"/>
                  </a:lnTo>
                  <a:lnTo>
                    <a:pt x="21826" y="170571"/>
                  </a:lnTo>
                  <a:lnTo>
                    <a:pt x="25423" y="170269"/>
                  </a:lnTo>
                  <a:lnTo>
                    <a:pt x="28813" y="170067"/>
                  </a:lnTo>
                  <a:lnTo>
                    <a:pt x="37871" y="169843"/>
                  </a:lnTo>
                  <a:lnTo>
                    <a:pt x="69710" y="169674"/>
                  </a:lnTo>
                  <a:lnTo>
                    <a:pt x="74212" y="170663"/>
                  </a:lnTo>
                  <a:lnTo>
                    <a:pt x="78206" y="172315"/>
                  </a:lnTo>
                  <a:lnTo>
                    <a:pt x="81861" y="174407"/>
                  </a:lnTo>
                  <a:lnTo>
                    <a:pt x="91214" y="179379"/>
                  </a:lnTo>
                  <a:lnTo>
                    <a:pt x="113387" y="190655"/>
                  </a:lnTo>
                  <a:lnTo>
                    <a:pt x="118214" y="193580"/>
                  </a:lnTo>
                  <a:lnTo>
                    <a:pt x="122423" y="196522"/>
                  </a:lnTo>
                  <a:lnTo>
                    <a:pt x="126222" y="199476"/>
                  </a:lnTo>
                  <a:lnTo>
                    <a:pt x="130739" y="202437"/>
                  </a:lnTo>
                  <a:lnTo>
                    <a:pt x="135735" y="205403"/>
                  </a:lnTo>
                  <a:lnTo>
                    <a:pt x="141049" y="208373"/>
                  </a:lnTo>
                  <a:lnTo>
                    <a:pt x="145585" y="211345"/>
                  </a:lnTo>
                  <a:lnTo>
                    <a:pt x="149600" y="214318"/>
                  </a:lnTo>
                  <a:lnTo>
                    <a:pt x="153270" y="217293"/>
                  </a:lnTo>
                  <a:lnTo>
                    <a:pt x="156708" y="220268"/>
                  </a:lnTo>
                  <a:lnTo>
                    <a:pt x="159993" y="223244"/>
                  </a:lnTo>
                  <a:lnTo>
                    <a:pt x="166288" y="229196"/>
                  </a:lnTo>
                  <a:lnTo>
                    <a:pt x="178468" y="241101"/>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6" name="SMARTInkAnnotation50"/>
            <p:cNvSpPr/>
            <p:nvPr/>
          </p:nvSpPr>
          <p:spPr bwMode="auto">
            <a:xfrm>
              <a:off x="2812851" y="3607594"/>
              <a:ext cx="116087" cy="17860"/>
            </a:xfrm>
            <a:custGeom>
              <a:avLst/>
              <a:gdLst/>
              <a:ahLst/>
              <a:cxnLst/>
              <a:rect l="0" t="0" r="0" b="0"/>
              <a:pathLst>
                <a:path w="116087" h="17860">
                  <a:moveTo>
                    <a:pt x="0" y="0"/>
                  </a:moveTo>
                  <a:lnTo>
                    <a:pt x="64353" y="0"/>
                  </a:lnTo>
                  <a:lnTo>
                    <a:pt x="67707" y="991"/>
                  </a:lnTo>
                  <a:lnTo>
                    <a:pt x="70935" y="2646"/>
                  </a:lnTo>
                  <a:lnTo>
                    <a:pt x="74079" y="4740"/>
                  </a:lnTo>
                  <a:lnTo>
                    <a:pt x="77167" y="6136"/>
                  </a:lnTo>
                  <a:lnTo>
                    <a:pt x="80218" y="7067"/>
                  </a:lnTo>
                  <a:lnTo>
                    <a:pt x="83244" y="7688"/>
                  </a:lnTo>
                  <a:lnTo>
                    <a:pt x="86254" y="8102"/>
                  </a:lnTo>
                  <a:lnTo>
                    <a:pt x="89253" y="8378"/>
                  </a:lnTo>
                  <a:lnTo>
                    <a:pt x="92244" y="8562"/>
                  </a:lnTo>
                  <a:lnTo>
                    <a:pt x="98214" y="8766"/>
                  </a:lnTo>
                  <a:lnTo>
                    <a:pt x="106971" y="8908"/>
                  </a:lnTo>
                  <a:lnTo>
                    <a:pt x="115672" y="8929"/>
                  </a:lnTo>
                  <a:lnTo>
                    <a:pt x="115810" y="9921"/>
                  </a:lnTo>
                  <a:lnTo>
                    <a:pt x="115902" y="11575"/>
                  </a:lnTo>
                  <a:lnTo>
                    <a:pt x="116086" y="17859"/>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7" name="SMARTInkAnnotation51"/>
            <p:cNvSpPr/>
            <p:nvPr/>
          </p:nvSpPr>
          <p:spPr bwMode="auto">
            <a:xfrm>
              <a:off x="2991822" y="3473648"/>
              <a:ext cx="124639" cy="169665"/>
            </a:xfrm>
            <a:custGeom>
              <a:avLst/>
              <a:gdLst/>
              <a:ahLst/>
              <a:cxnLst/>
              <a:rect l="0" t="0" r="0" b="0"/>
              <a:pathLst>
                <a:path w="124639" h="169665">
                  <a:moveTo>
                    <a:pt x="17482" y="0"/>
                  </a:moveTo>
                  <a:lnTo>
                    <a:pt x="17482" y="18043"/>
                  </a:lnTo>
                  <a:lnTo>
                    <a:pt x="16490" y="21951"/>
                  </a:lnTo>
                  <a:lnTo>
                    <a:pt x="14836" y="25548"/>
                  </a:lnTo>
                  <a:lnTo>
                    <a:pt x="12742" y="28938"/>
                  </a:lnTo>
                  <a:lnTo>
                    <a:pt x="11345" y="32191"/>
                  </a:lnTo>
                  <a:lnTo>
                    <a:pt x="10414" y="35351"/>
                  </a:lnTo>
                  <a:lnTo>
                    <a:pt x="9794" y="38450"/>
                  </a:lnTo>
                  <a:lnTo>
                    <a:pt x="9380" y="42500"/>
                  </a:lnTo>
                  <a:lnTo>
                    <a:pt x="9104" y="47185"/>
                  </a:lnTo>
                  <a:lnTo>
                    <a:pt x="8920" y="52293"/>
                  </a:lnTo>
                  <a:lnTo>
                    <a:pt x="7805" y="56690"/>
                  </a:lnTo>
                  <a:lnTo>
                    <a:pt x="6070" y="60614"/>
                  </a:lnTo>
                  <a:lnTo>
                    <a:pt x="3921" y="64222"/>
                  </a:lnTo>
                  <a:lnTo>
                    <a:pt x="2488" y="68611"/>
                  </a:lnTo>
                  <a:lnTo>
                    <a:pt x="1533" y="73522"/>
                  </a:lnTo>
                  <a:lnTo>
                    <a:pt x="896" y="78781"/>
                  </a:lnTo>
                  <a:lnTo>
                    <a:pt x="472" y="83279"/>
                  </a:lnTo>
                  <a:lnTo>
                    <a:pt x="189" y="87269"/>
                  </a:lnTo>
                  <a:lnTo>
                    <a:pt x="0" y="90921"/>
                  </a:lnTo>
                  <a:lnTo>
                    <a:pt x="867" y="95341"/>
                  </a:lnTo>
                  <a:lnTo>
                    <a:pt x="2436" y="100272"/>
                  </a:lnTo>
                  <a:lnTo>
                    <a:pt x="4475" y="105543"/>
                  </a:lnTo>
                  <a:lnTo>
                    <a:pt x="6826" y="110050"/>
                  </a:lnTo>
                  <a:lnTo>
                    <a:pt x="9386" y="114046"/>
                  </a:lnTo>
                  <a:lnTo>
                    <a:pt x="12085" y="117703"/>
                  </a:lnTo>
                  <a:lnTo>
                    <a:pt x="15868" y="121133"/>
                  </a:lnTo>
                  <a:lnTo>
                    <a:pt x="20375" y="124411"/>
                  </a:lnTo>
                  <a:lnTo>
                    <a:pt x="25364" y="127589"/>
                  </a:lnTo>
                  <a:lnTo>
                    <a:pt x="30674" y="130700"/>
                  </a:lnTo>
                  <a:lnTo>
                    <a:pt x="36199" y="133766"/>
                  </a:lnTo>
                  <a:lnTo>
                    <a:pt x="47629" y="139819"/>
                  </a:lnTo>
                  <a:lnTo>
                    <a:pt x="59323" y="145816"/>
                  </a:lnTo>
                  <a:lnTo>
                    <a:pt x="66212" y="148805"/>
                  </a:lnTo>
                  <a:lnTo>
                    <a:pt x="73781" y="151789"/>
                  </a:lnTo>
                  <a:lnTo>
                    <a:pt x="81804" y="154771"/>
                  </a:lnTo>
                  <a:lnTo>
                    <a:pt x="88145" y="156759"/>
                  </a:lnTo>
                  <a:lnTo>
                    <a:pt x="93364" y="158084"/>
                  </a:lnTo>
                  <a:lnTo>
                    <a:pt x="97836" y="158967"/>
                  </a:lnTo>
                  <a:lnTo>
                    <a:pt x="102801" y="160549"/>
                  </a:lnTo>
                  <a:lnTo>
                    <a:pt x="108096" y="162595"/>
                  </a:lnTo>
                  <a:lnTo>
                    <a:pt x="124638" y="169664"/>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8" name="SMARTInkAnnotation52"/>
            <p:cNvSpPr/>
            <p:nvPr/>
          </p:nvSpPr>
          <p:spPr bwMode="auto">
            <a:xfrm>
              <a:off x="3071812" y="3491508"/>
              <a:ext cx="34478" cy="267891"/>
            </a:xfrm>
            <a:custGeom>
              <a:avLst/>
              <a:gdLst/>
              <a:ahLst/>
              <a:cxnLst/>
              <a:rect l="0" t="0" r="0" b="0"/>
              <a:pathLst>
                <a:path w="34478" h="267891">
                  <a:moveTo>
                    <a:pt x="26789" y="0"/>
                  </a:moveTo>
                  <a:lnTo>
                    <a:pt x="26789" y="13561"/>
                  </a:lnTo>
                  <a:lnTo>
                    <a:pt x="27781" y="15986"/>
                  </a:lnTo>
                  <a:lnTo>
                    <a:pt x="29435" y="18595"/>
                  </a:lnTo>
                  <a:lnTo>
                    <a:pt x="31530" y="21326"/>
                  </a:lnTo>
                  <a:lnTo>
                    <a:pt x="32926" y="25131"/>
                  </a:lnTo>
                  <a:lnTo>
                    <a:pt x="33857" y="29653"/>
                  </a:lnTo>
                  <a:lnTo>
                    <a:pt x="34477" y="34651"/>
                  </a:lnTo>
                  <a:lnTo>
                    <a:pt x="33899" y="38975"/>
                  </a:lnTo>
                  <a:lnTo>
                    <a:pt x="32521" y="42851"/>
                  </a:lnTo>
                  <a:lnTo>
                    <a:pt x="30611" y="46427"/>
                  </a:lnTo>
                  <a:lnTo>
                    <a:pt x="29337" y="50795"/>
                  </a:lnTo>
                  <a:lnTo>
                    <a:pt x="28488" y="55691"/>
                  </a:lnTo>
                  <a:lnTo>
                    <a:pt x="27921" y="60940"/>
                  </a:lnTo>
                  <a:lnTo>
                    <a:pt x="27544" y="66423"/>
                  </a:lnTo>
                  <a:lnTo>
                    <a:pt x="27293" y="72064"/>
                  </a:lnTo>
                  <a:lnTo>
                    <a:pt x="27125" y="77808"/>
                  </a:lnTo>
                  <a:lnTo>
                    <a:pt x="26021" y="83622"/>
                  </a:lnTo>
                  <a:lnTo>
                    <a:pt x="24292" y="89482"/>
                  </a:lnTo>
                  <a:lnTo>
                    <a:pt x="22148" y="95373"/>
                  </a:lnTo>
                  <a:lnTo>
                    <a:pt x="19726" y="101285"/>
                  </a:lnTo>
                  <a:lnTo>
                    <a:pt x="17119" y="107211"/>
                  </a:lnTo>
                  <a:lnTo>
                    <a:pt x="14390" y="113146"/>
                  </a:lnTo>
                  <a:lnTo>
                    <a:pt x="12570" y="120079"/>
                  </a:lnTo>
                  <a:lnTo>
                    <a:pt x="11356" y="127678"/>
                  </a:lnTo>
                  <a:lnTo>
                    <a:pt x="10548" y="135720"/>
                  </a:lnTo>
                  <a:lnTo>
                    <a:pt x="10008" y="143066"/>
                  </a:lnTo>
                  <a:lnTo>
                    <a:pt x="9649" y="149948"/>
                  </a:lnTo>
                  <a:lnTo>
                    <a:pt x="9409" y="156520"/>
                  </a:lnTo>
                  <a:lnTo>
                    <a:pt x="8257" y="162885"/>
                  </a:lnTo>
                  <a:lnTo>
                    <a:pt x="6497" y="169114"/>
                  </a:lnTo>
                  <a:lnTo>
                    <a:pt x="4331" y="175250"/>
                  </a:lnTo>
                  <a:lnTo>
                    <a:pt x="2888" y="182318"/>
                  </a:lnTo>
                  <a:lnTo>
                    <a:pt x="1925" y="190006"/>
                  </a:lnTo>
                  <a:lnTo>
                    <a:pt x="1283" y="198108"/>
                  </a:lnTo>
                  <a:lnTo>
                    <a:pt x="856" y="205494"/>
                  </a:lnTo>
                  <a:lnTo>
                    <a:pt x="380" y="218992"/>
                  </a:lnTo>
                  <a:lnTo>
                    <a:pt x="75" y="243826"/>
                  </a:lnTo>
                  <a:lnTo>
                    <a:pt x="0" y="267890"/>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9" name="SMARTInkAnnotation53"/>
            <p:cNvSpPr/>
            <p:nvPr/>
          </p:nvSpPr>
          <p:spPr bwMode="auto">
            <a:xfrm>
              <a:off x="2803921" y="3938359"/>
              <a:ext cx="107158" cy="26423"/>
            </a:xfrm>
            <a:custGeom>
              <a:avLst/>
              <a:gdLst/>
              <a:ahLst/>
              <a:cxnLst/>
              <a:rect l="0" t="0" r="0" b="0"/>
              <a:pathLst>
                <a:path w="107158" h="26423">
                  <a:moveTo>
                    <a:pt x="0" y="8562"/>
                  </a:moveTo>
                  <a:lnTo>
                    <a:pt x="4741" y="3822"/>
                  </a:lnTo>
                  <a:lnTo>
                    <a:pt x="7130" y="2426"/>
                  </a:lnTo>
                  <a:lnTo>
                    <a:pt x="9714" y="1495"/>
                  </a:lnTo>
                  <a:lnTo>
                    <a:pt x="12429" y="874"/>
                  </a:lnTo>
                  <a:lnTo>
                    <a:pt x="16224" y="460"/>
                  </a:lnTo>
                  <a:lnTo>
                    <a:pt x="20738" y="185"/>
                  </a:lnTo>
                  <a:lnTo>
                    <a:pt x="25732" y="0"/>
                  </a:lnTo>
                  <a:lnTo>
                    <a:pt x="30053" y="870"/>
                  </a:lnTo>
                  <a:lnTo>
                    <a:pt x="33926" y="2442"/>
                  </a:lnTo>
                  <a:lnTo>
                    <a:pt x="37500" y="4482"/>
                  </a:lnTo>
                  <a:lnTo>
                    <a:pt x="41868" y="5842"/>
                  </a:lnTo>
                  <a:lnTo>
                    <a:pt x="46763" y="6749"/>
                  </a:lnTo>
                  <a:lnTo>
                    <a:pt x="52012" y="7354"/>
                  </a:lnTo>
                  <a:lnTo>
                    <a:pt x="57495" y="8749"/>
                  </a:lnTo>
                  <a:lnTo>
                    <a:pt x="63135" y="10671"/>
                  </a:lnTo>
                  <a:lnTo>
                    <a:pt x="68879" y="12945"/>
                  </a:lnTo>
                  <a:lnTo>
                    <a:pt x="73701" y="14460"/>
                  </a:lnTo>
                  <a:lnTo>
                    <a:pt x="77907" y="15471"/>
                  </a:lnTo>
                  <a:lnTo>
                    <a:pt x="81704" y="16144"/>
                  </a:lnTo>
                  <a:lnTo>
                    <a:pt x="86220" y="17586"/>
                  </a:lnTo>
                  <a:lnTo>
                    <a:pt x="91214" y="19539"/>
                  </a:lnTo>
                  <a:lnTo>
                    <a:pt x="107157" y="26422"/>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60" name="SMARTInkAnnotation54"/>
            <p:cNvSpPr/>
            <p:nvPr/>
          </p:nvSpPr>
          <p:spPr bwMode="auto">
            <a:xfrm>
              <a:off x="2991577" y="3822288"/>
              <a:ext cx="124884" cy="254617"/>
            </a:xfrm>
            <a:custGeom>
              <a:avLst/>
              <a:gdLst/>
              <a:ahLst/>
              <a:cxnLst/>
              <a:rect l="0" t="0" r="0" b="0"/>
              <a:pathLst>
                <a:path w="124884" h="254617">
                  <a:moveTo>
                    <a:pt x="107024" y="44267"/>
                  </a:moveTo>
                  <a:lnTo>
                    <a:pt x="107024" y="10275"/>
                  </a:lnTo>
                  <a:lnTo>
                    <a:pt x="106032" y="9699"/>
                  </a:lnTo>
                  <a:lnTo>
                    <a:pt x="102283" y="9060"/>
                  </a:lnTo>
                  <a:lnTo>
                    <a:pt x="99895" y="7897"/>
                  </a:lnTo>
                  <a:lnTo>
                    <a:pt x="97311" y="6129"/>
                  </a:lnTo>
                  <a:lnTo>
                    <a:pt x="94595" y="3959"/>
                  </a:lnTo>
                  <a:lnTo>
                    <a:pt x="91793" y="2512"/>
                  </a:lnTo>
                  <a:lnTo>
                    <a:pt x="88933" y="1547"/>
                  </a:lnTo>
                  <a:lnTo>
                    <a:pt x="86033" y="904"/>
                  </a:lnTo>
                  <a:lnTo>
                    <a:pt x="83108" y="476"/>
                  </a:lnTo>
                  <a:lnTo>
                    <a:pt x="80166" y="190"/>
                  </a:lnTo>
                  <a:lnTo>
                    <a:pt x="77213" y="0"/>
                  </a:lnTo>
                  <a:lnTo>
                    <a:pt x="73259" y="865"/>
                  </a:lnTo>
                  <a:lnTo>
                    <a:pt x="68639" y="2433"/>
                  </a:lnTo>
                  <a:lnTo>
                    <a:pt x="63575" y="4471"/>
                  </a:lnTo>
                  <a:lnTo>
                    <a:pt x="59206" y="6823"/>
                  </a:lnTo>
                  <a:lnTo>
                    <a:pt x="55302" y="9382"/>
                  </a:lnTo>
                  <a:lnTo>
                    <a:pt x="51707" y="12081"/>
                  </a:lnTo>
                  <a:lnTo>
                    <a:pt x="48318" y="14872"/>
                  </a:lnTo>
                  <a:lnTo>
                    <a:pt x="45066" y="17725"/>
                  </a:lnTo>
                  <a:lnTo>
                    <a:pt x="41907" y="20619"/>
                  </a:lnTo>
                  <a:lnTo>
                    <a:pt x="35750" y="26480"/>
                  </a:lnTo>
                  <a:lnTo>
                    <a:pt x="32719" y="29433"/>
                  </a:lnTo>
                  <a:lnTo>
                    <a:pt x="30698" y="33385"/>
                  </a:lnTo>
                  <a:lnTo>
                    <a:pt x="29351" y="38004"/>
                  </a:lnTo>
                  <a:lnTo>
                    <a:pt x="28453" y="43068"/>
                  </a:lnTo>
                  <a:lnTo>
                    <a:pt x="27854" y="47437"/>
                  </a:lnTo>
                  <a:lnTo>
                    <a:pt x="27189" y="54936"/>
                  </a:lnTo>
                  <a:lnTo>
                    <a:pt x="27012" y="59317"/>
                  </a:lnTo>
                  <a:lnTo>
                    <a:pt x="26814" y="69477"/>
                  </a:lnTo>
                  <a:lnTo>
                    <a:pt x="27754" y="74964"/>
                  </a:lnTo>
                  <a:lnTo>
                    <a:pt x="29373" y="80607"/>
                  </a:lnTo>
                  <a:lnTo>
                    <a:pt x="31444" y="86352"/>
                  </a:lnTo>
                  <a:lnTo>
                    <a:pt x="33817" y="92168"/>
                  </a:lnTo>
                  <a:lnTo>
                    <a:pt x="36391" y="98029"/>
                  </a:lnTo>
                  <a:lnTo>
                    <a:pt x="41897" y="109833"/>
                  </a:lnTo>
                  <a:lnTo>
                    <a:pt x="47652" y="121694"/>
                  </a:lnTo>
                  <a:lnTo>
                    <a:pt x="51567" y="127635"/>
                  </a:lnTo>
                  <a:lnTo>
                    <a:pt x="56162" y="133580"/>
                  </a:lnTo>
                  <a:lnTo>
                    <a:pt x="61210" y="139527"/>
                  </a:lnTo>
                  <a:lnTo>
                    <a:pt x="65567" y="145477"/>
                  </a:lnTo>
                  <a:lnTo>
                    <a:pt x="69464" y="151428"/>
                  </a:lnTo>
                  <a:lnTo>
                    <a:pt x="73054" y="157379"/>
                  </a:lnTo>
                  <a:lnTo>
                    <a:pt x="76440" y="163331"/>
                  </a:lnTo>
                  <a:lnTo>
                    <a:pt x="82848" y="175236"/>
                  </a:lnTo>
                  <a:lnTo>
                    <a:pt x="85946" y="180197"/>
                  </a:lnTo>
                  <a:lnTo>
                    <a:pt x="89003" y="184496"/>
                  </a:lnTo>
                  <a:lnTo>
                    <a:pt x="92033" y="188354"/>
                  </a:lnTo>
                  <a:lnTo>
                    <a:pt x="94054" y="192911"/>
                  </a:lnTo>
                  <a:lnTo>
                    <a:pt x="95401" y="197933"/>
                  </a:lnTo>
                  <a:lnTo>
                    <a:pt x="96299" y="203266"/>
                  </a:lnTo>
                  <a:lnTo>
                    <a:pt x="97890" y="207813"/>
                  </a:lnTo>
                  <a:lnTo>
                    <a:pt x="99942" y="211836"/>
                  </a:lnTo>
                  <a:lnTo>
                    <a:pt x="102303" y="215511"/>
                  </a:lnTo>
                  <a:lnTo>
                    <a:pt x="102884" y="218952"/>
                  </a:lnTo>
                  <a:lnTo>
                    <a:pt x="102280" y="222240"/>
                  </a:lnTo>
                  <a:lnTo>
                    <a:pt x="100885" y="225423"/>
                  </a:lnTo>
                  <a:lnTo>
                    <a:pt x="99955" y="229529"/>
                  </a:lnTo>
                  <a:lnTo>
                    <a:pt x="99335" y="234252"/>
                  </a:lnTo>
                  <a:lnTo>
                    <a:pt x="98921" y="239384"/>
                  </a:lnTo>
                  <a:lnTo>
                    <a:pt x="97654" y="242806"/>
                  </a:lnTo>
                  <a:lnTo>
                    <a:pt x="95816" y="245087"/>
                  </a:lnTo>
                  <a:lnTo>
                    <a:pt x="93599" y="246608"/>
                  </a:lnTo>
                  <a:lnTo>
                    <a:pt x="90137" y="247621"/>
                  </a:lnTo>
                  <a:lnTo>
                    <a:pt x="85844" y="248298"/>
                  </a:lnTo>
                  <a:lnTo>
                    <a:pt x="80998" y="248748"/>
                  </a:lnTo>
                  <a:lnTo>
                    <a:pt x="76775" y="250040"/>
                  </a:lnTo>
                  <a:lnTo>
                    <a:pt x="72967" y="251895"/>
                  </a:lnTo>
                  <a:lnTo>
                    <a:pt x="69437" y="254122"/>
                  </a:lnTo>
                  <a:lnTo>
                    <a:pt x="65099" y="254616"/>
                  </a:lnTo>
                  <a:lnTo>
                    <a:pt x="60222" y="253953"/>
                  </a:lnTo>
                  <a:lnTo>
                    <a:pt x="54987" y="252518"/>
                  </a:lnTo>
                  <a:lnTo>
                    <a:pt x="50504" y="251562"/>
                  </a:lnTo>
                  <a:lnTo>
                    <a:pt x="46524" y="250925"/>
                  </a:lnTo>
                  <a:lnTo>
                    <a:pt x="42878" y="250499"/>
                  </a:lnTo>
                  <a:lnTo>
                    <a:pt x="39456" y="249223"/>
                  </a:lnTo>
                  <a:lnTo>
                    <a:pt x="36181" y="247381"/>
                  </a:lnTo>
                  <a:lnTo>
                    <a:pt x="33007" y="245161"/>
                  </a:lnTo>
                  <a:lnTo>
                    <a:pt x="28906" y="243680"/>
                  </a:lnTo>
                  <a:lnTo>
                    <a:pt x="24187" y="242693"/>
                  </a:lnTo>
                  <a:lnTo>
                    <a:pt x="19057" y="242035"/>
                  </a:lnTo>
                  <a:lnTo>
                    <a:pt x="15637" y="240605"/>
                  </a:lnTo>
                  <a:lnTo>
                    <a:pt x="13357" y="238659"/>
                  </a:lnTo>
                  <a:lnTo>
                    <a:pt x="9832" y="233850"/>
                  </a:lnTo>
                  <a:lnTo>
                    <a:pt x="7503" y="231179"/>
                  </a:lnTo>
                  <a:lnTo>
                    <a:pt x="4958" y="228406"/>
                  </a:lnTo>
                  <a:lnTo>
                    <a:pt x="3261" y="224573"/>
                  </a:lnTo>
                  <a:lnTo>
                    <a:pt x="2130" y="220033"/>
                  </a:lnTo>
                  <a:lnTo>
                    <a:pt x="1376" y="215022"/>
                  </a:lnTo>
                  <a:lnTo>
                    <a:pt x="873" y="209698"/>
                  </a:lnTo>
                  <a:lnTo>
                    <a:pt x="538" y="204163"/>
                  </a:lnTo>
                  <a:lnTo>
                    <a:pt x="166" y="193714"/>
                  </a:lnTo>
                  <a:lnTo>
                    <a:pt x="0" y="185763"/>
                  </a:lnTo>
                  <a:lnTo>
                    <a:pt x="948" y="181261"/>
                  </a:lnTo>
                  <a:lnTo>
                    <a:pt x="2572" y="176276"/>
                  </a:lnTo>
                  <a:lnTo>
                    <a:pt x="4648" y="170968"/>
                  </a:lnTo>
                  <a:lnTo>
                    <a:pt x="7023" y="165445"/>
                  </a:lnTo>
                  <a:lnTo>
                    <a:pt x="12308" y="154017"/>
                  </a:lnTo>
                  <a:lnTo>
                    <a:pt x="16099" y="149183"/>
                  </a:lnTo>
                  <a:lnTo>
                    <a:pt x="20610" y="144969"/>
                  </a:lnTo>
                  <a:lnTo>
                    <a:pt x="25602" y="141167"/>
                  </a:lnTo>
                  <a:lnTo>
                    <a:pt x="30915" y="136648"/>
                  </a:lnTo>
                  <a:lnTo>
                    <a:pt x="36441" y="131651"/>
                  </a:lnTo>
                  <a:lnTo>
                    <a:pt x="51053" y="117783"/>
                  </a:lnTo>
                  <a:lnTo>
                    <a:pt x="54827" y="114113"/>
                  </a:lnTo>
                  <a:lnTo>
                    <a:pt x="59328" y="110675"/>
                  </a:lnTo>
                  <a:lnTo>
                    <a:pt x="64313" y="107390"/>
                  </a:lnTo>
                  <a:lnTo>
                    <a:pt x="69620" y="104208"/>
                  </a:lnTo>
                  <a:lnTo>
                    <a:pt x="75143" y="101095"/>
                  </a:lnTo>
                  <a:lnTo>
                    <a:pt x="86571" y="94990"/>
                  </a:lnTo>
                  <a:lnTo>
                    <a:pt x="104161" y="85974"/>
                  </a:lnTo>
                  <a:lnTo>
                    <a:pt x="109084" y="83978"/>
                  </a:lnTo>
                  <a:lnTo>
                    <a:pt x="113358" y="82647"/>
                  </a:lnTo>
                  <a:lnTo>
                    <a:pt x="117200" y="81760"/>
                  </a:lnTo>
                  <a:lnTo>
                    <a:pt x="119761" y="80176"/>
                  </a:lnTo>
                  <a:lnTo>
                    <a:pt x="121469" y="78128"/>
                  </a:lnTo>
                  <a:lnTo>
                    <a:pt x="124883" y="71056"/>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61" name="SMARTInkAnnotation55"/>
            <p:cNvSpPr/>
            <p:nvPr/>
          </p:nvSpPr>
          <p:spPr bwMode="auto">
            <a:xfrm>
              <a:off x="2875359" y="4232671"/>
              <a:ext cx="89298" cy="17861"/>
            </a:xfrm>
            <a:custGeom>
              <a:avLst/>
              <a:gdLst/>
              <a:ahLst/>
              <a:cxnLst/>
              <a:rect l="0" t="0" r="0" b="0"/>
              <a:pathLst>
                <a:path w="89298" h="17861">
                  <a:moveTo>
                    <a:pt x="0" y="17860"/>
                  </a:moveTo>
                  <a:lnTo>
                    <a:pt x="4740" y="17860"/>
                  </a:lnTo>
                  <a:lnTo>
                    <a:pt x="7129" y="16868"/>
                  </a:lnTo>
                  <a:lnTo>
                    <a:pt x="9713" y="15215"/>
                  </a:lnTo>
                  <a:lnTo>
                    <a:pt x="12429" y="13119"/>
                  </a:lnTo>
                  <a:lnTo>
                    <a:pt x="15231" y="11723"/>
                  </a:lnTo>
                  <a:lnTo>
                    <a:pt x="18091" y="10792"/>
                  </a:lnTo>
                  <a:lnTo>
                    <a:pt x="20991" y="10171"/>
                  </a:lnTo>
                  <a:lnTo>
                    <a:pt x="23916" y="9758"/>
                  </a:lnTo>
                  <a:lnTo>
                    <a:pt x="26858" y="9482"/>
                  </a:lnTo>
                  <a:lnTo>
                    <a:pt x="29811" y="9298"/>
                  </a:lnTo>
                  <a:lnTo>
                    <a:pt x="33765" y="8183"/>
                  </a:lnTo>
                  <a:lnTo>
                    <a:pt x="38385" y="6448"/>
                  </a:lnTo>
                  <a:lnTo>
                    <a:pt x="43449" y="4299"/>
                  </a:lnTo>
                  <a:lnTo>
                    <a:pt x="47817" y="2866"/>
                  </a:lnTo>
                  <a:lnTo>
                    <a:pt x="51722" y="1911"/>
                  </a:lnTo>
                  <a:lnTo>
                    <a:pt x="55317" y="1274"/>
                  </a:lnTo>
                  <a:lnTo>
                    <a:pt x="58706" y="849"/>
                  </a:lnTo>
                  <a:lnTo>
                    <a:pt x="61958" y="567"/>
                  </a:lnTo>
                  <a:lnTo>
                    <a:pt x="65117" y="377"/>
                  </a:lnTo>
                  <a:lnTo>
                    <a:pt x="71274" y="168"/>
                  </a:lnTo>
                  <a:lnTo>
                    <a:pt x="89297" y="0"/>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62" name="SMARTInkAnnotation56"/>
            <p:cNvSpPr/>
            <p:nvPr/>
          </p:nvSpPr>
          <p:spPr bwMode="auto">
            <a:xfrm>
              <a:off x="3009304" y="4205882"/>
              <a:ext cx="26790" cy="160736"/>
            </a:xfrm>
            <a:custGeom>
              <a:avLst/>
              <a:gdLst/>
              <a:ahLst/>
              <a:cxnLst/>
              <a:rect l="0" t="0" r="0" b="0"/>
              <a:pathLst>
                <a:path w="26790" h="160736">
                  <a:moveTo>
                    <a:pt x="26789" y="0"/>
                  </a:moveTo>
                  <a:lnTo>
                    <a:pt x="26789" y="4741"/>
                  </a:lnTo>
                  <a:lnTo>
                    <a:pt x="25797" y="7130"/>
                  </a:lnTo>
                  <a:lnTo>
                    <a:pt x="24143" y="9714"/>
                  </a:lnTo>
                  <a:lnTo>
                    <a:pt x="22049" y="12429"/>
                  </a:lnTo>
                  <a:lnTo>
                    <a:pt x="20652" y="15232"/>
                  </a:lnTo>
                  <a:lnTo>
                    <a:pt x="19721" y="18092"/>
                  </a:lnTo>
                  <a:lnTo>
                    <a:pt x="19101" y="20991"/>
                  </a:lnTo>
                  <a:lnTo>
                    <a:pt x="18687" y="24908"/>
                  </a:lnTo>
                  <a:lnTo>
                    <a:pt x="18411" y="29504"/>
                  </a:lnTo>
                  <a:lnTo>
                    <a:pt x="18227" y="34552"/>
                  </a:lnTo>
                  <a:lnTo>
                    <a:pt x="17113" y="39902"/>
                  </a:lnTo>
                  <a:lnTo>
                    <a:pt x="15377" y="45453"/>
                  </a:lnTo>
                  <a:lnTo>
                    <a:pt x="13228" y="51138"/>
                  </a:lnTo>
                  <a:lnTo>
                    <a:pt x="11795" y="56913"/>
                  </a:lnTo>
                  <a:lnTo>
                    <a:pt x="10840" y="62746"/>
                  </a:lnTo>
                  <a:lnTo>
                    <a:pt x="10203" y="68620"/>
                  </a:lnTo>
                  <a:lnTo>
                    <a:pt x="9779" y="74520"/>
                  </a:lnTo>
                  <a:lnTo>
                    <a:pt x="9496" y="80438"/>
                  </a:lnTo>
                  <a:lnTo>
                    <a:pt x="9307" y="86368"/>
                  </a:lnTo>
                  <a:lnTo>
                    <a:pt x="8189" y="92305"/>
                  </a:lnTo>
                  <a:lnTo>
                    <a:pt x="6452" y="98247"/>
                  </a:lnTo>
                  <a:lnTo>
                    <a:pt x="4301" y="104194"/>
                  </a:lnTo>
                  <a:lnTo>
                    <a:pt x="2868" y="110142"/>
                  </a:lnTo>
                  <a:lnTo>
                    <a:pt x="1912" y="116093"/>
                  </a:lnTo>
                  <a:lnTo>
                    <a:pt x="1275" y="122044"/>
                  </a:lnTo>
                  <a:lnTo>
                    <a:pt x="850" y="127995"/>
                  </a:lnTo>
                  <a:lnTo>
                    <a:pt x="566" y="133948"/>
                  </a:lnTo>
                  <a:lnTo>
                    <a:pt x="168" y="149160"/>
                  </a:lnTo>
                  <a:lnTo>
                    <a:pt x="0" y="160735"/>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63" name="SMARTInkAnnotation57"/>
            <p:cNvSpPr/>
            <p:nvPr/>
          </p:nvSpPr>
          <p:spPr bwMode="auto">
            <a:xfrm>
              <a:off x="3125390" y="4214812"/>
              <a:ext cx="97951" cy="232173"/>
            </a:xfrm>
            <a:custGeom>
              <a:avLst/>
              <a:gdLst/>
              <a:ahLst/>
              <a:cxnLst/>
              <a:rect l="0" t="0" r="0" b="0"/>
              <a:pathLst>
                <a:path w="97951" h="232173">
                  <a:moveTo>
                    <a:pt x="0" y="0"/>
                  </a:moveTo>
                  <a:lnTo>
                    <a:pt x="14222" y="4741"/>
                  </a:lnTo>
                  <a:lnTo>
                    <a:pt x="19403" y="7129"/>
                  </a:lnTo>
                  <a:lnTo>
                    <a:pt x="23849" y="9714"/>
                  </a:lnTo>
                  <a:lnTo>
                    <a:pt x="27806" y="12429"/>
                  </a:lnTo>
                  <a:lnTo>
                    <a:pt x="32428" y="14240"/>
                  </a:lnTo>
                  <a:lnTo>
                    <a:pt x="37494" y="15446"/>
                  </a:lnTo>
                  <a:lnTo>
                    <a:pt x="42855" y="16251"/>
                  </a:lnTo>
                  <a:lnTo>
                    <a:pt x="48414" y="17779"/>
                  </a:lnTo>
                  <a:lnTo>
                    <a:pt x="54104" y="19790"/>
                  </a:lnTo>
                  <a:lnTo>
                    <a:pt x="59882" y="22123"/>
                  </a:lnTo>
                  <a:lnTo>
                    <a:pt x="64726" y="25663"/>
                  </a:lnTo>
                  <a:lnTo>
                    <a:pt x="68948" y="30007"/>
                  </a:lnTo>
                  <a:lnTo>
                    <a:pt x="72754" y="34888"/>
                  </a:lnTo>
                  <a:lnTo>
                    <a:pt x="77276" y="39134"/>
                  </a:lnTo>
                  <a:lnTo>
                    <a:pt x="82276" y="42957"/>
                  </a:lnTo>
                  <a:lnTo>
                    <a:pt x="87593" y="46497"/>
                  </a:lnTo>
                  <a:lnTo>
                    <a:pt x="91137" y="49850"/>
                  </a:lnTo>
                  <a:lnTo>
                    <a:pt x="93500" y="53077"/>
                  </a:lnTo>
                  <a:lnTo>
                    <a:pt x="96126" y="59309"/>
                  </a:lnTo>
                  <a:lnTo>
                    <a:pt x="97293" y="65386"/>
                  </a:lnTo>
                  <a:lnTo>
                    <a:pt x="97812" y="71394"/>
                  </a:lnTo>
                  <a:lnTo>
                    <a:pt x="97950" y="74385"/>
                  </a:lnTo>
                  <a:lnTo>
                    <a:pt x="97050" y="77371"/>
                  </a:lnTo>
                  <a:lnTo>
                    <a:pt x="95458" y="80354"/>
                  </a:lnTo>
                  <a:lnTo>
                    <a:pt x="93404" y="83335"/>
                  </a:lnTo>
                  <a:lnTo>
                    <a:pt x="91043" y="86315"/>
                  </a:lnTo>
                  <a:lnTo>
                    <a:pt x="88477" y="89293"/>
                  </a:lnTo>
                  <a:lnTo>
                    <a:pt x="85773" y="92271"/>
                  </a:lnTo>
                  <a:lnTo>
                    <a:pt x="80124" y="98226"/>
                  </a:lnTo>
                  <a:lnTo>
                    <a:pt x="77229" y="101203"/>
                  </a:lnTo>
                  <a:lnTo>
                    <a:pt x="74306" y="103187"/>
                  </a:lnTo>
                  <a:lnTo>
                    <a:pt x="71366" y="104510"/>
                  </a:lnTo>
                  <a:lnTo>
                    <a:pt x="68413" y="105392"/>
                  </a:lnTo>
                  <a:lnTo>
                    <a:pt x="66445" y="106973"/>
                  </a:lnTo>
                  <a:lnTo>
                    <a:pt x="65133" y="109018"/>
                  </a:lnTo>
                  <a:lnTo>
                    <a:pt x="63675" y="113937"/>
                  </a:lnTo>
                  <a:lnTo>
                    <a:pt x="63026" y="119431"/>
                  </a:lnTo>
                  <a:lnTo>
                    <a:pt x="62738" y="125179"/>
                  </a:lnTo>
                  <a:lnTo>
                    <a:pt x="62611" y="131042"/>
                  </a:lnTo>
                  <a:lnTo>
                    <a:pt x="62553" y="136954"/>
                  </a:lnTo>
                  <a:lnTo>
                    <a:pt x="63531" y="139920"/>
                  </a:lnTo>
                  <a:lnTo>
                    <a:pt x="65174" y="142890"/>
                  </a:lnTo>
                  <a:lnTo>
                    <a:pt x="70200" y="150044"/>
                  </a:lnTo>
                  <a:lnTo>
                    <a:pt x="71605" y="151623"/>
                  </a:lnTo>
                  <a:lnTo>
                    <a:pt x="75812" y="156024"/>
                  </a:lnTo>
                  <a:lnTo>
                    <a:pt x="93551" y="173914"/>
                  </a:lnTo>
                  <a:lnTo>
                    <a:pt x="94117" y="175475"/>
                  </a:lnTo>
                  <a:lnTo>
                    <a:pt x="93503" y="176514"/>
                  </a:lnTo>
                  <a:lnTo>
                    <a:pt x="92101" y="177208"/>
                  </a:lnTo>
                  <a:lnTo>
                    <a:pt x="91166" y="178662"/>
                  </a:lnTo>
                  <a:lnTo>
                    <a:pt x="90128" y="182923"/>
                  </a:lnTo>
                  <a:lnTo>
                    <a:pt x="88859" y="184457"/>
                  </a:lnTo>
                  <a:lnTo>
                    <a:pt x="87021" y="185479"/>
                  </a:lnTo>
                  <a:lnTo>
                    <a:pt x="84803" y="186161"/>
                  </a:lnTo>
                  <a:lnTo>
                    <a:pt x="82332" y="187608"/>
                  </a:lnTo>
                  <a:lnTo>
                    <a:pt x="79693" y="189564"/>
                  </a:lnTo>
                  <a:lnTo>
                    <a:pt x="76941" y="191860"/>
                  </a:lnTo>
                  <a:lnTo>
                    <a:pt x="74114" y="194383"/>
                  </a:lnTo>
                  <a:lnTo>
                    <a:pt x="68328" y="199833"/>
                  </a:lnTo>
                  <a:lnTo>
                    <a:pt x="59492" y="208479"/>
                  </a:lnTo>
                  <a:lnTo>
                    <a:pt x="55536" y="211416"/>
                  </a:lnTo>
                  <a:lnTo>
                    <a:pt x="50915" y="214366"/>
                  </a:lnTo>
                  <a:lnTo>
                    <a:pt x="45850" y="217325"/>
                  </a:lnTo>
                  <a:lnTo>
                    <a:pt x="41481" y="219297"/>
                  </a:lnTo>
                  <a:lnTo>
                    <a:pt x="37576" y="220612"/>
                  </a:lnTo>
                  <a:lnTo>
                    <a:pt x="33980" y="221489"/>
                  </a:lnTo>
                  <a:lnTo>
                    <a:pt x="30591" y="223065"/>
                  </a:lnTo>
                  <a:lnTo>
                    <a:pt x="27339" y="225109"/>
                  </a:lnTo>
                  <a:lnTo>
                    <a:pt x="17860" y="232172"/>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64" name="SMARTInkAnnotation58"/>
            <p:cNvSpPr/>
            <p:nvPr/>
          </p:nvSpPr>
          <p:spPr bwMode="auto">
            <a:xfrm>
              <a:off x="5074140" y="3080786"/>
              <a:ext cx="555157" cy="435546"/>
            </a:xfrm>
            <a:custGeom>
              <a:avLst/>
              <a:gdLst/>
              <a:ahLst/>
              <a:cxnLst/>
              <a:rect l="0" t="0" r="0" b="0"/>
              <a:pathLst>
                <a:path w="555157" h="435546">
                  <a:moveTo>
                    <a:pt x="426547" y="35675"/>
                  </a:moveTo>
                  <a:lnTo>
                    <a:pt x="426547" y="27113"/>
                  </a:lnTo>
                  <a:lnTo>
                    <a:pt x="414118" y="14348"/>
                  </a:lnTo>
                  <a:lnTo>
                    <a:pt x="405556" y="5763"/>
                  </a:lnTo>
                  <a:lnTo>
                    <a:pt x="402631" y="3828"/>
                  </a:lnTo>
                  <a:lnTo>
                    <a:pt x="396736" y="1677"/>
                  </a:lnTo>
                  <a:lnTo>
                    <a:pt x="383098" y="466"/>
                  </a:lnTo>
                  <a:lnTo>
                    <a:pt x="369533" y="182"/>
                  </a:lnTo>
                  <a:lnTo>
                    <a:pt x="336571" y="0"/>
                  </a:lnTo>
                  <a:lnTo>
                    <a:pt x="327868" y="978"/>
                  </a:lnTo>
                  <a:lnTo>
                    <a:pt x="319089" y="2621"/>
                  </a:lnTo>
                  <a:lnTo>
                    <a:pt x="310260" y="4709"/>
                  </a:lnTo>
                  <a:lnTo>
                    <a:pt x="301397" y="7094"/>
                  </a:lnTo>
                  <a:lnTo>
                    <a:pt x="283612" y="12389"/>
                  </a:lnTo>
                  <a:lnTo>
                    <a:pt x="256865" y="20948"/>
                  </a:lnTo>
                  <a:lnTo>
                    <a:pt x="246949" y="24865"/>
                  </a:lnTo>
                  <a:lnTo>
                    <a:pt x="236370" y="29460"/>
                  </a:lnTo>
                  <a:lnTo>
                    <a:pt x="214032" y="39858"/>
                  </a:lnTo>
                  <a:lnTo>
                    <a:pt x="155525" y="68576"/>
                  </a:lnTo>
                  <a:lnTo>
                    <a:pt x="143670" y="75468"/>
                  </a:lnTo>
                  <a:lnTo>
                    <a:pt x="131798" y="83039"/>
                  </a:lnTo>
                  <a:lnTo>
                    <a:pt x="119915" y="91063"/>
                  </a:lnTo>
                  <a:lnTo>
                    <a:pt x="109016" y="99390"/>
                  </a:lnTo>
                  <a:lnTo>
                    <a:pt x="98774" y="107917"/>
                  </a:lnTo>
                  <a:lnTo>
                    <a:pt x="88969" y="116578"/>
                  </a:lnTo>
                  <a:lnTo>
                    <a:pt x="70138" y="134140"/>
                  </a:lnTo>
                  <a:lnTo>
                    <a:pt x="60949" y="142990"/>
                  </a:lnTo>
                  <a:lnTo>
                    <a:pt x="51845" y="152859"/>
                  </a:lnTo>
                  <a:lnTo>
                    <a:pt x="42801" y="163407"/>
                  </a:lnTo>
                  <a:lnTo>
                    <a:pt x="33795" y="174408"/>
                  </a:lnTo>
                  <a:lnTo>
                    <a:pt x="26798" y="184718"/>
                  </a:lnTo>
                  <a:lnTo>
                    <a:pt x="21142" y="194568"/>
                  </a:lnTo>
                  <a:lnTo>
                    <a:pt x="16379" y="204111"/>
                  </a:lnTo>
                  <a:lnTo>
                    <a:pt x="12210" y="214442"/>
                  </a:lnTo>
                  <a:lnTo>
                    <a:pt x="8440" y="225299"/>
                  </a:lnTo>
                  <a:lnTo>
                    <a:pt x="4934" y="236504"/>
                  </a:lnTo>
                  <a:lnTo>
                    <a:pt x="2597" y="247944"/>
                  </a:lnTo>
                  <a:lnTo>
                    <a:pt x="1038" y="259539"/>
                  </a:lnTo>
                  <a:lnTo>
                    <a:pt x="0" y="271238"/>
                  </a:lnTo>
                  <a:lnTo>
                    <a:pt x="300" y="282014"/>
                  </a:lnTo>
                  <a:lnTo>
                    <a:pt x="1491" y="292174"/>
                  </a:lnTo>
                  <a:lnTo>
                    <a:pt x="3278" y="301924"/>
                  </a:lnTo>
                  <a:lnTo>
                    <a:pt x="6454" y="311401"/>
                  </a:lnTo>
                  <a:lnTo>
                    <a:pt x="10555" y="320695"/>
                  </a:lnTo>
                  <a:lnTo>
                    <a:pt x="15274" y="329868"/>
                  </a:lnTo>
                  <a:lnTo>
                    <a:pt x="21397" y="338960"/>
                  </a:lnTo>
                  <a:lnTo>
                    <a:pt x="28454" y="347997"/>
                  </a:lnTo>
                  <a:lnTo>
                    <a:pt x="36136" y="356999"/>
                  </a:lnTo>
                  <a:lnTo>
                    <a:pt x="44234" y="365977"/>
                  </a:lnTo>
                  <a:lnTo>
                    <a:pt x="61169" y="383890"/>
                  </a:lnTo>
                  <a:lnTo>
                    <a:pt x="70845" y="391841"/>
                  </a:lnTo>
                  <a:lnTo>
                    <a:pt x="81264" y="399127"/>
                  </a:lnTo>
                  <a:lnTo>
                    <a:pt x="92179" y="405968"/>
                  </a:lnTo>
                  <a:lnTo>
                    <a:pt x="103424" y="411521"/>
                  </a:lnTo>
                  <a:lnTo>
                    <a:pt x="114889" y="416216"/>
                  </a:lnTo>
                  <a:lnTo>
                    <a:pt x="126501" y="420337"/>
                  </a:lnTo>
                  <a:lnTo>
                    <a:pt x="139204" y="424077"/>
                  </a:lnTo>
                  <a:lnTo>
                    <a:pt x="152633" y="427563"/>
                  </a:lnTo>
                  <a:lnTo>
                    <a:pt x="166547" y="430879"/>
                  </a:lnTo>
                  <a:lnTo>
                    <a:pt x="179792" y="433089"/>
                  </a:lnTo>
                  <a:lnTo>
                    <a:pt x="192590" y="434563"/>
                  </a:lnTo>
                  <a:lnTo>
                    <a:pt x="205092" y="435545"/>
                  </a:lnTo>
                  <a:lnTo>
                    <a:pt x="218387" y="435208"/>
                  </a:lnTo>
                  <a:lnTo>
                    <a:pt x="232211" y="433991"/>
                  </a:lnTo>
                  <a:lnTo>
                    <a:pt x="246388" y="432188"/>
                  </a:lnTo>
                  <a:lnTo>
                    <a:pt x="259808" y="430985"/>
                  </a:lnTo>
                  <a:lnTo>
                    <a:pt x="272723" y="430184"/>
                  </a:lnTo>
                  <a:lnTo>
                    <a:pt x="285303" y="429649"/>
                  </a:lnTo>
                  <a:lnTo>
                    <a:pt x="297658" y="427309"/>
                  </a:lnTo>
                  <a:lnTo>
                    <a:pt x="309863" y="423764"/>
                  </a:lnTo>
                  <a:lnTo>
                    <a:pt x="321968" y="419417"/>
                  </a:lnTo>
                  <a:lnTo>
                    <a:pt x="334999" y="415526"/>
                  </a:lnTo>
                  <a:lnTo>
                    <a:pt x="348648" y="411940"/>
                  </a:lnTo>
                  <a:lnTo>
                    <a:pt x="362708" y="408557"/>
                  </a:lnTo>
                  <a:lnTo>
                    <a:pt x="376050" y="403325"/>
                  </a:lnTo>
                  <a:lnTo>
                    <a:pt x="388913" y="396861"/>
                  </a:lnTo>
                  <a:lnTo>
                    <a:pt x="401458" y="389575"/>
                  </a:lnTo>
                  <a:lnTo>
                    <a:pt x="425980" y="376188"/>
                  </a:lnTo>
                  <a:lnTo>
                    <a:pt x="438075" y="369839"/>
                  </a:lnTo>
                  <a:lnTo>
                    <a:pt x="448123" y="363623"/>
                  </a:lnTo>
                  <a:lnTo>
                    <a:pt x="464579" y="351424"/>
                  </a:lnTo>
                  <a:lnTo>
                    <a:pt x="472737" y="344401"/>
                  </a:lnTo>
                  <a:lnTo>
                    <a:pt x="481153" y="336742"/>
                  </a:lnTo>
                  <a:lnTo>
                    <a:pt x="489740" y="328660"/>
                  </a:lnTo>
                  <a:lnTo>
                    <a:pt x="497449" y="320295"/>
                  </a:lnTo>
                  <a:lnTo>
                    <a:pt x="504573" y="311741"/>
                  </a:lnTo>
                  <a:lnTo>
                    <a:pt x="511307" y="303063"/>
                  </a:lnTo>
                  <a:lnTo>
                    <a:pt x="517779" y="294301"/>
                  </a:lnTo>
                  <a:lnTo>
                    <a:pt x="530264" y="276627"/>
                  </a:lnTo>
                  <a:lnTo>
                    <a:pt x="535379" y="266755"/>
                  </a:lnTo>
                  <a:lnTo>
                    <a:pt x="539781" y="256204"/>
                  </a:lnTo>
                  <a:lnTo>
                    <a:pt x="553976" y="215496"/>
                  </a:lnTo>
                  <a:lnTo>
                    <a:pt x="555156" y="206157"/>
                  </a:lnTo>
                  <a:lnTo>
                    <a:pt x="554950" y="196955"/>
                  </a:lnTo>
                  <a:lnTo>
                    <a:pt x="553821" y="187843"/>
                  </a:lnTo>
                  <a:lnTo>
                    <a:pt x="552076" y="178792"/>
                  </a:lnTo>
                  <a:lnTo>
                    <a:pt x="549920" y="169782"/>
                  </a:lnTo>
                  <a:lnTo>
                    <a:pt x="547491" y="160798"/>
                  </a:lnTo>
                  <a:lnTo>
                    <a:pt x="542147" y="142879"/>
                  </a:lnTo>
                  <a:lnTo>
                    <a:pt x="539332" y="133933"/>
                  </a:lnTo>
                  <a:lnTo>
                    <a:pt x="534479" y="124993"/>
                  </a:lnTo>
                  <a:lnTo>
                    <a:pt x="528268" y="116056"/>
                  </a:lnTo>
                  <a:lnTo>
                    <a:pt x="521149" y="107122"/>
                  </a:lnTo>
                  <a:lnTo>
                    <a:pt x="514420" y="99181"/>
                  </a:lnTo>
                  <a:lnTo>
                    <a:pt x="507950" y="91902"/>
                  </a:lnTo>
                  <a:lnTo>
                    <a:pt x="501651" y="85066"/>
                  </a:lnTo>
                  <a:lnTo>
                    <a:pt x="493483" y="78524"/>
                  </a:lnTo>
                  <a:lnTo>
                    <a:pt x="484070" y="72178"/>
                  </a:lnTo>
                  <a:lnTo>
                    <a:pt x="464019" y="59836"/>
                  </a:lnTo>
                  <a:lnTo>
                    <a:pt x="445185" y="47736"/>
                  </a:lnTo>
                  <a:lnTo>
                    <a:pt x="435004" y="41731"/>
                  </a:lnTo>
                  <a:lnTo>
                    <a:pt x="424247" y="35743"/>
                  </a:lnTo>
                  <a:lnTo>
                    <a:pt x="413108" y="29767"/>
                  </a:lnTo>
                  <a:lnTo>
                    <a:pt x="401712" y="24791"/>
                  </a:lnTo>
                  <a:lnTo>
                    <a:pt x="390147" y="20481"/>
                  </a:lnTo>
                  <a:lnTo>
                    <a:pt x="355110" y="8886"/>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65" name="SMARTInkAnnotation59"/>
            <p:cNvSpPr/>
            <p:nvPr/>
          </p:nvSpPr>
          <p:spPr bwMode="auto">
            <a:xfrm>
              <a:off x="5717087" y="1920082"/>
              <a:ext cx="620568" cy="453394"/>
            </a:xfrm>
            <a:custGeom>
              <a:avLst/>
              <a:gdLst/>
              <a:ahLst/>
              <a:cxnLst/>
              <a:rect l="0" t="0" r="0" b="0"/>
              <a:pathLst>
                <a:path w="620568" h="453394">
                  <a:moveTo>
                    <a:pt x="453327" y="35519"/>
                  </a:moveTo>
                  <a:lnTo>
                    <a:pt x="448586" y="30779"/>
                  </a:lnTo>
                  <a:lnTo>
                    <a:pt x="447190" y="28390"/>
                  </a:lnTo>
                  <a:lnTo>
                    <a:pt x="445638" y="23091"/>
                  </a:lnTo>
                  <a:lnTo>
                    <a:pt x="443240" y="20288"/>
                  </a:lnTo>
                  <a:lnTo>
                    <a:pt x="430383" y="11604"/>
                  </a:lnTo>
                  <a:lnTo>
                    <a:pt x="419648" y="5708"/>
                  </a:lnTo>
                  <a:lnTo>
                    <a:pt x="405616" y="2426"/>
                  </a:lnTo>
                  <a:lnTo>
                    <a:pt x="389458" y="967"/>
                  </a:lnTo>
                  <a:lnTo>
                    <a:pt x="372354" y="319"/>
                  </a:lnTo>
                  <a:lnTo>
                    <a:pt x="362634" y="1138"/>
                  </a:lnTo>
                  <a:lnTo>
                    <a:pt x="352185" y="2677"/>
                  </a:lnTo>
                  <a:lnTo>
                    <a:pt x="341251" y="4694"/>
                  </a:lnTo>
                  <a:lnTo>
                    <a:pt x="330984" y="7032"/>
                  </a:lnTo>
                  <a:lnTo>
                    <a:pt x="279274" y="20805"/>
                  </a:lnTo>
                  <a:lnTo>
                    <a:pt x="266846" y="24717"/>
                  </a:lnTo>
                  <a:lnTo>
                    <a:pt x="253600" y="29310"/>
                  </a:lnTo>
                  <a:lnTo>
                    <a:pt x="239809" y="34357"/>
                  </a:lnTo>
                  <a:lnTo>
                    <a:pt x="226645" y="40697"/>
                  </a:lnTo>
                  <a:lnTo>
                    <a:pt x="213902" y="47901"/>
                  </a:lnTo>
                  <a:lnTo>
                    <a:pt x="201436" y="55680"/>
                  </a:lnTo>
                  <a:lnTo>
                    <a:pt x="189157" y="63843"/>
                  </a:lnTo>
                  <a:lnTo>
                    <a:pt x="164931" y="80850"/>
                  </a:lnTo>
                  <a:lnTo>
                    <a:pt x="128980" y="107159"/>
                  </a:lnTo>
                  <a:lnTo>
                    <a:pt x="117040" y="117013"/>
                  </a:lnTo>
                  <a:lnTo>
                    <a:pt x="105113" y="127552"/>
                  </a:lnTo>
                  <a:lnTo>
                    <a:pt x="93192" y="138546"/>
                  </a:lnTo>
                  <a:lnTo>
                    <a:pt x="82268" y="149844"/>
                  </a:lnTo>
                  <a:lnTo>
                    <a:pt x="72008" y="161345"/>
                  </a:lnTo>
                  <a:lnTo>
                    <a:pt x="62193" y="172981"/>
                  </a:lnTo>
                  <a:lnTo>
                    <a:pt x="43348" y="196494"/>
                  </a:lnTo>
                  <a:lnTo>
                    <a:pt x="34156" y="208320"/>
                  </a:lnTo>
                  <a:lnTo>
                    <a:pt x="27036" y="220173"/>
                  </a:lnTo>
                  <a:lnTo>
                    <a:pt x="21297" y="232044"/>
                  </a:lnTo>
                  <a:lnTo>
                    <a:pt x="16479" y="243926"/>
                  </a:lnTo>
                  <a:lnTo>
                    <a:pt x="12274" y="255816"/>
                  </a:lnTo>
                  <a:lnTo>
                    <a:pt x="8480" y="267712"/>
                  </a:lnTo>
                  <a:lnTo>
                    <a:pt x="4957" y="279611"/>
                  </a:lnTo>
                  <a:lnTo>
                    <a:pt x="2609" y="290521"/>
                  </a:lnTo>
                  <a:lnTo>
                    <a:pt x="1044" y="300770"/>
                  </a:lnTo>
                  <a:lnTo>
                    <a:pt x="0" y="310580"/>
                  </a:lnTo>
                  <a:lnTo>
                    <a:pt x="296" y="321088"/>
                  </a:lnTo>
                  <a:lnTo>
                    <a:pt x="1486" y="332063"/>
                  </a:lnTo>
                  <a:lnTo>
                    <a:pt x="3271" y="343348"/>
                  </a:lnTo>
                  <a:lnTo>
                    <a:pt x="5454" y="352856"/>
                  </a:lnTo>
                  <a:lnTo>
                    <a:pt x="7901" y="361178"/>
                  </a:lnTo>
                  <a:lnTo>
                    <a:pt x="10525" y="368711"/>
                  </a:lnTo>
                  <a:lnTo>
                    <a:pt x="14258" y="376710"/>
                  </a:lnTo>
                  <a:lnTo>
                    <a:pt x="18732" y="385019"/>
                  </a:lnTo>
                  <a:lnTo>
                    <a:pt x="23698" y="393534"/>
                  </a:lnTo>
                  <a:lnTo>
                    <a:pt x="29986" y="401196"/>
                  </a:lnTo>
                  <a:lnTo>
                    <a:pt x="44909" y="415001"/>
                  </a:lnTo>
                  <a:lnTo>
                    <a:pt x="64110" y="425105"/>
                  </a:lnTo>
                  <a:lnTo>
                    <a:pt x="74786" y="429188"/>
                  </a:lnTo>
                  <a:lnTo>
                    <a:pt x="86865" y="432903"/>
                  </a:lnTo>
                  <a:lnTo>
                    <a:pt x="99878" y="436371"/>
                  </a:lnTo>
                  <a:lnTo>
                    <a:pt x="151668" y="449067"/>
                  </a:lnTo>
                  <a:lnTo>
                    <a:pt x="165900" y="451116"/>
                  </a:lnTo>
                  <a:lnTo>
                    <a:pt x="181342" y="452482"/>
                  </a:lnTo>
                  <a:lnTo>
                    <a:pt x="197589" y="453393"/>
                  </a:lnTo>
                  <a:lnTo>
                    <a:pt x="213382" y="453008"/>
                  </a:lnTo>
                  <a:lnTo>
                    <a:pt x="228871" y="451759"/>
                  </a:lnTo>
                  <a:lnTo>
                    <a:pt x="244158" y="449934"/>
                  </a:lnTo>
                  <a:lnTo>
                    <a:pt x="259311" y="447726"/>
                  </a:lnTo>
                  <a:lnTo>
                    <a:pt x="289376" y="442626"/>
                  </a:lnTo>
                  <a:lnTo>
                    <a:pt x="303347" y="439877"/>
                  </a:lnTo>
                  <a:lnTo>
                    <a:pt x="329453" y="434176"/>
                  </a:lnTo>
                  <a:lnTo>
                    <a:pt x="342963" y="430275"/>
                  </a:lnTo>
                  <a:lnTo>
                    <a:pt x="356930" y="425690"/>
                  </a:lnTo>
                  <a:lnTo>
                    <a:pt x="371203" y="420649"/>
                  </a:lnTo>
                  <a:lnTo>
                    <a:pt x="400291" y="409756"/>
                  </a:lnTo>
                  <a:lnTo>
                    <a:pt x="414993" y="404073"/>
                  </a:lnTo>
                  <a:lnTo>
                    <a:pt x="428763" y="397308"/>
                  </a:lnTo>
                  <a:lnTo>
                    <a:pt x="441911" y="389821"/>
                  </a:lnTo>
                  <a:lnTo>
                    <a:pt x="454646" y="381853"/>
                  </a:lnTo>
                  <a:lnTo>
                    <a:pt x="467105" y="374557"/>
                  </a:lnTo>
                  <a:lnTo>
                    <a:pt x="479380" y="367709"/>
                  </a:lnTo>
                  <a:lnTo>
                    <a:pt x="491531" y="361158"/>
                  </a:lnTo>
                  <a:lnTo>
                    <a:pt x="503601" y="352823"/>
                  </a:lnTo>
                  <a:lnTo>
                    <a:pt x="515617" y="343297"/>
                  </a:lnTo>
                  <a:lnTo>
                    <a:pt x="527595" y="332978"/>
                  </a:lnTo>
                  <a:lnTo>
                    <a:pt x="537566" y="323122"/>
                  </a:lnTo>
                  <a:lnTo>
                    <a:pt x="546196" y="313575"/>
                  </a:lnTo>
                  <a:lnTo>
                    <a:pt x="553935" y="304233"/>
                  </a:lnTo>
                  <a:lnTo>
                    <a:pt x="562071" y="295029"/>
                  </a:lnTo>
                  <a:lnTo>
                    <a:pt x="579048" y="276865"/>
                  </a:lnTo>
                  <a:lnTo>
                    <a:pt x="586750" y="267854"/>
                  </a:lnTo>
                  <a:lnTo>
                    <a:pt x="593869" y="258870"/>
                  </a:lnTo>
                  <a:lnTo>
                    <a:pt x="600600" y="249904"/>
                  </a:lnTo>
                  <a:lnTo>
                    <a:pt x="606079" y="240950"/>
                  </a:lnTo>
                  <a:lnTo>
                    <a:pt x="610724" y="232005"/>
                  </a:lnTo>
                  <a:lnTo>
                    <a:pt x="614813" y="223064"/>
                  </a:lnTo>
                  <a:lnTo>
                    <a:pt x="617539" y="213135"/>
                  </a:lnTo>
                  <a:lnTo>
                    <a:pt x="619356" y="202547"/>
                  </a:lnTo>
                  <a:lnTo>
                    <a:pt x="620567" y="191519"/>
                  </a:lnTo>
                  <a:lnTo>
                    <a:pt x="620383" y="181191"/>
                  </a:lnTo>
                  <a:lnTo>
                    <a:pt x="619268" y="171329"/>
                  </a:lnTo>
                  <a:lnTo>
                    <a:pt x="617532" y="161778"/>
                  </a:lnTo>
                  <a:lnTo>
                    <a:pt x="615383" y="152434"/>
                  </a:lnTo>
                  <a:lnTo>
                    <a:pt x="612958" y="143228"/>
                  </a:lnTo>
                  <a:lnTo>
                    <a:pt x="610349" y="134114"/>
                  </a:lnTo>
                  <a:lnTo>
                    <a:pt x="607618" y="126054"/>
                  </a:lnTo>
                  <a:lnTo>
                    <a:pt x="604804" y="118696"/>
                  </a:lnTo>
                  <a:lnTo>
                    <a:pt x="601937" y="111806"/>
                  </a:lnTo>
                  <a:lnTo>
                    <a:pt x="597048" y="104237"/>
                  </a:lnTo>
                  <a:lnTo>
                    <a:pt x="590813" y="96214"/>
                  </a:lnTo>
                  <a:lnTo>
                    <a:pt x="583679" y="87889"/>
                  </a:lnTo>
                  <a:lnTo>
                    <a:pt x="576939" y="80354"/>
                  </a:lnTo>
                  <a:lnTo>
                    <a:pt x="564159" y="66691"/>
                  </a:lnTo>
                  <a:lnTo>
                    <a:pt x="546572" y="54003"/>
                  </a:lnTo>
                  <a:lnTo>
                    <a:pt x="536326" y="47842"/>
                  </a:lnTo>
                  <a:lnTo>
                    <a:pt x="517004" y="38350"/>
                  </a:lnTo>
                  <a:lnTo>
                    <a:pt x="498495" y="29832"/>
                  </a:lnTo>
                  <a:lnTo>
                    <a:pt x="480347" y="19432"/>
                  </a:lnTo>
                  <a:lnTo>
                    <a:pt x="470348" y="15864"/>
                  </a:lnTo>
                  <a:lnTo>
                    <a:pt x="459713" y="13486"/>
                  </a:lnTo>
                  <a:lnTo>
                    <a:pt x="448654" y="11901"/>
                  </a:lnTo>
                  <a:lnTo>
                    <a:pt x="438305" y="9852"/>
                  </a:lnTo>
                  <a:lnTo>
                    <a:pt x="428430" y="7494"/>
                  </a:lnTo>
                  <a:lnTo>
                    <a:pt x="410511" y="3220"/>
                  </a:lnTo>
                  <a:lnTo>
                    <a:pt x="395934" y="1320"/>
                  </a:lnTo>
                  <a:lnTo>
                    <a:pt x="380193" y="476"/>
                  </a:lnTo>
                  <a:lnTo>
                    <a:pt x="357243" y="0"/>
                  </a:lnTo>
                  <a:lnTo>
                    <a:pt x="343154" y="881"/>
                  </a:lnTo>
                  <a:lnTo>
                    <a:pt x="320472" y="5964"/>
                  </a:lnTo>
                  <a:lnTo>
                    <a:pt x="310606" y="7501"/>
                  </a:lnTo>
                  <a:lnTo>
                    <a:pt x="306586" y="8903"/>
                  </a:lnTo>
                  <a:lnTo>
                    <a:pt x="292592" y="17660"/>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gr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0625" t="26042" r="5469" b="19792"/>
          <a:stretch>
            <a:fillRect/>
          </a:stretch>
        </p:blipFill>
        <p:spPr bwMode="auto">
          <a:xfrm>
            <a:off x="3429000" y="1219200"/>
            <a:ext cx="5562600" cy="4192105"/>
          </a:xfrm>
          <a:prstGeom prst="rect">
            <a:avLst/>
          </a:prstGeom>
          <a:noFill/>
          <a:ln w="9525">
            <a:noFill/>
            <a:miter lim="800000"/>
            <a:headEnd/>
            <a:tailEnd/>
          </a:ln>
        </p:spPr>
      </p:pic>
      <p:sp>
        <p:nvSpPr>
          <p:cNvPr id="20" name="Freeform 19"/>
          <p:cNvSpPr/>
          <p:nvPr/>
        </p:nvSpPr>
        <p:spPr bwMode="auto">
          <a:xfrm>
            <a:off x="4064000" y="1611086"/>
            <a:ext cx="2859314" cy="2801257"/>
          </a:xfrm>
          <a:custGeom>
            <a:avLst/>
            <a:gdLst>
              <a:gd name="connsiteX0" fmla="*/ 2859314 w 2859314"/>
              <a:gd name="connsiteY0" fmla="*/ 0 h 2801257"/>
              <a:gd name="connsiteX1" fmla="*/ 1915886 w 2859314"/>
              <a:gd name="connsiteY1" fmla="*/ 508000 h 2801257"/>
              <a:gd name="connsiteX2" fmla="*/ 1596571 w 2859314"/>
              <a:gd name="connsiteY2" fmla="*/ 1103085 h 2801257"/>
              <a:gd name="connsiteX3" fmla="*/ 1277257 w 2859314"/>
              <a:gd name="connsiteY3" fmla="*/ 1683657 h 2801257"/>
              <a:gd name="connsiteX4" fmla="*/ 928914 w 2859314"/>
              <a:gd name="connsiteY4" fmla="*/ 2278743 h 2801257"/>
              <a:gd name="connsiteX5" fmla="*/ 0 w 2859314"/>
              <a:gd name="connsiteY5" fmla="*/ 2801257 h 280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314" h="2801257">
                <a:moveTo>
                  <a:pt x="2859314" y="0"/>
                </a:moveTo>
                <a:lnTo>
                  <a:pt x="1915886" y="508000"/>
                </a:lnTo>
                <a:lnTo>
                  <a:pt x="1596571" y="1103085"/>
                </a:lnTo>
                <a:lnTo>
                  <a:pt x="1277257" y="1683657"/>
                </a:lnTo>
                <a:lnTo>
                  <a:pt x="928914" y="2278743"/>
                </a:lnTo>
                <a:lnTo>
                  <a:pt x="0" y="2801257"/>
                </a:ln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9" name="Freeform 18"/>
          <p:cNvSpPr/>
          <p:nvPr/>
        </p:nvSpPr>
        <p:spPr bwMode="auto">
          <a:xfrm>
            <a:off x="4034971" y="1596571"/>
            <a:ext cx="2946400" cy="2830286"/>
          </a:xfrm>
          <a:custGeom>
            <a:avLst/>
            <a:gdLst>
              <a:gd name="connsiteX0" fmla="*/ 0 w 2946400"/>
              <a:gd name="connsiteY0" fmla="*/ 0 h 2830286"/>
              <a:gd name="connsiteX1" fmla="*/ 624115 w 2946400"/>
              <a:gd name="connsiteY1" fmla="*/ 537029 h 2830286"/>
              <a:gd name="connsiteX2" fmla="*/ 943429 w 2946400"/>
              <a:gd name="connsiteY2" fmla="*/ 1161143 h 2830286"/>
              <a:gd name="connsiteX3" fmla="*/ 1291772 w 2946400"/>
              <a:gd name="connsiteY3" fmla="*/ 1669143 h 2830286"/>
              <a:gd name="connsiteX4" fmla="*/ 1901372 w 2946400"/>
              <a:gd name="connsiteY4" fmla="*/ 2293258 h 2830286"/>
              <a:gd name="connsiteX5" fmla="*/ 2946400 w 2946400"/>
              <a:gd name="connsiteY5" fmla="*/ 2830286 h 283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6400" h="2830286">
                <a:moveTo>
                  <a:pt x="0" y="0"/>
                </a:moveTo>
                <a:lnTo>
                  <a:pt x="624115" y="537029"/>
                </a:lnTo>
                <a:lnTo>
                  <a:pt x="943429" y="1161143"/>
                </a:lnTo>
                <a:lnTo>
                  <a:pt x="1291772" y="1669143"/>
                </a:lnTo>
                <a:lnTo>
                  <a:pt x="1901372" y="2293258"/>
                </a:lnTo>
                <a:lnTo>
                  <a:pt x="2946400" y="2830286"/>
                </a:ln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3" name="Oval 2"/>
          <p:cNvSpPr/>
          <p:nvPr/>
        </p:nvSpPr>
        <p:spPr bwMode="auto">
          <a:xfrm>
            <a:off x="3962400" y="15240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 name="Oval 3"/>
          <p:cNvSpPr/>
          <p:nvPr/>
        </p:nvSpPr>
        <p:spPr bwMode="auto">
          <a:xfrm>
            <a:off x="4572000" y="20574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 name="Oval 4"/>
          <p:cNvSpPr/>
          <p:nvPr/>
        </p:nvSpPr>
        <p:spPr bwMode="auto">
          <a:xfrm>
            <a:off x="4876800" y="26670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6" name="Oval 5"/>
          <p:cNvSpPr/>
          <p:nvPr/>
        </p:nvSpPr>
        <p:spPr bwMode="auto">
          <a:xfrm>
            <a:off x="5257800" y="32004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7" name="Oval 6"/>
          <p:cNvSpPr/>
          <p:nvPr/>
        </p:nvSpPr>
        <p:spPr bwMode="auto">
          <a:xfrm>
            <a:off x="5867400" y="38100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8" name="Oval 7"/>
          <p:cNvSpPr/>
          <p:nvPr/>
        </p:nvSpPr>
        <p:spPr bwMode="auto">
          <a:xfrm>
            <a:off x="6858000" y="43434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6858000" y="15240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a:off x="5867400" y="20574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5562600" y="26670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6" name="Oval 15"/>
          <p:cNvSpPr/>
          <p:nvPr/>
        </p:nvSpPr>
        <p:spPr bwMode="auto">
          <a:xfrm>
            <a:off x="5257800" y="32004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7" name="Oval 16"/>
          <p:cNvSpPr/>
          <p:nvPr/>
        </p:nvSpPr>
        <p:spPr bwMode="auto">
          <a:xfrm>
            <a:off x="4876800" y="38100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8" name="Oval 17"/>
          <p:cNvSpPr/>
          <p:nvPr/>
        </p:nvSpPr>
        <p:spPr bwMode="auto">
          <a:xfrm>
            <a:off x="3962400" y="43434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34817" name="Text Box 1"/>
          <p:cNvSpPr txBox="1">
            <a:spLocks noChangeArrowheads="1"/>
          </p:cNvSpPr>
          <p:nvPr/>
        </p:nvSpPr>
        <p:spPr bwMode="auto">
          <a:xfrm>
            <a:off x="701675" y="15398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18" name="Text Box 2"/>
          <p:cNvSpPr txBox="1">
            <a:spLocks noChangeArrowheads="1"/>
          </p:cNvSpPr>
          <p:nvPr/>
        </p:nvSpPr>
        <p:spPr bwMode="auto">
          <a:xfrm>
            <a:off x="692150" y="13493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19" name="Text Box 3"/>
          <p:cNvSpPr txBox="1">
            <a:spLocks noChangeArrowheads="1"/>
          </p:cNvSpPr>
          <p:nvPr/>
        </p:nvSpPr>
        <p:spPr bwMode="auto">
          <a:xfrm>
            <a:off x="700088" y="13970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0" name="Text Box 4"/>
          <p:cNvSpPr txBox="1">
            <a:spLocks noChangeArrowheads="1"/>
          </p:cNvSpPr>
          <p:nvPr/>
        </p:nvSpPr>
        <p:spPr bwMode="auto">
          <a:xfrm>
            <a:off x="700088" y="225425"/>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4" name="Text Box 8"/>
          <p:cNvSpPr txBox="1">
            <a:spLocks noChangeArrowheads="1"/>
          </p:cNvSpPr>
          <p:nvPr/>
        </p:nvSpPr>
        <p:spPr bwMode="auto">
          <a:xfrm>
            <a:off x="700088" y="225425"/>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3" name="Text Box 7"/>
          <p:cNvSpPr txBox="1">
            <a:spLocks noChangeArrowheads="1"/>
          </p:cNvSpPr>
          <p:nvPr/>
        </p:nvSpPr>
        <p:spPr bwMode="auto">
          <a:xfrm>
            <a:off x="700088" y="13970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2" name="Text Box 6"/>
          <p:cNvSpPr txBox="1">
            <a:spLocks noChangeArrowheads="1"/>
          </p:cNvSpPr>
          <p:nvPr/>
        </p:nvSpPr>
        <p:spPr bwMode="auto">
          <a:xfrm>
            <a:off x="692150" y="13493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1" name="Text Box 5"/>
          <p:cNvSpPr txBox="1">
            <a:spLocks noChangeArrowheads="1"/>
          </p:cNvSpPr>
          <p:nvPr/>
        </p:nvSpPr>
        <p:spPr bwMode="auto">
          <a:xfrm>
            <a:off x="701675" y="15398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8" name="Text Box 4"/>
          <p:cNvSpPr txBox="1">
            <a:spLocks noChangeArrowheads="1"/>
          </p:cNvSpPr>
          <p:nvPr/>
        </p:nvSpPr>
        <p:spPr bwMode="auto">
          <a:xfrm>
            <a:off x="700088" y="225425"/>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7" name="Text Box 3"/>
          <p:cNvSpPr txBox="1">
            <a:spLocks noChangeArrowheads="1"/>
          </p:cNvSpPr>
          <p:nvPr/>
        </p:nvSpPr>
        <p:spPr bwMode="auto">
          <a:xfrm>
            <a:off x="700088" y="13970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6" name="Text Box 2"/>
          <p:cNvSpPr txBox="1">
            <a:spLocks noChangeArrowheads="1"/>
          </p:cNvSpPr>
          <p:nvPr/>
        </p:nvSpPr>
        <p:spPr bwMode="auto">
          <a:xfrm>
            <a:off x="692150" y="13493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5" name="Text Box 1"/>
          <p:cNvSpPr txBox="1">
            <a:spLocks noChangeArrowheads="1"/>
          </p:cNvSpPr>
          <p:nvPr/>
        </p:nvSpPr>
        <p:spPr bwMode="auto">
          <a:xfrm>
            <a:off x="701675" y="15398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2" name="Text Box 8"/>
          <p:cNvSpPr txBox="1">
            <a:spLocks noChangeArrowheads="1"/>
          </p:cNvSpPr>
          <p:nvPr/>
        </p:nvSpPr>
        <p:spPr bwMode="auto">
          <a:xfrm>
            <a:off x="700088" y="225425"/>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1" name="Text Box 7"/>
          <p:cNvSpPr txBox="1">
            <a:spLocks noChangeArrowheads="1"/>
          </p:cNvSpPr>
          <p:nvPr/>
        </p:nvSpPr>
        <p:spPr bwMode="auto">
          <a:xfrm>
            <a:off x="700088" y="13970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0" name="Text Box 6"/>
          <p:cNvSpPr txBox="1">
            <a:spLocks noChangeArrowheads="1"/>
          </p:cNvSpPr>
          <p:nvPr/>
        </p:nvSpPr>
        <p:spPr bwMode="auto">
          <a:xfrm>
            <a:off x="692150" y="13493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9" name="Text Box 5"/>
          <p:cNvSpPr txBox="1">
            <a:spLocks noChangeArrowheads="1"/>
          </p:cNvSpPr>
          <p:nvPr/>
        </p:nvSpPr>
        <p:spPr bwMode="auto">
          <a:xfrm>
            <a:off x="701675" y="15398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7" name="Text Box 13"/>
          <p:cNvSpPr txBox="1">
            <a:spLocks noChangeArrowheads="1"/>
          </p:cNvSpPr>
          <p:nvPr/>
        </p:nvSpPr>
        <p:spPr bwMode="auto">
          <a:xfrm>
            <a:off x="536575" y="307975"/>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3" name="Text Box 9"/>
          <p:cNvSpPr txBox="1">
            <a:spLocks noChangeArrowheads="1"/>
          </p:cNvSpPr>
          <p:nvPr/>
        </p:nvSpPr>
        <p:spPr bwMode="auto">
          <a:xfrm>
            <a:off x="544513" y="8413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4" name="Text Box 10"/>
          <p:cNvSpPr txBox="1">
            <a:spLocks noChangeArrowheads="1"/>
          </p:cNvSpPr>
          <p:nvPr/>
        </p:nvSpPr>
        <p:spPr bwMode="auto">
          <a:xfrm>
            <a:off x="534988" y="18415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5" name="Text Box 11"/>
          <p:cNvSpPr txBox="1">
            <a:spLocks noChangeArrowheads="1"/>
          </p:cNvSpPr>
          <p:nvPr/>
        </p:nvSpPr>
        <p:spPr bwMode="auto">
          <a:xfrm>
            <a:off x="542925" y="6350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6" name="Text Box 12"/>
          <p:cNvSpPr txBox="1">
            <a:spLocks noChangeArrowheads="1"/>
          </p:cNvSpPr>
          <p:nvPr/>
        </p:nvSpPr>
        <p:spPr bwMode="auto">
          <a:xfrm>
            <a:off x="542925" y="70485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9" name="Table 38"/>
          <p:cNvGraphicFramePr>
            <a:graphicFrameLocks noGrp="1"/>
          </p:cNvGraphicFramePr>
          <p:nvPr/>
        </p:nvGraphicFramePr>
        <p:xfrm>
          <a:off x="176530" y="1371600"/>
          <a:ext cx="3100071" cy="3079074"/>
        </p:xfrm>
        <a:graphic>
          <a:graphicData uri="http://schemas.openxmlformats.org/drawingml/2006/table">
            <a:tbl>
              <a:tblPr/>
              <a:tblGrid>
                <a:gridCol w="568975">
                  <a:extLst>
                    <a:ext uri="{9D8B030D-6E8A-4147-A177-3AD203B41FA5}">
                      <a16:colId xmlns:a16="http://schemas.microsoft.com/office/drawing/2014/main" val="20000"/>
                    </a:ext>
                  </a:extLst>
                </a:gridCol>
                <a:gridCol w="648398">
                  <a:extLst>
                    <a:ext uri="{9D8B030D-6E8A-4147-A177-3AD203B41FA5}">
                      <a16:colId xmlns:a16="http://schemas.microsoft.com/office/drawing/2014/main" val="20001"/>
                    </a:ext>
                  </a:extLst>
                </a:gridCol>
                <a:gridCol w="648398">
                  <a:extLst>
                    <a:ext uri="{9D8B030D-6E8A-4147-A177-3AD203B41FA5}">
                      <a16:colId xmlns:a16="http://schemas.microsoft.com/office/drawing/2014/main" val="20002"/>
                    </a:ext>
                  </a:extLst>
                </a:gridCol>
                <a:gridCol w="637982">
                  <a:extLst>
                    <a:ext uri="{9D8B030D-6E8A-4147-A177-3AD203B41FA5}">
                      <a16:colId xmlns:a16="http://schemas.microsoft.com/office/drawing/2014/main" val="20003"/>
                    </a:ext>
                  </a:extLst>
                </a:gridCol>
                <a:gridCol w="596318">
                  <a:extLst>
                    <a:ext uri="{9D8B030D-6E8A-4147-A177-3AD203B41FA5}">
                      <a16:colId xmlns:a16="http://schemas.microsoft.com/office/drawing/2014/main" val="20004"/>
                    </a:ext>
                  </a:extLst>
                </a:gridCol>
              </a:tblGrid>
              <a:tr h="685800">
                <a:tc>
                  <a:txBody>
                    <a:bodyPr/>
                    <a:lstStyle/>
                    <a:p>
                      <a:pPr marL="0" marR="0" algn="ctr">
                        <a:spcBef>
                          <a:spcPts val="0"/>
                        </a:spcBef>
                        <a:spcAft>
                          <a:spcPts val="0"/>
                        </a:spcAft>
                      </a:pPr>
                      <a:r>
                        <a:rPr lang="en-US" sz="1100" i="0">
                          <a:solidFill>
                            <a:srgbClr val="000000"/>
                          </a:solidFill>
                          <a:latin typeface="Calibri"/>
                          <a:ea typeface="Times New Roman"/>
                          <a:cs typeface="Arial"/>
                        </a:rPr>
                        <a:t>Price Per Compact Disc</a:t>
                      </a:r>
                      <a:endParaRPr lang="en-US" sz="110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i="0">
                          <a:solidFill>
                            <a:srgbClr val="000000"/>
                          </a:solidFill>
                          <a:latin typeface="Calibri"/>
                          <a:ea typeface="Times New Roman"/>
                          <a:cs typeface="Times New Roman"/>
                        </a:rPr>
                        <a:t>Quantity Demanded </a:t>
                      </a:r>
                      <a:endParaRPr lang="en-US" sz="110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i="0">
                          <a:solidFill>
                            <a:srgbClr val="000000"/>
                          </a:solidFill>
                          <a:latin typeface="Calibri"/>
                          <a:ea typeface="Times New Roman"/>
                          <a:cs typeface="Times New Roman"/>
                        </a:rPr>
                        <a:t>Quantity Supplied</a:t>
                      </a:r>
                      <a:br>
                        <a:rPr lang="en-US" sz="1100" i="0">
                          <a:solidFill>
                            <a:srgbClr val="000000"/>
                          </a:solidFill>
                          <a:latin typeface="Calibri"/>
                          <a:ea typeface="Times New Roman"/>
                          <a:cs typeface="Times New Roman"/>
                        </a:rPr>
                      </a:br>
                      <a:r>
                        <a:rPr lang="en-US" sz="1100" i="0">
                          <a:solidFill>
                            <a:srgbClr val="000000"/>
                          </a:solidFill>
                          <a:latin typeface="Calibri"/>
                          <a:ea typeface="Times New Roman"/>
                          <a:cs typeface="Times New Roman"/>
                        </a:rPr>
                        <a:t>(old technology)</a:t>
                      </a:r>
                      <a:endParaRPr lang="en-US" sz="110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i="0">
                          <a:solidFill>
                            <a:srgbClr val="000000"/>
                          </a:solidFill>
                          <a:latin typeface="Calibri"/>
                          <a:ea typeface="Times New Roman"/>
                          <a:cs typeface="Times New Roman"/>
                        </a:rPr>
                        <a:t>Quantity Supplied</a:t>
                      </a:r>
                      <a:br>
                        <a:rPr lang="en-US" sz="1100" i="0">
                          <a:solidFill>
                            <a:srgbClr val="000000"/>
                          </a:solidFill>
                          <a:latin typeface="Calibri"/>
                          <a:ea typeface="Times New Roman"/>
                          <a:cs typeface="Times New Roman"/>
                        </a:rPr>
                      </a:br>
                      <a:r>
                        <a:rPr lang="en-US" sz="1100" i="0">
                          <a:solidFill>
                            <a:srgbClr val="000000"/>
                          </a:solidFill>
                          <a:latin typeface="Calibri"/>
                          <a:ea typeface="Times New Roman"/>
                          <a:cs typeface="Times New Roman"/>
                        </a:rPr>
                        <a:t>(new technology)</a:t>
                      </a:r>
                      <a:endParaRPr lang="en-US" sz="110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i="0" dirty="0">
                          <a:solidFill>
                            <a:srgbClr val="000000"/>
                          </a:solidFill>
                          <a:latin typeface="Calibri"/>
                          <a:ea typeface="Times New Roman"/>
                          <a:cs typeface="Times New Roman"/>
                        </a:rPr>
                        <a:t>Shortage/</a:t>
                      </a:r>
                      <a:br>
                        <a:rPr lang="en-US" sz="1100" i="0" dirty="0">
                          <a:solidFill>
                            <a:srgbClr val="000000"/>
                          </a:solidFill>
                          <a:latin typeface="Calibri"/>
                          <a:ea typeface="Times New Roman"/>
                          <a:cs typeface="Times New Roman"/>
                        </a:rPr>
                      </a:br>
                      <a:r>
                        <a:rPr lang="en-US" sz="1100" i="0" dirty="0">
                          <a:solidFill>
                            <a:srgbClr val="000000"/>
                          </a:solidFill>
                          <a:latin typeface="Calibri"/>
                          <a:ea typeface="Times New Roman"/>
                          <a:cs typeface="Times New Roman"/>
                        </a:rPr>
                        <a:t>Surplus</a:t>
                      </a:r>
                      <a:br>
                        <a:rPr lang="en-US" sz="1100" i="0" dirty="0">
                          <a:solidFill>
                            <a:srgbClr val="000000"/>
                          </a:solidFill>
                          <a:latin typeface="Calibri"/>
                          <a:ea typeface="Times New Roman"/>
                          <a:cs typeface="Times New Roman"/>
                        </a:rPr>
                      </a:br>
                      <a:r>
                        <a:rPr lang="en-US" sz="1100" i="0" dirty="0">
                          <a:solidFill>
                            <a:srgbClr val="000000"/>
                          </a:solidFill>
                          <a:latin typeface="Calibri"/>
                          <a:ea typeface="Times New Roman"/>
                          <a:cs typeface="Times New Roman"/>
                        </a:rPr>
                        <a:t>(New QS minus QD)</a:t>
                      </a:r>
                      <a:endParaRPr lang="en-US" sz="1100" dirty="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599">
                <a:tc>
                  <a:txBody>
                    <a:bodyPr/>
                    <a:lstStyle/>
                    <a:p>
                      <a:pPr marL="0" marR="0" algn="ctr">
                        <a:lnSpc>
                          <a:spcPts val="1560"/>
                        </a:lnSpc>
                      </a:pPr>
                      <a:r>
                        <a:rPr lang="en-US" sz="1400" b="0">
                          <a:solidFill>
                            <a:srgbClr val="000000"/>
                          </a:solidFill>
                          <a:latin typeface="Calibri"/>
                          <a:ea typeface="Times New Roman"/>
                          <a:cs typeface="Times New Roman"/>
                        </a:rPr>
                        <a:t>$6</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0</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9</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14</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400" b="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599">
                <a:tc>
                  <a:txBody>
                    <a:bodyPr/>
                    <a:lstStyle/>
                    <a:p>
                      <a:pPr marL="0" marR="0" algn="ctr">
                        <a:lnSpc>
                          <a:spcPts val="1560"/>
                        </a:lnSpc>
                      </a:pPr>
                      <a:r>
                        <a:rPr lang="en-US" sz="1400" b="0">
                          <a:solidFill>
                            <a:srgbClr val="000000"/>
                          </a:solidFill>
                          <a:latin typeface="Calibri"/>
                          <a:ea typeface="Times New Roman"/>
                          <a:cs typeface="Times New Roman"/>
                        </a:rPr>
                        <a:t>5</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2</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6</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12</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400" b="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7599">
                <a:tc>
                  <a:txBody>
                    <a:bodyPr/>
                    <a:lstStyle/>
                    <a:p>
                      <a:pPr marL="0" marR="0" algn="ctr">
                        <a:lnSpc>
                          <a:spcPts val="1560"/>
                        </a:lnSpc>
                      </a:pPr>
                      <a:r>
                        <a:rPr lang="en-US" sz="1400" b="0">
                          <a:solidFill>
                            <a:srgbClr val="000000"/>
                          </a:solidFill>
                          <a:latin typeface="Calibri"/>
                          <a:ea typeface="Times New Roman"/>
                          <a:cs typeface="Times New Roman"/>
                        </a:rPr>
                        <a:t>4</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3</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5</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10</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400" b="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7599">
                <a:tc>
                  <a:txBody>
                    <a:bodyPr/>
                    <a:lstStyle/>
                    <a:p>
                      <a:pPr marL="0" marR="0" algn="ctr">
                        <a:lnSpc>
                          <a:spcPts val="1560"/>
                        </a:lnSpc>
                      </a:pPr>
                      <a:r>
                        <a:rPr lang="en-US" sz="1400" b="0">
                          <a:solidFill>
                            <a:srgbClr val="000000"/>
                          </a:solidFill>
                          <a:latin typeface="Calibri"/>
                          <a:ea typeface="Times New Roman"/>
                          <a:cs typeface="Times New Roman"/>
                        </a:rPr>
                        <a:t>3</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4</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4</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8</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400" b="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7599">
                <a:tc>
                  <a:txBody>
                    <a:bodyPr/>
                    <a:lstStyle/>
                    <a:p>
                      <a:pPr marL="0" marR="0" algn="ctr">
                        <a:lnSpc>
                          <a:spcPts val="1560"/>
                        </a:lnSpc>
                      </a:pPr>
                      <a:r>
                        <a:rPr lang="en-US" sz="1400" b="0">
                          <a:solidFill>
                            <a:srgbClr val="000000"/>
                          </a:solidFill>
                          <a:latin typeface="Calibri"/>
                          <a:ea typeface="Times New Roman"/>
                          <a:cs typeface="Times New Roman"/>
                        </a:rPr>
                        <a:t>2</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6</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3</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6</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400" b="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7599">
                <a:tc>
                  <a:txBody>
                    <a:bodyPr/>
                    <a:lstStyle/>
                    <a:p>
                      <a:pPr marL="0" marR="0" algn="ctr">
                        <a:lnSpc>
                          <a:spcPts val="1560"/>
                        </a:lnSpc>
                      </a:pPr>
                      <a:r>
                        <a:rPr lang="en-US" sz="1400" b="0">
                          <a:solidFill>
                            <a:srgbClr val="000000"/>
                          </a:solidFill>
                          <a:latin typeface="Calibri"/>
                          <a:ea typeface="Times New Roman"/>
                          <a:cs typeface="Times New Roman"/>
                        </a:rPr>
                        <a:t>1</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9</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0</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400" b="0">
                          <a:solidFill>
                            <a:srgbClr val="000000"/>
                          </a:solidFill>
                          <a:latin typeface="Calibri"/>
                          <a:ea typeface="Times New Roman"/>
                          <a:cs typeface="Times New Roman"/>
                        </a:rPr>
                        <a:t>3</a:t>
                      </a:r>
                      <a:endParaRPr lang="en-US" sz="14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400" b="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0" name="SMARTInkAnnotation2"/>
          <p:cNvSpPr/>
          <p:nvPr/>
        </p:nvSpPr>
        <p:spPr bwMode="auto">
          <a:xfrm>
            <a:off x="5116879" y="3048889"/>
            <a:ext cx="436969" cy="353277"/>
          </a:xfrm>
          <a:custGeom>
            <a:avLst/>
            <a:gdLst/>
            <a:ahLst/>
            <a:cxnLst/>
            <a:rect l="0" t="0" r="0" b="0"/>
            <a:pathLst>
              <a:path w="436969" h="353277">
                <a:moveTo>
                  <a:pt x="365949" y="40783"/>
                </a:moveTo>
                <a:lnTo>
                  <a:pt x="365949" y="33094"/>
                </a:lnTo>
                <a:lnTo>
                  <a:pt x="358820" y="24969"/>
                </a:lnTo>
                <a:lnTo>
                  <a:pt x="353520" y="19533"/>
                </a:lnTo>
                <a:lnTo>
                  <a:pt x="350717" y="17686"/>
                </a:lnTo>
                <a:lnTo>
                  <a:pt x="342033" y="14096"/>
                </a:lnTo>
                <a:lnTo>
                  <a:pt x="336137" y="9739"/>
                </a:lnTo>
                <a:lnTo>
                  <a:pt x="332184" y="8181"/>
                </a:lnTo>
                <a:lnTo>
                  <a:pt x="322499" y="6449"/>
                </a:lnTo>
                <a:lnTo>
                  <a:pt x="310631" y="5474"/>
                </a:lnTo>
                <a:lnTo>
                  <a:pt x="301345" y="2601"/>
                </a:lnTo>
                <a:lnTo>
                  <a:pt x="296090" y="445"/>
                </a:lnTo>
                <a:lnTo>
                  <a:pt x="290603" y="0"/>
                </a:lnTo>
                <a:lnTo>
                  <a:pt x="279214" y="2152"/>
                </a:lnTo>
                <a:lnTo>
                  <a:pt x="272407" y="3122"/>
                </a:lnTo>
                <a:lnTo>
                  <a:pt x="264892" y="3770"/>
                </a:lnTo>
                <a:lnTo>
                  <a:pt x="256906" y="4201"/>
                </a:lnTo>
                <a:lnTo>
                  <a:pt x="242740" y="4680"/>
                </a:lnTo>
                <a:lnTo>
                  <a:pt x="236185" y="4808"/>
                </a:lnTo>
                <a:lnTo>
                  <a:pt x="223609" y="7596"/>
                </a:lnTo>
                <a:lnTo>
                  <a:pt x="210413" y="11150"/>
                </a:lnTo>
                <a:lnTo>
                  <a:pt x="202727" y="12098"/>
                </a:lnTo>
                <a:lnTo>
                  <a:pt x="194627" y="12730"/>
                </a:lnTo>
                <a:lnTo>
                  <a:pt x="187241" y="14143"/>
                </a:lnTo>
                <a:lnTo>
                  <a:pt x="173744" y="18359"/>
                </a:lnTo>
                <a:lnTo>
                  <a:pt x="150249" y="26312"/>
                </a:lnTo>
                <a:lnTo>
                  <a:pt x="142774" y="30143"/>
                </a:lnTo>
                <a:lnTo>
                  <a:pt x="129177" y="39692"/>
                </a:lnTo>
                <a:lnTo>
                  <a:pt x="121780" y="44024"/>
                </a:lnTo>
                <a:lnTo>
                  <a:pt x="113873" y="47904"/>
                </a:lnTo>
                <a:lnTo>
                  <a:pt x="105624" y="51483"/>
                </a:lnTo>
                <a:lnTo>
                  <a:pt x="98141" y="55854"/>
                </a:lnTo>
                <a:lnTo>
                  <a:pt x="84536" y="66002"/>
                </a:lnTo>
                <a:lnTo>
                  <a:pt x="78128" y="71486"/>
                </a:lnTo>
                <a:lnTo>
                  <a:pt x="71873" y="77127"/>
                </a:lnTo>
                <a:lnTo>
                  <a:pt x="59632" y="88685"/>
                </a:lnTo>
                <a:lnTo>
                  <a:pt x="29633" y="118210"/>
                </a:lnTo>
                <a:lnTo>
                  <a:pt x="24660" y="125143"/>
                </a:lnTo>
                <a:lnTo>
                  <a:pt x="20352" y="132742"/>
                </a:lnTo>
                <a:lnTo>
                  <a:pt x="6310" y="161584"/>
                </a:lnTo>
                <a:lnTo>
                  <a:pt x="4151" y="167950"/>
                </a:lnTo>
                <a:lnTo>
                  <a:pt x="2711" y="174178"/>
                </a:lnTo>
                <a:lnTo>
                  <a:pt x="1751" y="180315"/>
                </a:lnTo>
                <a:lnTo>
                  <a:pt x="1111" y="187382"/>
                </a:lnTo>
                <a:lnTo>
                  <a:pt x="684" y="195070"/>
                </a:lnTo>
                <a:lnTo>
                  <a:pt x="210" y="210558"/>
                </a:lnTo>
                <a:lnTo>
                  <a:pt x="0" y="224056"/>
                </a:lnTo>
                <a:lnTo>
                  <a:pt x="936" y="231426"/>
                </a:lnTo>
                <a:lnTo>
                  <a:pt x="2552" y="239316"/>
                </a:lnTo>
                <a:lnTo>
                  <a:pt x="4621" y="247552"/>
                </a:lnTo>
                <a:lnTo>
                  <a:pt x="7986" y="255027"/>
                </a:lnTo>
                <a:lnTo>
                  <a:pt x="12212" y="261995"/>
                </a:lnTo>
                <a:lnTo>
                  <a:pt x="17015" y="268625"/>
                </a:lnTo>
                <a:lnTo>
                  <a:pt x="21210" y="275029"/>
                </a:lnTo>
                <a:lnTo>
                  <a:pt x="24997" y="281283"/>
                </a:lnTo>
                <a:lnTo>
                  <a:pt x="28515" y="287436"/>
                </a:lnTo>
                <a:lnTo>
                  <a:pt x="33836" y="293524"/>
                </a:lnTo>
                <a:lnTo>
                  <a:pt x="40361" y="299565"/>
                </a:lnTo>
                <a:lnTo>
                  <a:pt x="47687" y="305578"/>
                </a:lnTo>
                <a:lnTo>
                  <a:pt x="61119" y="314904"/>
                </a:lnTo>
                <a:lnTo>
                  <a:pt x="74695" y="322357"/>
                </a:lnTo>
                <a:lnTo>
                  <a:pt x="82483" y="325733"/>
                </a:lnTo>
                <a:lnTo>
                  <a:pt x="90651" y="328976"/>
                </a:lnTo>
                <a:lnTo>
                  <a:pt x="107664" y="335226"/>
                </a:lnTo>
                <a:lnTo>
                  <a:pt x="142840" y="347322"/>
                </a:lnTo>
                <a:lnTo>
                  <a:pt x="151726" y="349322"/>
                </a:lnTo>
                <a:lnTo>
                  <a:pt x="160625" y="350655"/>
                </a:lnTo>
                <a:lnTo>
                  <a:pt x="169535" y="351544"/>
                </a:lnTo>
                <a:lnTo>
                  <a:pt x="178452" y="352137"/>
                </a:lnTo>
                <a:lnTo>
                  <a:pt x="187372" y="352532"/>
                </a:lnTo>
                <a:lnTo>
                  <a:pt x="205222" y="352971"/>
                </a:lnTo>
                <a:lnTo>
                  <a:pt x="249863" y="353276"/>
                </a:lnTo>
                <a:lnTo>
                  <a:pt x="258793" y="352299"/>
                </a:lnTo>
                <a:lnTo>
                  <a:pt x="267722" y="350655"/>
                </a:lnTo>
                <a:lnTo>
                  <a:pt x="276652" y="348567"/>
                </a:lnTo>
                <a:lnTo>
                  <a:pt x="284589" y="346184"/>
                </a:lnTo>
                <a:lnTo>
                  <a:pt x="291866" y="343602"/>
                </a:lnTo>
                <a:lnTo>
                  <a:pt x="298700" y="340889"/>
                </a:lnTo>
                <a:lnTo>
                  <a:pt x="314232" y="335228"/>
                </a:lnTo>
                <a:lnTo>
                  <a:pt x="322541" y="332330"/>
                </a:lnTo>
                <a:lnTo>
                  <a:pt x="330065" y="328413"/>
                </a:lnTo>
                <a:lnTo>
                  <a:pt x="343717" y="318770"/>
                </a:lnTo>
                <a:lnTo>
                  <a:pt x="356398" y="307869"/>
                </a:lnTo>
                <a:lnTo>
                  <a:pt x="368649" y="297402"/>
                </a:lnTo>
                <a:lnTo>
                  <a:pt x="380708" y="289442"/>
                </a:lnTo>
                <a:lnTo>
                  <a:pt x="392683" y="279951"/>
                </a:lnTo>
                <a:lnTo>
                  <a:pt x="403627" y="269119"/>
                </a:lnTo>
                <a:lnTo>
                  <a:pt x="407935" y="263453"/>
                </a:lnTo>
                <a:lnTo>
                  <a:pt x="411799" y="257690"/>
                </a:lnTo>
                <a:lnTo>
                  <a:pt x="415367" y="251864"/>
                </a:lnTo>
                <a:lnTo>
                  <a:pt x="418738" y="245996"/>
                </a:lnTo>
                <a:lnTo>
                  <a:pt x="421977" y="240099"/>
                </a:lnTo>
                <a:lnTo>
                  <a:pt x="424137" y="234184"/>
                </a:lnTo>
                <a:lnTo>
                  <a:pt x="425576" y="228256"/>
                </a:lnTo>
                <a:lnTo>
                  <a:pt x="426537" y="222320"/>
                </a:lnTo>
                <a:lnTo>
                  <a:pt x="428168" y="216378"/>
                </a:lnTo>
                <a:lnTo>
                  <a:pt x="430249" y="210432"/>
                </a:lnTo>
                <a:lnTo>
                  <a:pt x="432628" y="204484"/>
                </a:lnTo>
                <a:lnTo>
                  <a:pt x="434214" y="198534"/>
                </a:lnTo>
                <a:lnTo>
                  <a:pt x="435271" y="192583"/>
                </a:lnTo>
                <a:lnTo>
                  <a:pt x="435976" y="186631"/>
                </a:lnTo>
                <a:lnTo>
                  <a:pt x="436446" y="180679"/>
                </a:lnTo>
                <a:lnTo>
                  <a:pt x="436760" y="174727"/>
                </a:lnTo>
                <a:lnTo>
                  <a:pt x="436968" y="168774"/>
                </a:lnTo>
                <a:lnTo>
                  <a:pt x="436115" y="162821"/>
                </a:lnTo>
                <a:lnTo>
                  <a:pt x="434555" y="156868"/>
                </a:lnTo>
                <a:lnTo>
                  <a:pt x="432522" y="150915"/>
                </a:lnTo>
                <a:lnTo>
                  <a:pt x="431167" y="144962"/>
                </a:lnTo>
                <a:lnTo>
                  <a:pt x="430264" y="139009"/>
                </a:lnTo>
                <a:lnTo>
                  <a:pt x="429661" y="133056"/>
                </a:lnTo>
                <a:lnTo>
                  <a:pt x="428267" y="127103"/>
                </a:lnTo>
                <a:lnTo>
                  <a:pt x="426346" y="121150"/>
                </a:lnTo>
                <a:lnTo>
                  <a:pt x="424073" y="115197"/>
                </a:lnTo>
                <a:lnTo>
                  <a:pt x="421565" y="109244"/>
                </a:lnTo>
                <a:lnTo>
                  <a:pt x="418901" y="103290"/>
                </a:lnTo>
                <a:lnTo>
                  <a:pt x="413295" y="92376"/>
                </a:lnTo>
                <a:lnTo>
                  <a:pt x="407497" y="84218"/>
                </a:lnTo>
                <a:lnTo>
                  <a:pt x="398966" y="77285"/>
                </a:lnTo>
                <a:lnTo>
                  <a:pt x="385653" y="67804"/>
                </a:lnTo>
                <a:lnTo>
                  <a:pt x="375425" y="58711"/>
                </a:lnTo>
                <a:lnTo>
                  <a:pt x="368176" y="52720"/>
                </a:lnTo>
                <a:lnTo>
                  <a:pt x="358339" y="46749"/>
                </a:lnTo>
                <a:lnTo>
                  <a:pt x="346386" y="37810"/>
                </a:lnTo>
                <a:lnTo>
                  <a:pt x="336560" y="28877"/>
                </a:lnTo>
                <a:lnTo>
                  <a:pt x="333458" y="26893"/>
                </a:lnTo>
                <a:lnTo>
                  <a:pt x="327365" y="24687"/>
                </a:lnTo>
                <a:lnTo>
                  <a:pt x="325343" y="23107"/>
                </a:lnTo>
                <a:lnTo>
                  <a:pt x="323996" y="21061"/>
                </a:lnTo>
                <a:lnTo>
                  <a:pt x="323097" y="18706"/>
                </a:lnTo>
                <a:lnTo>
                  <a:pt x="321506" y="17135"/>
                </a:lnTo>
                <a:lnTo>
                  <a:pt x="319453" y="16088"/>
                </a:lnTo>
                <a:lnTo>
                  <a:pt x="312493" y="14030"/>
                </a:lnTo>
                <a:lnTo>
                  <a:pt x="303811" y="13995"/>
                </a:lnTo>
                <a:lnTo>
                  <a:pt x="312339" y="13994"/>
                </a:lnTo>
                <a:lnTo>
                  <a:pt x="303441" y="13994"/>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1" name="SMARTInkAnnotation3"/>
          <p:cNvSpPr/>
          <p:nvPr/>
        </p:nvSpPr>
        <p:spPr bwMode="auto">
          <a:xfrm>
            <a:off x="6031958" y="4005239"/>
            <a:ext cx="190305" cy="146424"/>
          </a:xfrm>
          <a:custGeom>
            <a:avLst/>
            <a:gdLst/>
            <a:ahLst/>
            <a:cxnLst/>
            <a:rect l="0" t="0" r="0" b="0"/>
            <a:pathLst>
              <a:path w="190305" h="146424">
                <a:moveTo>
                  <a:pt x="0" y="146159"/>
                </a:moveTo>
                <a:lnTo>
                  <a:pt x="9110" y="146423"/>
                </a:lnTo>
                <a:lnTo>
                  <a:pt x="19483" y="145644"/>
                </a:lnTo>
                <a:lnTo>
                  <a:pt x="29374" y="144134"/>
                </a:lnTo>
                <a:lnTo>
                  <a:pt x="38946" y="142134"/>
                </a:lnTo>
                <a:lnTo>
                  <a:pt x="48303" y="139809"/>
                </a:lnTo>
                <a:lnTo>
                  <a:pt x="57518" y="137267"/>
                </a:lnTo>
                <a:lnTo>
                  <a:pt x="66638" y="134580"/>
                </a:lnTo>
                <a:lnTo>
                  <a:pt x="82063" y="128949"/>
                </a:lnTo>
                <a:lnTo>
                  <a:pt x="95533" y="122146"/>
                </a:lnTo>
                <a:lnTo>
                  <a:pt x="114272" y="108152"/>
                </a:lnTo>
                <a:lnTo>
                  <a:pt x="126385" y="100666"/>
                </a:lnTo>
                <a:lnTo>
                  <a:pt x="138382" y="91386"/>
                </a:lnTo>
                <a:lnTo>
                  <a:pt x="150330" y="79655"/>
                </a:lnTo>
                <a:lnTo>
                  <a:pt x="156293" y="72360"/>
                </a:lnTo>
                <a:lnTo>
                  <a:pt x="162253" y="64519"/>
                </a:lnTo>
                <a:lnTo>
                  <a:pt x="171522" y="50516"/>
                </a:lnTo>
                <a:lnTo>
                  <a:pt x="178949" y="37678"/>
                </a:lnTo>
                <a:lnTo>
                  <a:pt x="185557" y="25358"/>
                </a:lnTo>
                <a:lnTo>
                  <a:pt x="187715" y="18302"/>
                </a:lnTo>
                <a:lnTo>
                  <a:pt x="189155" y="10621"/>
                </a:lnTo>
                <a:lnTo>
                  <a:pt x="190115" y="2524"/>
                </a:lnTo>
                <a:lnTo>
                  <a:pt x="190304" y="0"/>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2" name="SMARTInkAnnotation4"/>
          <p:cNvSpPr/>
          <p:nvPr/>
        </p:nvSpPr>
        <p:spPr bwMode="auto">
          <a:xfrm>
            <a:off x="2786062" y="2536031"/>
            <a:ext cx="17860" cy="294681"/>
          </a:xfrm>
          <a:custGeom>
            <a:avLst/>
            <a:gdLst/>
            <a:ahLst/>
            <a:cxnLst/>
            <a:rect l="0" t="0" r="0" b="0"/>
            <a:pathLst>
              <a:path w="17860" h="294681">
                <a:moveTo>
                  <a:pt x="17859" y="0"/>
                </a:moveTo>
                <a:lnTo>
                  <a:pt x="17859" y="94422"/>
                </a:lnTo>
                <a:lnTo>
                  <a:pt x="16867" y="100652"/>
                </a:lnTo>
                <a:lnTo>
                  <a:pt x="15213" y="106789"/>
                </a:lnTo>
                <a:lnTo>
                  <a:pt x="13119" y="112864"/>
                </a:lnTo>
                <a:lnTo>
                  <a:pt x="11722" y="119891"/>
                </a:lnTo>
                <a:lnTo>
                  <a:pt x="10792" y="127552"/>
                </a:lnTo>
                <a:lnTo>
                  <a:pt x="10171" y="135636"/>
                </a:lnTo>
                <a:lnTo>
                  <a:pt x="9757" y="143010"/>
                </a:lnTo>
                <a:lnTo>
                  <a:pt x="9297" y="156495"/>
                </a:lnTo>
                <a:lnTo>
                  <a:pt x="9003" y="181321"/>
                </a:lnTo>
                <a:lnTo>
                  <a:pt x="8930" y="273769"/>
                </a:lnTo>
                <a:lnTo>
                  <a:pt x="7938" y="275779"/>
                </a:lnTo>
                <a:lnTo>
                  <a:pt x="6284" y="278110"/>
                </a:lnTo>
                <a:lnTo>
                  <a:pt x="4189" y="280657"/>
                </a:lnTo>
                <a:lnTo>
                  <a:pt x="2793" y="283347"/>
                </a:lnTo>
                <a:lnTo>
                  <a:pt x="1862" y="286132"/>
                </a:lnTo>
                <a:lnTo>
                  <a:pt x="0" y="294680"/>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3" name="SMARTInkAnnotation5"/>
          <p:cNvSpPr/>
          <p:nvPr/>
        </p:nvSpPr>
        <p:spPr bwMode="auto">
          <a:xfrm>
            <a:off x="2929305" y="2580679"/>
            <a:ext cx="196086" cy="98217"/>
          </a:xfrm>
          <a:custGeom>
            <a:avLst/>
            <a:gdLst/>
            <a:ahLst/>
            <a:cxnLst/>
            <a:rect l="0" t="0" r="0" b="0"/>
            <a:pathLst>
              <a:path w="196086" h="98217">
                <a:moveTo>
                  <a:pt x="8562" y="0"/>
                </a:moveTo>
                <a:lnTo>
                  <a:pt x="8562" y="13303"/>
                </a:lnTo>
                <a:lnTo>
                  <a:pt x="7570" y="16806"/>
                </a:lnTo>
                <a:lnTo>
                  <a:pt x="5916" y="21126"/>
                </a:lnTo>
                <a:lnTo>
                  <a:pt x="3821" y="25990"/>
                </a:lnTo>
                <a:lnTo>
                  <a:pt x="2425" y="30225"/>
                </a:lnTo>
                <a:lnTo>
                  <a:pt x="1494" y="34041"/>
                </a:lnTo>
                <a:lnTo>
                  <a:pt x="873" y="37577"/>
                </a:lnTo>
                <a:lnTo>
                  <a:pt x="459" y="40927"/>
                </a:lnTo>
                <a:lnTo>
                  <a:pt x="184" y="44152"/>
                </a:lnTo>
                <a:lnTo>
                  <a:pt x="0" y="47294"/>
                </a:lnTo>
                <a:lnTo>
                  <a:pt x="869" y="50381"/>
                </a:lnTo>
                <a:lnTo>
                  <a:pt x="2441" y="53431"/>
                </a:lnTo>
                <a:lnTo>
                  <a:pt x="4481" y="56457"/>
                </a:lnTo>
                <a:lnTo>
                  <a:pt x="5842" y="59466"/>
                </a:lnTo>
                <a:lnTo>
                  <a:pt x="6748" y="62465"/>
                </a:lnTo>
                <a:lnTo>
                  <a:pt x="7353" y="65455"/>
                </a:lnTo>
                <a:lnTo>
                  <a:pt x="9740" y="68442"/>
                </a:lnTo>
                <a:lnTo>
                  <a:pt x="13316" y="71425"/>
                </a:lnTo>
                <a:lnTo>
                  <a:pt x="17684" y="74406"/>
                </a:lnTo>
                <a:lnTo>
                  <a:pt x="21589" y="77385"/>
                </a:lnTo>
                <a:lnTo>
                  <a:pt x="25184" y="80364"/>
                </a:lnTo>
                <a:lnTo>
                  <a:pt x="28573" y="83341"/>
                </a:lnTo>
                <a:lnTo>
                  <a:pt x="32817" y="85327"/>
                </a:lnTo>
                <a:lnTo>
                  <a:pt x="37630" y="86650"/>
                </a:lnTo>
                <a:lnTo>
                  <a:pt x="42823" y="87533"/>
                </a:lnTo>
                <a:lnTo>
                  <a:pt x="48270" y="89113"/>
                </a:lnTo>
                <a:lnTo>
                  <a:pt x="53885" y="91159"/>
                </a:lnTo>
                <a:lnTo>
                  <a:pt x="59613" y="93515"/>
                </a:lnTo>
                <a:lnTo>
                  <a:pt x="66409" y="95085"/>
                </a:lnTo>
                <a:lnTo>
                  <a:pt x="73916" y="96133"/>
                </a:lnTo>
                <a:lnTo>
                  <a:pt x="81897" y="96831"/>
                </a:lnTo>
                <a:lnTo>
                  <a:pt x="89202" y="97296"/>
                </a:lnTo>
                <a:lnTo>
                  <a:pt x="102610" y="97813"/>
                </a:lnTo>
                <a:lnTo>
                  <a:pt x="121315" y="98104"/>
                </a:lnTo>
                <a:lnTo>
                  <a:pt x="157359" y="98216"/>
                </a:lnTo>
                <a:lnTo>
                  <a:pt x="162330" y="97228"/>
                </a:lnTo>
                <a:lnTo>
                  <a:pt x="166636" y="95576"/>
                </a:lnTo>
                <a:lnTo>
                  <a:pt x="170499" y="93483"/>
                </a:lnTo>
                <a:lnTo>
                  <a:pt x="174067" y="92088"/>
                </a:lnTo>
                <a:lnTo>
                  <a:pt x="177438" y="91158"/>
                </a:lnTo>
                <a:lnTo>
                  <a:pt x="180677" y="90537"/>
                </a:lnTo>
                <a:lnTo>
                  <a:pt x="183829" y="90124"/>
                </a:lnTo>
                <a:lnTo>
                  <a:pt x="186922" y="89848"/>
                </a:lnTo>
                <a:lnTo>
                  <a:pt x="196085" y="89297"/>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4" name="SMARTInkAnnotation6"/>
          <p:cNvSpPr/>
          <p:nvPr/>
        </p:nvSpPr>
        <p:spPr bwMode="auto">
          <a:xfrm>
            <a:off x="3036126" y="2527101"/>
            <a:ext cx="35687" cy="339329"/>
          </a:xfrm>
          <a:custGeom>
            <a:avLst/>
            <a:gdLst/>
            <a:ahLst/>
            <a:cxnLst/>
            <a:rect l="0" t="0" r="0" b="0"/>
            <a:pathLst>
              <a:path w="35687" h="339329">
                <a:moveTo>
                  <a:pt x="35686" y="0"/>
                </a:moveTo>
                <a:lnTo>
                  <a:pt x="30945" y="0"/>
                </a:lnTo>
                <a:lnTo>
                  <a:pt x="29549" y="992"/>
                </a:lnTo>
                <a:lnTo>
                  <a:pt x="28618" y="2646"/>
                </a:lnTo>
                <a:lnTo>
                  <a:pt x="27584" y="7129"/>
                </a:lnTo>
                <a:lnTo>
                  <a:pt x="27001" y="15231"/>
                </a:lnTo>
                <a:lnTo>
                  <a:pt x="26865" y="20991"/>
                </a:lnTo>
                <a:lnTo>
                  <a:pt x="25837" y="23916"/>
                </a:lnTo>
                <a:lnTo>
                  <a:pt x="24159" y="26858"/>
                </a:lnTo>
                <a:lnTo>
                  <a:pt x="22048" y="29812"/>
                </a:lnTo>
                <a:lnTo>
                  <a:pt x="20641" y="33765"/>
                </a:lnTo>
                <a:lnTo>
                  <a:pt x="19703" y="38385"/>
                </a:lnTo>
                <a:lnTo>
                  <a:pt x="18660" y="48810"/>
                </a:lnTo>
                <a:lnTo>
                  <a:pt x="18383" y="54368"/>
                </a:lnTo>
                <a:lnTo>
                  <a:pt x="18197" y="60058"/>
                </a:lnTo>
                <a:lnTo>
                  <a:pt x="17082" y="65836"/>
                </a:lnTo>
                <a:lnTo>
                  <a:pt x="15346" y="71672"/>
                </a:lnTo>
                <a:lnTo>
                  <a:pt x="13196" y="77547"/>
                </a:lnTo>
                <a:lnTo>
                  <a:pt x="11763" y="83448"/>
                </a:lnTo>
                <a:lnTo>
                  <a:pt x="10808" y="89366"/>
                </a:lnTo>
                <a:lnTo>
                  <a:pt x="10171" y="95296"/>
                </a:lnTo>
                <a:lnTo>
                  <a:pt x="9746" y="101234"/>
                </a:lnTo>
                <a:lnTo>
                  <a:pt x="9463" y="107177"/>
                </a:lnTo>
                <a:lnTo>
                  <a:pt x="9274" y="113123"/>
                </a:lnTo>
                <a:lnTo>
                  <a:pt x="8156" y="120064"/>
                </a:lnTo>
                <a:lnTo>
                  <a:pt x="6419" y="127668"/>
                </a:lnTo>
                <a:lnTo>
                  <a:pt x="4268" y="135714"/>
                </a:lnTo>
                <a:lnTo>
                  <a:pt x="2835" y="143061"/>
                </a:lnTo>
                <a:lnTo>
                  <a:pt x="1879" y="149945"/>
                </a:lnTo>
                <a:lnTo>
                  <a:pt x="1242" y="156518"/>
                </a:lnTo>
                <a:lnTo>
                  <a:pt x="817" y="162884"/>
                </a:lnTo>
                <a:lnTo>
                  <a:pt x="533" y="169113"/>
                </a:lnTo>
                <a:lnTo>
                  <a:pt x="219" y="181325"/>
                </a:lnTo>
                <a:lnTo>
                  <a:pt x="0" y="211304"/>
                </a:lnTo>
                <a:lnTo>
                  <a:pt x="982" y="217268"/>
                </a:lnTo>
                <a:lnTo>
                  <a:pt x="2628" y="223228"/>
                </a:lnTo>
                <a:lnTo>
                  <a:pt x="4717" y="229186"/>
                </a:lnTo>
                <a:lnTo>
                  <a:pt x="6111" y="236134"/>
                </a:lnTo>
                <a:lnTo>
                  <a:pt x="7039" y="243743"/>
                </a:lnTo>
                <a:lnTo>
                  <a:pt x="7659" y="251792"/>
                </a:lnTo>
                <a:lnTo>
                  <a:pt x="8072" y="259143"/>
                </a:lnTo>
                <a:lnTo>
                  <a:pt x="8530" y="272602"/>
                </a:lnTo>
                <a:lnTo>
                  <a:pt x="8788" y="291335"/>
                </a:lnTo>
                <a:lnTo>
                  <a:pt x="9817" y="297411"/>
                </a:lnTo>
                <a:lnTo>
                  <a:pt x="11495" y="303446"/>
                </a:lnTo>
                <a:lnTo>
                  <a:pt x="13605" y="309454"/>
                </a:lnTo>
                <a:lnTo>
                  <a:pt x="15012" y="315443"/>
                </a:lnTo>
                <a:lnTo>
                  <a:pt x="15951" y="321420"/>
                </a:lnTo>
                <a:lnTo>
                  <a:pt x="17827" y="339328"/>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5" name="SMARTInkAnnotation7"/>
          <p:cNvSpPr/>
          <p:nvPr/>
        </p:nvSpPr>
        <p:spPr bwMode="auto">
          <a:xfrm>
            <a:off x="2786062" y="2911078"/>
            <a:ext cx="17860" cy="178595"/>
          </a:xfrm>
          <a:custGeom>
            <a:avLst/>
            <a:gdLst/>
            <a:ahLst/>
            <a:cxnLst/>
            <a:rect l="0" t="0" r="0" b="0"/>
            <a:pathLst>
              <a:path w="17860" h="178595">
                <a:moveTo>
                  <a:pt x="17859" y="0"/>
                </a:moveTo>
                <a:lnTo>
                  <a:pt x="17859" y="74383"/>
                </a:lnTo>
                <a:lnTo>
                  <a:pt x="16867" y="77370"/>
                </a:lnTo>
                <a:lnTo>
                  <a:pt x="15213" y="80353"/>
                </a:lnTo>
                <a:lnTo>
                  <a:pt x="13119" y="83334"/>
                </a:lnTo>
                <a:lnTo>
                  <a:pt x="11722" y="86314"/>
                </a:lnTo>
                <a:lnTo>
                  <a:pt x="10792" y="89293"/>
                </a:lnTo>
                <a:lnTo>
                  <a:pt x="10171" y="92271"/>
                </a:lnTo>
                <a:lnTo>
                  <a:pt x="9757" y="95248"/>
                </a:lnTo>
                <a:lnTo>
                  <a:pt x="9481" y="98225"/>
                </a:lnTo>
                <a:lnTo>
                  <a:pt x="9297" y="101202"/>
                </a:lnTo>
                <a:lnTo>
                  <a:pt x="9093" y="107156"/>
                </a:lnTo>
                <a:lnTo>
                  <a:pt x="8962" y="119062"/>
                </a:lnTo>
                <a:lnTo>
                  <a:pt x="8939" y="127992"/>
                </a:lnTo>
                <a:lnTo>
                  <a:pt x="7944" y="130968"/>
                </a:lnTo>
                <a:lnTo>
                  <a:pt x="6288" y="133945"/>
                </a:lnTo>
                <a:lnTo>
                  <a:pt x="1242" y="141111"/>
                </a:lnTo>
                <a:lnTo>
                  <a:pt x="828" y="142691"/>
                </a:lnTo>
                <a:lnTo>
                  <a:pt x="368" y="147092"/>
                </a:lnTo>
                <a:lnTo>
                  <a:pt x="163" y="152356"/>
                </a:lnTo>
                <a:lnTo>
                  <a:pt x="3" y="160589"/>
                </a:lnTo>
                <a:lnTo>
                  <a:pt x="0" y="169664"/>
                </a:lnTo>
                <a:lnTo>
                  <a:pt x="8930" y="169664"/>
                </a:lnTo>
                <a:lnTo>
                  <a:pt x="4189" y="169664"/>
                </a:lnTo>
                <a:lnTo>
                  <a:pt x="2793" y="170656"/>
                </a:lnTo>
                <a:lnTo>
                  <a:pt x="1862" y="172310"/>
                </a:lnTo>
                <a:lnTo>
                  <a:pt x="0" y="178594"/>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6" name="Freeform 45"/>
          <p:cNvSpPr/>
          <p:nvPr/>
        </p:nvSpPr>
        <p:spPr bwMode="auto">
          <a:xfrm>
            <a:off x="2921414" y="2893218"/>
            <a:ext cx="159318" cy="187367"/>
          </a:xfrm>
          <a:custGeom>
            <a:avLst/>
            <a:gdLst/>
            <a:ahLst/>
            <a:cxnLst/>
            <a:rect l="0" t="0" r="0" b="0"/>
            <a:pathLst>
              <a:path w="159318" h="187367">
                <a:moveTo>
                  <a:pt x="132539" y="8930"/>
                </a:moveTo>
                <a:lnTo>
                  <a:pt x="127798" y="8930"/>
                </a:lnTo>
                <a:lnTo>
                  <a:pt x="125409" y="9922"/>
                </a:lnTo>
                <a:lnTo>
                  <a:pt x="122825" y="11576"/>
                </a:lnTo>
                <a:lnTo>
                  <a:pt x="120110" y="13671"/>
                </a:lnTo>
                <a:lnTo>
                  <a:pt x="117307" y="15067"/>
                </a:lnTo>
                <a:lnTo>
                  <a:pt x="114447" y="15998"/>
                </a:lnTo>
                <a:lnTo>
                  <a:pt x="111548" y="16618"/>
                </a:lnTo>
                <a:lnTo>
                  <a:pt x="108623" y="18024"/>
                </a:lnTo>
                <a:lnTo>
                  <a:pt x="105681" y="19954"/>
                </a:lnTo>
                <a:lnTo>
                  <a:pt x="102727" y="22232"/>
                </a:lnTo>
                <a:lnTo>
                  <a:pt x="98774" y="24744"/>
                </a:lnTo>
                <a:lnTo>
                  <a:pt x="94154" y="27410"/>
                </a:lnTo>
                <a:lnTo>
                  <a:pt x="89089" y="30179"/>
                </a:lnTo>
                <a:lnTo>
                  <a:pt x="84721" y="33018"/>
                </a:lnTo>
                <a:lnTo>
                  <a:pt x="80816" y="35903"/>
                </a:lnTo>
                <a:lnTo>
                  <a:pt x="77221" y="38818"/>
                </a:lnTo>
                <a:lnTo>
                  <a:pt x="72840" y="42746"/>
                </a:lnTo>
                <a:lnTo>
                  <a:pt x="62680" y="52402"/>
                </a:lnTo>
                <a:lnTo>
                  <a:pt x="35925" y="78790"/>
                </a:lnTo>
                <a:lnTo>
                  <a:pt x="31419" y="84277"/>
                </a:lnTo>
                <a:lnTo>
                  <a:pt x="27422" y="89919"/>
                </a:lnTo>
                <a:lnTo>
                  <a:pt x="23766" y="95665"/>
                </a:lnTo>
                <a:lnTo>
                  <a:pt x="20336" y="100488"/>
                </a:lnTo>
                <a:lnTo>
                  <a:pt x="17057" y="104695"/>
                </a:lnTo>
                <a:lnTo>
                  <a:pt x="13879" y="108492"/>
                </a:lnTo>
                <a:lnTo>
                  <a:pt x="11760" y="113008"/>
                </a:lnTo>
                <a:lnTo>
                  <a:pt x="10348" y="118003"/>
                </a:lnTo>
                <a:lnTo>
                  <a:pt x="9406" y="123317"/>
                </a:lnTo>
                <a:lnTo>
                  <a:pt x="7786" y="127852"/>
                </a:lnTo>
                <a:lnTo>
                  <a:pt x="5714" y="131868"/>
                </a:lnTo>
                <a:lnTo>
                  <a:pt x="3341" y="135537"/>
                </a:lnTo>
                <a:lnTo>
                  <a:pt x="1758" y="139967"/>
                </a:lnTo>
                <a:lnTo>
                  <a:pt x="703" y="144906"/>
                </a:lnTo>
                <a:lnTo>
                  <a:pt x="0" y="150182"/>
                </a:lnTo>
                <a:lnTo>
                  <a:pt x="523" y="154692"/>
                </a:lnTo>
                <a:lnTo>
                  <a:pt x="1864" y="158691"/>
                </a:lnTo>
                <a:lnTo>
                  <a:pt x="3751" y="162349"/>
                </a:lnTo>
                <a:lnTo>
                  <a:pt x="6000" y="165779"/>
                </a:lnTo>
                <a:lnTo>
                  <a:pt x="8492" y="169059"/>
                </a:lnTo>
                <a:lnTo>
                  <a:pt x="11146" y="172237"/>
                </a:lnTo>
                <a:lnTo>
                  <a:pt x="13907" y="175348"/>
                </a:lnTo>
                <a:lnTo>
                  <a:pt x="19621" y="181451"/>
                </a:lnTo>
                <a:lnTo>
                  <a:pt x="23526" y="183475"/>
                </a:lnTo>
                <a:lnTo>
                  <a:pt x="28113" y="184825"/>
                </a:lnTo>
                <a:lnTo>
                  <a:pt x="33156" y="185724"/>
                </a:lnTo>
                <a:lnTo>
                  <a:pt x="38503" y="186324"/>
                </a:lnTo>
                <a:lnTo>
                  <a:pt x="44051" y="186724"/>
                </a:lnTo>
                <a:lnTo>
                  <a:pt x="49734" y="186991"/>
                </a:lnTo>
                <a:lnTo>
                  <a:pt x="61341" y="187287"/>
                </a:lnTo>
                <a:lnTo>
                  <a:pt x="67214" y="187366"/>
                </a:lnTo>
                <a:lnTo>
                  <a:pt x="73114" y="186426"/>
                </a:lnTo>
                <a:lnTo>
                  <a:pt x="79031" y="184808"/>
                </a:lnTo>
                <a:lnTo>
                  <a:pt x="84961" y="182737"/>
                </a:lnTo>
                <a:lnTo>
                  <a:pt x="89906" y="180364"/>
                </a:lnTo>
                <a:lnTo>
                  <a:pt x="94195" y="177789"/>
                </a:lnTo>
                <a:lnTo>
                  <a:pt x="98047" y="175081"/>
                </a:lnTo>
                <a:lnTo>
                  <a:pt x="102598" y="172283"/>
                </a:lnTo>
                <a:lnTo>
                  <a:pt x="107618" y="169426"/>
                </a:lnTo>
                <a:lnTo>
                  <a:pt x="112948" y="166529"/>
                </a:lnTo>
                <a:lnTo>
                  <a:pt x="117494" y="163606"/>
                </a:lnTo>
                <a:lnTo>
                  <a:pt x="121517" y="160664"/>
                </a:lnTo>
                <a:lnTo>
                  <a:pt x="125191" y="157711"/>
                </a:lnTo>
                <a:lnTo>
                  <a:pt x="128632" y="153758"/>
                </a:lnTo>
                <a:lnTo>
                  <a:pt x="131919" y="149138"/>
                </a:lnTo>
                <a:lnTo>
                  <a:pt x="135102" y="144074"/>
                </a:lnTo>
                <a:lnTo>
                  <a:pt x="138216" y="138713"/>
                </a:lnTo>
                <a:lnTo>
                  <a:pt x="144322" y="127466"/>
                </a:lnTo>
                <a:lnTo>
                  <a:pt x="146348" y="121688"/>
                </a:lnTo>
                <a:lnTo>
                  <a:pt x="147698" y="115852"/>
                </a:lnTo>
                <a:lnTo>
                  <a:pt x="148598" y="109977"/>
                </a:lnTo>
                <a:lnTo>
                  <a:pt x="150190" y="104076"/>
                </a:lnTo>
                <a:lnTo>
                  <a:pt x="152244" y="98157"/>
                </a:lnTo>
                <a:lnTo>
                  <a:pt x="154605" y="92228"/>
                </a:lnTo>
                <a:lnTo>
                  <a:pt x="156179" y="87282"/>
                </a:lnTo>
                <a:lnTo>
                  <a:pt x="157229" y="82993"/>
                </a:lnTo>
                <a:lnTo>
                  <a:pt x="157928" y="79141"/>
                </a:lnTo>
                <a:lnTo>
                  <a:pt x="158395" y="74589"/>
                </a:lnTo>
                <a:lnTo>
                  <a:pt x="158706" y="69570"/>
                </a:lnTo>
                <a:lnTo>
                  <a:pt x="159051" y="59694"/>
                </a:lnTo>
                <a:lnTo>
                  <a:pt x="159246" y="48555"/>
                </a:lnTo>
                <a:lnTo>
                  <a:pt x="159317" y="32865"/>
                </a:lnTo>
                <a:lnTo>
                  <a:pt x="158328" y="30840"/>
                </a:lnTo>
                <a:lnTo>
                  <a:pt x="156677" y="29489"/>
                </a:lnTo>
                <a:lnTo>
                  <a:pt x="154584" y="28590"/>
                </a:lnTo>
                <a:lnTo>
                  <a:pt x="153189" y="26997"/>
                </a:lnTo>
                <a:lnTo>
                  <a:pt x="152259" y="24944"/>
                </a:lnTo>
                <a:lnTo>
                  <a:pt x="151638" y="22582"/>
                </a:lnTo>
                <a:lnTo>
                  <a:pt x="148304" y="17313"/>
                </a:lnTo>
                <a:lnTo>
                  <a:pt x="142819" y="10586"/>
                </a:lnTo>
                <a:lnTo>
                  <a:pt x="142068" y="7020"/>
                </a:lnTo>
                <a:lnTo>
                  <a:pt x="141587" y="1387"/>
                </a:lnTo>
                <a:lnTo>
                  <a:pt x="140555" y="925"/>
                </a:lnTo>
                <a:lnTo>
                  <a:pt x="136763" y="411"/>
                </a:lnTo>
                <a:lnTo>
                  <a:pt x="132539" y="0"/>
                </a:lnTo>
                <a:lnTo>
                  <a:pt x="132539" y="8562"/>
                </a:lnTo>
                <a:lnTo>
                  <a:pt x="135185" y="8767"/>
                </a:lnTo>
                <a:close/>
              </a:path>
            </a:pathLst>
          </a:custGeom>
          <a:solidFill>
            <a:schemeClr val="accent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7" name="SMARTInkAnnotation9"/>
          <p:cNvSpPr/>
          <p:nvPr/>
        </p:nvSpPr>
        <p:spPr bwMode="auto">
          <a:xfrm>
            <a:off x="2875359" y="3188007"/>
            <a:ext cx="212500" cy="232064"/>
          </a:xfrm>
          <a:custGeom>
            <a:avLst/>
            <a:gdLst/>
            <a:ahLst/>
            <a:cxnLst/>
            <a:rect l="0" t="0" r="0" b="0"/>
            <a:pathLst>
              <a:path w="212500" h="232064">
                <a:moveTo>
                  <a:pt x="0" y="8821"/>
                </a:moveTo>
                <a:lnTo>
                  <a:pt x="4740" y="4080"/>
                </a:lnTo>
                <a:lnTo>
                  <a:pt x="7129" y="2684"/>
                </a:lnTo>
                <a:lnTo>
                  <a:pt x="12429" y="1132"/>
                </a:lnTo>
                <a:lnTo>
                  <a:pt x="16223" y="718"/>
                </a:lnTo>
                <a:lnTo>
                  <a:pt x="20737" y="443"/>
                </a:lnTo>
                <a:lnTo>
                  <a:pt x="31044" y="136"/>
                </a:lnTo>
                <a:lnTo>
                  <a:pt x="42240" y="0"/>
                </a:lnTo>
                <a:lnTo>
                  <a:pt x="48996" y="956"/>
                </a:lnTo>
                <a:lnTo>
                  <a:pt x="56476" y="2586"/>
                </a:lnTo>
                <a:lnTo>
                  <a:pt x="64440" y="4664"/>
                </a:lnTo>
                <a:lnTo>
                  <a:pt x="71733" y="6050"/>
                </a:lnTo>
                <a:lnTo>
                  <a:pt x="78580" y="6973"/>
                </a:lnTo>
                <a:lnTo>
                  <a:pt x="85129" y="7589"/>
                </a:lnTo>
                <a:lnTo>
                  <a:pt x="92471" y="8992"/>
                </a:lnTo>
                <a:lnTo>
                  <a:pt x="100343" y="10919"/>
                </a:lnTo>
                <a:lnTo>
                  <a:pt x="108567" y="13196"/>
                </a:lnTo>
                <a:lnTo>
                  <a:pt x="117026" y="14714"/>
                </a:lnTo>
                <a:lnTo>
                  <a:pt x="125642" y="15726"/>
                </a:lnTo>
                <a:lnTo>
                  <a:pt x="134363" y="16401"/>
                </a:lnTo>
                <a:lnTo>
                  <a:pt x="142161" y="17843"/>
                </a:lnTo>
                <a:lnTo>
                  <a:pt x="149344" y="19797"/>
                </a:lnTo>
                <a:lnTo>
                  <a:pt x="156117" y="22091"/>
                </a:lnTo>
                <a:lnTo>
                  <a:pt x="162617" y="23621"/>
                </a:lnTo>
                <a:lnTo>
                  <a:pt x="168935" y="24641"/>
                </a:lnTo>
                <a:lnTo>
                  <a:pt x="175131" y="25320"/>
                </a:lnTo>
                <a:lnTo>
                  <a:pt x="180254" y="26766"/>
                </a:lnTo>
                <a:lnTo>
                  <a:pt x="184662" y="28722"/>
                </a:lnTo>
                <a:lnTo>
                  <a:pt x="188592" y="31018"/>
                </a:lnTo>
                <a:lnTo>
                  <a:pt x="192205" y="33541"/>
                </a:lnTo>
                <a:lnTo>
                  <a:pt x="195605" y="36215"/>
                </a:lnTo>
                <a:lnTo>
                  <a:pt x="198864" y="38990"/>
                </a:lnTo>
                <a:lnTo>
                  <a:pt x="202029" y="40840"/>
                </a:lnTo>
                <a:lnTo>
                  <a:pt x="208192" y="42895"/>
                </a:lnTo>
                <a:lnTo>
                  <a:pt x="210232" y="44436"/>
                </a:lnTo>
                <a:lnTo>
                  <a:pt x="211592" y="46454"/>
                </a:lnTo>
                <a:lnTo>
                  <a:pt x="212499" y="48793"/>
                </a:lnTo>
                <a:lnTo>
                  <a:pt x="212111" y="52336"/>
                </a:lnTo>
                <a:lnTo>
                  <a:pt x="210860" y="56682"/>
                </a:lnTo>
                <a:lnTo>
                  <a:pt x="209035" y="61564"/>
                </a:lnTo>
                <a:lnTo>
                  <a:pt x="205833" y="65811"/>
                </a:lnTo>
                <a:lnTo>
                  <a:pt x="201714" y="69635"/>
                </a:lnTo>
                <a:lnTo>
                  <a:pt x="196984" y="73176"/>
                </a:lnTo>
                <a:lnTo>
                  <a:pt x="191846" y="77521"/>
                </a:lnTo>
                <a:lnTo>
                  <a:pt x="186437" y="82403"/>
                </a:lnTo>
                <a:lnTo>
                  <a:pt x="180846" y="87641"/>
                </a:lnTo>
                <a:lnTo>
                  <a:pt x="174142" y="92125"/>
                </a:lnTo>
                <a:lnTo>
                  <a:pt x="166696" y="96107"/>
                </a:lnTo>
                <a:lnTo>
                  <a:pt x="158756" y="99754"/>
                </a:lnTo>
                <a:lnTo>
                  <a:pt x="150485" y="103177"/>
                </a:lnTo>
                <a:lnTo>
                  <a:pt x="141995" y="106452"/>
                </a:lnTo>
                <a:lnTo>
                  <a:pt x="133359" y="109627"/>
                </a:lnTo>
                <a:lnTo>
                  <a:pt x="124625" y="113728"/>
                </a:lnTo>
                <a:lnTo>
                  <a:pt x="115825" y="118446"/>
                </a:lnTo>
                <a:lnTo>
                  <a:pt x="106982" y="123576"/>
                </a:lnTo>
                <a:lnTo>
                  <a:pt x="99103" y="128981"/>
                </a:lnTo>
                <a:lnTo>
                  <a:pt x="91865" y="134568"/>
                </a:lnTo>
                <a:lnTo>
                  <a:pt x="85056" y="140277"/>
                </a:lnTo>
                <a:lnTo>
                  <a:pt x="77540" y="146068"/>
                </a:lnTo>
                <a:lnTo>
                  <a:pt x="69553" y="151913"/>
                </a:lnTo>
                <a:lnTo>
                  <a:pt x="61251" y="157794"/>
                </a:lnTo>
                <a:lnTo>
                  <a:pt x="54725" y="163698"/>
                </a:lnTo>
                <a:lnTo>
                  <a:pt x="49382" y="169620"/>
                </a:lnTo>
                <a:lnTo>
                  <a:pt x="44827" y="175551"/>
                </a:lnTo>
                <a:lnTo>
                  <a:pt x="39807" y="181490"/>
                </a:lnTo>
                <a:lnTo>
                  <a:pt x="34475" y="187434"/>
                </a:lnTo>
                <a:lnTo>
                  <a:pt x="28936" y="193380"/>
                </a:lnTo>
                <a:lnTo>
                  <a:pt x="24252" y="200321"/>
                </a:lnTo>
                <a:lnTo>
                  <a:pt x="20137" y="207926"/>
                </a:lnTo>
                <a:lnTo>
                  <a:pt x="8930" y="232063"/>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8" name="SMARTInkAnnotation10"/>
          <p:cNvSpPr/>
          <p:nvPr/>
        </p:nvSpPr>
        <p:spPr bwMode="auto">
          <a:xfrm>
            <a:off x="2741901" y="3536156"/>
            <a:ext cx="267404" cy="133942"/>
          </a:xfrm>
          <a:custGeom>
            <a:avLst/>
            <a:gdLst/>
            <a:ahLst/>
            <a:cxnLst/>
            <a:rect l="0" t="0" r="0" b="0"/>
            <a:pathLst>
              <a:path w="267404" h="133942">
                <a:moveTo>
                  <a:pt x="35231" y="0"/>
                </a:moveTo>
                <a:lnTo>
                  <a:pt x="27543" y="0"/>
                </a:lnTo>
                <a:lnTo>
                  <a:pt x="24208" y="2646"/>
                </a:lnTo>
                <a:lnTo>
                  <a:pt x="21929" y="4741"/>
                </a:lnTo>
                <a:lnTo>
                  <a:pt x="20410" y="8121"/>
                </a:lnTo>
                <a:lnTo>
                  <a:pt x="19397" y="12359"/>
                </a:lnTo>
                <a:lnTo>
                  <a:pt x="18722" y="17169"/>
                </a:lnTo>
                <a:lnTo>
                  <a:pt x="17280" y="21368"/>
                </a:lnTo>
                <a:lnTo>
                  <a:pt x="15326" y="25159"/>
                </a:lnTo>
                <a:lnTo>
                  <a:pt x="13032" y="28679"/>
                </a:lnTo>
                <a:lnTo>
                  <a:pt x="10509" y="33010"/>
                </a:lnTo>
                <a:lnTo>
                  <a:pt x="7836" y="37882"/>
                </a:lnTo>
                <a:lnTo>
                  <a:pt x="5062" y="43114"/>
                </a:lnTo>
                <a:lnTo>
                  <a:pt x="3212" y="48586"/>
                </a:lnTo>
                <a:lnTo>
                  <a:pt x="1979" y="54219"/>
                </a:lnTo>
                <a:lnTo>
                  <a:pt x="1156" y="59958"/>
                </a:lnTo>
                <a:lnTo>
                  <a:pt x="609" y="65769"/>
                </a:lnTo>
                <a:lnTo>
                  <a:pt x="243" y="71627"/>
                </a:lnTo>
                <a:lnTo>
                  <a:pt x="0" y="77517"/>
                </a:lnTo>
                <a:lnTo>
                  <a:pt x="830" y="82436"/>
                </a:lnTo>
                <a:lnTo>
                  <a:pt x="2375" y="86707"/>
                </a:lnTo>
                <a:lnTo>
                  <a:pt x="4397" y="90547"/>
                </a:lnTo>
                <a:lnTo>
                  <a:pt x="6738" y="94099"/>
                </a:lnTo>
                <a:lnTo>
                  <a:pt x="9290" y="97459"/>
                </a:lnTo>
                <a:lnTo>
                  <a:pt x="11984" y="100692"/>
                </a:lnTo>
                <a:lnTo>
                  <a:pt x="16757" y="103838"/>
                </a:lnTo>
                <a:lnTo>
                  <a:pt x="22915" y="106929"/>
                </a:lnTo>
                <a:lnTo>
                  <a:pt x="29997" y="109981"/>
                </a:lnTo>
                <a:lnTo>
                  <a:pt x="43157" y="116018"/>
                </a:lnTo>
                <a:lnTo>
                  <a:pt x="49445" y="119017"/>
                </a:lnTo>
                <a:lnTo>
                  <a:pt x="56613" y="122009"/>
                </a:lnTo>
                <a:lnTo>
                  <a:pt x="64369" y="124996"/>
                </a:lnTo>
                <a:lnTo>
                  <a:pt x="72516" y="127979"/>
                </a:lnTo>
                <a:lnTo>
                  <a:pt x="79931" y="129968"/>
                </a:lnTo>
                <a:lnTo>
                  <a:pt x="86859" y="131293"/>
                </a:lnTo>
                <a:lnTo>
                  <a:pt x="93462" y="132177"/>
                </a:lnTo>
                <a:lnTo>
                  <a:pt x="100841" y="132767"/>
                </a:lnTo>
                <a:lnTo>
                  <a:pt x="108737" y="133159"/>
                </a:lnTo>
                <a:lnTo>
                  <a:pt x="125447" y="133596"/>
                </a:lnTo>
                <a:lnTo>
                  <a:pt x="209463" y="133941"/>
                </a:lnTo>
                <a:lnTo>
                  <a:pt x="215878" y="132951"/>
                </a:lnTo>
                <a:lnTo>
                  <a:pt x="222139" y="131298"/>
                </a:lnTo>
                <a:lnTo>
                  <a:pt x="228297" y="129203"/>
                </a:lnTo>
                <a:lnTo>
                  <a:pt x="235379" y="127807"/>
                </a:lnTo>
                <a:lnTo>
                  <a:pt x="243077" y="126877"/>
                </a:lnTo>
                <a:lnTo>
                  <a:pt x="267403" y="125016"/>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9" name="SMARTInkAnnotation11"/>
          <p:cNvSpPr/>
          <p:nvPr/>
        </p:nvSpPr>
        <p:spPr bwMode="auto">
          <a:xfrm>
            <a:off x="2911078" y="3545086"/>
            <a:ext cx="44649" cy="276821"/>
          </a:xfrm>
          <a:custGeom>
            <a:avLst/>
            <a:gdLst/>
            <a:ahLst/>
            <a:cxnLst/>
            <a:rect l="0" t="0" r="0" b="0"/>
            <a:pathLst>
              <a:path w="44649" h="276821">
                <a:moveTo>
                  <a:pt x="44648" y="0"/>
                </a:moveTo>
                <a:lnTo>
                  <a:pt x="44648" y="4741"/>
                </a:lnTo>
                <a:lnTo>
                  <a:pt x="43656" y="7129"/>
                </a:lnTo>
                <a:lnTo>
                  <a:pt x="42002" y="9714"/>
                </a:lnTo>
                <a:lnTo>
                  <a:pt x="39907" y="12429"/>
                </a:lnTo>
                <a:lnTo>
                  <a:pt x="38511" y="15231"/>
                </a:lnTo>
                <a:lnTo>
                  <a:pt x="37580" y="18091"/>
                </a:lnTo>
                <a:lnTo>
                  <a:pt x="36546" y="24908"/>
                </a:lnTo>
                <a:lnTo>
                  <a:pt x="36270" y="29503"/>
                </a:lnTo>
                <a:lnTo>
                  <a:pt x="35964" y="39902"/>
                </a:lnTo>
                <a:lnTo>
                  <a:pt x="35827" y="51138"/>
                </a:lnTo>
                <a:lnTo>
                  <a:pt x="34799" y="56912"/>
                </a:lnTo>
                <a:lnTo>
                  <a:pt x="33121" y="62746"/>
                </a:lnTo>
                <a:lnTo>
                  <a:pt x="28611" y="75512"/>
                </a:lnTo>
                <a:lnTo>
                  <a:pt x="23299" y="91107"/>
                </a:lnTo>
                <a:lnTo>
                  <a:pt x="21486" y="98441"/>
                </a:lnTo>
                <a:lnTo>
                  <a:pt x="20277" y="105315"/>
                </a:lnTo>
                <a:lnTo>
                  <a:pt x="19471" y="111882"/>
                </a:lnTo>
                <a:lnTo>
                  <a:pt x="17941" y="119236"/>
                </a:lnTo>
                <a:lnTo>
                  <a:pt x="15929" y="127116"/>
                </a:lnTo>
                <a:lnTo>
                  <a:pt x="13596" y="135345"/>
                </a:lnTo>
                <a:lnTo>
                  <a:pt x="11048" y="142816"/>
                </a:lnTo>
                <a:lnTo>
                  <a:pt x="8357" y="149781"/>
                </a:lnTo>
                <a:lnTo>
                  <a:pt x="5572" y="156408"/>
                </a:lnTo>
                <a:lnTo>
                  <a:pt x="3714" y="162812"/>
                </a:lnTo>
                <a:lnTo>
                  <a:pt x="2476" y="169064"/>
                </a:lnTo>
                <a:lnTo>
                  <a:pt x="1650" y="175217"/>
                </a:lnTo>
                <a:lnTo>
                  <a:pt x="1100" y="181303"/>
                </a:lnTo>
                <a:lnTo>
                  <a:pt x="733" y="187345"/>
                </a:lnTo>
                <a:lnTo>
                  <a:pt x="326" y="199350"/>
                </a:lnTo>
                <a:lnTo>
                  <a:pt x="64" y="223227"/>
                </a:lnTo>
                <a:lnTo>
                  <a:pt x="0" y="276820"/>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0" name="SMARTInkAnnotation12"/>
          <p:cNvSpPr/>
          <p:nvPr/>
        </p:nvSpPr>
        <p:spPr bwMode="auto">
          <a:xfrm>
            <a:off x="2852972" y="3848695"/>
            <a:ext cx="192002" cy="204848"/>
          </a:xfrm>
          <a:custGeom>
            <a:avLst/>
            <a:gdLst/>
            <a:ahLst/>
            <a:cxnLst/>
            <a:rect l="0" t="0" r="0" b="0"/>
            <a:pathLst>
              <a:path w="192002" h="204848">
                <a:moveTo>
                  <a:pt x="111684" y="0"/>
                </a:moveTo>
                <a:lnTo>
                  <a:pt x="106943" y="0"/>
                </a:lnTo>
                <a:lnTo>
                  <a:pt x="105547" y="992"/>
                </a:lnTo>
                <a:lnTo>
                  <a:pt x="104616" y="2646"/>
                </a:lnTo>
                <a:lnTo>
                  <a:pt x="103995" y="4741"/>
                </a:lnTo>
                <a:lnTo>
                  <a:pt x="102590" y="6137"/>
                </a:lnTo>
                <a:lnTo>
                  <a:pt x="100660" y="7068"/>
                </a:lnTo>
                <a:lnTo>
                  <a:pt x="95870" y="8103"/>
                </a:lnTo>
                <a:lnTo>
                  <a:pt x="90434" y="8562"/>
                </a:lnTo>
                <a:lnTo>
                  <a:pt x="87595" y="9676"/>
                </a:lnTo>
                <a:lnTo>
                  <a:pt x="81796" y="13561"/>
                </a:lnTo>
                <a:lnTo>
                  <a:pt x="77868" y="16979"/>
                </a:lnTo>
                <a:lnTo>
                  <a:pt x="73265" y="21241"/>
                </a:lnTo>
                <a:lnTo>
                  <a:pt x="68212" y="26066"/>
                </a:lnTo>
                <a:lnTo>
                  <a:pt x="63851" y="31268"/>
                </a:lnTo>
                <a:lnTo>
                  <a:pt x="59951" y="36720"/>
                </a:lnTo>
                <a:lnTo>
                  <a:pt x="56360" y="42340"/>
                </a:lnTo>
                <a:lnTo>
                  <a:pt x="51981" y="48070"/>
                </a:lnTo>
                <a:lnTo>
                  <a:pt x="47077" y="53875"/>
                </a:lnTo>
                <a:lnTo>
                  <a:pt x="41823" y="59729"/>
                </a:lnTo>
                <a:lnTo>
                  <a:pt x="37329" y="65617"/>
                </a:lnTo>
                <a:lnTo>
                  <a:pt x="33341" y="71526"/>
                </a:lnTo>
                <a:lnTo>
                  <a:pt x="29689" y="77449"/>
                </a:lnTo>
                <a:lnTo>
                  <a:pt x="25271" y="83383"/>
                </a:lnTo>
                <a:lnTo>
                  <a:pt x="20341" y="89323"/>
                </a:lnTo>
                <a:lnTo>
                  <a:pt x="15070" y="95268"/>
                </a:lnTo>
                <a:lnTo>
                  <a:pt x="11556" y="101215"/>
                </a:lnTo>
                <a:lnTo>
                  <a:pt x="9213" y="107164"/>
                </a:lnTo>
                <a:lnTo>
                  <a:pt x="7651" y="113115"/>
                </a:lnTo>
                <a:lnTo>
                  <a:pt x="5618" y="119066"/>
                </a:lnTo>
                <a:lnTo>
                  <a:pt x="3270" y="125018"/>
                </a:lnTo>
                <a:lnTo>
                  <a:pt x="713" y="130971"/>
                </a:lnTo>
                <a:lnTo>
                  <a:pt x="0" y="136923"/>
                </a:lnTo>
                <a:lnTo>
                  <a:pt x="517" y="142876"/>
                </a:lnTo>
                <a:lnTo>
                  <a:pt x="1854" y="148829"/>
                </a:lnTo>
                <a:lnTo>
                  <a:pt x="2745" y="154782"/>
                </a:lnTo>
                <a:lnTo>
                  <a:pt x="3339" y="160735"/>
                </a:lnTo>
                <a:lnTo>
                  <a:pt x="3735" y="166688"/>
                </a:lnTo>
                <a:lnTo>
                  <a:pt x="5984" y="171649"/>
                </a:lnTo>
                <a:lnTo>
                  <a:pt x="9467" y="175948"/>
                </a:lnTo>
                <a:lnTo>
                  <a:pt x="13774" y="179807"/>
                </a:lnTo>
                <a:lnTo>
                  <a:pt x="21204" y="186740"/>
                </a:lnTo>
                <a:lnTo>
                  <a:pt x="24575" y="189977"/>
                </a:lnTo>
                <a:lnTo>
                  <a:pt x="29799" y="193128"/>
                </a:lnTo>
                <a:lnTo>
                  <a:pt x="36258" y="196221"/>
                </a:lnTo>
                <a:lnTo>
                  <a:pt x="43540" y="199275"/>
                </a:lnTo>
                <a:lnTo>
                  <a:pt x="50380" y="201312"/>
                </a:lnTo>
                <a:lnTo>
                  <a:pt x="56924" y="202668"/>
                </a:lnTo>
                <a:lnTo>
                  <a:pt x="63271" y="203573"/>
                </a:lnTo>
                <a:lnTo>
                  <a:pt x="69487" y="204177"/>
                </a:lnTo>
                <a:lnTo>
                  <a:pt x="75615" y="204579"/>
                </a:lnTo>
                <a:lnTo>
                  <a:pt x="81684" y="204847"/>
                </a:lnTo>
                <a:lnTo>
                  <a:pt x="88708" y="204033"/>
                </a:lnTo>
                <a:lnTo>
                  <a:pt x="96366" y="202499"/>
                </a:lnTo>
                <a:lnTo>
                  <a:pt x="104449" y="200484"/>
                </a:lnTo>
                <a:lnTo>
                  <a:pt x="111822" y="198148"/>
                </a:lnTo>
                <a:lnTo>
                  <a:pt x="118721" y="195599"/>
                </a:lnTo>
                <a:lnTo>
                  <a:pt x="125305" y="192907"/>
                </a:lnTo>
                <a:lnTo>
                  <a:pt x="131678" y="190120"/>
                </a:lnTo>
                <a:lnTo>
                  <a:pt x="144052" y="184378"/>
                </a:lnTo>
                <a:lnTo>
                  <a:pt x="150130" y="180466"/>
                </a:lnTo>
                <a:lnTo>
                  <a:pt x="156166" y="175873"/>
                </a:lnTo>
                <a:lnTo>
                  <a:pt x="162175" y="170827"/>
                </a:lnTo>
                <a:lnTo>
                  <a:pt x="167172" y="165478"/>
                </a:lnTo>
                <a:lnTo>
                  <a:pt x="171497" y="159929"/>
                </a:lnTo>
                <a:lnTo>
                  <a:pt x="175371" y="154244"/>
                </a:lnTo>
                <a:lnTo>
                  <a:pt x="178947" y="148470"/>
                </a:lnTo>
                <a:lnTo>
                  <a:pt x="182323" y="142636"/>
                </a:lnTo>
                <a:lnTo>
                  <a:pt x="185565" y="136763"/>
                </a:lnTo>
                <a:lnTo>
                  <a:pt x="187727" y="130863"/>
                </a:lnTo>
                <a:lnTo>
                  <a:pt x="189168" y="124945"/>
                </a:lnTo>
                <a:lnTo>
                  <a:pt x="190129" y="119015"/>
                </a:lnTo>
                <a:lnTo>
                  <a:pt x="190770" y="113078"/>
                </a:lnTo>
                <a:lnTo>
                  <a:pt x="191197" y="107136"/>
                </a:lnTo>
                <a:lnTo>
                  <a:pt x="191482" y="101189"/>
                </a:lnTo>
                <a:lnTo>
                  <a:pt x="191798" y="89290"/>
                </a:lnTo>
                <a:lnTo>
                  <a:pt x="192001" y="65483"/>
                </a:lnTo>
                <a:lnTo>
                  <a:pt x="191026" y="59530"/>
                </a:lnTo>
                <a:lnTo>
                  <a:pt x="189383" y="53578"/>
                </a:lnTo>
                <a:lnTo>
                  <a:pt x="187296" y="47625"/>
                </a:lnTo>
                <a:lnTo>
                  <a:pt x="183920" y="42664"/>
                </a:lnTo>
                <a:lnTo>
                  <a:pt x="179685" y="38364"/>
                </a:lnTo>
                <a:lnTo>
                  <a:pt x="174877" y="34506"/>
                </a:lnTo>
                <a:lnTo>
                  <a:pt x="170680" y="30942"/>
                </a:lnTo>
                <a:lnTo>
                  <a:pt x="166889" y="27573"/>
                </a:lnTo>
                <a:lnTo>
                  <a:pt x="163371" y="24335"/>
                </a:lnTo>
                <a:lnTo>
                  <a:pt x="159040" y="21184"/>
                </a:lnTo>
                <a:lnTo>
                  <a:pt x="154168" y="18091"/>
                </a:lnTo>
                <a:lnTo>
                  <a:pt x="148937" y="15038"/>
                </a:lnTo>
                <a:lnTo>
                  <a:pt x="143465" y="13002"/>
                </a:lnTo>
                <a:lnTo>
                  <a:pt x="137832" y="11644"/>
                </a:lnTo>
                <a:lnTo>
                  <a:pt x="132092" y="10739"/>
                </a:lnTo>
                <a:lnTo>
                  <a:pt x="127274" y="10136"/>
                </a:lnTo>
                <a:lnTo>
                  <a:pt x="123069" y="9734"/>
                </a:lnTo>
                <a:lnTo>
                  <a:pt x="119274" y="9466"/>
                </a:lnTo>
                <a:lnTo>
                  <a:pt x="114760" y="9287"/>
                </a:lnTo>
                <a:lnTo>
                  <a:pt x="93824" y="8930"/>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1" name="SMARTInkAnnotation13"/>
          <p:cNvSpPr/>
          <p:nvPr/>
        </p:nvSpPr>
        <p:spPr bwMode="auto">
          <a:xfrm>
            <a:off x="2696765" y="4250531"/>
            <a:ext cx="125017" cy="17861"/>
          </a:xfrm>
          <a:custGeom>
            <a:avLst/>
            <a:gdLst/>
            <a:ahLst/>
            <a:cxnLst/>
            <a:rect l="0" t="0" r="0" b="0"/>
            <a:pathLst>
              <a:path w="125017" h="17861">
                <a:moveTo>
                  <a:pt x="0" y="0"/>
                </a:moveTo>
                <a:lnTo>
                  <a:pt x="13303" y="0"/>
                </a:lnTo>
                <a:lnTo>
                  <a:pt x="15814" y="992"/>
                </a:lnTo>
                <a:lnTo>
                  <a:pt x="18480" y="2646"/>
                </a:lnTo>
                <a:lnTo>
                  <a:pt x="21250" y="4740"/>
                </a:lnTo>
                <a:lnTo>
                  <a:pt x="24088" y="6137"/>
                </a:lnTo>
                <a:lnTo>
                  <a:pt x="26973" y="7068"/>
                </a:lnTo>
                <a:lnTo>
                  <a:pt x="29888" y="7688"/>
                </a:lnTo>
                <a:lnTo>
                  <a:pt x="33816" y="8103"/>
                </a:lnTo>
                <a:lnTo>
                  <a:pt x="38419" y="8378"/>
                </a:lnTo>
                <a:lnTo>
                  <a:pt x="47833" y="8684"/>
                </a:lnTo>
                <a:lnTo>
                  <a:pt x="59703" y="8857"/>
                </a:lnTo>
                <a:lnTo>
                  <a:pt x="86735" y="8920"/>
                </a:lnTo>
                <a:lnTo>
                  <a:pt x="91558" y="9915"/>
                </a:lnTo>
                <a:lnTo>
                  <a:pt x="95765" y="11571"/>
                </a:lnTo>
                <a:lnTo>
                  <a:pt x="99562" y="13667"/>
                </a:lnTo>
                <a:lnTo>
                  <a:pt x="104078" y="15064"/>
                </a:lnTo>
                <a:lnTo>
                  <a:pt x="109073" y="15996"/>
                </a:lnTo>
                <a:lnTo>
                  <a:pt x="125016" y="17860"/>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2" name="SMARTInkAnnotation14"/>
          <p:cNvSpPr/>
          <p:nvPr/>
        </p:nvSpPr>
        <p:spPr bwMode="auto">
          <a:xfrm>
            <a:off x="2928937" y="4152672"/>
            <a:ext cx="141113" cy="240735"/>
          </a:xfrm>
          <a:custGeom>
            <a:avLst/>
            <a:gdLst/>
            <a:ahLst/>
            <a:cxnLst/>
            <a:rect l="0" t="0" r="0" b="0"/>
            <a:pathLst>
              <a:path w="141113" h="240735">
                <a:moveTo>
                  <a:pt x="0" y="8562"/>
                </a:moveTo>
                <a:lnTo>
                  <a:pt x="0" y="874"/>
                </a:lnTo>
                <a:lnTo>
                  <a:pt x="992" y="460"/>
                </a:lnTo>
                <a:lnTo>
                  <a:pt x="4741" y="0"/>
                </a:lnTo>
                <a:lnTo>
                  <a:pt x="7129" y="870"/>
                </a:lnTo>
                <a:lnTo>
                  <a:pt x="9714" y="2442"/>
                </a:lnTo>
                <a:lnTo>
                  <a:pt x="12429" y="4482"/>
                </a:lnTo>
                <a:lnTo>
                  <a:pt x="15231" y="5842"/>
                </a:lnTo>
                <a:lnTo>
                  <a:pt x="18092" y="6749"/>
                </a:lnTo>
                <a:lnTo>
                  <a:pt x="20991" y="7353"/>
                </a:lnTo>
                <a:lnTo>
                  <a:pt x="25900" y="8749"/>
                </a:lnTo>
                <a:lnTo>
                  <a:pt x="39292" y="12945"/>
                </a:lnTo>
                <a:lnTo>
                  <a:pt x="46039" y="15453"/>
                </a:lnTo>
                <a:lnTo>
                  <a:pt x="52520" y="18117"/>
                </a:lnTo>
                <a:lnTo>
                  <a:pt x="58826" y="20885"/>
                </a:lnTo>
                <a:lnTo>
                  <a:pt x="71124" y="26607"/>
                </a:lnTo>
                <a:lnTo>
                  <a:pt x="95188" y="38365"/>
                </a:lnTo>
                <a:lnTo>
                  <a:pt x="101162" y="40337"/>
                </a:lnTo>
                <a:lnTo>
                  <a:pt x="107129" y="41651"/>
                </a:lnTo>
                <a:lnTo>
                  <a:pt x="113091" y="42528"/>
                </a:lnTo>
                <a:lnTo>
                  <a:pt x="118058" y="44104"/>
                </a:lnTo>
                <a:lnTo>
                  <a:pt x="122362" y="46148"/>
                </a:lnTo>
                <a:lnTo>
                  <a:pt x="126223" y="48502"/>
                </a:lnTo>
                <a:lnTo>
                  <a:pt x="129789" y="51064"/>
                </a:lnTo>
                <a:lnTo>
                  <a:pt x="133159" y="53764"/>
                </a:lnTo>
                <a:lnTo>
                  <a:pt x="136398" y="56556"/>
                </a:lnTo>
                <a:lnTo>
                  <a:pt x="138557" y="59410"/>
                </a:lnTo>
                <a:lnTo>
                  <a:pt x="140956" y="65226"/>
                </a:lnTo>
                <a:lnTo>
                  <a:pt x="140603" y="68166"/>
                </a:lnTo>
                <a:lnTo>
                  <a:pt x="139376" y="71119"/>
                </a:lnTo>
                <a:lnTo>
                  <a:pt x="137566" y="74079"/>
                </a:lnTo>
                <a:lnTo>
                  <a:pt x="135555" y="80014"/>
                </a:lnTo>
                <a:lnTo>
                  <a:pt x="135018" y="82986"/>
                </a:lnTo>
                <a:lnTo>
                  <a:pt x="132676" y="85959"/>
                </a:lnTo>
                <a:lnTo>
                  <a:pt x="129130" y="88934"/>
                </a:lnTo>
                <a:lnTo>
                  <a:pt x="124782" y="91909"/>
                </a:lnTo>
                <a:lnTo>
                  <a:pt x="120891" y="94884"/>
                </a:lnTo>
                <a:lnTo>
                  <a:pt x="117305" y="97860"/>
                </a:lnTo>
                <a:lnTo>
                  <a:pt x="113922" y="100836"/>
                </a:lnTo>
                <a:lnTo>
                  <a:pt x="110674" y="102820"/>
                </a:lnTo>
                <a:lnTo>
                  <a:pt x="107517" y="104144"/>
                </a:lnTo>
                <a:lnTo>
                  <a:pt x="104420" y="105025"/>
                </a:lnTo>
                <a:lnTo>
                  <a:pt x="101364" y="106606"/>
                </a:lnTo>
                <a:lnTo>
                  <a:pt x="98334" y="108651"/>
                </a:lnTo>
                <a:lnTo>
                  <a:pt x="95321" y="111007"/>
                </a:lnTo>
                <a:lnTo>
                  <a:pt x="93313" y="113569"/>
                </a:lnTo>
                <a:lnTo>
                  <a:pt x="91974" y="116270"/>
                </a:lnTo>
                <a:lnTo>
                  <a:pt x="90487" y="121917"/>
                </a:lnTo>
                <a:lnTo>
                  <a:pt x="89826" y="127733"/>
                </a:lnTo>
                <a:lnTo>
                  <a:pt x="90642" y="129682"/>
                </a:lnTo>
                <a:lnTo>
                  <a:pt x="92178" y="130980"/>
                </a:lnTo>
                <a:lnTo>
                  <a:pt x="94194" y="131846"/>
                </a:lnTo>
                <a:lnTo>
                  <a:pt x="96530" y="133416"/>
                </a:lnTo>
                <a:lnTo>
                  <a:pt x="99080" y="135454"/>
                </a:lnTo>
                <a:lnTo>
                  <a:pt x="101772" y="137805"/>
                </a:lnTo>
                <a:lnTo>
                  <a:pt x="104559" y="140365"/>
                </a:lnTo>
                <a:lnTo>
                  <a:pt x="110301" y="145855"/>
                </a:lnTo>
                <a:lnTo>
                  <a:pt x="141112" y="176465"/>
                </a:lnTo>
                <a:lnTo>
                  <a:pt x="140708" y="178045"/>
                </a:lnTo>
                <a:lnTo>
                  <a:pt x="137612" y="182445"/>
                </a:lnTo>
                <a:lnTo>
                  <a:pt x="135398" y="185007"/>
                </a:lnTo>
                <a:lnTo>
                  <a:pt x="132929" y="187708"/>
                </a:lnTo>
                <a:lnTo>
                  <a:pt x="127540" y="193354"/>
                </a:lnTo>
                <a:lnTo>
                  <a:pt x="121838" y="199171"/>
                </a:lnTo>
                <a:lnTo>
                  <a:pt x="117937" y="201120"/>
                </a:lnTo>
                <a:lnTo>
                  <a:pt x="113351" y="202418"/>
                </a:lnTo>
                <a:lnTo>
                  <a:pt x="108309" y="203283"/>
                </a:lnTo>
                <a:lnTo>
                  <a:pt x="102964" y="204853"/>
                </a:lnTo>
                <a:lnTo>
                  <a:pt x="97416" y="206891"/>
                </a:lnTo>
                <a:lnTo>
                  <a:pt x="91733" y="209243"/>
                </a:lnTo>
                <a:lnTo>
                  <a:pt x="85960" y="211802"/>
                </a:lnTo>
                <a:lnTo>
                  <a:pt x="74254" y="217292"/>
                </a:lnTo>
                <a:lnTo>
                  <a:pt x="69346" y="220145"/>
                </a:lnTo>
                <a:lnTo>
                  <a:pt x="65082" y="223039"/>
                </a:lnTo>
                <a:lnTo>
                  <a:pt x="61248" y="225961"/>
                </a:lnTo>
                <a:lnTo>
                  <a:pt x="57699" y="228901"/>
                </a:lnTo>
                <a:lnTo>
                  <a:pt x="54341" y="231853"/>
                </a:lnTo>
                <a:lnTo>
                  <a:pt x="51110" y="234813"/>
                </a:lnTo>
                <a:lnTo>
                  <a:pt x="47964" y="236787"/>
                </a:lnTo>
                <a:lnTo>
                  <a:pt x="44874" y="238103"/>
                </a:lnTo>
                <a:lnTo>
                  <a:pt x="35719" y="240734"/>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3" name="SMARTInkAnnotation15"/>
          <p:cNvSpPr/>
          <p:nvPr/>
        </p:nvSpPr>
        <p:spPr bwMode="auto">
          <a:xfrm>
            <a:off x="2928937" y="4071937"/>
            <a:ext cx="249863" cy="347610"/>
          </a:xfrm>
          <a:custGeom>
            <a:avLst/>
            <a:gdLst/>
            <a:ahLst/>
            <a:cxnLst/>
            <a:rect l="0" t="0" r="0" b="0"/>
            <a:pathLst>
              <a:path w="249863" h="347610">
                <a:moveTo>
                  <a:pt x="151805" y="0"/>
                </a:moveTo>
                <a:lnTo>
                  <a:pt x="151805" y="4740"/>
                </a:lnTo>
                <a:lnTo>
                  <a:pt x="150813" y="7129"/>
                </a:lnTo>
                <a:lnTo>
                  <a:pt x="144675" y="15231"/>
                </a:lnTo>
                <a:lnTo>
                  <a:pt x="139376" y="20991"/>
                </a:lnTo>
                <a:lnTo>
                  <a:pt x="133713" y="29504"/>
                </a:lnTo>
                <a:lnTo>
                  <a:pt x="127889" y="39902"/>
                </a:lnTo>
                <a:lnTo>
                  <a:pt x="119032" y="56912"/>
                </a:lnTo>
                <a:lnTo>
                  <a:pt x="113096" y="68620"/>
                </a:lnTo>
                <a:lnTo>
                  <a:pt x="110124" y="75512"/>
                </a:lnTo>
                <a:lnTo>
                  <a:pt x="107150" y="83084"/>
                </a:lnTo>
                <a:lnTo>
                  <a:pt x="104176" y="91108"/>
                </a:lnTo>
                <a:lnTo>
                  <a:pt x="101200" y="98442"/>
                </a:lnTo>
                <a:lnTo>
                  <a:pt x="98225" y="105315"/>
                </a:lnTo>
                <a:lnTo>
                  <a:pt x="95249" y="111882"/>
                </a:lnTo>
                <a:lnTo>
                  <a:pt x="91281" y="119237"/>
                </a:lnTo>
                <a:lnTo>
                  <a:pt x="86651" y="127116"/>
                </a:lnTo>
                <a:lnTo>
                  <a:pt x="81580" y="135346"/>
                </a:lnTo>
                <a:lnTo>
                  <a:pt x="77207" y="142816"/>
                </a:lnTo>
                <a:lnTo>
                  <a:pt x="69702" y="156409"/>
                </a:lnTo>
                <a:lnTo>
                  <a:pt x="66312" y="163804"/>
                </a:lnTo>
                <a:lnTo>
                  <a:pt x="63059" y="171710"/>
                </a:lnTo>
                <a:lnTo>
                  <a:pt x="59899" y="179958"/>
                </a:lnTo>
                <a:lnTo>
                  <a:pt x="57792" y="188433"/>
                </a:lnTo>
                <a:lnTo>
                  <a:pt x="56387" y="197060"/>
                </a:lnTo>
                <a:lnTo>
                  <a:pt x="55451" y="205787"/>
                </a:lnTo>
                <a:lnTo>
                  <a:pt x="53835" y="213590"/>
                </a:lnTo>
                <a:lnTo>
                  <a:pt x="51764" y="220776"/>
                </a:lnTo>
                <a:lnTo>
                  <a:pt x="49393" y="227552"/>
                </a:lnTo>
                <a:lnTo>
                  <a:pt x="48803" y="235045"/>
                </a:lnTo>
                <a:lnTo>
                  <a:pt x="49403" y="243017"/>
                </a:lnTo>
                <a:lnTo>
                  <a:pt x="50794" y="251308"/>
                </a:lnTo>
                <a:lnTo>
                  <a:pt x="52715" y="259812"/>
                </a:lnTo>
                <a:lnTo>
                  <a:pt x="54987" y="268458"/>
                </a:lnTo>
                <a:lnTo>
                  <a:pt x="57494" y="277199"/>
                </a:lnTo>
                <a:lnTo>
                  <a:pt x="60157" y="285010"/>
                </a:lnTo>
                <a:lnTo>
                  <a:pt x="62925" y="292202"/>
                </a:lnTo>
                <a:lnTo>
                  <a:pt x="65763" y="298981"/>
                </a:lnTo>
                <a:lnTo>
                  <a:pt x="69639" y="304493"/>
                </a:lnTo>
                <a:lnTo>
                  <a:pt x="74207" y="309159"/>
                </a:lnTo>
                <a:lnTo>
                  <a:pt x="79237" y="313263"/>
                </a:lnTo>
                <a:lnTo>
                  <a:pt x="84574" y="317983"/>
                </a:lnTo>
                <a:lnTo>
                  <a:pt x="95797" y="328518"/>
                </a:lnTo>
                <a:lnTo>
                  <a:pt x="102560" y="333114"/>
                </a:lnTo>
                <a:lnTo>
                  <a:pt x="110045" y="337170"/>
                </a:lnTo>
                <a:lnTo>
                  <a:pt x="118012" y="340866"/>
                </a:lnTo>
                <a:lnTo>
                  <a:pt x="125307" y="343330"/>
                </a:lnTo>
                <a:lnTo>
                  <a:pt x="132155" y="344973"/>
                </a:lnTo>
                <a:lnTo>
                  <a:pt x="138705" y="346068"/>
                </a:lnTo>
                <a:lnTo>
                  <a:pt x="145056" y="346798"/>
                </a:lnTo>
                <a:lnTo>
                  <a:pt x="151274" y="347285"/>
                </a:lnTo>
                <a:lnTo>
                  <a:pt x="157404" y="347609"/>
                </a:lnTo>
                <a:lnTo>
                  <a:pt x="164467" y="346833"/>
                </a:lnTo>
                <a:lnTo>
                  <a:pt x="172153" y="345324"/>
                </a:lnTo>
                <a:lnTo>
                  <a:pt x="180253" y="343325"/>
                </a:lnTo>
                <a:lnTo>
                  <a:pt x="187637" y="341001"/>
                </a:lnTo>
                <a:lnTo>
                  <a:pt x="194545" y="338459"/>
                </a:lnTo>
                <a:lnTo>
                  <a:pt x="201134" y="335772"/>
                </a:lnTo>
                <a:lnTo>
                  <a:pt x="207511" y="332989"/>
                </a:lnTo>
                <a:lnTo>
                  <a:pt x="219889" y="327250"/>
                </a:lnTo>
                <a:lnTo>
                  <a:pt x="224975" y="324331"/>
                </a:lnTo>
                <a:lnTo>
                  <a:pt x="229358" y="321392"/>
                </a:lnTo>
                <a:lnTo>
                  <a:pt x="233273" y="318441"/>
                </a:lnTo>
                <a:lnTo>
                  <a:pt x="240268" y="309871"/>
                </a:lnTo>
                <a:lnTo>
                  <a:pt x="243523" y="304807"/>
                </a:lnTo>
                <a:lnTo>
                  <a:pt x="245692" y="299447"/>
                </a:lnTo>
                <a:lnTo>
                  <a:pt x="247138" y="293889"/>
                </a:lnTo>
                <a:lnTo>
                  <a:pt x="248745" y="283414"/>
                </a:lnTo>
                <a:lnTo>
                  <a:pt x="249460" y="275452"/>
                </a:lnTo>
                <a:lnTo>
                  <a:pt x="249777" y="265960"/>
                </a:lnTo>
                <a:lnTo>
                  <a:pt x="249862" y="260651"/>
                </a:lnTo>
                <a:lnTo>
                  <a:pt x="247934" y="256119"/>
                </a:lnTo>
                <a:lnTo>
                  <a:pt x="244665" y="252105"/>
                </a:lnTo>
                <a:lnTo>
                  <a:pt x="240500" y="248438"/>
                </a:lnTo>
                <a:lnTo>
                  <a:pt x="233228" y="241716"/>
                </a:lnTo>
                <a:lnTo>
                  <a:pt x="225696" y="235422"/>
                </a:lnTo>
                <a:lnTo>
                  <a:pt x="220909" y="232354"/>
                </a:lnTo>
                <a:lnTo>
                  <a:pt x="215734" y="229317"/>
                </a:lnTo>
                <a:lnTo>
                  <a:pt x="209307" y="226300"/>
                </a:lnTo>
                <a:lnTo>
                  <a:pt x="202046" y="223296"/>
                </a:lnTo>
                <a:lnTo>
                  <a:pt x="194228" y="220302"/>
                </a:lnTo>
                <a:lnTo>
                  <a:pt x="187033" y="218306"/>
                </a:lnTo>
                <a:lnTo>
                  <a:pt x="180251" y="216975"/>
                </a:lnTo>
                <a:lnTo>
                  <a:pt x="173746" y="216087"/>
                </a:lnTo>
                <a:lnTo>
                  <a:pt x="166432" y="215496"/>
                </a:lnTo>
                <a:lnTo>
                  <a:pt x="158579" y="215102"/>
                </a:lnTo>
                <a:lnTo>
                  <a:pt x="142909" y="214663"/>
                </a:lnTo>
                <a:lnTo>
                  <a:pt x="129330" y="214468"/>
                </a:lnTo>
                <a:lnTo>
                  <a:pt x="121939" y="215409"/>
                </a:lnTo>
                <a:lnTo>
                  <a:pt x="114035" y="217028"/>
                </a:lnTo>
                <a:lnTo>
                  <a:pt x="105789" y="219099"/>
                </a:lnTo>
                <a:lnTo>
                  <a:pt x="97315" y="221472"/>
                </a:lnTo>
                <a:lnTo>
                  <a:pt x="79962" y="226755"/>
                </a:lnTo>
                <a:lnTo>
                  <a:pt x="72160" y="229553"/>
                </a:lnTo>
                <a:lnTo>
                  <a:pt x="64973" y="232411"/>
                </a:lnTo>
                <a:lnTo>
                  <a:pt x="58199" y="235307"/>
                </a:lnTo>
                <a:lnTo>
                  <a:pt x="45379" y="241172"/>
                </a:lnTo>
                <a:lnTo>
                  <a:pt x="39182" y="244125"/>
                </a:lnTo>
                <a:lnTo>
                  <a:pt x="34059" y="248079"/>
                </a:lnTo>
                <a:lnTo>
                  <a:pt x="29651" y="252699"/>
                </a:lnTo>
                <a:lnTo>
                  <a:pt x="22108" y="262131"/>
                </a:lnTo>
                <a:lnTo>
                  <a:pt x="15448" y="269630"/>
                </a:lnTo>
                <a:lnTo>
                  <a:pt x="9181" y="276271"/>
                </a:lnTo>
                <a:lnTo>
                  <a:pt x="6121" y="279431"/>
                </a:lnTo>
                <a:lnTo>
                  <a:pt x="4080" y="282530"/>
                </a:lnTo>
                <a:lnTo>
                  <a:pt x="1814" y="288618"/>
                </a:lnTo>
                <a:lnTo>
                  <a:pt x="806" y="297278"/>
                </a:lnTo>
                <a:lnTo>
                  <a:pt x="358" y="306749"/>
                </a:lnTo>
                <a:lnTo>
                  <a:pt x="0" y="321469"/>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4" name="SMARTInkAnnotation16"/>
          <p:cNvSpPr/>
          <p:nvPr/>
        </p:nvSpPr>
        <p:spPr bwMode="auto">
          <a:xfrm>
            <a:off x="5295304" y="1544837"/>
            <a:ext cx="45967" cy="50030"/>
          </a:xfrm>
          <a:custGeom>
            <a:avLst/>
            <a:gdLst/>
            <a:ahLst/>
            <a:cxnLst/>
            <a:rect l="0" t="0" r="0" b="0"/>
            <a:pathLst>
              <a:path w="45967" h="50030">
                <a:moveTo>
                  <a:pt x="45966" y="50029"/>
                </a:moveTo>
                <a:lnTo>
                  <a:pt x="43068" y="45982"/>
                </a:lnTo>
                <a:lnTo>
                  <a:pt x="39626" y="42560"/>
                </a:lnTo>
                <a:lnTo>
                  <a:pt x="36339" y="40279"/>
                </a:lnTo>
                <a:lnTo>
                  <a:pt x="30041" y="36753"/>
                </a:lnTo>
                <a:lnTo>
                  <a:pt x="23936" y="31878"/>
                </a:lnTo>
                <a:lnTo>
                  <a:pt x="21910" y="29189"/>
                </a:lnTo>
                <a:lnTo>
                  <a:pt x="18068" y="20664"/>
                </a:lnTo>
                <a:lnTo>
                  <a:pt x="13652" y="14806"/>
                </a:lnTo>
                <a:lnTo>
                  <a:pt x="11086" y="12846"/>
                </a:lnTo>
                <a:lnTo>
                  <a:pt x="8383" y="11541"/>
                </a:lnTo>
                <a:lnTo>
                  <a:pt x="1656" y="9444"/>
                </a:lnTo>
                <a:lnTo>
                  <a:pt x="1104" y="8280"/>
                </a:lnTo>
                <a:lnTo>
                  <a:pt x="1" y="9"/>
                </a:lnTo>
                <a:lnTo>
                  <a:pt x="1" y="5"/>
                </a:lnTo>
                <a:lnTo>
                  <a:pt x="1" y="3"/>
                </a:lnTo>
                <a:lnTo>
                  <a:pt x="1" y="2"/>
                </a:lnTo>
                <a:lnTo>
                  <a:pt x="0" y="0"/>
                </a:lnTo>
                <a:lnTo>
                  <a:pt x="0" y="8928"/>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5" name="SMARTInkAnnotation17"/>
          <p:cNvSpPr/>
          <p:nvPr/>
        </p:nvSpPr>
        <p:spPr bwMode="auto">
          <a:xfrm>
            <a:off x="5945811" y="2097214"/>
            <a:ext cx="17172" cy="21437"/>
          </a:xfrm>
          <a:custGeom>
            <a:avLst/>
            <a:gdLst/>
            <a:ahLst/>
            <a:cxnLst/>
            <a:rect l="0" t="0" r="0" b="0"/>
            <a:pathLst>
              <a:path w="17172" h="21437">
                <a:moveTo>
                  <a:pt x="17171" y="21436"/>
                </a:moveTo>
                <a:lnTo>
                  <a:pt x="16802" y="21217"/>
                </a:lnTo>
                <a:lnTo>
                  <a:pt x="14631" y="20519"/>
                </a:lnTo>
                <a:lnTo>
                  <a:pt x="13184" y="19061"/>
                </a:lnTo>
                <a:lnTo>
                  <a:pt x="12219" y="17097"/>
                </a:lnTo>
                <a:lnTo>
                  <a:pt x="10403" y="10596"/>
                </a:lnTo>
                <a:lnTo>
                  <a:pt x="1360" y="10192"/>
                </a:lnTo>
                <a:lnTo>
                  <a:pt x="1360" y="1371"/>
                </a:lnTo>
                <a:lnTo>
                  <a:pt x="0" y="0"/>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6" name="SMARTInkAnnotation18"/>
          <p:cNvSpPr/>
          <p:nvPr/>
        </p:nvSpPr>
        <p:spPr bwMode="auto">
          <a:xfrm>
            <a:off x="5241845" y="1500188"/>
            <a:ext cx="88798" cy="160544"/>
          </a:xfrm>
          <a:custGeom>
            <a:avLst/>
            <a:gdLst/>
            <a:ahLst/>
            <a:cxnLst/>
            <a:rect l="0" t="0" r="0" b="0"/>
            <a:pathLst>
              <a:path w="88798" h="160544">
                <a:moveTo>
                  <a:pt x="35600" y="8929"/>
                </a:moveTo>
                <a:lnTo>
                  <a:pt x="35600" y="0"/>
                </a:lnTo>
                <a:lnTo>
                  <a:pt x="35600" y="4740"/>
                </a:lnTo>
                <a:lnTo>
                  <a:pt x="34608" y="6136"/>
                </a:lnTo>
                <a:lnTo>
                  <a:pt x="32954" y="7067"/>
                </a:lnTo>
                <a:lnTo>
                  <a:pt x="30859" y="7688"/>
                </a:lnTo>
                <a:lnTo>
                  <a:pt x="28471" y="9094"/>
                </a:lnTo>
                <a:lnTo>
                  <a:pt x="25886" y="11023"/>
                </a:lnTo>
                <a:lnTo>
                  <a:pt x="19349" y="16508"/>
                </a:lnTo>
                <a:lnTo>
                  <a:pt x="15810" y="19904"/>
                </a:lnTo>
                <a:lnTo>
                  <a:pt x="13477" y="22199"/>
                </a:lnTo>
                <a:lnTo>
                  <a:pt x="11921" y="24721"/>
                </a:lnTo>
                <a:lnTo>
                  <a:pt x="10884" y="27394"/>
                </a:lnTo>
                <a:lnTo>
                  <a:pt x="10193" y="30169"/>
                </a:lnTo>
                <a:lnTo>
                  <a:pt x="8740" y="32019"/>
                </a:lnTo>
                <a:lnTo>
                  <a:pt x="6779" y="33252"/>
                </a:lnTo>
                <a:lnTo>
                  <a:pt x="4480" y="34074"/>
                </a:lnTo>
                <a:lnTo>
                  <a:pt x="2947" y="35614"/>
                </a:lnTo>
                <a:lnTo>
                  <a:pt x="1925" y="37633"/>
                </a:lnTo>
                <a:lnTo>
                  <a:pt x="790" y="42522"/>
                </a:lnTo>
                <a:lnTo>
                  <a:pt x="486" y="45215"/>
                </a:lnTo>
                <a:lnTo>
                  <a:pt x="0" y="51925"/>
                </a:lnTo>
                <a:lnTo>
                  <a:pt x="2580" y="55489"/>
                </a:lnTo>
                <a:lnTo>
                  <a:pt x="7580" y="61121"/>
                </a:lnTo>
                <a:lnTo>
                  <a:pt x="8982" y="61583"/>
                </a:lnTo>
                <a:lnTo>
                  <a:pt x="13186" y="62096"/>
                </a:lnTo>
                <a:lnTo>
                  <a:pt x="15696" y="62233"/>
                </a:lnTo>
                <a:lnTo>
                  <a:pt x="21132" y="62385"/>
                </a:lnTo>
                <a:lnTo>
                  <a:pt x="29770" y="62471"/>
                </a:lnTo>
                <a:lnTo>
                  <a:pt x="32705" y="61491"/>
                </a:lnTo>
                <a:lnTo>
                  <a:pt x="35654" y="59845"/>
                </a:lnTo>
                <a:lnTo>
                  <a:pt x="38613" y="57756"/>
                </a:lnTo>
                <a:lnTo>
                  <a:pt x="41577" y="56363"/>
                </a:lnTo>
                <a:lnTo>
                  <a:pt x="44545" y="55434"/>
                </a:lnTo>
                <a:lnTo>
                  <a:pt x="51698" y="53944"/>
                </a:lnTo>
                <a:lnTo>
                  <a:pt x="55323" y="51094"/>
                </a:lnTo>
                <a:lnTo>
                  <a:pt x="60993" y="45921"/>
                </a:lnTo>
                <a:lnTo>
                  <a:pt x="61459" y="44504"/>
                </a:lnTo>
                <a:lnTo>
                  <a:pt x="61976" y="40284"/>
                </a:lnTo>
                <a:lnTo>
                  <a:pt x="62113" y="37770"/>
                </a:lnTo>
                <a:lnTo>
                  <a:pt x="62267" y="32331"/>
                </a:lnTo>
                <a:lnTo>
                  <a:pt x="62386" y="18370"/>
                </a:lnTo>
                <a:lnTo>
                  <a:pt x="59742" y="18086"/>
                </a:lnTo>
                <a:lnTo>
                  <a:pt x="54700" y="17904"/>
                </a:lnTo>
                <a:lnTo>
                  <a:pt x="51365" y="20524"/>
                </a:lnTo>
                <a:lnTo>
                  <a:pt x="49087" y="22612"/>
                </a:lnTo>
                <a:lnTo>
                  <a:pt x="43909" y="27578"/>
                </a:lnTo>
                <a:lnTo>
                  <a:pt x="41139" y="30291"/>
                </a:lnTo>
                <a:lnTo>
                  <a:pt x="37308" y="33092"/>
                </a:lnTo>
                <a:lnTo>
                  <a:pt x="32770" y="35952"/>
                </a:lnTo>
                <a:lnTo>
                  <a:pt x="27760" y="38850"/>
                </a:lnTo>
                <a:lnTo>
                  <a:pt x="23428" y="41775"/>
                </a:lnTo>
                <a:lnTo>
                  <a:pt x="19548" y="44717"/>
                </a:lnTo>
                <a:lnTo>
                  <a:pt x="15969" y="47670"/>
                </a:lnTo>
                <a:lnTo>
                  <a:pt x="13583" y="50632"/>
                </a:lnTo>
                <a:lnTo>
                  <a:pt x="11992" y="53598"/>
                </a:lnTo>
                <a:lnTo>
                  <a:pt x="10932" y="56567"/>
                </a:lnTo>
                <a:lnTo>
                  <a:pt x="10224" y="59539"/>
                </a:lnTo>
                <a:lnTo>
                  <a:pt x="9753" y="62513"/>
                </a:lnTo>
                <a:lnTo>
                  <a:pt x="9439" y="65488"/>
                </a:lnTo>
                <a:lnTo>
                  <a:pt x="9230" y="68463"/>
                </a:lnTo>
                <a:lnTo>
                  <a:pt x="9090" y="71438"/>
                </a:lnTo>
                <a:lnTo>
                  <a:pt x="8935" y="77391"/>
                </a:lnTo>
                <a:lnTo>
                  <a:pt x="8827" y="92273"/>
                </a:lnTo>
                <a:lnTo>
                  <a:pt x="9814" y="94257"/>
                </a:lnTo>
                <a:lnTo>
                  <a:pt x="11464" y="95580"/>
                </a:lnTo>
                <a:lnTo>
                  <a:pt x="13555" y="96462"/>
                </a:lnTo>
                <a:lnTo>
                  <a:pt x="15942" y="97050"/>
                </a:lnTo>
                <a:lnTo>
                  <a:pt x="18527" y="97442"/>
                </a:lnTo>
                <a:lnTo>
                  <a:pt x="21241" y="97703"/>
                </a:lnTo>
                <a:lnTo>
                  <a:pt x="24043" y="97877"/>
                </a:lnTo>
                <a:lnTo>
                  <a:pt x="29802" y="98071"/>
                </a:lnTo>
                <a:lnTo>
                  <a:pt x="38622" y="98180"/>
                </a:lnTo>
                <a:lnTo>
                  <a:pt x="41584" y="97203"/>
                </a:lnTo>
                <a:lnTo>
                  <a:pt x="44550" y="95559"/>
                </a:lnTo>
                <a:lnTo>
                  <a:pt x="47520" y="93472"/>
                </a:lnTo>
                <a:lnTo>
                  <a:pt x="50492" y="91088"/>
                </a:lnTo>
                <a:lnTo>
                  <a:pt x="53465" y="88506"/>
                </a:lnTo>
                <a:lnTo>
                  <a:pt x="60627" y="81974"/>
                </a:lnTo>
                <a:lnTo>
                  <a:pt x="61214" y="80446"/>
                </a:lnTo>
                <a:lnTo>
                  <a:pt x="61867" y="76102"/>
                </a:lnTo>
                <a:lnTo>
                  <a:pt x="63033" y="73555"/>
                </a:lnTo>
                <a:lnTo>
                  <a:pt x="64802" y="70865"/>
                </a:lnTo>
                <a:lnTo>
                  <a:pt x="70032" y="64158"/>
                </a:lnTo>
                <a:lnTo>
                  <a:pt x="69468" y="62615"/>
                </a:lnTo>
                <a:lnTo>
                  <a:pt x="66197" y="58256"/>
                </a:lnTo>
                <a:lnTo>
                  <a:pt x="63517" y="54963"/>
                </a:lnTo>
                <a:lnTo>
                  <a:pt x="62149" y="54501"/>
                </a:lnTo>
                <a:lnTo>
                  <a:pt x="57983" y="53988"/>
                </a:lnTo>
                <a:lnTo>
                  <a:pt x="55483" y="53851"/>
                </a:lnTo>
                <a:lnTo>
                  <a:pt x="50060" y="53699"/>
                </a:lnTo>
                <a:lnTo>
                  <a:pt x="47224" y="54651"/>
                </a:lnTo>
                <a:lnTo>
                  <a:pt x="44342" y="56277"/>
                </a:lnTo>
                <a:lnTo>
                  <a:pt x="41428" y="58354"/>
                </a:lnTo>
                <a:lnTo>
                  <a:pt x="38493" y="60730"/>
                </a:lnTo>
                <a:lnTo>
                  <a:pt x="35544" y="63307"/>
                </a:lnTo>
                <a:lnTo>
                  <a:pt x="32586" y="66017"/>
                </a:lnTo>
                <a:lnTo>
                  <a:pt x="26654" y="71674"/>
                </a:lnTo>
                <a:lnTo>
                  <a:pt x="23682" y="74571"/>
                </a:lnTo>
                <a:lnTo>
                  <a:pt x="20710" y="76503"/>
                </a:lnTo>
                <a:lnTo>
                  <a:pt x="17735" y="77791"/>
                </a:lnTo>
                <a:lnTo>
                  <a:pt x="14761" y="78649"/>
                </a:lnTo>
                <a:lnTo>
                  <a:pt x="12777" y="80214"/>
                </a:lnTo>
                <a:lnTo>
                  <a:pt x="11455" y="82249"/>
                </a:lnTo>
                <a:lnTo>
                  <a:pt x="9985" y="87156"/>
                </a:lnTo>
                <a:lnTo>
                  <a:pt x="9594" y="89854"/>
                </a:lnTo>
                <a:lnTo>
                  <a:pt x="9332" y="92644"/>
                </a:lnTo>
                <a:lnTo>
                  <a:pt x="9159" y="95497"/>
                </a:lnTo>
                <a:lnTo>
                  <a:pt x="8856" y="105424"/>
                </a:lnTo>
                <a:lnTo>
                  <a:pt x="11477" y="109032"/>
                </a:lnTo>
                <a:lnTo>
                  <a:pt x="16503" y="114692"/>
                </a:lnTo>
                <a:lnTo>
                  <a:pt x="17907" y="115156"/>
                </a:lnTo>
                <a:lnTo>
                  <a:pt x="22114" y="115672"/>
                </a:lnTo>
                <a:lnTo>
                  <a:pt x="24625" y="115810"/>
                </a:lnTo>
                <a:lnTo>
                  <a:pt x="30060" y="115963"/>
                </a:lnTo>
                <a:lnTo>
                  <a:pt x="31907" y="115011"/>
                </a:lnTo>
                <a:lnTo>
                  <a:pt x="33138" y="113385"/>
                </a:lnTo>
                <a:lnTo>
                  <a:pt x="33959" y="111308"/>
                </a:lnTo>
                <a:lnTo>
                  <a:pt x="35498" y="109924"/>
                </a:lnTo>
                <a:lnTo>
                  <a:pt x="37516" y="109001"/>
                </a:lnTo>
                <a:lnTo>
                  <a:pt x="39854" y="108386"/>
                </a:lnTo>
                <a:lnTo>
                  <a:pt x="41413" y="105991"/>
                </a:lnTo>
                <a:lnTo>
                  <a:pt x="42452" y="102411"/>
                </a:lnTo>
                <a:lnTo>
                  <a:pt x="43144" y="98039"/>
                </a:lnTo>
                <a:lnTo>
                  <a:pt x="44598" y="94132"/>
                </a:lnTo>
                <a:lnTo>
                  <a:pt x="46560" y="90536"/>
                </a:lnTo>
                <a:lnTo>
                  <a:pt x="48860" y="87146"/>
                </a:lnTo>
                <a:lnTo>
                  <a:pt x="50393" y="83894"/>
                </a:lnTo>
                <a:lnTo>
                  <a:pt x="51415" y="80734"/>
                </a:lnTo>
                <a:lnTo>
                  <a:pt x="52096" y="77635"/>
                </a:lnTo>
                <a:lnTo>
                  <a:pt x="53543" y="74577"/>
                </a:lnTo>
                <a:lnTo>
                  <a:pt x="55499" y="71546"/>
                </a:lnTo>
                <a:lnTo>
                  <a:pt x="57796" y="68533"/>
                </a:lnTo>
                <a:lnTo>
                  <a:pt x="59327" y="65532"/>
                </a:lnTo>
                <a:lnTo>
                  <a:pt x="60348" y="62539"/>
                </a:lnTo>
                <a:lnTo>
                  <a:pt x="62270" y="54102"/>
                </a:lnTo>
                <a:lnTo>
                  <a:pt x="59690" y="53810"/>
                </a:lnTo>
                <a:lnTo>
                  <a:pt x="57613" y="53733"/>
                </a:lnTo>
                <a:lnTo>
                  <a:pt x="56229" y="54673"/>
                </a:lnTo>
                <a:lnTo>
                  <a:pt x="55306" y="56292"/>
                </a:lnTo>
                <a:lnTo>
                  <a:pt x="54690" y="58364"/>
                </a:lnTo>
                <a:lnTo>
                  <a:pt x="51360" y="63311"/>
                </a:lnTo>
                <a:lnTo>
                  <a:pt x="49084" y="66020"/>
                </a:lnTo>
                <a:lnTo>
                  <a:pt x="46574" y="67825"/>
                </a:lnTo>
                <a:lnTo>
                  <a:pt x="43907" y="69029"/>
                </a:lnTo>
                <a:lnTo>
                  <a:pt x="41138" y="69832"/>
                </a:lnTo>
                <a:lnTo>
                  <a:pt x="38300" y="71359"/>
                </a:lnTo>
                <a:lnTo>
                  <a:pt x="35416" y="73369"/>
                </a:lnTo>
                <a:lnTo>
                  <a:pt x="32500" y="75702"/>
                </a:lnTo>
                <a:lnTo>
                  <a:pt x="30557" y="78249"/>
                </a:lnTo>
                <a:lnTo>
                  <a:pt x="29261" y="80939"/>
                </a:lnTo>
                <a:lnTo>
                  <a:pt x="28398" y="83725"/>
                </a:lnTo>
                <a:lnTo>
                  <a:pt x="27822" y="86574"/>
                </a:lnTo>
                <a:lnTo>
                  <a:pt x="27438" y="89466"/>
                </a:lnTo>
                <a:lnTo>
                  <a:pt x="27182" y="92386"/>
                </a:lnTo>
                <a:lnTo>
                  <a:pt x="27011" y="95324"/>
                </a:lnTo>
                <a:lnTo>
                  <a:pt x="26822" y="101236"/>
                </a:lnTo>
                <a:lnTo>
                  <a:pt x="27763" y="103209"/>
                </a:lnTo>
                <a:lnTo>
                  <a:pt x="29384" y="104525"/>
                </a:lnTo>
                <a:lnTo>
                  <a:pt x="34372" y="106636"/>
                </a:lnTo>
                <a:lnTo>
                  <a:pt x="37700" y="106924"/>
                </a:lnTo>
                <a:lnTo>
                  <a:pt x="42486" y="107053"/>
                </a:lnTo>
                <a:lnTo>
                  <a:pt x="56559" y="107142"/>
                </a:lnTo>
                <a:lnTo>
                  <a:pt x="59495" y="106154"/>
                </a:lnTo>
                <a:lnTo>
                  <a:pt x="62444" y="104504"/>
                </a:lnTo>
                <a:lnTo>
                  <a:pt x="65402" y="102411"/>
                </a:lnTo>
                <a:lnTo>
                  <a:pt x="68366" y="101016"/>
                </a:lnTo>
                <a:lnTo>
                  <a:pt x="71334" y="100086"/>
                </a:lnTo>
                <a:lnTo>
                  <a:pt x="74306" y="99466"/>
                </a:lnTo>
                <a:lnTo>
                  <a:pt x="76286" y="97068"/>
                </a:lnTo>
                <a:lnTo>
                  <a:pt x="77607" y="93485"/>
                </a:lnTo>
                <a:lnTo>
                  <a:pt x="78488" y="89112"/>
                </a:lnTo>
                <a:lnTo>
                  <a:pt x="79074" y="85205"/>
                </a:lnTo>
                <a:lnTo>
                  <a:pt x="79466" y="81607"/>
                </a:lnTo>
                <a:lnTo>
                  <a:pt x="79727" y="78217"/>
                </a:lnTo>
                <a:lnTo>
                  <a:pt x="80893" y="74965"/>
                </a:lnTo>
                <a:lnTo>
                  <a:pt x="82662" y="71804"/>
                </a:lnTo>
                <a:lnTo>
                  <a:pt x="84834" y="68705"/>
                </a:lnTo>
                <a:lnTo>
                  <a:pt x="86282" y="65647"/>
                </a:lnTo>
                <a:lnTo>
                  <a:pt x="87247" y="62616"/>
                </a:lnTo>
                <a:lnTo>
                  <a:pt x="88797" y="55363"/>
                </a:lnTo>
                <a:lnTo>
                  <a:pt x="87932" y="54768"/>
                </a:lnTo>
                <a:lnTo>
                  <a:pt x="84325" y="54106"/>
                </a:lnTo>
                <a:lnTo>
                  <a:pt x="80062" y="53682"/>
                </a:lnTo>
                <a:lnTo>
                  <a:pt x="75866" y="53624"/>
                </a:lnTo>
                <a:lnTo>
                  <a:pt x="72366" y="54600"/>
                </a:lnTo>
                <a:lnTo>
                  <a:pt x="68048" y="56244"/>
                </a:lnTo>
                <a:lnTo>
                  <a:pt x="63185" y="58332"/>
                </a:lnTo>
                <a:lnTo>
                  <a:pt x="58951" y="61708"/>
                </a:lnTo>
                <a:lnTo>
                  <a:pt x="55136" y="65943"/>
                </a:lnTo>
                <a:lnTo>
                  <a:pt x="51601" y="70751"/>
                </a:lnTo>
                <a:lnTo>
                  <a:pt x="47259" y="75940"/>
                </a:lnTo>
                <a:lnTo>
                  <a:pt x="42380" y="81384"/>
                </a:lnTo>
                <a:lnTo>
                  <a:pt x="37144" y="86998"/>
                </a:lnTo>
                <a:lnTo>
                  <a:pt x="31668" y="91733"/>
                </a:lnTo>
                <a:lnTo>
                  <a:pt x="26033" y="95882"/>
                </a:lnTo>
                <a:lnTo>
                  <a:pt x="20293" y="99639"/>
                </a:lnTo>
                <a:lnTo>
                  <a:pt x="15473" y="104129"/>
                </a:lnTo>
                <a:lnTo>
                  <a:pt x="11268" y="109107"/>
                </a:lnTo>
                <a:lnTo>
                  <a:pt x="7472" y="114409"/>
                </a:lnTo>
                <a:lnTo>
                  <a:pt x="4942" y="118937"/>
                </a:lnTo>
                <a:lnTo>
                  <a:pt x="3255" y="122947"/>
                </a:lnTo>
                <a:lnTo>
                  <a:pt x="2130" y="126613"/>
                </a:lnTo>
                <a:lnTo>
                  <a:pt x="1381" y="131041"/>
                </a:lnTo>
                <a:lnTo>
                  <a:pt x="880" y="135978"/>
                </a:lnTo>
                <a:lnTo>
                  <a:pt x="547" y="141253"/>
                </a:lnTo>
                <a:lnTo>
                  <a:pt x="1317" y="145762"/>
                </a:lnTo>
                <a:lnTo>
                  <a:pt x="2823" y="149761"/>
                </a:lnTo>
                <a:lnTo>
                  <a:pt x="4819" y="153418"/>
                </a:lnTo>
                <a:lnTo>
                  <a:pt x="7142" y="155857"/>
                </a:lnTo>
                <a:lnTo>
                  <a:pt x="9682" y="157482"/>
                </a:lnTo>
                <a:lnTo>
                  <a:pt x="12368" y="158566"/>
                </a:lnTo>
                <a:lnTo>
                  <a:pt x="15151" y="159289"/>
                </a:lnTo>
                <a:lnTo>
                  <a:pt x="17999" y="159770"/>
                </a:lnTo>
                <a:lnTo>
                  <a:pt x="20889" y="160091"/>
                </a:lnTo>
                <a:lnTo>
                  <a:pt x="24800" y="160305"/>
                </a:lnTo>
                <a:lnTo>
                  <a:pt x="34437" y="160543"/>
                </a:lnTo>
                <a:lnTo>
                  <a:pt x="38794" y="159614"/>
                </a:lnTo>
                <a:lnTo>
                  <a:pt x="42690" y="158003"/>
                </a:lnTo>
                <a:lnTo>
                  <a:pt x="46281" y="155937"/>
                </a:lnTo>
                <a:lnTo>
                  <a:pt x="55561" y="150995"/>
                </a:lnTo>
                <a:lnTo>
                  <a:pt x="60813" y="148288"/>
                </a:lnTo>
                <a:lnTo>
                  <a:pt x="66299" y="144499"/>
                </a:lnTo>
                <a:lnTo>
                  <a:pt x="69073" y="142281"/>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7" name="SMARTInkAnnotation19"/>
          <p:cNvSpPr/>
          <p:nvPr/>
        </p:nvSpPr>
        <p:spPr bwMode="auto">
          <a:xfrm>
            <a:off x="5254817" y="1546235"/>
            <a:ext cx="109826" cy="86492"/>
          </a:xfrm>
          <a:custGeom>
            <a:avLst/>
            <a:gdLst/>
            <a:ahLst/>
            <a:cxnLst/>
            <a:rect l="0" t="0" r="0" b="0"/>
            <a:pathLst>
              <a:path w="109826" h="86492">
                <a:moveTo>
                  <a:pt x="109825" y="20308"/>
                </a:moveTo>
                <a:lnTo>
                  <a:pt x="109748" y="19709"/>
                </a:lnTo>
                <a:lnTo>
                  <a:pt x="108489" y="16642"/>
                </a:lnTo>
                <a:lnTo>
                  <a:pt x="104080" y="9330"/>
                </a:lnTo>
                <a:lnTo>
                  <a:pt x="101734" y="7738"/>
                </a:lnTo>
                <a:lnTo>
                  <a:pt x="98186" y="5684"/>
                </a:lnTo>
                <a:lnTo>
                  <a:pt x="93836" y="3323"/>
                </a:lnTo>
                <a:lnTo>
                  <a:pt x="88951" y="1749"/>
                </a:lnTo>
                <a:lnTo>
                  <a:pt x="83711" y="700"/>
                </a:lnTo>
                <a:lnTo>
                  <a:pt x="78233" y="0"/>
                </a:lnTo>
                <a:lnTo>
                  <a:pt x="73588" y="526"/>
                </a:lnTo>
                <a:lnTo>
                  <a:pt x="69500" y="1868"/>
                </a:lnTo>
                <a:lnTo>
                  <a:pt x="65782" y="3755"/>
                </a:lnTo>
                <a:lnTo>
                  <a:pt x="61319" y="5014"/>
                </a:lnTo>
                <a:lnTo>
                  <a:pt x="56360" y="5853"/>
                </a:lnTo>
                <a:lnTo>
                  <a:pt x="51069" y="6412"/>
                </a:lnTo>
                <a:lnTo>
                  <a:pt x="45557" y="7777"/>
                </a:lnTo>
                <a:lnTo>
                  <a:pt x="39898" y="9679"/>
                </a:lnTo>
                <a:lnTo>
                  <a:pt x="34141" y="11939"/>
                </a:lnTo>
                <a:lnTo>
                  <a:pt x="29312" y="15431"/>
                </a:lnTo>
                <a:lnTo>
                  <a:pt x="25099" y="19742"/>
                </a:lnTo>
                <a:lnTo>
                  <a:pt x="21298" y="24601"/>
                </a:lnTo>
                <a:lnTo>
                  <a:pt x="17773" y="28833"/>
                </a:lnTo>
                <a:lnTo>
                  <a:pt x="14430" y="32646"/>
                </a:lnTo>
                <a:lnTo>
                  <a:pt x="11209" y="36181"/>
                </a:lnTo>
                <a:lnTo>
                  <a:pt x="9062" y="40521"/>
                </a:lnTo>
                <a:lnTo>
                  <a:pt x="7631" y="45399"/>
                </a:lnTo>
                <a:lnTo>
                  <a:pt x="6677" y="50635"/>
                </a:lnTo>
                <a:lnTo>
                  <a:pt x="5048" y="55119"/>
                </a:lnTo>
                <a:lnTo>
                  <a:pt x="2970" y="59100"/>
                </a:lnTo>
                <a:lnTo>
                  <a:pt x="593" y="62746"/>
                </a:lnTo>
                <a:lnTo>
                  <a:pt x="0" y="66169"/>
                </a:lnTo>
                <a:lnTo>
                  <a:pt x="598" y="69443"/>
                </a:lnTo>
                <a:lnTo>
                  <a:pt x="3944" y="77086"/>
                </a:lnTo>
                <a:lnTo>
                  <a:pt x="6203" y="78706"/>
                </a:lnTo>
                <a:lnTo>
                  <a:pt x="9693" y="80777"/>
                </a:lnTo>
                <a:lnTo>
                  <a:pt x="14005" y="83151"/>
                </a:lnTo>
                <a:lnTo>
                  <a:pt x="17871" y="84733"/>
                </a:lnTo>
                <a:lnTo>
                  <a:pt x="21441" y="85788"/>
                </a:lnTo>
                <a:lnTo>
                  <a:pt x="24813" y="86491"/>
                </a:lnTo>
                <a:lnTo>
                  <a:pt x="29046" y="85968"/>
                </a:lnTo>
                <a:lnTo>
                  <a:pt x="33852" y="84627"/>
                </a:lnTo>
                <a:lnTo>
                  <a:pt x="39040" y="82740"/>
                </a:lnTo>
                <a:lnTo>
                  <a:pt x="43491" y="81483"/>
                </a:lnTo>
                <a:lnTo>
                  <a:pt x="47451" y="80645"/>
                </a:lnTo>
                <a:lnTo>
                  <a:pt x="51083" y="80086"/>
                </a:lnTo>
                <a:lnTo>
                  <a:pt x="55488" y="77729"/>
                </a:lnTo>
                <a:lnTo>
                  <a:pt x="60410" y="74173"/>
                </a:lnTo>
                <a:lnTo>
                  <a:pt x="65676" y="69818"/>
                </a:lnTo>
                <a:lnTo>
                  <a:pt x="71170" y="65923"/>
                </a:lnTo>
                <a:lnTo>
                  <a:pt x="76271" y="62680"/>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8" name="SMARTInkAnnotation20"/>
          <p:cNvSpPr/>
          <p:nvPr/>
        </p:nvSpPr>
        <p:spPr bwMode="auto">
          <a:xfrm>
            <a:off x="5263822" y="1536064"/>
            <a:ext cx="119262" cy="71158"/>
          </a:xfrm>
          <a:custGeom>
            <a:avLst/>
            <a:gdLst/>
            <a:ahLst/>
            <a:cxnLst/>
            <a:rect l="0" t="0" r="0" b="0"/>
            <a:pathLst>
              <a:path w="119262" h="71158">
                <a:moveTo>
                  <a:pt x="115379" y="15556"/>
                </a:moveTo>
                <a:lnTo>
                  <a:pt x="115657" y="15208"/>
                </a:lnTo>
                <a:lnTo>
                  <a:pt x="117364" y="12070"/>
                </a:lnTo>
                <a:lnTo>
                  <a:pt x="118502" y="8986"/>
                </a:lnTo>
                <a:lnTo>
                  <a:pt x="119261" y="5938"/>
                </a:lnTo>
                <a:lnTo>
                  <a:pt x="118775" y="3906"/>
                </a:lnTo>
                <a:lnTo>
                  <a:pt x="117459" y="2551"/>
                </a:lnTo>
                <a:lnTo>
                  <a:pt x="115589" y="1648"/>
                </a:lnTo>
                <a:lnTo>
                  <a:pt x="113350" y="1046"/>
                </a:lnTo>
                <a:lnTo>
                  <a:pt x="110866" y="645"/>
                </a:lnTo>
                <a:lnTo>
                  <a:pt x="108217" y="377"/>
                </a:lnTo>
                <a:lnTo>
                  <a:pt x="104467" y="199"/>
                </a:lnTo>
                <a:lnTo>
                  <a:pt x="95008" y="0"/>
                </a:lnTo>
                <a:lnTo>
                  <a:pt x="89708" y="940"/>
                </a:lnTo>
                <a:lnTo>
                  <a:pt x="84190" y="2558"/>
                </a:lnTo>
                <a:lnTo>
                  <a:pt x="78527" y="4629"/>
                </a:lnTo>
                <a:lnTo>
                  <a:pt x="72767" y="7002"/>
                </a:lnTo>
                <a:lnTo>
                  <a:pt x="66943" y="9577"/>
                </a:lnTo>
                <a:lnTo>
                  <a:pt x="55180" y="15082"/>
                </a:lnTo>
                <a:lnTo>
                  <a:pt x="25514" y="29655"/>
                </a:lnTo>
                <a:lnTo>
                  <a:pt x="20558" y="32615"/>
                </a:lnTo>
                <a:lnTo>
                  <a:pt x="16262" y="35582"/>
                </a:lnTo>
                <a:lnTo>
                  <a:pt x="12405" y="38551"/>
                </a:lnTo>
                <a:lnTo>
                  <a:pt x="9835" y="41523"/>
                </a:lnTo>
                <a:lnTo>
                  <a:pt x="8120" y="44496"/>
                </a:lnTo>
                <a:lnTo>
                  <a:pt x="6978" y="47471"/>
                </a:lnTo>
                <a:lnTo>
                  <a:pt x="5224" y="50446"/>
                </a:lnTo>
                <a:lnTo>
                  <a:pt x="3063" y="53422"/>
                </a:lnTo>
                <a:lnTo>
                  <a:pt x="629" y="56398"/>
                </a:lnTo>
                <a:lnTo>
                  <a:pt x="0" y="58382"/>
                </a:lnTo>
                <a:lnTo>
                  <a:pt x="572" y="59704"/>
                </a:lnTo>
                <a:lnTo>
                  <a:pt x="3854" y="62166"/>
                </a:lnTo>
                <a:lnTo>
                  <a:pt x="6117" y="64212"/>
                </a:lnTo>
                <a:lnTo>
                  <a:pt x="12140" y="69883"/>
                </a:lnTo>
                <a:lnTo>
                  <a:pt x="14619" y="70349"/>
                </a:lnTo>
                <a:lnTo>
                  <a:pt x="18255" y="70659"/>
                </a:lnTo>
                <a:lnTo>
                  <a:pt x="26596" y="71004"/>
                </a:lnTo>
                <a:lnTo>
                  <a:pt x="33610" y="71157"/>
                </a:lnTo>
                <a:lnTo>
                  <a:pt x="37861" y="70206"/>
                </a:lnTo>
                <a:lnTo>
                  <a:pt x="42681" y="68579"/>
                </a:lnTo>
                <a:lnTo>
                  <a:pt x="47878" y="66503"/>
                </a:lnTo>
                <a:lnTo>
                  <a:pt x="52334" y="64126"/>
                </a:lnTo>
                <a:lnTo>
                  <a:pt x="56297" y="61550"/>
                </a:lnTo>
                <a:lnTo>
                  <a:pt x="59932" y="58840"/>
                </a:lnTo>
                <a:lnTo>
                  <a:pt x="63347" y="56041"/>
                </a:lnTo>
                <a:lnTo>
                  <a:pt x="66616" y="53183"/>
                </a:lnTo>
                <a:lnTo>
                  <a:pt x="69788" y="50286"/>
                </a:lnTo>
                <a:lnTo>
                  <a:pt x="72894" y="48354"/>
                </a:lnTo>
                <a:lnTo>
                  <a:pt x="75957" y="47066"/>
                </a:lnTo>
                <a:lnTo>
                  <a:pt x="78991" y="46207"/>
                </a:lnTo>
                <a:lnTo>
                  <a:pt x="82006" y="44643"/>
                </a:lnTo>
                <a:lnTo>
                  <a:pt x="85009" y="42608"/>
                </a:lnTo>
                <a:lnTo>
                  <a:pt x="92216" y="36953"/>
                </a:lnTo>
                <a:lnTo>
                  <a:pt x="92808" y="35497"/>
                </a:lnTo>
                <a:lnTo>
                  <a:pt x="93464" y="31233"/>
                </a:lnTo>
                <a:lnTo>
                  <a:pt x="93834" y="27994"/>
                </a:lnTo>
                <a:lnTo>
                  <a:pt x="92894" y="27540"/>
                </a:lnTo>
                <a:lnTo>
                  <a:pt x="89203" y="27035"/>
                </a:lnTo>
                <a:lnTo>
                  <a:pt x="86830" y="26900"/>
                </a:lnTo>
                <a:lnTo>
                  <a:pt x="81547" y="26751"/>
                </a:lnTo>
                <a:lnTo>
                  <a:pt x="64177" y="26641"/>
                </a:lnTo>
                <a:lnTo>
                  <a:pt x="61216" y="27630"/>
                </a:lnTo>
                <a:lnTo>
                  <a:pt x="58250" y="29281"/>
                </a:lnTo>
                <a:lnTo>
                  <a:pt x="49342" y="35561"/>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9" name="SMARTInkAnnotation21"/>
          <p:cNvSpPr/>
          <p:nvPr/>
        </p:nvSpPr>
        <p:spPr bwMode="auto">
          <a:xfrm>
            <a:off x="5959956" y="2080617"/>
            <a:ext cx="5076" cy="1"/>
          </a:xfrm>
          <a:custGeom>
            <a:avLst/>
            <a:gdLst/>
            <a:ahLst/>
            <a:cxnLst/>
            <a:rect l="0" t="0" r="0" b="0"/>
            <a:pathLst>
              <a:path w="5076" h="1">
                <a:moveTo>
                  <a:pt x="5075" y="0"/>
                </a:moveTo>
                <a:lnTo>
                  <a:pt x="0" y="0"/>
                </a:lnTo>
              </a:path>
            </a:pathLst>
          </a:custGeom>
          <a:solidFill>
            <a:schemeClr val="accent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60" name="SMARTInkAnnotation22"/>
          <p:cNvSpPr/>
          <p:nvPr/>
        </p:nvSpPr>
        <p:spPr bwMode="auto">
          <a:xfrm>
            <a:off x="5920483" y="2117538"/>
            <a:ext cx="5984" cy="30035"/>
          </a:xfrm>
          <a:custGeom>
            <a:avLst/>
            <a:gdLst/>
            <a:ahLst/>
            <a:cxnLst/>
            <a:rect l="0" t="0" r="0" b="0"/>
            <a:pathLst>
              <a:path w="5984" h="30035">
                <a:moveTo>
                  <a:pt x="5983" y="0"/>
                </a:moveTo>
                <a:lnTo>
                  <a:pt x="4575" y="1788"/>
                </a:lnTo>
                <a:lnTo>
                  <a:pt x="3017" y="4760"/>
                </a:lnTo>
                <a:lnTo>
                  <a:pt x="1978" y="7733"/>
                </a:lnTo>
                <a:lnTo>
                  <a:pt x="1286" y="10708"/>
                </a:lnTo>
                <a:lnTo>
                  <a:pt x="824" y="13683"/>
                </a:lnTo>
                <a:lnTo>
                  <a:pt x="516" y="16659"/>
                </a:lnTo>
                <a:lnTo>
                  <a:pt x="311" y="19635"/>
                </a:lnTo>
                <a:lnTo>
                  <a:pt x="174" y="22611"/>
                </a:lnTo>
                <a:lnTo>
                  <a:pt x="0" y="30034"/>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61" name="SMARTInkAnnotation23"/>
          <p:cNvSpPr/>
          <p:nvPr/>
        </p:nvSpPr>
        <p:spPr bwMode="auto">
          <a:xfrm>
            <a:off x="5930709" y="2089592"/>
            <a:ext cx="53073" cy="49042"/>
          </a:xfrm>
          <a:custGeom>
            <a:avLst/>
            <a:gdLst/>
            <a:ahLst/>
            <a:cxnLst/>
            <a:rect l="0" t="0" r="0" b="0"/>
            <a:pathLst>
              <a:path w="53073" h="49042">
                <a:moveTo>
                  <a:pt x="53072" y="4682"/>
                </a:moveTo>
                <a:lnTo>
                  <a:pt x="52514" y="1718"/>
                </a:lnTo>
                <a:lnTo>
                  <a:pt x="51412" y="1130"/>
                </a:lnTo>
                <a:lnTo>
                  <a:pt x="49684" y="738"/>
                </a:lnTo>
                <a:lnTo>
                  <a:pt x="47540" y="477"/>
                </a:lnTo>
                <a:lnTo>
                  <a:pt x="45119" y="303"/>
                </a:lnTo>
                <a:lnTo>
                  <a:pt x="42512" y="187"/>
                </a:lnTo>
                <a:lnTo>
                  <a:pt x="36970" y="58"/>
                </a:lnTo>
                <a:lnTo>
                  <a:pt x="31200" y="0"/>
                </a:lnTo>
                <a:lnTo>
                  <a:pt x="28272" y="977"/>
                </a:lnTo>
                <a:lnTo>
                  <a:pt x="25328" y="2621"/>
                </a:lnTo>
                <a:lnTo>
                  <a:pt x="22373" y="4709"/>
                </a:lnTo>
                <a:lnTo>
                  <a:pt x="19411" y="7093"/>
                </a:lnTo>
                <a:lnTo>
                  <a:pt x="16444" y="9674"/>
                </a:lnTo>
                <a:lnTo>
                  <a:pt x="13474" y="12387"/>
                </a:lnTo>
                <a:lnTo>
                  <a:pt x="11494" y="15188"/>
                </a:lnTo>
                <a:lnTo>
                  <a:pt x="10174" y="18048"/>
                </a:lnTo>
                <a:lnTo>
                  <a:pt x="9294" y="20947"/>
                </a:lnTo>
                <a:lnTo>
                  <a:pt x="7715" y="22879"/>
                </a:lnTo>
                <a:lnTo>
                  <a:pt x="5670" y="24167"/>
                </a:lnTo>
                <a:lnTo>
                  <a:pt x="3315" y="25026"/>
                </a:lnTo>
                <a:lnTo>
                  <a:pt x="1744" y="26591"/>
                </a:lnTo>
                <a:lnTo>
                  <a:pt x="698" y="28626"/>
                </a:lnTo>
                <a:lnTo>
                  <a:pt x="0" y="30975"/>
                </a:lnTo>
                <a:lnTo>
                  <a:pt x="527" y="33533"/>
                </a:lnTo>
                <a:lnTo>
                  <a:pt x="1871" y="36231"/>
                </a:lnTo>
                <a:lnTo>
                  <a:pt x="3758" y="39022"/>
                </a:lnTo>
                <a:lnTo>
                  <a:pt x="5017" y="41874"/>
                </a:lnTo>
                <a:lnTo>
                  <a:pt x="5856" y="44768"/>
                </a:lnTo>
                <a:lnTo>
                  <a:pt x="6415" y="47690"/>
                </a:lnTo>
                <a:lnTo>
                  <a:pt x="7043" y="49041"/>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62" name="SMARTInkAnnotation24"/>
          <p:cNvSpPr/>
          <p:nvPr/>
        </p:nvSpPr>
        <p:spPr bwMode="auto">
          <a:xfrm>
            <a:off x="5945989" y="2090944"/>
            <a:ext cx="35965" cy="6327"/>
          </a:xfrm>
          <a:custGeom>
            <a:avLst/>
            <a:gdLst/>
            <a:ahLst/>
            <a:cxnLst/>
            <a:rect l="0" t="0" r="0" b="0"/>
            <a:pathLst>
              <a:path w="35965" h="6327">
                <a:moveTo>
                  <a:pt x="35964" y="5413"/>
                </a:moveTo>
                <a:lnTo>
                  <a:pt x="33509" y="3321"/>
                </a:lnTo>
                <a:lnTo>
                  <a:pt x="30672" y="1748"/>
                </a:lnTo>
                <a:lnTo>
                  <a:pt x="27787" y="700"/>
                </a:lnTo>
                <a:lnTo>
                  <a:pt x="24873" y="0"/>
                </a:lnTo>
                <a:lnTo>
                  <a:pt x="20945" y="527"/>
                </a:lnTo>
                <a:lnTo>
                  <a:pt x="16342" y="1870"/>
                </a:lnTo>
                <a:lnTo>
                  <a:pt x="11290" y="3757"/>
                </a:lnTo>
                <a:lnTo>
                  <a:pt x="6929" y="5016"/>
                </a:lnTo>
                <a:lnTo>
                  <a:pt x="3029" y="5855"/>
                </a:lnTo>
                <a:lnTo>
                  <a:pt x="0" y="6326"/>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63" name="SMARTInkAnnotation25"/>
          <p:cNvSpPr/>
          <p:nvPr/>
        </p:nvSpPr>
        <p:spPr bwMode="auto">
          <a:xfrm>
            <a:off x="5902688" y="2137965"/>
            <a:ext cx="1740" cy="19017"/>
          </a:xfrm>
          <a:custGeom>
            <a:avLst/>
            <a:gdLst/>
            <a:ahLst/>
            <a:cxnLst/>
            <a:rect l="0" t="0" r="0" b="0"/>
            <a:pathLst>
              <a:path w="1740" h="19017">
                <a:moveTo>
                  <a:pt x="617" y="0"/>
                </a:moveTo>
                <a:lnTo>
                  <a:pt x="207" y="8327"/>
                </a:lnTo>
                <a:lnTo>
                  <a:pt x="0" y="15828"/>
                </a:lnTo>
                <a:lnTo>
                  <a:pt x="938" y="18225"/>
                </a:lnTo>
                <a:lnTo>
                  <a:pt x="1739" y="19016"/>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64" name="SMARTInkAnnotation26"/>
          <p:cNvSpPr/>
          <p:nvPr/>
        </p:nvSpPr>
        <p:spPr bwMode="auto">
          <a:xfrm>
            <a:off x="5962640" y="2077173"/>
            <a:ext cx="18455" cy="20172"/>
          </a:xfrm>
          <a:custGeom>
            <a:avLst/>
            <a:gdLst/>
            <a:ahLst/>
            <a:cxnLst/>
            <a:rect l="0" t="0" r="0" b="0"/>
            <a:pathLst>
              <a:path w="18455" h="20172">
                <a:moveTo>
                  <a:pt x="18454" y="20171"/>
                </a:moveTo>
                <a:lnTo>
                  <a:pt x="18334" y="19379"/>
                </a:lnTo>
                <a:lnTo>
                  <a:pt x="16989" y="17044"/>
                </a:lnTo>
                <a:lnTo>
                  <a:pt x="15100" y="15487"/>
                </a:lnTo>
                <a:lnTo>
                  <a:pt x="13840" y="13457"/>
                </a:lnTo>
                <a:lnTo>
                  <a:pt x="13001" y="11111"/>
                </a:lnTo>
                <a:lnTo>
                  <a:pt x="12441" y="8556"/>
                </a:lnTo>
                <a:lnTo>
                  <a:pt x="11075" y="6852"/>
                </a:lnTo>
                <a:lnTo>
                  <a:pt x="9173" y="5716"/>
                </a:lnTo>
                <a:lnTo>
                  <a:pt x="6912" y="4959"/>
                </a:lnTo>
                <a:lnTo>
                  <a:pt x="4413" y="3461"/>
                </a:lnTo>
                <a:lnTo>
                  <a:pt x="1755" y="1471"/>
                </a:lnTo>
                <a:lnTo>
                  <a:pt x="0" y="0"/>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65" name="SMARTInkAnnotation27"/>
          <p:cNvSpPr/>
          <p:nvPr/>
        </p:nvSpPr>
        <p:spPr bwMode="auto">
          <a:xfrm>
            <a:off x="5903036" y="2138183"/>
            <a:ext cx="9350" cy="13998"/>
          </a:xfrm>
          <a:custGeom>
            <a:avLst/>
            <a:gdLst/>
            <a:ahLst/>
            <a:cxnLst/>
            <a:rect l="0" t="0" r="0" b="0"/>
            <a:pathLst>
              <a:path w="9350" h="13998">
                <a:moveTo>
                  <a:pt x="0" y="0"/>
                </a:moveTo>
                <a:lnTo>
                  <a:pt x="590" y="1895"/>
                </a:lnTo>
                <a:lnTo>
                  <a:pt x="2206" y="4895"/>
                </a:lnTo>
                <a:lnTo>
                  <a:pt x="4277" y="7887"/>
                </a:lnTo>
                <a:lnTo>
                  <a:pt x="6649" y="10874"/>
                </a:lnTo>
                <a:lnTo>
                  <a:pt x="9222" y="13858"/>
                </a:lnTo>
                <a:lnTo>
                  <a:pt x="9349" y="13997"/>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66" name="SMARTInkAnnotation28"/>
          <p:cNvSpPr/>
          <p:nvPr/>
        </p:nvSpPr>
        <p:spPr bwMode="auto">
          <a:xfrm>
            <a:off x="5955706" y="2080749"/>
            <a:ext cx="37631" cy="5154"/>
          </a:xfrm>
          <a:custGeom>
            <a:avLst/>
            <a:gdLst/>
            <a:ahLst/>
            <a:cxnLst/>
            <a:rect l="0" t="0" r="0" b="0"/>
            <a:pathLst>
              <a:path w="37631" h="5154">
                <a:moveTo>
                  <a:pt x="37630" y="3140"/>
                </a:moveTo>
                <a:lnTo>
                  <a:pt x="35324" y="2129"/>
                </a:lnTo>
                <a:lnTo>
                  <a:pt x="32611" y="1375"/>
                </a:lnTo>
                <a:lnTo>
                  <a:pt x="29810" y="873"/>
                </a:lnTo>
                <a:lnTo>
                  <a:pt x="26951" y="538"/>
                </a:lnTo>
                <a:lnTo>
                  <a:pt x="24052" y="314"/>
                </a:lnTo>
                <a:lnTo>
                  <a:pt x="21128" y="166"/>
                </a:lnTo>
                <a:lnTo>
                  <a:pt x="15232" y="0"/>
                </a:lnTo>
                <a:lnTo>
                  <a:pt x="11279" y="948"/>
                </a:lnTo>
                <a:lnTo>
                  <a:pt x="6659" y="2573"/>
                </a:lnTo>
                <a:lnTo>
                  <a:pt x="1595" y="4647"/>
                </a:lnTo>
                <a:lnTo>
                  <a:pt x="0" y="5153"/>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67" name="SMARTInkAnnotation29"/>
          <p:cNvSpPr/>
          <p:nvPr/>
        </p:nvSpPr>
        <p:spPr bwMode="auto">
          <a:xfrm>
            <a:off x="5911902" y="2129416"/>
            <a:ext cx="6140" cy="19518"/>
          </a:xfrm>
          <a:custGeom>
            <a:avLst/>
            <a:gdLst/>
            <a:ahLst/>
            <a:cxnLst/>
            <a:rect l="0" t="0" r="0" b="0"/>
            <a:pathLst>
              <a:path w="6140" h="19518">
                <a:moveTo>
                  <a:pt x="1584" y="0"/>
                </a:moveTo>
                <a:lnTo>
                  <a:pt x="0" y="10682"/>
                </a:lnTo>
                <a:lnTo>
                  <a:pt x="842" y="12683"/>
                </a:lnTo>
                <a:lnTo>
                  <a:pt x="2396" y="15009"/>
                </a:lnTo>
                <a:lnTo>
                  <a:pt x="4425" y="17552"/>
                </a:lnTo>
                <a:lnTo>
                  <a:pt x="6139" y="19517"/>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68" name="SMARTInkAnnotation30"/>
          <p:cNvSpPr/>
          <p:nvPr/>
        </p:nvSpPr>
        <p:spPr bwMode="auto">
          <a:xfrm>
            <a:off x="5951127" y="2072219"/>
            <a:ext cx="49613" cy="19159"/>
          </a:xfrm>
          <a:custGeom>
            <a:avLst/>
            <a:gdLst/>
            <a:ahLst/>
            <a:cxnLst/>
            <a:rect l="0" t="0" r="0" b="0"/>
            <a:pathLst>
              <a:path w="49613" h="19159">
                <a:moveTo>
                  <a:pt x="49612" y="4154"/>
                </a:moveTo>
                <a:lnTo>
                  <a:pt x="49204" y="3509"/>
                </a:lnTo>
                <a:lnTo>
                  <a:pt x="47359" y="2162"/>
                </a:lnTo>
                <a:lnTo>
                  <a:pt x="45137" y="1264"/>
                </a:lnTo>
                <a:lnTo>
                  <a:pt x="42664" y="665"/>
                </a:lnTo>
                <a:lnTo>
                  <a:pt x="40023" y="266"/>
                </a:lnTo>
                <a:lnTo>
                  <a:pt x="37270" y="0"/>
                </a:lnTo>
                <a:lnTo>
                  <a:pt x="33450" y="815"/>
                </a:lnTo>
                <a:lnTo>
                  <a:pt x="28919" y="2350"/>
                </a:lnTo>
                <a:lnTo>
                  <a:pt x="23914" y="4366"/>
                </a:lnTo>
                <a:lnTo>
                  <a:pt x="19585" y="6702"/>
                </a:lnTo>
                <a:lnTo>
                  <a:pt x="15708" y="9252"/>
                </a:lnTo>
                <a:lnTo>
                  <a:pt x="12130" y="11944"/>
                </a:lnTo>
                <a:lnTo>
                  <a:pt x="7760" y="14731"/>
                </a:lnTo>
                <a:lnTo>
                  <a:pt x="2863" y="17581"/>
                </a:lnTo>
                <a:lnTo>
                  <a:pt x="0" y="19158"/>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69" name="SMARTInkAnnotation31"/>
          <p:cNvSpPr/>
          <p:nvPr/>
        </p:nvSpPr>
        <p:spPr bwMode="auto">
          <a:xfrm>
            <a:off x="5920940" y="2120976"/>
            <a:ext cx="3985" cy="24186"/>
          </a:xfrm>
          <a:custGeom>
            <a:avLst/>
            <a:gdLst/>
            <a:ahLst/>
            <a:cxnLst/>
            <a:rect l="0" t="0" r="0" b="0"/>
            <a:pathLst>
              <a:path w="3985" h="24186">
                <a:moveTo>
                  <a:pt x="1897" y="0"/>
                </a:moveTo>
                <a:lnTo>
                  <a:pt x="1325" y="3081"/>
                </a:lnTo>
                <a:lnTo>
                  <a:pt x="698" y="7452"/>
                </a:lnTo>
                <a:lnTo>
                  <a:pt x="279" y="11359"/>
                </a:lnTo>
                <a:lnTo>
                  <a:pt x="0" y="14956"/>
                </a:lnTo>
                <a:lnTo>
                  <a:pt x="807" y="18345"/>
                </a:lnTo>
                <a:lnTo>
                  <a:pt x="2336" y="21598"/>
                </a:lnTo>
                <a:lnTo>
                  <a:pt x="3984" y="24185"/>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70" name="SMARTInkAnnotation32"/>
          <p:cNvSpPr/>
          <p:nvPr/>
        </p:nvSpPr>
        <p:spPr bwMode="auto">
          <a:xfrm>
            <a:off x="5957235" y="2080774"/>
            <a:ext cx="37851" cy="3251"/>
          </a:xfrm>
          <a:custGeom>
            <a:avLst/>
            <a:gdLst/>
            <a:ahLst/>
            <a:cxnLst/>
            <a:rect l="0" t="0" r="0" b="0"/>
            <a:pathLst>
              <a:path w="37851" h="3251">
                <a:moveTo>
                  <a:pt x="37850" y="1299"/>
                </a:moveTo>
                <a:lnTo>
                  <a:pt x="36212" y="1040"/>
                </a:lnTo>
                <a:lnTo>
                  <a:pt x="31701" y="641"/>
                </a:lnTo>
                <a:lnTo>
                  <a:pt x="26709" y="375"/>
                </a:lnTo>
                <a:lnTo>
                  <a:pt x="15871" y="79"/>
                </a:lnTo>
                <a:lnTo>
                  <a:pt x="10203" y="0"/>
                </a:lnTo>
                <a:lnTo>
                  <a:pt x="5432" y="940"/>
                </a:lnTo>
                <a:lnTo>
                  <a:pt x="1259" y="2559"/>
                </a:lnTo>
                <a:lnTo>
                  <a:pt x="0" y="3250"/>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71" name="SMARTInkAnnotation33"/>
          <p:cNvSpPr/>
          <p:nvPr/>
        </p:nvSpPr>
        <p:spPr bwMode="auto">
          <a:xfrm>
            <a:off x="5927610" y="2116433"/>
            <a:ext cx="10269" cy="22140"/>
          </a:xfrm>
          <a:custGeom>
            <a:avLst/>
            <a:gdLst/>
            <a:ahLst/>
            <a:cxnLst/>
            <a:rect l="0" t="0" r="0" b="0"/>
            <a:pathLst>
              <a:path w="10269" h="22140">
                <a:moveTo>
                  <a:pt x="0" y="0"/>
                </a:moveTo>
                <a:lnTo>
                  <a:pt x="514" y="1771"/>
                </a:lnTo>
                <a:lnTo>
                  <a:pt x="911" y="4124"/>
                </a:lnTo>
                <a:lnTo>
                  <a:pt x="2167" y="6686"/>
                </a:lnTo>
                <a:lnTo>
                  <a:pt x="3996" y="9386"/>
                </a:lnTo>
                <a:lnTo>
                  <a:pt x="6208" y="12178"/>
                </a:lnTo>
                <a:lnTo>
                  <a:pt x="7682" y="15031"/>
                </a:lnTo>
                <a:lnTo>
                  <a:pt x="8666" y="17926"/>
                </a:lnTo>
                <a:lnTo>
                  <a:pt x="9321" y="20848"/>
                </a:lnTo>
                <a:lnTo>
                  <a:pt x="10268" y="22139"/>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72" name="SMARTInkAnnotation34"/>
          <p:cNvSpPr/>
          <p:nvPr/>
        </p:nvSpPr>
        <p:spPr bwMode="auto">
          <a:xfrm>
            <a:off x="5456039" y="1464468"/>
            <a:ext cx="2902149" cy="3268267"/>
          </a:xfrm>
          <a:custGeom>
            <a:avLst/>
            <a:gdLst/>
            <a:ahLst/>
            <a:cxnLst/>
            <a:rect l="0" t="0" r="0" b="0"/>
            <a:pathLst>
              <a:path w="2902149" h="3268267">
                <a:moveTo>
                  <a:pt x="0" y="0"/>
                </a:moveTo>
                <a:lnTo>
                  <a:pt x="13302" y="0"/>
                </a:lnTo>
                <a:lnTo>
                  <a:pt x="14821" y="993"/>
                </a:lnTo>
                <a:lnTo>
                  <a:pt x="15834" y="2646"/>
                </a:lnTo>
                <a:lnTo>
                  <a:pt x="16509" y="4741"/>
                </a:lnTo>
                <a:lnTo>
                  <a:pt x="19905" y="9714"/>
                </a:lnTo>
                <a:lnTo>
                  <a:pt x="22199" y="12429"/>
                </a:lnTo>
                <a:lnTo>
                  <a:pt x="23729" y="15232"/>
                </a:lnTo>
                <a:lnTo>
                  <a:pt x="26874" y="23916"/>
                </a:lnTo>
                <a:lnTo>
                  <a:pt x="88085" y="122076"/>
                </a:lnTo>
                <a:lnTo>
                  <a:pt x="158161" y="241225"/>
                </a:lnTo>
                <a:lnTo>
                  <a:pt x="223247" y="341976"/>
                </a:lnTo>
                <a:lnTo>
                  <a:pt x="279466" y="442131"/>
                </a:lnTo>
                <a:lnTo>
                  <a:pt x="340259" y="541565"/>
                </a:lnTo>
                <a:lnTo>
                  <a:pt x="410802" y="641718"/>
                </a:lnTo>
                <a:lnTo>
                  <a:pt x="508165" y="779143"/>
                </a:lnTo>
                <a:lnTo>
                  <a:pt x="581164" y="875678"/>
                </a:lnTo>
                <a:lnTo>
                  <a:pt x="649285" y="964456"/>
                </a:lnTo>
                <a:lnTo>
                  <a:pt x="714932" y="1060776"/>
                </a:lnTo>
                <a:lnTo>
                  <a:pt x="785861" y="1151767"/>
                </a:lnTo>
                <a:lnTo>
                  <a:pt x="876847" y="1263789"/>
                </a:lnTo>
                <a:lnTo>
                  <a:pt x="940100" y="1349002"/>
                </a:lnTo>
                <a:lnTo>
                  <a:pt x="1020064" y="1448526"/>
                </a:lnTo>
                <a:lnTo>
                  <a:pt x="1091679" y="1536159"/>
                </a:lnTo>
                <a:lnTo>
                  <a:pt x="1185571" y="1660937"/>
                </a:lnTo>
                <a:lnTo>
                  <a:pt x="1261549" y="1761012"/>
                </a:lnTo>
                <a:lnTo>
                  <a:pt x="1327688" y="1848691"/>
                </a:lnTo>
                <a:lnTo>
                  <a:pt x="1404135" y="1937775"/>
                </a:lnTo>
                <a:lnTo>
                  <a:pt x="1474762" y="2027044"/>
                </a:lnTo>
                <a:lnTo>
                  <a:pt x="1554129" y="2115345"/>
                </a:lnTo>
                <a:lnTo>
                  <a:pt x="1630812" y="2197945"/>
                </a:lnTo>
                <a:lnTo>
                  <a:pt x="1720422" y="2299228"/>
                </a:lnTo>
                <a:lnTo>
                  <a:pt x="1809747" y="2397723"/>
                </a:lnTo>
                <a:lnTo>
                  <a:pt x="1920066" y="2509345"/>
                </a:lnTo>
                <a:lnTo>
                  <a:pt x="2001646" y="2586255"/>
                </a:lnTo>
                <a:lnTo>
                  <a:pt x="2082663" y="2660997"/>
                </a:lnTo>
                <a:lnTo>
                  <a:pt x="2164047" y="2734462"/>
                </a:lnTo>
                <a:lnTo>
                  <a:pt x="2245944" y="2802186"/>
                </a:lnTo>
                <a:lnTo>
                  <a:pt x="2324185" y="2865809"/>
                </a:lnTo>
                <a:lnTo>
                  <a:pt x="2404212" y="2932017"/>
                </a:lnTo>
                <a:lnTo>
                  <a:pt x="2494285" y="2999939"/>
                </a:lnTo>
                <a:lnTo>
                  <a:pt x="2591467" y="3078245"/>
                </a:lnTo>
                <a:lnTo>
                  <a:pt x="2681468" y="3143105"/>
                </a:lnTo>
                <a:lnTo>
                  <a:pt x="2768038" y="3202623"/>
                </a:lnTo>
                <a:lnTo>
                  <a:pt x="2854367" y="3253227"/>
                </a:lnTo>
                <a:lnTo>
                  <a:pt x="2863715" y="3256622"/>
                </a:lnTo>
                <a:lnTo>
                  <a:pt x="2867595" y="3257527"/>
                </a:lnTo>
                <a:lnTo>
                  <a:pt x="2874554" y="3261178"/>
                </a:lnTo>
                <a:lnTo>
                  <a:pt x="2877800" y="3263541"/>
                </a:lnTo>
                <a:lnTo>
                  <a:pt x="2884051" y="3266166"/>
                </a:lnTo>
                <a:lnTo>
                  <a:pt x="2893003" y="3267990"/>
                </a:lnTo>
                <a:lnTo>
                  <a:pt x="2902148" y="3268266"/>
                </a:lnTo>
                <a:lnTo>
                  <a:pt x="2893218" y="3268266"/>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73" name="SMARTInkAnnotation35"/>
          <p:cNvSpPr/>
          <p:nvPr/>
        </p:nvSpPr>
        <p:spPr bwMode="auto">
          <a:xfrm>
            <a:off x="5574593" y="1920041"/>
            <a:ext cx="781366" cy="436824"/>
          </a:xfrm>
          <a:custGeom>
            <a:avLst/>
            <a:gdLst/>
            <a:ahLst/>
            <a:cxnLst/>
            <a:rect l="0" t="0" r="0" b="0"/>
            <a:pathLst>
              <a:path w="781366" h="436824">
                <a:moveTo>
                  <a:pt x="667258" y="106998"/>
                </a:moveTo>
                <a:lnTo>
                  <a:pt x="667258" y="94569"/>
                </a:lnTo>
                <a:lnTo>
                  <a:pt x="666266" y="91767"/>
                </a:lnTo>
                <a:lnTo>
                  <a:pt x="657545" y="77494"/>
                </a:lnTo>
                <a:lnTo>
                  <a:pt x="652027" y="67096"/>
                </a:lnTo>
                <a:lnTo>
                  <a:pt x="646267" y="55860"/>
                </a:lnTo>
                <a:lnTo>
                  <a:pt x="637755" y="44252"/>
                </a:lnTo>
                <a:lnTo>
                  <a:pt x="632706" y="38378"/>
                </a:lnTo>
                <a:lnTo>
                  <a:pt x="619159" y="29206"/>
                </a:lnTo>
                <a:lnTo>
                  <a:pt x="594798" y="18464"/>
                </a:lnTo>
                <a:lnTo>
                  <a:pt x="577507" y="12087"/>
                </a:lnTo>
                <a:lnTo>
                  <a:pt x="559900" y="5945"/>
                </a:lnTo>
                <a:lnTo>
                  <a:pt x="539507" y="2554"/>
                </a:lnTo>
                <a:lnTo>
                  <a:pt x="516222" y="1047"/>
                </a:lnTo>
                <a:lnTo>
                  <a:pt x="489336" y="377"/>
                </a:lnTo>
                <a:lnTo>
                  <a:pt x="446310" y="0"/>
                </a:lnTo>
                <a:lnTo>
                  <a:pt x="431655" y="940"/>
                </a:lnTo>
                <a:lnTo>
                  <a:pt x="416924" y="2558"/>
                </a:lnTo>
                <a:lnTo>
                  <a:pt x="402142" y="4629"/>
                </a:lnTo>
                <a:lnTo>
                  <a:pt x="386335" y="7994"/>
                </a:lnTo>
                <a:lnTo>
                  <a:pt x="369842" y="12222"/>
                </a:lnTo>
                <a:lnTo>
                  <a:pt x="352895" y="17025"/>
                </a:lnTo>
                <a:lnTo>
                  <a:pt x="318190" y="27653"/>
                </a:lnTo>
                <a:lnTo>
                  <a:pt x="247402" y="50645"/>
                </a:lnTo>
                <a:lnTo>
                  <a:pt x="230588" y="57523"/>
                </a:lnTo>
                <a:lnTo>
                  <a:pt x="214419" y="65085"/>
                </a:lnTo>
                <a:lnTo>
                  <a:pt x="198677" y="73103"/>
                </a:lnTo>
                <a:lnTo>
                  <a:pt x="183222" y="82417"/>
                </a:lnTo>
                <a:lnTo>
                  <a:pt x="167959" y="92595"/>
                </a:lnTo>
                <a:lnTo>
                  <a:pt x="152822" y="103349"/>
                </a:lnTo>
                <a:lnTo>
                  <a:pt x="122773" y="125881"/>
                </a:lnTo>
                <a:lnTo>
                  <a:pt x="107815" y="137446"/>
                </a:lnTo>
                <a:lnTo>
                  <a:pt x="94866" y="149125"/>
                </a:lnTo>
                <a:lnTo>
                  <a:pt x="83257" y="160879"/>
                </a:lnTo>
                <a:lnTo>
                  <a:pt x="72542" y="172684"/>
                </a:lnTo>
                <a:lnTo>
                  <a:pt x="62421" y="184523"/>
                </a:lnTo>
                <a:lnTo>
                  <a:pt x="43238" y="208261"/>
                </a:lnTo>
                <a:lnTo>
                  <a:pt x="34948" y="219155"/>
                </a:lnTo>
                <a:lnTo>
                  <a:pt x="20445" y="239197"/>
                </a:lnTo>
                <a:lnTo>
                  <a:pt x="14791" y="249701"/>
                </a:lnTo>
                <a:lnTo>
                  <a:pt x="10030" y="260672"/>
                </a:lnTo>
                <a:lnTo>
                  <a:pt x="5864" y="271955"/>
                </a:lnTo>
                <a:lnTo>
                  <a:pt x="3087" y="283446"/>
                </a:lnTo>
                <a:lnTo>
                  <a:pt x="1235" y="295075"/>
                </a:lnTo>
                <a:lnTo>
                  <a:pt x="0" y="306797"/>
                </a:lnTo>
                <a:lnTo>
                  <a:pt x="169" y="317588"/>
                </a:lnTo>
                <a:lnTo>
                  <a:pt x="1275" y="327758"/>
                </a:lnTo>
                <a:lnTo>
                  <a:pt x="3004" y="337515"/>
                </a:lnTo>
                <a:lnTo>
                  <a:pt x="5148" y="346996"/>
                </a:lnTo>
                <a:lnTo>
                  <a:pt x="7570" y="356294"/>
                </a:lnTo>
                <a:lnTo>
                  <a:pt x="10177" y="365468"/>
                </a:lnTo>
                <a:lnTo>
                  <a:pt x="14892" y="373569"/>
                </a:lnTo>
                <a:lnTo>
                  <a:pt x="21011" y="380954"/>
                </a:lnTo>
                <a:lnTo>
                  <a:pt x="36741" y="394452"/>
                </a:lnTo>
                <a:lnTo>
                  <a:pt x="56960" y="407065"/>
                </a:lnTo>
                <a:lnTo>
                  <a:pt x="68901" y="412214"/>
                </a:lnTo>
                <a:lnTo>
                  <a:pt x="81822" y="416640"/>
                </a:lnTo>
                <a:lnTo>
                  <a:pt x="95396" y="420582"/>
                </a:lnTo>
                <a:lnTo>
                  <a:pt x="109408" y="424202"/>
                </a:lnTo>
                <a:lnTo>
                  <a:pt x="138205" y="430871"/>
                </a:lnTo>
                <a:lnTo>
                  <a:pt x="153822" y="433046"/>
                </a:lnTo>
                <a:lnTo>
                  <a:pt x="170185" y="434496"/>
                </a:lnTo>
                <a:lnTo>
                  <a:pt x="187048" y="435463"/>
                </a:lnTo>
                <a:lnTo>
                  <a:pt x="221660" y="436537"/>
                </a:lnTo>
                <a:lnTo>
                  <a:pt x="239224" y="436823"/>
                </a:lnTo>
                <a:lnTo>
                  <a:pt x="256887" y="436022"/>
                </a:lnTo>
                <a:lnTo>
                  <a:pt x="274615" y="434496"/>
                </a:lnTo>
                <a:lnTo>
                  <a:pt x="311180" y="430154"/>
                </a:lnTo>
                <a:lnTo>
                  <a:pt x="350582" y="424917"/>
                </a:lnTo>
                <a:lnTo>
                  <a:pt x="369820" y="421139"/>
                </a:lnTo>
                <a:lnTo>
                  <a:pt x="388599" y="416636"/>
                </a:lnTo>
                <a:lnTo>
                  <a:pt x="466253" y="395151"/>
                </a:lnTo>
                <a:lnTo>
                  <a:pt x="504500" y="383563"/>
                </a:lnTo>
                <a:lnTo>
                  <a:pt x="523034" y="377695"/>
                </a:lnTo>
                <a:lnTo>
                  <a:pt x="540351" y="371799"/>
                </a:lnTo>
                <a:lnTo>
                  <a:pt x="572821" y="359955"/>
                </a:lnTo>
                <a:lnTo>
                  <a:pt x="588425" y="353027"/>
                </a:lnTo>
                <a:lnTo>
                  <a:pt x="603789" y="345431"/>
                </a:lnTo>
                <a:lnTo>
                  <a:pt x="618992" y="337391"/>
                </a:lnTo>
                <a:lnTo>
                  <a:pt x="633097" y="329054"/>
                </a:lnTo>
                <a:lnTo>
                  <a:pt x="646468" y="320520"/>
                </a:lnTo>
                <a:lnTo>
                  <a:pt x="659352" y="311853"/>
                </a:lnTo>
                <a:lnTo>
                  <a:pt x="684249" y="294287"/>
                </a:lnTo>
                <a:lnTo>
                  <a:pt x="696445" y="285435"/>
                </a:lnTo>
                <a:lnTo>
                  <a:pt x="707552" y="276558"/>
                </a:lnTo>
                <a:lnTo>
                  <a:pt x="717934" y="267663"/>
                </a:lnTo>
                <a:lnTo>
                  <a:pt x="727831" y="258756"/>
                </a:lnTo>
                <a:lnTo>
                  <a:pt x="736413" y="249842"/>
                </a:lnTo>
                <a:lnTo>
                  <a:pt x="744119" y="240923"/>
                </a:lnTo>
                <a:lnTo>
                  <a:pt x="751241" y="232000"/>
                </a:lnTo>
                <a:lnTo>
                  <a:pt x="756981" y="223075"/>
                </a:lnTo>
                <a:lnTo>
                  <a:pt x="761800" y="214148"/>
                </a:lnTo>
                <a:lnTo>
                  <a:pt x="766005" y="205220"/>
                </a:lnTo>
                <a:lnTo>
                  <a:pt x="769800" y="195300"/>
                </a:lnTo>
                <a:lnTo>
                  <a:pt x="773322" y="184717"/>
                </a:lnTo>
                <a:lnTo>
                  <a:pt x="776663" y="173694"/>
                </a:lnTo>
                <a:lnTo>
                  <a:pt x="778890" y="163368"/>
                </a:lnTo>
                <a:lnTo>
                  <a:pt x="780374" y="153507"/>
                </a:lnTo>
                <a:lnTo>
                  <a:pt x="781365" y="143957"/>
                </a:lnTo>
                <a:lnTo>
                  <a:pt x="781032" y="135606"/>
                </a:lnTo>
                <a:lnTo>
                  <a:pt x="779819" y="128054"/>
                </a:lnTo>
                <a:lnTo>
                  <a:pt x="778017" y="121035"/>
                </a:lnTo>
                <a:lnTo>
                  <a:pt x="776015" y="107945"/>
                </a:lnTo>
                <a:lnTo>
                  <a:pt x="775482" y="101676"/>
                </a:lnTo>
                <a:lnTo>
                  <a:pt x="774133" y="96505"/>
                </a:lnTo>
                <a:lnTo>
                  <a:pt x="769990" y="88113"/>
                </a:lnTo>
                <a:lnTo>
                  <a:pt x="762195" y="78430"/>
                </a:lnTo>
                <a:lnTo>
                  <a:pt x="753109" y="68504"/>
                </a:lnTo>
                <a:lnTo>
                  <a:pt x="741423" y="57338"/>
                </a:lnTo>
                <a:lnTo>
                  <a:pt x="720199" y="44676"/>
                </a:lnTo>
                <a:lnTo>
                  <a:pt x="696897" y="32620"/>
                </a:lnTo>
                <a:lnTo>
                  <a:pt x="674178" y="21677"/>
                </a:lnTo>
                <a:lnTo>
                  <a:pt x="666034" y="19468"/>
                </a:lnTo>
                <a:lnTo>
                  <a:pt x="646585" y="17058"/>
                </a:lnTo>
                <a:lnTo>
                  <a:pt x="633717" y="10059"/>
                </a:lnTo>
                <a:lnTo>
                  <a:pt x="629861" y="9343"/>
                </a:lnTo>
                <a:lnTo>
                  <a:pt x="627444" y="9153"/>
                </a:lnTo>
                <a:lnTo>
                  <a:pt x="624840" y="10018"/>
                </a:lnTo>
                <a:lnTo>
                  <a:pt x="615345" y="16493"/>
                </a:lnTo>
                <a:lnTo>
                  <a:pt x="614790" y="15904"/>
                </a:lnTo>
                <a:lnTo>
                  <a:pt x="613723" y="9108"/>
                </a:lnTo>
                <a:lnTo>
                  <a:pt x="604750" y="8771"/>
                </a:lnTo>
              </a:path>
            </a:pathLst>
          </a:cu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0625" t="26042" r="5469" b="19792"/>
          <a:stretch>
            <a:fillRect/>
          </a:stretch>
        </p:blipFill>
        <p:spPr bwMode="auto">
          <a:xfrm>
            <a:off x="3429000" y="1219200"/>
            <a:ext cx="5562600" cy="4192105"/>
          </a:xfrm>
          <a:prstGeom prst="rect">
            <a:avLst/>
          </a:prstGeom>
          <a:noFill/>
          <a:ln w="9525">
            <a:noFill/>
            <a:miter lim="800000"/>
            <a:headEnd/>
            <a:tailEnd/>
          </a:ln>
        </p:spPr>
      </p:pic>
      <p:sp>
        <p:nvSpPr>
          <p:cNvPr id="20" name="Freeform 19"/>
          <p:cNvSpPr/>
          <p:nvPr/>
        </p:nvSpPr>
        <p:spPr bwMode="auto">
          <a:xfrm>
            <a:off x="4064000" y="1611086"/>
            <a:ext cx="2859314" cy="2801257"/>
          </a:xfrm>
          <a:custGeom>
            <a:avLst/>
            <a:gdLst>
              <a:gd name="connsiteX0" fmla="*/ 2859314 w 2859314"/>
              <a:gd name="connsiteY0" fmla="*/ 0 h 2801257"/>
              <a:gd name="connsiteX1" fmla="*/ 1915886 w 2859314"/>
              <a:gd name="connsiteY1" fmla="*/ 508000 h 2801257"/>
              <a:gd name="connsiteX2" fmla="*/ 1596571 w 2859314"/>
              <a:gd name="connsiteY2" fmla="*/ 1103085 h 2801257"/>
              <a:gd name="connsiteX3" fmla="*/ 1277257 w 2859314"/>
              <a:gd name="connsiteY3" fmla="*/ 1683657 h 2801257"/>
              <a:gd name="connsiteX4" fmla="*/ 928914 w 2859314"/>
              <a:gd name="connsiteY4" fmla="*/ 2278743 h 2801257"/>
              <a:gd name="connsiteX5" fmla="*/ 0 w 2859314"/>
              <a:gd name="connsiteY5" fmla="*/ 2801257 h 280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314" h="2801257">
                <a:moveTo>
                  <a:pt x="2859314" y="0"/>
                </a:moveTo>
                <a:lnTo>
                  <a:pt x="1915886" y="508000"/>
                </a:lnTo>
                <a:lnTo>
                  <a:pt x="1596571" y="1103085"/>
                </a:lnTo>
                <a:lnTo>
                  <a:pt x="1277257" y="1683657"/>
                </a:lnTo>
                <a:lnTo>
                  <a:pt x="928914" y="2278743"/>
                </a:lnTo>
                <a:lnTo>
                  <a:pt x="0" y="2801257"/>
                </a:ln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9" name="Freeform 18"/>
          <p:cNvSpPr/>
          <p:nvPr/>
        </p:nvSpPr>
        <p:spPr bwMode="auto">
          <a:xfrm>
            <a:off x="4034971" y="1596571"/>
            <a:ext cx="2946400" cy="2830286"/>
          </a:xfrm>
          <a:custGeom>
            <a:avLst/>
            <a:gdLst>
              <a:gd name="connsiteX0" fmla="*/ 0 w 2946400"/>
              <a:gd name="connsiteY0" fmla="*/ 0 h 2830286"/>
              <a:gd name="connsiteX1" fmla="*/ 624115 w 2946400"/>
              <a:gd name="connsiteY1" fmla="*/ 537029 h 2830286"/>
              <a:gd name="connsiteX2" fmla="*/ 943429 w 2946400"/>
              <a:gd name="connsiteY2" fmla="*/ 1161143 h 2830286"/>
              <a:gd name="connsiteX3" fmla="*/ 1291772 w 2946400"/>
              <a:gd name="connsiteY3" fmla="*/ 1669143 h 2830286"/>
              <a:gd name="connsiteX4" fmla="*/ 1901372 w 2946400"/>
              <a:gd name="connsiteY4" fmla="*/ 2293258 h 2830286"/>
              <a:gd name="connsiteX5" fmla="*/ 2946400 w 2946400"/>
              <a:gd name="connsiteY5" fmla="*/ 2830286 h 283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6400" h="2830286">
                <a:moveTo>
                  <a:pt x="0" y="0"/>
                </a:moveTo>
                <a:lnTo>
                  <a:pt x="624115" y="537029"/>
                </a:lnTo>
                <a:lnTo>
                  <a:pt x="943429" y="1161143"/>
                </a:lnTo>
                <a:lnTo>
                  <a:pt x="1291772" y="1669143"/>
                </a:lnTo>
                <a:lnTo>
                  <a:pt x="1901372" y="2293258"/>
                </a:lnTo>
                <a:lnTo>
                  <a:pt x="2946400" y="2830286"/>
                </a:ln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3" name="Oval 2"/>
          <p:cNvSpPr/>
          <p:nvPr/>
        </p:nvSpPr>
        <p:spPr bwMode="auto">
          <a:xfrm>
            <a:off x="3962400" y="15240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4" name="Oval 3"/>
          <p:cNvSpPr/>
          <p:nvPr/>
        </p:nvSpPr>
        <p:spPr bwMode="auto">
          <a:xfrm>
            <a:off x="4572000" y="20574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5" name="Oval 4"/>
          <p:cNvSpPr/>
          <p:nvPr/>
        </p:nvSpPr>
        <p:spPr bwMode="auto">
          <a:xfrm>
            <a:off x="4876800" y="26670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6" name="Oval 5"/>
          <p:cNvSpPr/>
          <p:nvPr/>
        </p:nvSpPr>
        <p:spPr bwMode="auto">
          <a:xfrm>
            <a:off x="5257800" y="32004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7" name="Oval 6"/>
          <p:cNvSpPr/>
          <p:nvPr/>
        </p:nvSpPr>
        <p:spPr bwMode="auto">
          <a:xfrm>
            <a:off x="5867400" y="38100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8" name="Oval 7"/>
          <p:cNvSpPr/>
          <p:nvPr/>
        </p:nvSpPr>
        <p:spPr bwMode="auto">
          <a:xfrm>
            <a:off x="6858000" y="43434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6858000" y="15240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a:off x="5867400" y="20574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5562600" y="26670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6" name="Oval 15"/>
          <p:cNvSpPr/>
          <p:nvPr/>
        </p:nvSpPr>
        <p:spPr bwMode="auto">
          <a:xfrm>
            <a:off x="5257800" y="32004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7" name="Oval 16"/>
          <p:cNvSpPr/>
          <p:nvPr/>
        </p:nvSpPr>
        <p:spPr bwMode="auto">
          <a:xfrm>
            <a:off x="4876800" y="38100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18" name="Oval 17"/>
          <p:cNvSpPr/>
          <p:nvPr/>
        </p:nvSpPr>
        <p:spPr bwMode="auto">
          <a:xfrm>
            <a:off x="3962400" y="4343400"/>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34817" name="Text Box 1"/>
          <p:cNvSpPr txBox="1">
            <a:spLocks noChangeArrowheads="1"/>
          </p:cNvSpPr>
          <p:nvPr/>
        </p:nvSpPr>
        <p:spPr bwMode="auto">
          <a:xfrm>
            <a:off x="701675" y="15398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18" name="Text Box 2"/>
          <p:cNvSpPr txBox="1">
            <a:spLocks noChangeArrowheads="1"/>
          </p:cNvSpPr>
          <p:nvPr/>
        </p:nvSpPr>
        <p:spPr bwMode="auto">
          <a:xfrm>
            <a:off x="692150" y="13493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19" name="Text Box 3"/>
          <p:cNvSpPr txBox="1">
            <a:spLocks noChangeArrowheads="1"/>
          </p:cNvSpPr>
          <p:nvPr/>
        </p:nvSpPr>
        <p:spPr bwMode="auto">
          <a:xfrm>
            <a:off x="700088" y="13970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0" name="Text Box 4"/>
          <p:cNvSpPr txBox="1">
            <a:spLocks noChangeArrowheads="1"/>
          </p:cNvSpPr>
          <p:nvPr/>
        </p:nvSpPr>
        <p:spPr bwMode="auto">
          <a:xfrm>
            <a:off x="700088" y="225425"/>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4" name="Text Box 8"/>
          <p:cNvSpPr txBox="1">
            <a:spLocks noChangeArrowheads="1"/>
          </p:cNvSpPr>
          <p:nvPr/>
        </p:nvSpPr>
        <p:spPr bwMode="auto">
          <a:xfrm>
            <a:off x="700088" y="225425"/>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3" name="Text Box 7"/>
          <p:cNvSpPr txBox="1">
            <a:spLocks noChangeArrowheads="1"/>
          </p:cNvSpPr>
          <p:nvPr/>
        </p:nvSpPr>
        <p:spPr bwMode="auto">
          <a:xfrm>
            <a:off x="700088" y="13970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2" name="Text Box 6"/>
          <p:cNvSpPr txBox="1">
            <a:spLocks noChangeArrowheads="1"/>
          </p:cNvSpPr>
          <p:nvPr/>
        </p:nvSpPr>
        <p:spPr bwMode="auto">
          <a:xfrm>
            <a:off x="692150" y="13493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1" name="Text Box 5"/>
          <p:cNvSpPr txBox="1">
            <a:spLocks noChangeArrowheads="1"/>
          </p:cNvSpPr>
          <p:nvPr/>
        </p:nvSpPr>
        <p:spPr bwMode="auto">
          <a:xfrm>
            <a:off x="701675" y="15398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8" name="Text Box 4"/>
          <p:cNvSpPr txBox="1">
            <a:spLocks noChangeArrowheads="1"/>
          </p:cNvSpPr>
          <p:nvPr/>
        </p:nvSpPr>
        <p:spPr bwMode="auto">
          <a:xfrm>
            <a:off x="700088" y="225425"/>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7" name="Text Box 3"/>
          <p:cNvSpPr txBox="1">
            <a:spLocks noChangeArrowheads="1"/>
          </p:cNvSpPr>
          <p:nvPr/>
        </p:nvSpPr>
        <p:spPr bwMode="auto">
          <a:xfrm>
            <a:off x="700088" y="13970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6" name="Text Box 2"/>
          <p:cNvSpPr txBox="1">
            <a:spLocks noChangeArrowheads="1"/>
          </p:cNvSpPr>
          <p:nvPr/>
        </p:nvSpPr>
        <p:spPr bwMode="auto">
          <a:xfrm>
            <a:off x="692150" y="13493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5" name="Text Box 1"/>
          <p:cNvSpPr txBox="1">
            <a:spLocks noChangeArrowheads="1"/>
          </p:cNvSpPr>
          <p:nvPr/>
        </p:nvSpPr>
        <p:spPr bwMode="auto">
          <a:xfrm>
            <a:off x="701675" y="15398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2" name="Text Box 8"/>
          <p:cNvSpPr txBox="1">
            <a:spLocks noChangeArrowheads="1"/>
          </p:cNvSpPr>
          <p:nvPr/>
        </p:nvSpPr>
        <p:spPr bwMode="auto">
          <a:xfrm>
            <a:off x="700088" y="225425"/>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1" name="Text Box 7"/>
          <p:cNvSpPr txBox="1">
            <a:spLocks noChangeArrowheads="1"/>
          </p:cNvSpPr>
          <p:nvPr/>
        </p:nvSpPr>
        <p:spPr bwMode="auto">
          <a:xfrm>
            <a:off x="700088" y="13970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0" name="Text Box 6"/>
          <p:cNvSpPr txBox="1">
            <a:spLocks noChangeArrowheads="1"/>
          </p:cNvSpPr>
          <p:nvPr/>
        </p:nvSpPr>
        <p:spPr bwMode="auto">
          <a:xfrm>
            <a:off x="692150" y="13493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9" name="Text Box 5"/>
          <p:cNvSpPr txBox="1">
            <a:spLocks noChangeArrowheads="1"/>
          </p:cNvSpPr>
          <p:nvPr/>
        </p:nvSpPr>
        <p:spPr bwMode="auto">
          <a:xfrm>
            <a:off x="701675" y="15398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7" name="Text Box 13"/>
          <p:cNvSpPr txBox="1">
            <a:spLocks noChangeArrowheads="1"/>
          </p:cNvSpPr>
          <p:nvPr/>
        </p:nvSpPr>
        <p:spPr bwMode="auto">
          <a:xfrm>
            <a:off x="536575" y="307975"/>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3" name="Text Box 9"/>
          <p:cNvSpPr txBox="1">
            <a:spLocks noChangeArrowheads="1"/>
          </p:cNvSpPr>
          <p:nvPr/>
        </p:nvSpPr>
        <p:spPr bwMode="auto">
          <a:xfrm>
            <a:off x="544513" y="84138"/>
            <a:ext cx="466725" cy="290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4" name="Text Box 10"/>
          <p:cNvSpPr txBox="1">
            <a:spLocks noChangeArrowheads="1"/>
          </p:cNvSpPr>
          <p:nvPr/>
        </p:nvSpPr>
        <p:spPr bwMode="auto">
          <a:xfrm>
            <a:off x="534988" y="18415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5" name="Text Box 11"/>
          <p:cNvSpPr txBox="1">
            <a:spLocks noChangeArrowheads="1"/>
          </p:cNvSpPr>
          <p:nvPr/>
        </p:nvSpPr>
        <p:spPr bwMode="auto">
          <a:xfrm>
            <a:off x="542925" y="6350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6" name="Text Box 12"/>
          <p:cNvSpPr txBox="1">
            <a:spLocks noChangeArrowheads="1"/>
          </p:cNvSpPr>
          <p:nvPr/>
        </p:nvSpPr>
        <p:spPr bwMode="auto">
          <a:xfrm>
            <a:off x="542925" y="704850"/>
            <a:ext cx="466725" cy="2905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9" name="Table 38"/>
          <p:cNvGraphicFramePr>
            <a:graphicFrameLocks noGrp="1"/>
          </p:cNvGraphicFramePr>
          <p:nvPr/>
        </p:nvGraphicFramePr>
        <p:xfrm>
          <a:off x="76200" y="1524000"/>
          <a:ext cx="3276598" cy="2989614"/>
        </p:xfrm>
        <a:graphic>
          <a:graphicData uri="http://schemas.openxmlformats.org/drawingml/2006/table">
            <a:tbl>
              <a:tblPr/>
              <a:tblGrid>
                <a:gridCol w="558150">
                  <a:extLst>
                    <a:ext uri="{9D8B030D-6E8A-4147-A177-3AD203B41FA5}">
                      <a16:colId xmlns:a16="http://schemas.microsoft.com/office/drawing/2014/main" val="20000"/>
                    </a:ext>
                  </a:extLst>
                </a:gridCol>
                <a:gridCol w="658404">
                  <a:extLst>
                    <a:ext uri="{9D8B030D-6E8A-4147-A177-3AD203B41FA5}">
                      <a16:colId xmlns:a16="http://schemas.microsoft.com/office/drawing/2014/main" val="20001"/>
                    </a:ext>
                  </a:extLst>
                </a:gridCol>
                <a:gridCol w="658404">
                  <a:extLst>
                    <a:ext uri="{9D8B030D-6E8A-4147-A177-3AD203B41FA5}">
                      <a16:colId xmlns:a16="http://schemas.microsoft.com/office/drawing/2014/main" val="20002"/>
                    </a:ext>
                  </a:extLst>
                </a:gridCol>
                <a:gridCol w="700820">
                  <a:extLst>
                    <a:ext uri="{9D8B030D-6E8A-4147-A177-3AD203B41FA5}">
                      <a16:colId xmlns:a16="http://schemas.microsoft.com/office/drawing/2014/main" val="20003"/>
                    </a:ext>
                  </a:extLst>
                </a:gridCol>
                <a:gridCol w="700820">
                  <a:extLst>
                    <a:ext uri="{9D8B030D-6E8A-4147-A177-3AD203B41FA5}">
                      <a16:colId xmlns:a16="http://schemas.microsoft.com/office/drawing/2014/main" val="20004"/>
                    </a:ext>
                  </a:extLst>
                </a:gridCol>
              </a:tblGrid>
              <a:tr h="911826">
                <a:tc>
                  <a:txBody>
                    <a:bodyPr/>
                    <a:lstStyle/>
                    <a:p>
                      <a:pPr marL="0" marR="0" algn="ctr">
                        <a:spcBef>
                          <a:spcPts val="0"/>
                        </a:spcBef>
                        <a:spcAft>
                          <a:spcPts val="0"/>
                        </a:spcAft>
                      </a:pPr>
                      <a:r>
                        <a:rPr lang="en-US" sz="1100" i="0">
                          <a:solidFill>
                            <a:srgbClr val="000000"/>
                          </a:solidFill>
                          <a:latin typeface="Calibri"/>
                          <a:ea typeface="Times New Roman"/>
                          <a:cs typeface="Arial"/>
                        </a:rPr>
                        <a:t>Price Per Compact Disc</a:t>
                      </a:r>
                      <a:endParaRPr lang="en-US" sz="180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i="0">
                          <a:solidFill>
                            <a:srgbClr val="000000"/>
                          </a:solidFill>
                          <a:latin typeface="Calibri"/>
                          <a:ea typeface="Times New Roman"/>
                          <a:cs typeface="Times New Roman"/>
                        </a:rPr>
                        <a:t>Quantity Demanded</a:t>
                      </a:r>
                      <a:br>
                        <a:rPr lang="en-US" sz="1100" i="0">
                          <a:solidFill>
                            <a:srgbClr val="000000"/>
                          </a:solidFill>
                          <a:latin typeface="Calibri"/>
                          <a:ea typeface="Times New Roman"/>
                          <a:cs typeface="Times New Roman"/>
                        </a:rPr>
                      </a:br>
                      <a:r>
                        <a:rPr lang="en-US" sz="1100" i="0">
                          <a:solidFill>
                            <a:srgbClr val="000000"/>
                          </a:solidFill>
                          <a:latin typeface="Calibri"/>
                          <a:ea typeface="Times New Roman"/>
                          <a:cs typeface="Times New Roman"/>
                        </a:rPr>
                        <a:t>(CD Players $75) </a:t>
                      </a:r>
                      <a:endParaRPr lang="en-US" sz="180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i="0">
                          <a:solidFill>
                            <a:srgbClr val="000000"/>
                          </a:solidFill>
                          <a:latin typeface="Calibri"/>
                          <a:ea typeface="Times New Roman"/>
                          <a:cs typeface="Times New Roman"/>
                        </a:rPr>
                        <a:t>Quantity Demanded</a:t>
                      </a:r>
                      <a:br>
                        <a:rPr lang="en-US" sz="1100" i="0">
                          <a:solidFill>
                            <a:srgbClr val="000000"/>
                          </a:solidFill>
                          <a:latin typeface="Calibri"/>
                          <a:ea typeface="Times New Roman"/>
                          <a:cs typeface="Times New Roman"/>
                        </a:rPr>
                      </a:br>
                      <a:r>
                        <a:rPr lang="en-US" sz="1100" i="0">
                          <a:solidFill>
                            <a:srgbClr val="000000"/>
                          </a:solidFill>
                          <a:latin typeface="Calibri"/>
                          <a:ea typeface="Times New Roman"/>
                          <a:cs typeface="Times New Roman"/>
                        </a:rPr>
                        <a:t>(CD Players $50)</a:t>
                      </a:r>
                      <a:endParaRPr lang="en-US" sz="180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i="0">
                          <a:solidFill>
                            <a:srgbClr val="000000"/>
                          </a:solidFill>
                          <a:latin typeface="Calibri"/>
                          <a:ea typeface="Times New Roman"/>
                          <a:cs typeface="Times New Roman"/>
                        </a:rPr>
                        <a:t>Quantity Supplied</a:t>
                      </a:r>
                      <a:br>
                        <a:rPr lang="en-US" sz="1100" i="0">
                          <a:solidFill>
                            <a:srgbClr val="000000"/>
                          </a:solidFill>
                          <a:latin typeface="Calibri"/>
                          <a:ea typeface="Times New Roman"/>
                          <a:cs typeface="Times New Roman"/>
                        </a:rPr>
                      </a:br>
                      <a:r>
                        <a:rPr lang="en-US" sz="1100" i="0">
                          <a:solidFill>
                            <a:srgbClr val="000000"/>
                          </a:solidFill>
                          <a:latin typeface="Calibri"/>
                          <a:ea typeface="Times New Roman"/>
                          <a:cs typeface="Times New Roman"/>
                        </a:rPr>
                        <a:t>(old technology)</a:t>
                      </a:r>
                      <a:endParaRPr lang="en-US" sz="180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i="0">
                          <a:solidFill>
                            <a:srgbClr val="000000"/>
                          </a:solidFill>
                          <a:latin typeface="Calibri"/>
                          <a:ea typeface="Times New Roman"/>
                          <a:cs typeface="Times New Roman"/>
                        </a:rPr>
                        <a:t>Quantity Supplied</a:t>
                      </a:r>
                      <a:br>
                        <a:rPr lang="en-US" sz="1100" i="0">
                          <a:solidFill>
                            <a:srgbClr val="000000"/>
                          </a:solidFill>
                          <a:latin typeface="Calibri"/>
                          <a:ea typeface="Times New Roman"/>
                          <a:cs typeface="Times New Roman"/>
                        </a:rPr>
                      </a:br>
                      <a:r>
                        <a:rPr lang="en-US" sz="1100" i="0">
                          <a:solidFill>
                            <a:srgbClr val="000000"/>
                          </a:solidFill>
                          <a:latin typeface="Calibri"/>
                          <a:ea typeface="Times New Roman"/>
                          <a:cs typeface="Times New Roman"/>
                        </a:rPr>
                        <a:t>(new technology)</a:t>
                      </a:r>
                      <a:endParaRPr lang="en-US" sz="180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629">
                <a:tc>
                  <a:txBody>
                    <a:bodyPr/>
                    <a:lstStyle/>
                    <a:p>
                      <a:pPr marL="0" marR="0" algn="ctr">
                        <a:lnSpc>
                          <a:spcPts val="1560"/>
                        </a:lnSpc>
                      </a:pPr>
                      <a:r>
                        <a:rPr lang="en-US" sz="1600" b="0">
                          <a:solidFill>
                            <a:srgbClr val="000000"/>
                          </a:solidFill>
                          <a:latin typeface="Calibri"/>
                          <a:ea typeface="Times New Roman"/>
                          <a:cs typeface="Times New Roman"/>
                        </a:rPr>
                        <a:t>$6</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0</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4</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9</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14</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629">
                <a:tc>
                  <a:txBody>
                    <a:bodyPr/>
                    <a:lstStyle/>
                    <a:p>
                      <a:pPr marL="0" marR="0" algn="ctr">
                        <a:lnSpc>
                          <a:spcPts val="1560"/>
                        </a:lnSpc>
                      </a:pPr>
                      <a:r>
                        <a:rPr lang="en-US" sz="1600" b="0">
                          <a:solidFill>
                            <a:srgbClr val="000000"/>
                          </a:solidFill>
                          <a:latin typeface="Calibri"/>
                          <a:ea typeface="Times New Roman"/>
                          <a:cs typeface="Times New Roman"/>
                        </a:rPr>
                        <a:t>5</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2</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6</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6</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12</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629">
                <a:tc>
                  <a:txBody>
                    <a:bodyPr/>
                    <a:lstStyle/>
                    <a:p>
                      <a:pPr marL="0" marR="0" algn="ctr">
                        <a:lnSpc>
                          <a:spcPts val="1560"/>
                        </a:lnSpc>
                      </a:pPr>
                      <a:r>
                        <a:rPr lang="en-US" sz="1600" b="0">
                          <a:solidFill>
                            <a:srgbClr val="000000"/>
                          </a:solidFill>
                          <a:latin typeface="Calibri"/>
                          <a:ea typeface="Times New Roman"/>
                          <a:cs typeface="Times New Roman"/>
                        </a:rPr>
                        <a:t>4</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3</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7</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5</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10</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629">
                <a:tc>
                  <a:txBody>
                    <a:bodyPr/>
                    <a:lstStyle/>
                    <a:p>
                      <a:pPr marL="0" marR="0" algn="ctr">
                        <a:lnSpc>
                          <a:spcPts val="1560"/>
                        </a:lnSpc>
                      </a:pPr>
                      <a:r>
                        <a:rPr lang="en-US" sz="1600" b="0">
                          <a:solidFill>
                            <a:srgbClr val="000000"/>
                          </a:solidFill>
                          <a:latin typeface="Calibri"/>
                          <a:ea typeface="Times New Roman"/>
                          <a:cs typeface="Times New Roman"/>
                        </a:rPr>
                        <a:t>3</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4</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8</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4</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8</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629">
                <a:tc>
                  <a:txBody>
                    <a:bodyPr/>
                    <a:lstStyle/>
                    <a:p>
                      <a:pPr marL="0" marR="0" algn="ctr">
                        <a:lnSpc>
                          <a:spcPts val="1560"/>
                        </a:lnSpc>
                      </a:pPr>
                      <a:r>
                        <a:rPr lang="en-US" sz="1600" b="0">
                          <a:solidFill>
                            <a:srgbClr val="000000"/>
                          </a:solidFill>
                          <a:latin typeface="Calibri"/>
                          <a:ea typeface="Times New Roman"/>
                          <a:cs typeface="Times New Roman"/>
                        </a:rPr>
                        <a:t>2</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6</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11</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3</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6</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0629">
                <a:tc>
                  <a:txBody>
                    <a:bodyPr/>
                    <a:lstStyle/>
                    <a:p>
                      <a:pPr marL="0" marR="0" algn="ctr">
                        <a:lnSpc>
                          <a:spcPts val="1560"/>
                        </a:lnSpc>
                      </a:pPr>
                      <a:r>
                        <a:rPr lang="en-US" sz="1600" b="0">
                          <a:solidFill>
                            <a:srgbClr val="000000"/>
                          </a:solidFill>
                          <a:latin typeface="Calibri"/>
                          <a:ea typeface="Times New Roman"/>
                          <a:cs typeface="Times New Roman"/>
                        </a:rPr>
                        <a:t>1</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9</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13</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a:solidFill>
                            <a:srgbClr val="000000"/>
                          </a:solidFill>
                          <a:latin typeface="Calibri"/>
                          <a:ea typeface="Times New Roman"/>
                          <a:cs typeface="Times New Roman"/>
                        </a:rPr>
                        <a:t>0</a:t>
                      </a:r>
                      <a:endParaRPr lang="en-US" sz="1600" b="1">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r>
                        <a:rPr lang="en-US" sz="1600" b="0" dirty="0">
                          <a:solidFill>
                            <a:srgbClr val="000000"/>
                          </a:solidFill>
                          <a:latin typeface="Calibri"/>
                          <a:ea typeface="Times New Roman"/>
                          <a:cs typeface="Times New Roman"/>
                        </a:rPr>
                        <a:t>3</a:t>
                      </a:r>
                      <a:endParaRPr lang="en-US" sz="1600" b="1"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Calibri" pitchFamily="34" charset="0"/>
                <a:cs typeface="Calibri" pitchFamily="34" charset="0"/>
              </a:rPr>
              <a:t>Essential Question #1</a:t>
            </a:r>
          </a:p>
        </p:txBody>
      </p:sp>
      <p:sp>
        <p:nvSpPr>
          <p:cNvPr id="27651" name="Content Placeholder 2"/>
          <p:cNvSpPr>
            <a:spLocks noGrp="1"/>
          </p:cNvSpPr>
          <p:nvPr>
            <p:ph idx="1"/>
          </p:nvPr>
        </p:nvSpPr>
        <p:spPr>
          <a:xfrm>
            <a:off x="838200" y="1524000"/>
            <a:ext cx="7958138" cy="3881438"/>
          </a:xfrm>
          <a:solidFill>
            <a:schemeClr val="bg1"/>
          </a:solidFill>
        </p:spPr>
        <p:txBody>
          <a:bodyPr/>
          <a:lstStyle/>
          <a:p>
            <a:r>
              <a:rPr lang="en-US" sz="2000" dirty="0" smtClean="0">
                <a:solidFill>
                  <a:srgbClr val="C00000"/>
                </a:solidFill>
                <a:latin typeface="Calibri" pitchFamily="34" charset="0"/>
                <a:cs typeface="Calibri" pitchFamily="34" charset="0"/>
              </a:rPr>
              <a:t>How does a change in quantity supplied and supply differ?</a:t>
            </a:r>
          </a:p>
          <a:p>
            <a:pPr lvl="1"/>
            <a:r>
              <a:rPr lang="en-US" sz="2000" dirty="0" smtClean="0">
                <a:latin typeface="Calibri" pitchFamily="34" charset="0"/>
                <a:cs typeface="Calibri" pitchFamily="34" charset="0"/>
              </a:rPr>
              <a:t>A change in QS is based on a change in ____________</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(Illustrated as ________________ along the curve)</a:t>
            </a:r>
          </a:p>
          <a:p>
            <a:pPr lvl="1"/>
            <a:r>
              <a:rPr lang="en-US" sz="2000" dirty="0" smtClean="0">
                <a:latin typeface="Calibri" pitchFamily="34" charset="0"/>
                <a:cs typeface="Calibri" pitchFamily="34" charset="0"/>
              </a:rPr>
              <a:t>A change in S is based on a change in the _________________________(illustrated as a_________ in the curve)</a:t>
            </a:r>
          </a:p>
        </p:txBody>
      </p:sp>
      <p:sp>
        <p:nvSpPr>
          <p:cNvPr id="9" name="TextBox 8"/>
          <p:cNvSpPr txBox="1">
            <a:spLocks noChangeArrowheads="1"/>
          </p:cNvSpPr>
          <p:nvPr/>
        </p:nvSpPr>
        <p:spPr bwMode="auto">
          <a:xfrm>
            <a:off x="6019800" y="1828800"/>
            <a:ext cx="1524000" cy="400050"/>
          </a:xfrm>
          <a:prstGeom prst="rect">
            <a:avLst/>
          </a:prstGeom>
          <a:noFill/>
          <a:ln w="9525">
            <a:noFill/>
            <a:miter lim="800000"/>
            <a:headEnd/>
            <a:tailEnd/>
          </a:ln>
        </p:spPr>
        <p:txBody>
          <a:bodyPr>
            <a:spAutoFit/>
          </a:bodyPr>
          <a:lstStyle/>
          <a:p>
            <a:r>
              <a:rPr lang="en-US" sz="2000">
                <a:latin typeface="Calibri" pitchFamily="34" charset="0"/>
              </a:rPr>
              <a:t>price</a:t>
            </a:r>
          </a:p>
        </p:txBody>
      </p:sp>
      <p:sp>
        <p:nvSpPr>
          <p:cNvPr id="10" name="TextBox 9"/>
          <p:cNvSpPr txBox="1">
            <a:spLocks noChangeArrowheads="1"/>
          </p:cNvSpPr>
          <p:nvPr/>
        </p:nvSpPr>
        <p:spPr bwMode="auto">
          <a:xfrm>
            <a:off x="3276600" y="2209800"/>
            <a:ext cx="1828800" cy="400050"/>
          </a:xfrm>
          <a:prstGeom prst="rect">
            <a:avLst/>
          </a:prstGeom>
          <a:noFill/>
          <a:ln w="9525">
            <a:noFill/>
            <a:miter lim="800000"/>
            <a:headEnd/>
            <a:tailEnd/>
          </a:ln>
        </p:spPr>
        <p:txBody>
          <a:bodyPr>
            <a:spAutoFit/>
          </a:bodyPr>
          <a:lstStyle/>
          <a:p>
            <a:r>
              <a:rPr lang="en-US" sz="2000">
                <a:latin typeface="Calibri" pitchFamily="34" charset="0"/>
              </a:rPr>
              <a:t>movement</a:t>
            </a:r>
          </a:p>
        </p:txBody>
      </p:sp>
      <p:sp>
        <p:nvSpPr>
          <p:cNvPr id="11" name="TextBox 10"/>
          <p:cNvSpPr txBox="1">
            <a:spLocks noChangeArrowheads="1"/>
          </p:cNvSpPr>
          <p:nvPr/>
        </p:nvSpPr>
        <p:spPr bwMode="auto">
          <a:xfrm>
            <a:off x="1752600" y="2876550"/>
            <a:ext cx="3048000" cy="400050"/>
          </a:xfrm>
          <a:prstGeom prst="rect">
            <a:avLst/>
          </a:prstGeom>
          <a:noFill/>
          <a:ln w="9525">
            <a:noFill/>
            <a:miter lim="800000"/>
            <a:headEnd/>
            <a:tailEnd/>
          </a:ln>
        </p:spPr>
        <p:txBody>
          <a:bodyPr>
            <a:spAutoFit/>
          </a:bodyPr>
          <a:lstStyle/>
          <a:p>
            <a:r>
              <a:rPr lang="en-US" sz="2000" dirty="0">
                <a:latin typeface="Calibri" pitchFamily="34" charset="0"/>
              </a:rPr>
              <a:t>determinants of </a:t>
            </a:r>
            <a:r>
              <a:rPr lang="en-US" sz="2000" dirty="0" smtClean="0">
                <a:latin typeface="Calibri" pitchFamily="34" charset="0"/>
              </a:rPr>
              <a:t>supply</a:t>
            </a:r>
            <a:endParaRPr lang="en-US" sz="2000" dirty="0">
              <a:latin typeface="Calibri" pitchFamily="34" charset="0"/>
            </a:endParaRPr>
          </a:p>
        </p:txBody>
      </p:sp>
      <p:sp>
        <p:nvSpPr>
          <p:cNvPr id="36" name="TextBox 35"/>
          <p:cNvSpPr txBox="1">
            <a:spLocks noChangeArrowheads="1"/>
          </p:cNvSpPr>
          <p:nvPr/>
        </p:nvSpPr>
        <p:spPr bwMode="auto">
          <a:xfrm>
            <a:off x="6553200" y="2819400"/>
            <a:ext cx="1524000" cy="400050"/>
          </a:xfrm>
          <a:prstGeom prst="rect">
            <a:avLst/>
          </a:prstGeom>
          <a:noFill/>
          <a:ln w="9525">
            <a:noFill/>
            <a:miter lim="800000"/>
            <a:headEnd/>
            <a:tailEnd/>
          </a:ln>
        </p:spPr>
        <p:txBody>
          <a:bodyPr>
            <a:spAutoFit/>
          </a:bodyPr>
          <a:lstStyle/>
          <a:p>
            <a:r>
              <a:rPr lang="en-US" sz="2000">
                <a:latin typeface="Calibri" pitchFamily="34" charset="0"/>
              </a:rPr>
              <a:t>shift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36" grpId="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Calibri" pitchFamily="34" charset="0"/>
                <a:cs typeface="Calibri" pitchFamily="34" charset="0"/>
              </a:rPr>
              <a:t>Essential Question #2</a:t>
            </a:r>
          </a:p>
        </p:txBody>
      </p:sp>
      <p:sp>
        <p:nvSpPr>
          <p:cNvPr id="27651" name="Content Placeholder 2"/>
          <p:cNvSpPr>
            <a:spLocks noGrp="1"/>
          </p:cNvSpPr>
          <p:nvPr>
            <p:ph idx="1"/>
          </p:nvPr>
        </p:nvSpPr>
        <p:spPr>
          <a:xfrm>
            <a:off x="838200" y="1524000"/>
            <a:ext cx="7958138" cy="3881438"/>
          </a:xfrm>
          <a:solidFill>
            <a:schemeClr val="bg1"/>
          </a:solidFill>
        </p:spPr>
        <p:txBody>
          <a:bodyPr/>
          <a:lstStyle/>
          <a:p>
            <a:r>
              <a:rPr lang="en-US" sz="2400" dirty="0" smtClean="0">
                <a:solidFill>
                  <a:srgbClr val="C00000"/>
                </a:solidFill>
                <a:latin typeface="Calibri" pitchFamily="34" charset="0"/>
                <a:cs typeface="Calibri" pitchFamily="34" charset="0"/>
              </a:rPr>
              <a:t>How is a market clearing price determined?</a:t>
            </a:r>
          </a:p>
          <a:p>
            <a:pPr lvl="1"/>
            <a:r>
              <a:rPr lang="en-US" sz="2400" dirty="0" smtClean="0">
                <a:latin typeface="Calibri" pitchFamily="34" charset="0"/>
                <a:cs typeface="Calibri" pitchFamily="34" charset="0"/>
              </a:rPr>
              <a:t>At the ________________ point, where quantity demanded is _______ to quantity supplied.</a:t>
            </a:r>
          </a:p>
        </p:txBody>
      </p:sp>
      <p:sp>
        <p:nvSpPr>
          <p:cNvPr id="5" name="TextBox 4"/>
          <p:cNvSpPr txBox="1">
            <a:spLocks noChangeArrowheads="1"/>
          </p:cNvSpPr>
          <p:nvPr/>
        </p:nvSpPr>
        <p:spPr bwMode="auto">
          <a:xfrm>
            <a:off x="2895600" y="1905000"/>
            <a:ext cx="4495800" cy="461665"/>
          </a:xfrm>
          <a:prstGeom prst="rect">
            <a:avLst/>
          </a:prstGeom>
          <a:noFill/>
          <a:ln w="9525">
            <a:noFill/>
            <a:miter lim="800000"/>
            <a:headEnd/>
            <a:tailEnd/>
          </a:ln>
        </p:spPr>
        <p:txBody>
          <a:bodyPr wrap="square">
            <a:spAutoFit/>
          </a:bodyPr>
          <a:lstStyle/>
          <a:p>
            <a:r>
              <a:rPr lang="en-US" sz="2400" dirty="0" smtClean="0">
                <a:solidFill>
                  <a:srgbClr val="C00000"/>
                </a:solidFill>
                <a:latin typeface="Calibri" pitchFamily="34" charset="0"/>
              </a:rPr>
              <a:t>equilibrium</a:t>
            </a:r>
            <a:endParaRPr lang="en-US" sz="2400" dirty="0">
              <a:solidFill>
                <a:srgbClr val="C00000"/>
              </a:solidFill>
              <a:latin typeface="Calibri" pitchFamily="34" charset="0"/>
            </a:endParaRPr>
          </a:p>
        </p:txBody>
      </p:sp>
      <p:sp>
        <p:nvSpPr>
          <p:cNvPr id="6" name="TextBox 5"/>
          <p:cNvSpPr txBox="1">
            <a:spLocks noChangeArrowheads="1"/>
          </p:cNvSpPr>
          <p:nvPr/>
        </p:nvSpPr>
        <p:spPr bwMode="auto">
          <a:xfrm>
            <a:off x="3276600" y="2281535"/>
            <a:ext cx="4495800" cy="461665"/>
          </a:xfrm>
          <a:prstGeom prst="rect">
            <a:avLst/>
          </a:prstGeom>
          <a:noFill/>
          <a:ln w="9525">
            <a:noFill/>
            <a:miter lim="800000"/>
            <a:headEnd/>
            <a:tailEnd/>
          </a:ln>
        </p:spPr>
        <p:txBody>
          <a:bodyPr wrap="square">
            <a:spAutoFit/>
          </a:bodyPr>
          <a:lstStyle/>
          <a:p>
            <a:r>
              <a:rPr lang="en-US" sz="2400" dirty="0" smtClean="0">
                <a:solidFill>
                  <a:srgbClr val="C00000"/>
                </a:solidFill>
                <a:latin typeface="Calibri" pitchFamily="34" charset="0"/>
              </a:rPr>
              <a:t>equal</a:t>
            </a:r>
            <a:endParaRPr lang="en-US" sz="2400" dirty="0">
              <a:solidFill>
                <a:srgbClr val="C00000"/>
              </a:solidFill>
              <a:latin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651">
                                            <p:bg/>
                                          </p:spTgt>
                                        </p:tgtEl>
                                        <p:attrNameLst>
                                          <p:attrName>style.visibility</p:attrName>
                                        </p:attrNameLst>
                                      </p:cBhvr>
                                      <p:to>
                                        <p:strVal val="visible"/>
                                      </p:to>
                                    </p:set>
                                    <p:animEffect transition="in" filter="fade">
                                      <p:cBhvr>
                                        <p:cTn id="7" dur="1000"/>
                                        <p:tgtEl>
                                          <p:spTgt spid="27651">
                                            <p:bg/>
                                          </p:spTgt>
                                        </p:tgtEl>
                                      </p:cBhvr>
                                    </p:animEffect>
                                    <p:anim calcmode="lin" valueType="num">
                                      <p:cBhvr>
                                        <p:cTn id="8" dur="1000" fill="hold"/>
                                        <p:tgtEl>
                                          <p:spTgt spid="27651">
                                            <p:bg/>
                                          </p:spTgt>
                                        </p:tgtEl>
                                        <p:attrNameLst>
                                          <p:attrName>ppt_x</p:attrName>
                                        </p:attrNameLst>
                                      </p:cBhvr>
                                      <p:tavLst>
                                        <p:tav tm="0">
                                          <p:val>
                                            <p:strVal val="#ppt_x"/>
                                          </p:val>
                                        </p:tav>
                                        <p:tav tm="100000">
                                          <p:val>
                                            <p:strVal val="#ppt_x"/>
                                          </p:val>
                                        </p:tav>
                                      </p:tavLst>
                                    </p:anim>
                                    <p:anim calcmode="lin" valueType="num">
                                      <p:cBhvr>
                                        <p:cTn id="9" dur="1000" fill="hold"/>
                                        <p:tgtEl>
                                          <p:spTgt spid="27651">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Effect transition="in" filter="fade">
                                      <p:cBhvr>
                                        <p:cTn id="14" dur="1000"/>
                                        <p:tgtEl>
                                          <p:spTgt spid="27651">
                                            <p:txEl>
                                              <p:pRg st="0" end="0"/>
                                            </p:txEl>
                                          </p:spTgt>
                                        </p:tgtEl>
                                      </p:cBhvr>
                                    </p:animEffect>
                                    <p:anim calcmode="lin" valueType="num">
                                      <p:cBhvr>
                                        <p:cTn id="15"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animEffect transition="in" filter="fade">
                                      <p:cBhvr>
                                        <p:cTn id="19" dur="1000"/>
                                        <p:tgtEl>
                                          <p:spTgt spid="27651">
                                            <p:txEl>
                                              <p:pRg st="1" end="1"/>
                                            </p:txEl>
                                          </p:spTgt>
                                        </p:tgtEl>
                                      </p:cBhvr>
                                    </p:animEffect>
                                    <p:anim calcmode="lin" valueType="num">
                                      <p:cBhvr>
                                        <p:cTn id="20"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P spid="5" grpId="0"/>
      <p:bldP spid="6" grpId="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Calibri" pitchFamily="34" charset="0"/>
                <a:cs typeface="Calibri" pitchFamily="34" charset="0"/>
              </a:rPr>
              <a:t>Essential Question #3</a:t>
            </a:r>
          </a:p>
        </p:txBody>
      </p:sp>
      <p:sp>
        <p:nvSpPr>
          <p:cNvPr id="27651" name="Content Placeholder 2"/>
          <p:cNvSpPr>
            <a:spLocks noGrp="1"/>
          </p:cNvSpPr>
          <p:nvPr>
            <p:ph idx="1"/>
          </p:nvPr>
        </p:nvSpPr>
        <p:spPr>
          <a:xfrm>
            <a:off x="838200" y="1524000"/>
            <a:ext cx="7958138" cy="3881438"/>
          </a:xfrm>
          <a:solidFill>
            <a:schemeClr val="bg1"/>
          </a:solidFill>
        </p:spPr>
        <p:txBody>
          <a:bodyPr/>
          <a:lstStyle/>
          <a:p>
            <a:r>
              <a:rPr lang="en-US" sz="2400" dirty="0" smtClean="0">
                <a:solidFill>
                  <a:srgbClr val="C00000"/>
                </a:solidFill>
                <a:latin typeface="Calibri" pitchFamily="34" charset="0"/>
                <a:cs typeface="Calibri" pitchFamily="34" charset="0"/>
              </a:rPr>
              <a:t>What can price ceilings and price floors cause in the marketplace?</a:t>
            </a:r>
          </a:p>
          <a:p>
            <a:pPr lvl="1"/>
            <a:r>
              <a:rPr lang="en-US" sz="2400" dirty="0" smtClean="0">
                <a:latin typeface="Calibri" pitchFamily="34" charset="0"/>
                <a:cs typeface="Calibri" pitchFamily="34" charset="0"/>
              </a:rPr>
              <a:t>A price ceiling that is below the equilibrium point will cause a ________________.</a:t>
            </a:r>
          </a:p>
          <a:p>
            <a:pPr lvl="1"/>
            <a:r>
              <a:rPr lang="en-US" sz="2400" dirty="0" smtClean="0">
                <a:latin typeface="Calibri" pitchFamily="34" charset="0"/>
                <a:cs typeface="Calibri" pitchFamily="34" charset="0"/>
              </a:rPr>
              <a:t>A price floor that is above the equilibrium point will cause a ________________.</a:t>
            </a:r>
          </a:p>
          <a:p>
            <a:pPr lvl="1"/>
            <a:endParaRPr lang="en-US" sz="2400" dirty="0" smtClean="0">
              <a:latin typeface="Calibri" pitchFamily="34" charset="0"/>
              <a:cs typeface="Calibri" pitchFamily="34" charset="0"/>
            </a:endParaRPr>
          </a:p>
        </p:txBody>
      </p:sp>
      <p:sp>
        <p:nvSpPr>
          <p:cNvPr id="5" name="TextBox 4"/>
          <p:cNvSpPr txBox="1">
            <a:spLocks noChangeArrowheads="1"/>
          </p:cNvSpPr>
          <p:nvPr/>
        </p:nvSpPr>
        <p:spPr bwMode="auto">
          <a:xfrm>
            <a:off x="2667000" y="2590800"/>
            <a:ext cx="4495800" cy="461665"/>
          </a:xfrm>
          <a:prstGeom prst="rect">
            <a:avLst/>
          </a:prstGeom>
          <a:noFill/>
          <a:ln w="9525">
            <a:noFill/>
            <a:miter lim="800000"/>
            <a:headEnd/>
            <a:tailEnd/>
          </a:ln>
        </p:spPr>
        <p:txBody>
          <a:bodyPr wrap="square">
            <a:spAutoFit/>
          </a:bodyPr>
          <a:lstStyle/>
          <a:p>
            <a:r>
              <a:rPr lang="en-US" sz="2400" dirty="0" smtClean="0">
                <a:solidFill>
                  <a:srgbClr val="C00000"/>
                </a:solidFill>
                <a:latin typeface="Calibri" pitchFamily="34" charset="0"/>
              </a:rPr>
              <a:t>shortage</a:t>
            </a:r>
            <a:endParaRPr lang="en-US" sz="2400" dirty="0">
              <a:solidFill>
                <a:srgbClr val="C00000"/>
              </a:solidFill>
              <a:latin typeface="Calibri" pitchFamily="34" charset="0"/>
            </a:endParaRPr>
          </a:p>
        </p:txBody>
      </p:sp>
      <p:sp>
        <p:nvSpPr>
          <p:cNvPr id="6" name="TextBox 5"/>
          <p:cNvSpPr txBox="1">
            <a:spLocks noChangeArrowheads="1"/>
          </p:cNvSpPr>
          <p:nvPr/>
        </p:nvSpPr>
        <p:spPr bwMode="auto">
          <a:xfrm>
            <a:off x="2743200" y="3429000"/>
            <a:ext cx="4495800" cy="461665"/>
          </a:xfrm>
          <a:prstGeom prst="rect">
            <a:avLst/>
          </a:prstGeom>
          <a:noFill/>
          <a:ln w="9525">
            <a:noFill/>
            <a:miter lim="800000"/>
            <a:headEnd/>
            <a:tailEnd/>
          </a:ln>
        </p:spPr>
        <p:txBody>
          <a:bodyPr wrap="square">
            <a:spAutoFit/>
          </a:bodyPr>
          <a:lstStyle/>
          <a:p>
            <a:r>
              <a:rPr lang="en-US" sz="2400" dirty="0" smtClean="0">
                <a:solidFill>
                  <a:srgbClr val="C00000"/>
                </a:solidFill>
                <a:latin typeface="Calibri" pitchFamily="34" charset="0"/>
              </a:rPr>
              <a:t>surplus</a:t>
            </a:r>
            <a:endParaRPr lang="en-US" sz="2400" dirty="0">
              <a:solidFill>
                <a:srgbClr val="C00000"/>
              </a:solidFill>
              <a:latin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651">
                                            <p:bg/>
                                          </p:spTgt>
                                        </p:tgtEl>
                                        <p:attrNameLst>
                                          <p:attrName>style.visibility</p:attrName>
                                        </p:attrNameLst>
                                      </p:cBhvr>
                                      <p:to>
                                        <p:strVal val="visible"/>
                                      </p:to>
                                    </p:set>
                                    <p:animEffect transition="in" filter="fade">
                                      <p:cBhvr>
                                        <p:cTn id="7" dur="1000"/>
                                        <p:tgtEl>
                                          <p:spTgt spid="27651">
                                            <p:bg/>
                                          </p:spTgt>
                                        </p:tgtEl>
                                      </p:cBhvr>
                                    </p:animEffect>
                                    <p:anim calcmode="lin" valueType="num">
                                      <p:cBhvr>
                                        <p:cTn id="8" dur="1000" fill="hold"/>
                                        <p:tgtEl>
                                          <p:spTgt spid="27651">
                                            <p:bg/>
                                          </p:spTgt>
                                        </p:tgtEl>
                                        <p:attrNameLst>
                                          <p:attrName>ppt_x</p:attrName>
                                        </p:attrNameLst>
                                      </p:cBhvr>
                                      <p:tavLst>
                                        <p:tav tm="0">
                                          <p:val>
                                            <p:strVal val="#ppt_x"/>
                                          </p:val>
                                        </p:tav>
                                        <p:tav tm="100000">
                                          <p:val>
                                            <p:strVal val="#ppt_x"/>
                                          </p:val>
                                        </p:tav>
                                      </p:tavLst>
                                    </p:anim>
                                    <p:anim calcmode="lin" valueType="num">
                                      <p:cBhvr>
                                        <p:cTn id="9" dur="1000" fill="hold"/>
                                        <p:tgtEl>
                                          <p:spTgt spid="27651">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Effect transition="in" filter="fade">
                                      <p:cBhvr>
                                        <p:cTn id="14" dur="1000"/>
                                        <p:tgtEl>
                                          <p:spTgt spid="27651">
                                            <p:txEl>
                                              <p:pRg st="0" end="0"/>
                                            </p:txEl>
                                          </p:spTgt>
                                        </p:tgtEl>
                                      </p:cBhvr>
                                    </p:animEffect>
                                    <p:anim calcmode="lin" valueType="num">
                                      <p:cBhvr>
                                        <p:cTn id="15"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animEffect transition="in" filter="fade">
                                      <p:cBhvr>
                                        <p:cTn id="19" dur="1000"/>
                                        <p:tgtEl>
                                          <p:spTgt spid="27651">
                                            <p:txEl>
                                              <p:pRg st="1" end="1"/>
                                            </p:txEl>
                                          </p:spTgt>
                                        </p:tgtEl>
                                      </p:cBhvr>
                                    </p:animEffect>
                                    <p:anim calcmode="lin" valueType="num">
                                      <p:cBhvr>
                                        <p:cTn id="20"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7651">
                                            <p:txEl>
                                              <p:pRg st="2" end="2"/>
                                            </p:txEl>
                                          </p:spTgt>
                                        </p:tgtEl>
                                        <p:attrNameLst>
                                          <p:attrName>style.visibility</p:attrName>
                                        </p:attrNameLst>
                                      </p:cBhvr>
                                      <p:to>
                                        <p:strVal val="visible"/>
                                      </p:to>
                                    </p:set>
                                    <p:animEffect transition="in" filter="fade">
                                      <p:cBhvr>
                                        <p:cTn id="24" dur="1000"/>
                                        <p:tgtEl>
                                          <p:spTgt spid="27651">
                                            <p:txEl>
                                              <p:pRg st="2" end="2"/>
                                            </p:txEl>
                                          </p:spTgt>
                                        </p:tgtEl>
                                      </p:cBhvr>
                                    </p:animEffect>
                                    <p:anim calcmode="lin" valueType="num">
                                      <p:cBhvr>
                                        <p:cTn id="25"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76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P spid="5" grpId="0"/>
      <p:bldP spid="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algn="l"/>
            <a:r>
              <a:rPr lang="en-US" sz="3200" smtClean="0"/>
              <a:t>1. </a:t>
            </a:r>
          </a:p>
        </p:txBody>
      </p:sp>
      <p:pic>
        <p:nvPicPr>
          <p:cNvPr id="105474" name="Picture 2"/>
          <p:cNvPicPr>
            <a:picLocks noChangeAspect="1" noChangeArrowheads="1"/>
          </p:cNvPicPr>
          <p:nvPr/>
        </p:nvPicPr>
        <p:blipFill>
          <a:blip r:embed="rId2" cstate="print"/>
          <a:srcRect l="20625" t="27344" r="43750" b="25781"/>
          <a:stretch>
            <a:fillRect/>
          </a:stretch>
        </p:blipFill>
        <p:spPr bwMode="auto">
          <a:xfrm>
            <a:off x="1600200" y="152400"/>
            <a:ext cx="4495800" cy="4732338"/>
          </a:xfrm>
          <a:prstGeom prst="rect">
            <a:avLst/>
          </a:prstGeom>
          <a:noFill/>
          <a:ln w="9525">
            <a:noFill/>
            <a:miter lim="800000"/>
            <a:headEnd/>
            <a:tailEnd/>
          </a:ln>
        </p:spPr>
      </p:pic>
      <p:sp>
        <p:nvSpPr>
          <p:cNvPr id="4" name="Rectangle 3"/>
          <p:cNvSpPr>
            <a:spLocks noChangeArrowheads="1"/>
          </p:cNvSpPr>
          <p:nvPr/>
        </p:nvSpPr>
        <p:spPr bwMode="auto">
          <a:xfrm>
            <a:off x="76200" y="4921250"/>
            <a:ext cx="8991600" cy="1785938"/>
          </a:xfrm>
          <a:prstGeom prst="rect">
            <a:avLst/>
          </a:prstGeom>
          <a:noFill/>
          <a:ln w="9525">
            <a:noFill/>
            <a:miter lim="800000"/>
            <a:headEnd/>
            <a:tailEnd/>
          </a:ln>
        </p:spPr>
        <p:txBody>
          <a:bodyPr>
            <a:spAutoFit/>
          </a:bodyPr>
          <a:lstStyle/>
          <a:p>
            <a:pPr marL="457200" indent="-457200">
              <a:buFont typeface="Arial" pitchFamily="34" charset="0"/>
              <a:buAutoNum type="alphaLcPeriod" startAt="2"/>
            </a:pPr>
            <a:r>
              <a:rPr lang="en-US" sz="2200">
                <a:latin typeface="Calibri" pitchFamily="34" charset="0"/>
                <a:cs typeface="Calibri" pitchFamily="34" charset="0"/>
              </a:rPr>
              <a:t>The quantity demanded rises to 55 units, the quantity supplied falls to 40 units, and there is a shortage of 15 units.</a:t>
            </a:r>
          </a:p>
          <a:p>
            <a:pPr marL="457200" indent="-457200">
              <a:buFont typeface="Arial" pitchFamily="34" charset="0"/>
              <a:buAutoNum type="alphaLcPeriod" startAt="2"/>
            </a:pPr>
            <a:r>
              <a:rPr lang="en-US" sz="2200">
                <a:latin typeface="Calibri" pitchFamily="34" charset="0"/>
                <a:cs typeface="Calibri" pitchFamily="34" charset="0"/>
              </a:rPr>
              <a:t>No. It may make those bicycle buyers better off that actually get a bicycle. However, some buyers are unable to get a bike, must wait in line, pay a bribe, or accept a lower quality bicycle.</a:t>
            </a:r>
          </a:p>
        </p:txBody>
      </p:sp>
      <p:pic>
        <p:nvPicPr>
          <p:cNvPr id="5" name="Picture 2"/>
          <p:cNvPicPr>
            <a:picLocks noChangeAspect="1" noChangeArrowheads="1"/>
          </p:cNvPicPr>
          <p:nvPr/>
        </p:nvPicPr>
        <p:blipFill>
          <a:blip r:embed="rId3" cstate="print"/>
          <a:srcRect l="28125" t="44531" r="26875" b="22656"/>
          <a:stretch>
            <a:fillRect/>
          </a:stretch>
        </p:blipFill>
        <p:spPr bwMode="auto">
          <a:xfrm>
            <a:off x="5029200" y="1066800"/>
            <a:ext cx="4038600" cy="2874963"/>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37465" t="73232" r="59988" b="22420"/>
          <a:stretch>
            <a:fillRect/>
          </a:stretch>
        </p:blipFill>
        <p:spPr bwMode="auto">
          <a:xfrm>
            <a:off x="6096000" y="3581400"/>
            <a:ext cx="228600" cy="381000"/>
          </a:xfrm>
          <a:prstGeom prst="rect">
            <a:avLst/>
          </a:prstGeom>
          <a:noFill/>
          <a:ln w="9525">
            <a:noFill/>
            <a:miter lim="800000"/>
            <a:headEnd/>
            <a:tailEnd/>
          </a:ln>
        </p:spPr>
      </p:pic>
      <p:sp>
        <p:nvSpPr>
          <p:cNvPr id="7" name="Rectangle 6"/>
          <p:cNvSpPr>
            <a:spLocks noChangeArrowheads="1"/>
          </p:cNvSpPr>
          <p:nvPr/>
        </p:nvSpPr>
        <p:spPr bwMode="auto">
          <a:xfrm>
            <a:off x="5715000" y="3581400"/>
            <a:ext cx="381000" cy="304800"/>
          </a:xfrm>
          <a:prstGeom prst="rect">
            <a:avLst/>
          </a:prstGeom>
          <a:solidFill>
            <a:schemeClr val="bg1"/>
          </a:solidFill>
          <a:ln w="9525" algn="ctr">
            <a:noFill/>
            <a:round/>
            <a:headEnd/>
            <a:tailEnd/>
          </a:ln>
        </p:spPr>
        <p:txBody>
          <a:bodyPr wrap="none"/>
          <a:lstStyle/>
          <a:p>
            <a:endParaRPr lang="en-US"/>
          </a:p>
        </p:txBody>
      </p:sp>
      <p:cxnSp>
        <p:nvCxnSpPr>
          <p:cNvPr id="8" name="Straight Connector 7"/>
          <p:cNvCxnSpPr/>
          <p:nvPr/>
        </p:nvCxnSpPr>
        <p:spPr bwMode="auto">
          <a:xfrm>
            <a:off x="6019800" y="1600200"/>
            <a:ext cx="2133600" cy="1524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V="1">
            <a:off x="5943600" y="1371600"/>
            <a:ext cx="2057400" cy="1524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5638800" y="1371600"/>
            <a:ext cx="0" cy="21336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H="1">
            <a:off x="5638800" y="3505200"/>
            <a:ext cx="2895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 name="TextBox 11"/>
          <p:cNvSpPr txBox="1"/>
          <p:nvPr/>
        </p:nvSpPr>
        <p:spPr>
          <a:xfrm>
            <a:off x="5105400" y="1447800"/>
            <a:ext cx="838200" cy="307777"/>
          </a:xfrm>
          <a:prstGeom prst="rect">
            <a:avLst/>
          </a:prstGeom>
          <a:noFill/>
        </p:spPr>
        <p:txBody>
          <a:bodyPr wrap="square" rtlCol="0">
            <a:spAutoFit/>
          </a:bodyPr>
          <a:lstStyle/>
          <a:p>
            <a:r>
              <a:rPr lang="en-US" sz="1400" dirty="0" smtClean="0"/>
              <a:t>5.50</a:t>
            </a:r>
            <a:endParaRPr lang="en-US" sz="1400" dirty="0"/>
          </a:p>
        </p:txBody>
      </p:sp>
      <p:sp>
        <p:nvSpPr>
          <p:cNvPr id="13" name="TextBox 12"/>
          <p:cNvSpPr txBox="1"/>
          <p:nvPr/>
        </p:nvSpPr>
        <p:spPr>
          <a:xfrm>
            <a:off x="5105400" y="2057400"/>
            <a:ext cx="838200" cy="307777"/>
          </a:xfrm>
          <a:prstGeom prst="rect">
            <a:avLst/>
          </a:prstGeom>
          <a:noFill/>
        </p:spPr>
        <p:txBody>
          <a:bodyPr wrap="square" rtlCol="0">
            <a:spAutoFit/>
          </a:bodyPr>
          <a:lstStyle/>
          <a:p>
            <a:r>
              <a:rPr lang="en-US" sz="1400" dirty="0" smtClean="0"/>
              <a:t>4.50</a:t>
            </a:r>
            <a:endParaRPr lang="en-US" sz="1400" dirty="0"/>
          </a:p>
        </p:txBody>
      </p:sp>
      <p:sp>
        <p:nvSpPr>
          <p:cNvPr id="14" name="TextBox 13"/>
          <p:cNvSpPr txBox="1"/>
          <p:nvPr/>
        </p:nvSpPr>
        <p:spPr>
          <a:xfrm>
            <a:off x="5105400" y="2511623"/>
            <a:ext cx="838200" cy="307777"/>
          </a:xfrm>
          <a:prstGeom prst="rect">
            <a:avLst/>
          </a:prstGeom>
          <a:noFill/>
        </p:spPr>
        <p:txBody>
          <a:bodyPr wrap="square" rtlCol="0">
            <a:spAutoFit/>
          </a:bodyPr>
          <a:lstStyle/>
          <a:p>
            <a:r>
              <a:rPr lang="en-US" sz="1400" dirty="0" smtClean="0"/>
              <a:t>4.00</a:t>
            </a:r>
            <a:endParaRPr lang="en-US" sz="1400" dirty="0"/>
          </a:p>
        </p:txBody>
      </p:sp>
      <p:sp>
        <p:nvSpPr>
          <p:cNvPr id="15" name="TextBox 14"/>
          <p:cNvSpPr txBox="1"/>
          <p:nvPr/>
        </p:nvSpPr>
        <p:spPr>
          <a:xfrm>
            <a:off x="5943600" y="3581400"/>
            <a:ext cx="838200" cy="307777"/>
          </a:xfrm>
          <a:prstGeom prst="rect">
            <a:avLst/>
          </a:prstGeom>
          <a:noFill/>
        </p:spPr>
        <p:txBody>
          <a:bodyPr wrap="square" rtlCol="0">
            <a:spAutoFit/>
          </a:bodyPr>
          <a:lstStyle/>
          <a:p>
            <a:r>
              <a:rPr lang="en-US" sz="1400" dirty="0" smtClean="0"/>
              <a:t>240</a:t>
            </a:r>
            <a:endParaRPr lang="en-US" sz="1400" dirty="0"/>
          </a:p>
        </p:txBody>
      </p:sp>
      <p:sp>
        <p:nvSpPr>
          <p:cNvPr id="16" name="TextBox 15"/>
          <p:cNvSpPr txBox="1"/>
          <p:nvPr/>
        </p:nvSpPr>
        <p:spPr>
          <a:xfrm>
            <a:off x="6629400" y="3581400"/>
            <a:ext cx="838200" cy="307777"/>
          </a:xfrm>
          <a:prstGeom prst="rect">
            <a:avLst/>
          </a:prstGeom>
          <a:noFill/>
        </p:spPr>
        <p:txBody>
          <a:bodyPr wrap="square" rtlCol="0">
            <a:spAutoFit/>
          </a:bodyPr>
          <a:lstStyle/>
          <a:p>
            <a:r>
              <a:rPr lang="en-US" sz="1400" dirty="0" smtClean="0"/>
              <a:t>280</a:t>
            </a:r>
            <a:endParaRPr lang="en-US" sz="1400" dirty="0"/>
          </a:p>
        </p:txBody>
      </p:sp>
      <p:sp>
        <p:nvSpPr>
          <p:cNvPr id="17" name="TextBox 16"/>
          <p:cNvSpPr txBox="1"/>
          <p:nvPr/>
        </p:nvSpPr>
        <p:spPr>
          <a:xfrm>
            <a:off x="7239000" y="3581400"/>
            <a:ext cx="838200" cy="307777"/>
          </a:xfrm>
          <a:prstGeom prst="rect">
            <a:avLst/>
          </a:prstGeom>
          <a:noFill/>
        </p:spPr>
        <p:txBody>
          <a:bodyPr wrap="square" rtlCol="0">
            <a:spAutoFit/>
          </a:bodyPr>
          <a:lstStyle/>
          <a:p>
            <a:r>
              <a:rPr lang="en-US" sz="1400" dirty="0" smtClean="0"/>
              <a:t>300</a:t>
            </a:r>
            <a:endParaRPr lang="en-US" sz="1400" dirty="0"/>
          </a:p>
        </p:txBody>
      </p:sp>
      <p:sp>
        <p:nvSpPr>
          <p:cNvPr id="18" name="TextBox 17"/>
          <p:cNvSpPr txBox="1"/>
          <p:nvPr/>
        </p:nvSpPr>
        <p:spPr>
          <a:xfrm>
            <a:off x="7543800" y="3581400"/>
            <a:ext cx="838200" cy="307777"/>
          </a:xfrm>
          <a:prstGeom prst="rect">
            <a:avLst/>
          </a:prstGeom>
          <a:noFill/>
        </p:spPr>
        <p:txBody>
          <a:bodyPr wrap="square" rtlCol="0">
            <a:spAutoFit/>
          </a:bodyPr>
          <a:lstStyle/>
          <a:p>
            <a:r>
              <a:rPr lang="en-US" sz="1400" dirty="0" smtClean="0"/>
              <a:t>360</a:t>
            </a:r>
            <a:endParaRPr lang="en-US"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fade">
                                      <p:cBhvr>
                                        <p:cTn id="7" dur="1000"/>
                                        <p:tgtEl>
                                          <p:spTgt spid="105474"/>
                                        </p:tgtEl>
                                      </p:cBhvr>
                                    </p:animEffect>
                                    <p:anim calcmode="lin" valueType="num">
                                      <p:cBhvr>
                                        <p:cTn id="8" dur="1000" fill="hold"/>
                                        <p:tgtEl>
                                          <p:spTgt spid="105474"/>
                                        </p:tgtEl>
                                        <p:attrNameLst>
                                          <p:attrName>ppt_x</p:attrName>
                                        </p:attrNameLst>
                                      </p:cBhvr>
                                      <p:tavLst>
                                        <p:tav tm="0">
                                          <p:val>
                                            <p:strVal val="#ppt_x"/>
                                          </p:val>
                                        </p:tav>
                                        <p:tav tm="100000">
                                          <p:val>
                                            <p:strVal val="#ppt_x"/>
                                          </p:val>
                                        </p:tav>
                                      </p:tavLst>
                                    </p:anim>
                                    <p:anim calcmode="lin" valueType="num">
                                      <p:cBhvr>
                                        <p:cTn id="9" dur="1000" fill="hold"/>
                                        <p:tgtEl>
                                          <p:spTgt spid="1054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7"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4921250"/>
            <a:ext cx="8991600" cy="831850"/>
          </a:xfrm>
          <a:prstGeom prst="rect">
            <a:avLst/>
          </a:prstGeom>
          <a:noFill/>
          <a:ln w="9525">
            <a:noFill/>
            <a:miter lim="800000"/>
            <a:headEnd/>
            <a:tailEnd/>
          </a:ln>
        </p:spPr>
        <p:txBody>
          <a:bodyPr>
            <a:spAutoFit/>
          </a:bodyPr>
          <a:lstStyle/>
          <a:p>
            <a:r>
              <a:rPr lang="en-US" sz="2400">
                <a:latin typeface="Calibri" pitchFamily="34" charset="0"/>
                <a:cs typeface="Calibri" pitchFamily="34" charset="0"/>
              </a:rPr>
              <a:t>d. The quantity supplied rises to 70 units, the quantity demanded falls to 40 units, and there is a surplus of 30 units.</a:t>
            </a:r>
            <a:endParaRPr lang="en-US" sz="2200">
              <a:latin typeface="Calibri" pitchFamily="34" charset="0"/>
              <a:cs typeface="Calibri" pitchFamily="34" charset="0"/>
            </a:endParaRPr>
          </a:p>
        </p:txBody>
      </p:sp>
      <p:pic>
        <p:nvPicPr>
          <p:cNvPr id="94211" name="Picture 2"/>
          <p:cNvPicPr>
            <a:picLocks noChangeAspect="1" noChangeArrowheads="1"/>
          </p:cNvPicPr>
          <p:nvPr/>
        </p:nvPicPr>
        <p:blipFill>
          <a:blip r:embed="rId2" cstate="print"/>
          <a:srcRect/>
          <a:stretch>
            <a:fillRect/>
          </a:stretch>
        </p:blipFill>
        <p:spPr bwMode="auto">
          <a:xfrm>
            <a:off x="2514600" y="228600"/>
            <a:ext cx="4295775" cy="4591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2300" y="-304800"/>
            <a:ext cx="7759700" cy="1143000"/>
          </a:xfrm>
          <a:prstGeom prst="rect">
            <a:avLst/>
          </a:prstGeom>
          <a:solidFill>
            <a:schemeClr val="bg1"/>
          </a:solidFill>
          <a:ln w="9525">
            <a:noFill/>
            <a:miter lim="800000"/>
            <a:headEnd/>
            <a:tailEnd/>
          </a:ln>
        </p:spPr>
        <p:txBody>
          <a:bodyPr anchor="ctr"/>
          <a:lstStyle/>
          <a:p>
            <a:pPr algn="ctr">
              <a:lnSpc>
                <a:spcPct val="85000"/>
              </a:lnSpc>
              <a:defRPr/>
            </a:pPr>
            <a:r>
              <a:rPr lang="en-US" sz="2400" kern="0" dirty="0" smtClean="0">
                <a:solidFill>
                  <a:srgbClr val="C00000"/>
                </a:solidFill>
                <a:latin typeface="Arial" charset="0"/>
                <a:ea typeface="+mj-ea"/>
                <a:cs typeface="Arial" charset="0"/>
              </a:rPr>
              <a:t>Changes </a:t>
            </a:r>
            <a:r>
              <a:rPr lang="en-US" sz="2400" kern="0" dirty="0">
                <a:solidFill>
                  <a:srgbClr val="C00000"/>
                </a:solidFill>
                <a:latin typeface="Arial" charset="0"/>
                <a:ea typeface="+mj-ea"/>
                <a:cs typeface="Arial" charset="0"/>
              </a:rPr>
              <a:t>in Supply</a:t>
            </a:r>
          </a:p>
        </p:txBody>
      </p:sp>
      <p:graphicFrame>
        <p:nvGraphicFramePr>
          <p:cNvPr id="79947" name="Group 75"/>
          <p:cNvGraphicFramePr>
            <a:graphicFrameLocks noGrp="1"/>
          </p:cNvGraphicFramePr>
          <p:nvPr/>
        </p:nvGraphicFramePr>
        <p:xfrm>
          <a:off x="152400" y="1127125"/>
          <a:ext cx="2057400" cy="2529840"/>
        </p:xfrm>
        <a:graphic>
          <a:graphicData uri="http://schemas.openxmlformats.org/drawingml/2006/table">
            <a:tbl>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tblGrid>
              <a:tr h="98073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rgbClr val="C00000"/>
                          </a:solidFill>
                          <a:effectLst/>
                          <a:latin typeface="Calibri" pitchFamily="34" charset="0"/>
                        </a:rPr>
                        <a:t>Price For Lawn Mowing Service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rgbClr val="003366"/>
                          </a:solidFill>
                          <a:effectLst/>
                          <a:latin typeface="Calibri" pitchFamily="34" charset="0"/>
                        </a:rPr>
                        <a:t>Original Quantity Supplied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$30.00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20.00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10.00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5.00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79953" name="Group 81"/>
          <p:cNvGraphicFramePr>
            <a:graphicFrameLocks noGrp="1"/>
          </p:cNvGraphicFramePr>
          <p:nvPr/>
        </p:nvGraphicFramePr>
        <p:xfrm>
          <a:off x="2209800" y="1127125"/>
          <a:ext cx="1219200" cy="2529840"/>
        </p:xfrm>
        <a:graphic>
          <a:graphicData uri="http://schemas.openxmlformats.org/drawingml/2006/table">
            <a:tbl>
              <a:tblPr/>
              <a:tblGrid>
                <a:gridCol w="1219200">
                  <a:extLst>
                    <a:ext uri="{9D8B030D-6E8A-4147-A177-3AD203B41FA5}">
                      <a16:colId xmlns:a16="http://schemas.microsoft.com/office/drawing/2014/main" val="20000"/>
                    </a:ext>
                  </a:extLst>
                </a:gridCol>
              </a:tblGrid>
              <a:tr h="98073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rgbClr val="000000"/>
                          </a:solidFill>
                          <a:effectLst/>
                          <a:latin typeface="Calibri" pitchFamily="34" charset="0"/>
                        </a:rPr>
                        <a:t>Quantity Supplied New Equipment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2" name="Group 50"/>
          <p:cNvGrpSpPr>
            <a:grpSpLocks/>
          </p:cNvGrpSpPr>
          <p:nvPr/>
        </p:nvGrpSpPr>
        <p:grpSpPr bwMode="auto">
          <a:xfrm>
            <a:off x="4875213" y="1047750"/>
            <a:ext cx="4040187" cy="4286250"/>
            <a:chOff x="2403" y="1219"/>
            <a:chExt cx="2878" cy="2894"/>
          </a:xfrm>
        </p:grpSpPr>
        <p:sp>
          <p:nvSpPr>
            <p:cNvPr id="10315" name="Rectangle 51"/>
            <p:cNvSpPr>
              <a:spLocks noChangeArrowheads="1"/>
            </p:cNvSpPr>
            <p:nvPr/>
          </p:nvSpPr>
          <p:spPr bwMode="auto">
            <a:xfrm>
              <a:off x="2457" y="1219"/>
              <a:ext cx="373"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Price </a:t>
              </a:r>
            </a:p>
          </p:txBody>
        </p:sp>
        <p:sp>
          <p:nvSpPr>
            <p:cNvPr id="10316" name="Rectangle 53"/>
            <p:cNvSpPr>
              <a:spLocks noChangeArrowheads="1"/>
            </p:cNvSpPr>
            <p:nvPr/>
          </p:nvSpPr>
          <p:spPr bwMode="auto">
            <a:xfrm>
              <a:off x="3115" y="1485"/>
              <a:ext cx="0" cy="144"/>
            </a:xfrm>
            <a:prstGeom prst="rect">
              <a:avLst/>
            </a:prstGeom>
            <a:noFill/>
            <a:ln w="9525">
              <a:noFill/>
              <a:miter lim="800000"/>
              <a:headEnd/>
              <a:tailEnd/>
            </a:ln>
          </p:spPr>
          <p:txBody>
            <a:bodyPr wrap="none" lIns="0" tIns="0" rIns="0" bIns="0">
              <a:spAutoFit/>
            </a:bodyPr>
            <a:lstStyle/>
            <a:p>
              <a:pPr defTabSz="514350" eaLnBrk="0" hangingPunct="0"/>
              <a:endParaRPr lang="en-AU" sz="1500" b="1">
                <a:solidFill>
                  <a:srgbClr val="000000"/>
                </a:solidFill>
                <a:latin typeface="Arial" charset="0"/>
              </a:endParaRPr>
            </a:p>
          </p:txBody>
        </p:sp>
        <p:sp>
          <p:nvSpPr>
            <p:cNvPr id="10317" name="Rectangle 55"/>
            <p:cNvSpPr>
              <a:spLocks noChangeArrowheads="1"/>
            </p:cNvSpPr>
            <p:nvPr/>
          </p:nvSpPr>
          <p:spPr bwMode="auto">
            <a:xfrm>
              <a:off x="2457" y="230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20.00</a:t>
              </a:r>
            </a:p>
          </p:txBody>
        </p:sp>
        <p:sp>
          <p:nvSpPr>
            <p:cNvPr id="10318" name="Rectangle 57"/>
            <p:cNvSpPr>
              <a:spLocks noChangeArrowheads="1"/>
            </p:cNvSpPr>
            <p:nvPr/>
          </p:nvSpPr>
          <p:spPr bwMode="auto">
            <a:xfrm>
              <a:off x="2403" y="1631"/>
              <a:ext cx="420"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$30.00</a:t>
              </a:r>
            </a:p>
          </p:txBody>
        </p:sp>
        <p:sp>
          <p:nvSpPr>
            <p:cNvPr id="10319" name="Rectangle 59"/>
            <p:cNvSpPr>
              <a:spLocks noChangeArrowheads="1"/>
            </p:cNvSpPr>
            <p:nvPr/>
          </p:nvSpPr>
          <p:spPr bwMode="auto">
            <a:xfrm>
              <a:off x="2457" y="3020"/>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10.00</a:t>
              </a:r>
            </a:p>
          </p:txBody>
        </p:sp>
        <p:sp>
          <p:nvSpPr>
            <p:cNvPr id="10320" name="Rectangle 60"/>
            <p:cNvSpPr>
              <a:spLocks noChangeArrowheads="1"/>
            </p:cNvSpPr>
            <p:nvPr/>
          </p:nvSpPr>
          <p:spPr bwMode="auto">
            <a:xfrm>
              <a:off x="2861" y="3804"/>
              <a:ext cx="67" cy="144"/>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0</a:t>
              </a:r>
            </a:p>
          </p:txBody>
        </p:sp>
        <p:sp>
          <p:nvSpPr>
            <p:cNvPr id="10321" name="Rectangle 61"/>
            <p:cNvSpPr>
              <a:spLocks noChangeArrowheads="1"/>
            </p:cNvSpPr>
            <p:nvPr/>
          </p:nvSpPr>
          <p:spPr bwMode="auto">
            <a:xfrm>
              <a:off x="2961" y="3804"/>
              <a:ext cx="2236"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  1   2   3    4    5    6    7    8    9    10</a:t>
              </a:r>
            </a:p>
          </p:txBody>
        </p:sp>
        <p:sp>
          <p:nvSpPr>
            <p:cNvPr id="10322" name="Line 73"/>
            <p:cNvSpPr>
              <a:spLocks noChangeShapeType="1"/>
            </p:cNvSpPr>
            <p:nvPr/>
          </p:nvSpPr>
          <p:spPr bwMode="auto">
            <a:xfrm>
              <a:off x="2846" y="204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3" name="Line 75"/>
            <p:cNvSpPr>
              <a:spLocks noChangeShapeType="1"/>
            </p:cNvSpPr>
            <p:nvPr/>
          </p:nvSpPr>
          <p:spPr bwMode="auto">
            <a:xfrm>
              <a:off x="2846" y="2404"/>
              <a:ext cx="5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4" name="Line 76"/>
            <p:cNvSpPr>
              <a:spLocks noChangeShapeType="1"/>
            </p:cNvSpPr>
            <p:nvPr/>
          </p:nvSpPr>
          <p:spPr bwMode="auto">
            <a:xfrm>
              <a:off x="2846" y="276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5" name="Line 77"/>
            <p:cNvSpPr>
              <a:spLocks noChangeShapeType="1"/>
            </p:cNvSpPr>
            <p:nvPr/>
          </p:nvSpPr>
          <p:spPr bwMode="auto">
            <a:xfrm>
              <a:off x="2846" y="3124"/>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6" name="Line 78"/>
            <p:cNvSpPr>
              <a:spLocks noChangeShapeType="1"/>
            </p:cNvSpPr>
            <p:nvPr/>
          </p:nvSpPr>
          <p:spPr bwMode="auto">
            <a:xfrm>
              <a:off x="2846" y="3440"/>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7" name="Line 79"/>
            <p:cNvSpPr>
              <a:spLocks noChangeShapeType="1"/>
            </p:cNvSpPr>
            <p:nvPr/>
          </p:nvSpPr>
          <p:spPr bwMode="auto">
            <a:xfrm>
              <a:off x="306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8" name="Line 80"/>
            <p:cNvSpPr>
              <a:spLocks noChangeShapeType="1"/>
            </p:cNvSpPr>
            <p:nvPr/>
          </p:nvSpPr>
          <p:spPr bwMode="auto">
            <a:xfrm>
              <a:off x="327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9" name="Line 81"/>
            <p:cNvSpPr>
              <a:spLocks noChangeShapeType="1"/>
            </p:cNvSpPr>
            <p:nvPr/>
          </p:nvSpPr>
          <p:spPr bwMode="auto">
            <a:xfrm>
              <a:off x="3435"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0" name="Line 82"/>
            <p:cNvSpPr>
              <a:spLocks noChangeShapeType="1"/>
            </p:cNvSpPr>
            <p:nvPr/>
          </p:nvSpPr>
          <p:spPr bwMode="auto">
            <a:xfrm>
              <a:off x="3652"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1" name="Line 83"/>
            <p:cNvSpPr>
              <a:spLocks noChangeShapeType="1"/>
            </p:cNvSpPr>
            <p:nvPr/>
          </p:nvSpPr>
          <p:spPr bwMode="auto">
            <a:xfrm>
              <a:off x="3869"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2" name="Line 85"/>
            <p:cNvSpPr>
              <a:spLocks noChangeShapeType="1"/>
            </p:cNvSpPr>
            <p:nvPr/>
          </p:nvSpPr>
          <p:spPr bwMode="auto">
            <a:xfrm>
              <a:off x="4086"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3" name="Line 87"/>
            <p:cNvSpPr>
              <a:spLocks noChangeShapeType="1"/>
            </p:cNvSpPr>
            <p:nvPr/>
          </p:nvSpPr>
          <p:spPr bwMode="auto">
            <a:xfrm>
              <a:off x="4357"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4" name="Line 88"/>
            <p:cNvSpPr>
              <a:spLocks noChangeShapeType="1"/>
            </p:cNvSpPr>
            <p:nvPr/>
          </p:nvSpPr>
          <p:spPr bwMode="auto">
            <a:xfrm>
              <a:off x="4575"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5" name="Line 89"/>
            <p:cNvSpPr>
              <a:spLocks noChangeShapeType="1"/>
            </p:cNvSpPr>
            <p:nvPr/>
          </p:nvSpPr>
          <p:spPr bwMode="auto">
            <a:xfrm>
              <a:off x="4792"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6" name="Rectangle 90"/>
            <p:cNvSpPr>
              <a:spLocks noChangeArrowheads="1"/>
            </p:cNvSpPr>
            <p:nvPr/>
          </p:nvSpPr>
          <p:spPr bwMode="auto">
            <a:xfrm>
              <a:off x="2846" y="3957"/>
              <a:ext cx="1170"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Quantity Supplied</a:t>
              </a:r>
            </a:p>
          </p:txBody>
        </p:sp>
        <p:sp>
          <p:nvSpPr>
            <p:cNvPr id="10337" name="Line 103"/>
            <p:cNvSpPr>
              <a:spLocks noChangeShapeType="1"/>
            </p:cNvSpPr>
            <p:nvPr/>
          </p:nvSpPr>
          <p:spPr bwMode="auto">
            <a:xfrm flipH="1">
              <a:off x="2846" y="1426"/>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8" name="Line 104"/>
            <p:cNvSpPr>
              <a:spLocks noChangeShapeType="1"/>
            </p:cNvSpPr>
            <p:nvPr/>
          </p:nvSpPr>
          <p:spPr bwMode="auto">
            <a:xfrm>
              <a:off x="5064"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9" name="Freeform 105"/>
            <p:cNvSpPr>
              <a:spLocks/>
            </p:cNvSpPr>
            <p:nvPr/>
          </p:nvSpPr>
          <p:spPr bwMode="auto">
            <a:xfrm>
              <a:off x="2913" y="1224"/>
              <a:ext cx="2368" cy="2571"/>
            </a:xfrm>
            <a:custGeom>
              <a:avLst/>
              <a:gdLst>
                <a:gd name="T0" fmla="*/ 0 w 2621"/>
                <a:gd name="T1" fmla="*/ 0 h 2571"/>
                <a:gd name="T2" fmla="*/ 0 w 2621"/>
                <a:gd name="T3" fmla="*/ 2570 h 2571"/>
                <a:gd name="T4" fmla="*/ 53 w 2621"/>
                <a:gd name="T5" fmla="*/ 2570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12700" cap="rnd">
              <a:solidFill>
                <a:srgbClr val="000000"/>
              </a:solidFill>
              <a:round/>
              <a:headEnd type="none" w="sm" len="sm"/>
              <a:tailEnd type="none" w="sm" len="sm"/>
            </a:ln>
          </p:spPr>
          <p:txBody>
            <a:bodyPr/>
            <a:lstStyle/>
            <a:p>
              <a:endParaRPr lang="en-US"/>
            </a:p>
          </p:txBody>
        </p:sp>
      </p:grpSp>
      <p:sp>
        <p:nvSpPr>
          <p:cNvPr id="10279" name="Line 92"/>
          <p:cNvSpPr>
            <a:spLocks noChangeShapeType="1"/>
          </p:cNvSpPr>
          <p:nvPr/>
        </p:nvSpPr>
        <p:spPr bwMode="auto">
          <a:xfrm flipH="1">
            <a:off x="5562600" y="1736725"/>
            <a:ext cx="762000" cy="2590800"/>
          </a:xfrm>
          <a:prstGeom prst="line">
            <a:avLst/>
          </a:prstGeom>
          <a:noFill/>
          <a:ln w="25400">
            <a:solidFill>
              <a:srgbClr val="4D9AFF"/>
            </a:solidFill>
            <a:round/>
            <a:headEnd type="none" w="sm" len="sm"/>
            <a:tailEnd type="none" w="sm" len="sm"/>
          </a:ln>
        </p:spPr>
        <p:txBody>
          <a:bodyPr wrap="none" anchor="ctr"/>
          <a:lstStyle/>
          <a:p>
            <a:endParaRPr lang="en-US"/>
          </a:p>
        </p:txBody>
      </p:sp>
      <p:sp>
        <p:nvSpPr>
          <p:cNvPr id="10280" name="Freeform 95"/>
          <p:cNvSpPr>
            <a:spLocks/>
          </p:cNvSpPr>
          <p:nvPr/>
        </p:nvSpPr>
        <p:spPr bwMode="auto">
          <a:xfrm>
            <a:off x="6019800" y="2651125"/>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10281" name="Freeform 98"/>
          <p:cNvSpPr>
            <a:spLocks/>
          </p:cNvSpPr>
          <p:nvPr/>
        </p:nvSpPr>
        <p:spPr bwMode="auto">
          <a:xfrm>
            <a:off x="5715000" y="3794125"/>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10282" name="Freeform 93"/>
          <p:cNvSpPr>
            <a:spLocks/>
          </p:cNvSpPr>
          <p:nvPr/>
        </p:nvSpPr>
        <p:spPr bwMode="auto">
          <a:xfrm>
            <a:off x="6324600" y="1660525"/>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10283" name="Line 103"/>
          <p:cNvSpPr>
            <a:spLocks noChangeShapeType="1"/>
          </p:cNvSpPr>
          <p:nvPr/>
        </p:nvSpPr>
        <p:spPr bwMode="auto">
          <a:xfrm flipH="1">
            <a:off x="5497513" y="1735138"/>
            <a:ext cx="82550" cy="158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7" name="Line 92"/>
          <p:cNvSpPr>
            <a:spLocks noChangeShapeType="1"/>
          </p:cNvSpPr>
          <p:nvPr/>
        </p:nvSpPr>
        <p:spPr bwMode="auto">
          <a:xfrm flipH="1">
            <a:off x="6096000" y="1660525"/>
            <a:ext cx="1752600" cy="2590800"/>
          </a:xfrm>
          <a:prstGeom prst="line">
            <a:avLst/>
          </a:prstGeom>
          <a:noFill/>
          <a:ln w="25400">
            <a:solidFill>
              <a:srgbClr val="C00000"/>
            </a:solidFill>
            <a:round/>
            <a:headEnd type="none" w="sm" len="sm"/>
            <a:tailEnd type="none" w="sm" len="sm"/>
          </a:ln>
        </p:spPr>
        <p:txBody>
          <a:bodyPr wrap="none" anchor="ctr"/>
          <a:lstStyle/>
          <a:p>
            <a:endParaRPr lang="en-US"/>
          </a:p>
        </p:txBody>
      </p:sp>
      <p:sp>
        <p:nvSpPr>
          <p:cNvPr id="48" name="Freeform 95"/>
          <p:cNvSpPr>
            <a:spLocks/>
          </p:cNvSpPr>
          <p:nvPr/>
        </p:nvSpPr>
        <p:spPr bwMode="auto">
          <a:xfrm>
            <a:off x="6324600" y="3794125"/>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53" name="Freeform 93"/>
          <p:cNvSpPr>
            <a:spLocks/>
          </p:cNvSpPr>
          <p:nvPr/>
        </p:nvSpPr>
        <p:spPr bwMode="auto">
          <a:xfrm>
            <a:off x="7010400" y="2795588"/>
            <a:ext cx="68263" cy="84137"/>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54" name="Freeform 93"/>
          <p:cNvSpPr>
            <a:spLocks/>
          </p:cNvSpPr>
          <p:nvPr/>
        </p:nvSpPr>
        <p:spPr bwMode="auto">
          <a:xfrm>
            <a:off x="7772400" y="1660525"/>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graphicFrame>
        <p:nvGraphicFramePr>
          <p:cNvPr id="55" name="Group 81"/>
          <p:cNvGraphicFramePr>
            <a:graphicFrameLocks noGrp="1"/>
          </p:cNvGraphicFramePr>
          <p:nvPr/>
        </p:nvGraphicFramePr>
        <p:xfrm>
          <a:off x="3429000" y="1127125"/>
          <a:ext cx="1219200" cy="2529840"/>
        </p:xfrm>
        <a:graphic>
          <a:graphicData uri="http://schemas.openxmlformats.org/drawingml/2006/table">
            <a:tbl>
              <a:tblPr/>
              <a:tblGrid>
                <a:gridCol w="1219200">
                  <a:extLst>
                    <a:ext uri="{9D8B030D-6E8A-4147-A177-3AD203B41FA5}">
                      <a16:colId xmlns:a16="http://schemas.microsoft.com/office/drawing/2014/main" val="20000"/>
                    </a:ext>
                  </a:extLst>
                </a:gridCol>
              </a:tblGrid>
              <a:tr h="98073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rgbClr val="000000"/>
                          </a:solidFill>
                          <a:effectLst/>
                          <a:latin typeface="Calibri" pitchFamily="34" charset="0"/>
                        </a:rPr>
                        <a:t>Quantity Supplied Increase Gas Prices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6" name="Line 92"/>
          <p:cNvSpPr>
            <a:spLocks noChangeShapeType="1"/>
          </p:cNvSpPr>
          <p:nvPr/>
        </p:nvSpPr>
        <p:spPr bwMode="auto">
          <a:xfrm flipH="1">
            <a:off x="5562600" y="1812925"/>
            <a:ext cx="533400" cy="2057400"/>
          </a:xfrm>
          <a:prstGeom prst="line">
            <a:avLst/>
          </a:prstGeom>
          <a:noFill/>
          <a:ln w="25400">
            <a:solidFill>
              <a:srgbClr val="00B050"/>
            </a:solidFill>
            <a:round/>
            <a:headEnd type="none" w="sm" len="sm"/>
            <a:tailEnd type="none" w="sm" len="sm"/>
          </a:ln>
        </p:spPr>
        <p:txBody>
          <a:bodyPr wrap="none" anchor="ctr"/>
          <a:lstStyle/>
          <a:p>
            <a:endParaRPr lang="en-US"/>
          </a:p>
        </p:txBody>
      </p:sp>
      <p:sp>
        <p:nvSpPr>
          <p:cNvPr id="57" name="Freeform 95"/>
          <p:cNvSpPr>
            <a:spLocks/>
          </p:cNvSpPr>
          <p:nvPr/>
        </p:nvSpPr>
        <p:spPr bwMode="auto">
          <a:xfrm>
            <a:off x="6096000" y="1736725"/>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58" name="Freeform 96"/>
          <p:cNvSpPr>
            <a:spLocks/>
          </p:cNvSpPr>
          <p:nvPr/>
        </p:nvSpPr>
        <p:spPr bwMode="auto">
          <a:xfrm>
            <a:off x="5562600" y="3794125"/>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60" name="Freeform 98"/>
          <p:cNvSpPr>
            <a:spLocks/>
          </p:cNvSpPr>
          <p:nvPr/>
        </p:nvSpPr>
        <p:spPr bwMode="auto">
          <a:xfrm>
            <a:off x="5795963" y="2727325"/>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cxnSp>
        <p:nvCxnSpPr>
          <p:cNvPr id="65" name="Straight Arrow Connector 64"/>
          <p:cNvCxnSpPr>
            <a:cxnSpLocks noChangeShapeType="1"/>
          </p:cNvCxnSpPr>
          <p:nvPr/>
        </p:nvCxnSpPr>
        <p:spPr bwMode="auto">
          <a:xfrm>
            <a:off x="6553200" y="1812925"/>
            <a:ext cx="762000" cy="1588"/>
          </a:xfrm>
          <a:prstGeom prst="straightConnector1">
            <a:avLst/>
          </a:prstGeom>
          <a:noFill/>
          <a:ln w="9525" algn="ctr">
            <a:solidFill>
              <a:schemeClr val="tx1"/>
            </a:solidFill>
            <a:round/>
            <a:headEnd/>
            <a:tailEnd type="arrow" w="med" len="med"/>
          </a:ln>
        </p:spPr>
      </p:cxnSp>
      <p:cxnSp>
        <p:nvCxnSpPr>
          <p:cNvPr id="68" name="Straight Arrow Connector 67"/>
          <p:cNvCxnSpPr>
            <a:cxnSpLocks noChangeShapeType="1"/>
          </p:cNvCxnSpPr>
          <p:nvPr/>
        </p:nvCxnSpPr>
        <p:spPr bwMode="auto">
          <a:xfrm rot="10800000" flipV="1">
            <a:off x="6061075" y="1657350"/>
            <a:ext cx="263525" cy="3175"/>
          </a:xfrm>
          <a:prstGeom prst="straightConnector1">
            <a:avLst/>
          </a:prstGeom>
          <a:noFill/>
          <a:ln w="9525" algn="ctr">
            <a:solidFill>
              <a:schemeClr val="tx1"/>
            </a:solidFill>
            <a:round/>
            <a:headEnd/>
            <a:tailEnd type="arrow" w="med" len="med"/>
          </a:ln>
        </p:spPr>
      </p:cxnSp>
      <p:sp>
        <p:nvSpPr>
          <p:cNvPr id="10308" name="Rectangle 56"/>
          <p:cNvSpPr>
            <a:spLocks noChangeArrowheads="1"/>
          </p:cNvSpPr>
          <p:nvPr/>
        </p:nvSpPr>
        <p:spPr bwMode="auto">
          <a:xfrm>
            <a:off x="5638800" y="4327525"/>
            <a:ext cx="2349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S1</a:t>
            </a:r>
          </a:p>
        </p:txBody>
      </p:sp>
      <p:sp>
        <p:nvSpPr>
          <p:cNvPr id="71" name="Rectangle 56"/>
          <p:cNvSpPr>
            <a:spLocks noChangeArrowheads="1"/>
          </p:cNvSpPr>
          <p:nvPr/>
        </p:nvSpPr>
        <p:spPr bwMode="auto">
          <a:xfrm>
            <a:off x="6019800" y="4327525"/>
            <a:ext cx="234950" cy="230188"/>
          </a:xfrm>
          <a:prstGeom prst="rect">
            <a:avLst/>
          </a:prstGeom>
          <a:noFill/>
          <a:ln w="9525">
            <a:noFill/>
            <a:miter lim="800000"/>
            <a:headEnd/>
            <a:tailEnd/>
          </a:ln>
        </p:spPr>
        <p:txBody>
          <a:bodyPr wrap="none" lIns="0" tIns="0" rIns="0" bIns="0">
            <a:spAutoFit/>
          </a:bodyPr>
          <a:lstStyle/>
          <a:p>
            <a:pPr defTabSz="514350" eaLnBrk="0" hangingPunct="0"/>
            <a:r>
              <a:rPr lang="en-AU" sz="1500" b="1" dirty="0">
                <a:solidFill>
                  <a:srgbClr val="000000"/>
                </a:solidFill>
                <a:latin typeface="Arial" charset="0"/>
              </a:rPr>
              <a:t>S2</a:t>
            </a:r>
          </a:p>
        </p:txBody>
      </p:sp>
      <p:sp>
        <p:nvSpPr>
          <p:cNvPr id="72" name="Rectangle 56"/>
          <p:cNvSpPr>
            <a:spLocks noChangeArrowheads="1"/>
          </p:cNvSpPr>
          <p:nvPr/>
        </p:nvSpPr>
        <p:spPr bwMode="auto">
          <a:xfrm>
            <a:off x="5943600" y="1355725"/>
            <a:ext cx="2349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S3</a:t>
            </a:r>
          </a:p>
        </p:txBody>
      </p:sp>
      <p:sp>
        <p:nvSpPr>
          <p:cNvPr id="10311" name="Freeform 93"/>
          <p:cNvSpPr>
            <a:spLocks/>
          </p:cNvSpPr>
          <p:nvPr/>
        </p:nvSpPr>
        <p:spPr bwMode="auto">
          <a:xfrm>
            <a:off x="5562600" y="4251325"/>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59" name="Freeform 95"/>
          <p:cNvSpPr>
            <a:spLocks/>
          </p:cNvSpPr>
          <p:nvPr/>
        </p:nvSpPr>
        <p:spPr bwMode="auto">
          <a:xfrm>
            <a:off x="6019800" y="4251325"/>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pic>
        <p:nvPicPr>
          <p:cNvPr id="62" name="Picture 61"/>
          <p:cNvPicPr>
            <a:picLocks noChangeAspect="1"/>
          </p:cNvPicPr>
          <p:nvPr/>
        </p:nvPicPr>
        <p:blipFill>
          <a:blip r:embed="rId2"/>
          <a:stretch>
            <a:fillRect/>
          </a:stretch>
        </p:blipFill>
        <p:spPr>
          <a:xfrm flipH="1">
            <a:off x="1600200" y="3886200"/>
            <a:ext cx="1905000" cy="2089356"/>
          </a:xfrm>
          <a:prstGeom prst="rect">
            <a:avLst/>
          </a:prstGeom>
        </p:spPr>
      </p:pic>
      <p:sp>
        <p:nvSpPr>
          <p:cNvPr id="63" name="Rectangle 2"/>
          <p:cNvSpPr txBox="1">
            <a:spLocks noChangeArrowheads="1"/>
          </p:cNvSpPr>
          <p:nvPr/>
        </p:nvSpPr>
        <p:spPr bwMode="auto">
          <a:xfrm>
            <a:off x="0" y="3048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1600" dirty="0" smtClean="0"/>
              <a:t>Unfortunately, a month into your new production rates gas prices triple. This causes you to have to cut back on production and decrease your supply. Plot the new supply schedules on your supply curve.</a:t>
            </a:r>
            <a:endParaRPr kumimoji="0" lang="en-US" sz="1600" b="0" i="0" u="none" strike="noStrike" kern="0" cap="none" spc="0" normalizeH="0" baseline="0" noProof="0" dirty="0" smtClean="0">
              <a:ln>
                <a:noFill/>
              </a:ln>
              <a:solidFill>
                <a:srgbClr val="003366"/>
              </a:solidFill>
              <a:effectLst/>
              <a:uLnTx/>
              <a:uFillTx/>
              <a:latin typeface="Calibri" pitchFamily="34" charset="0"/>
              <a:ea typeface="+mj-ea"/>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7"/>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499"/>
                                          </p:stCondLst>
                                        </p:cTn>
                                        <p:tgtEl>
                                          <p:spTgt spid="60"/>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499"/>
                                          </p:stCondLst>
                                        </p:cTn>
                                        <p:tgtEl>
                                          <p:spTgt spid="58"/>
                                        </p:tgtEl>
                                        <p:attrNameLst>
                                          <p:attrName>style.visibility</p:attrName>
                                        </p:attrNameLst>
                                      </p:cBhvr>
                                      <p:to>
                                        <p:strVal val="visible"/>
                                      </p:to>
                                    </p:se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down)">
                                      <p:cBhvr>
                                        <p:cTn id="21" dur="500"/>
                                        <p:tgtEl>
                                          <p:spTgt spid="56"/>
                                        </p:tgtEl>
                                      </p:cBhvr>
                                    </p:animEffec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499"/>
                                          </p:stCondLst>
                                        </p:cTn>
                                        <p:tgtEl>
                                          <p:spTgt spid="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right)">
                                      <p:cBhvr>
                                        <p:cTn id="2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60" grpId="0" animBg="1"/>
      <p:bldP spid="72" grpId="0"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l="15073" t="8824" r="10580" b="46022"/>
          <a:stretch>
            <a:fillRect/>
          </a:stretch>
        </p:blipFill>
        <p:spPr bwMode="auto">
          <a:xfrm>
            <a:off x="0" y="0"/>
            <a:ext cx="9144000" cy="6019800"/>
          </a:xfrm>
          <a:prstGeom prst="rect">
            <a:avLst/>
          </a:prstGeom>
          <a:noFill/>
          <a:ln w="9525">
            <a:noFill/>
            <a:miter lim="800000"/>
            <a:headEnd/>
            <a:tailEnd/>
          </a:ln>
        </p:spPr>
      </p:pic>
      <p:sp>
        <p:nvSpPr>
          <p:cNvPr id="95235" name="Oval 13"/>
          <p:cNvSpPr>
            <a:spLocks noChangeArrowheads="1"/>
          </p:cNvSpPr>
          <p:nvPr/>
        </p:nvSpPr>
        <p:spPr bwMode="auto">
          <a:xfrm>
            <a:off x="5181600" y="990600"/>
            <a:ext cx="152400" cy="228600"/>
          </a:xfrm>
          <a:prstGeom prst="ellipse">
            <a:avLst/>
          </a:prstGeom>
          <a:solidFill>
            <a:schemeClr val="accent1"/>
          </a:solidFill>
          <a:ln w="9525" algn="ctr">
            <a:solidFill>
              <a:schemeClr val="tx1"/>
            </a:solidFill>
            <a:round/>
            <a:headEnd/>
            <a:tailEnd/>
          </a:ln>
        </p:spPr>
        <p:txBody>
          <a:bodyPr wrap="none"/>
          <a:lstStyle/>
          <a:p>
            <a:endParaRPr lang="en-US"/>
          </a:p>
        </p:txBody>
      </p:sp>
      <p:sp>
        <p:nvSpPr>
          <p:cNvPr id="95236" name="Oval 14"/>
          <p:cNvSpPr>
            <a:spLocks noChangeArrowheads="1"/>
          </p:cNvSpPr>
          <p:nvPr/>
        </p:nvSpPr>
        <p:spPr bwMode="auto">
          <a:xfrm>
            <a:off x="5867400" y="1600200"/>
            <a:ext cx="152400" cy="228600"/>
          </a:xfrm>
          <a:prstGeom prst="ellipse">
            <a:avLst/>
          </a:prstGeom>
          <a:solidFill>
            <a:schemeClr val="accent1"/>
          </a:solidFill>
          <a:ln w="9525" algn="ctr">
            <a:solidFill>
              <a:schemeClr val="tx1"/>
            </a:solidFill>
            <a:round/>
            <a:headEnd/>
            <a:tailEnd/>
          </a:ln>
        </p:spPr>
        <p:txBody>
          <a:bodyPr wrap="none"/>
          <a:lstStyle/>
          <a:p>
            <a:endParaRPr lang="en-US"/>
          </a:p>
        </p:txBody>
      </p:sp>
      <p:sp>
        <p:nvSpPr>
          <p:cNvPr id="95237" name="Oval 15"/>
          <p:cNvSpPr>
            <a:spLocks noChangeArrowheads="1"/>
          </p:cNvSpPr>
          <p:nvPr/>
        </p:nvSpPr>
        <p:spPr bwMode="auto">
          <a:xfrm>
            <a:off x="6553200" y="2209800"/>
            <a:ext cx="152400" cy="228600"/>
          </a:xfrm>
          <a:prstGeom prst="ellipse">
            <a:avLst/>
          </a:prstGeom>
          <a:solidFill>
            <a:schemeClr val="accent1"/>
          </a:solidFill>
          <a:ln w="9525" algn="ctr">
            <a:solidFill>
              <a:schemeClr val="tx1"/>
            </a:solidFill>
            <a:round/>
            <a:headEnd/>
            <a:tailEnd/>
          </a:ln>
        </p:spPr>
        <p:txBody>
          <a:bodyPr wrap="none"/>
          <a:lstStyle/>
          <a:p>
            <a:endParaRPr lang="en-US"/>
          </a:p>
        </p:txBody>
      </p:sp>
      <p:sp>
        <p:nvSpPr>
          <p:cNvPr id="95238" name="Oval 16"/>
          <p:cNvSpPr>
            <a:spLocks noChangeArrowheads="1"/>
          </p:cNvSpPr>
          <p:nvPr/>
        </p:nvSpPr>
        <p:spPr bwMode="auto">
          <a:xfrm>
            <a:off x="7162800" y="2743200"/>
            <a:ext cx="152400" cy="228600"/>
          </a:xfrm>
          <a:prstGeom prst="ellipse">
            <a:avLst/>
          </a:prstGeom>
          <a:solidFill>
            <a:schemeClr val="accent1"/>
          </a:solidFill>
          <a:ln w="9525" algn="ctr">
            <a:solidFill>
              <a:schemeClr val="tx1"/>
            </a:solidFill>
            <a:round/>
            <a:headEnd/>
            <a:tailEnd/>
          </a:ln>
        </p:spPr>
        <p:txBody>
          <a:bodyPr wrap="none"/>
          <a:lstStyle/>
          <a:p>
            <a:endParaRPr lang="en-US"/>
          </a:p>
        </p:txBody>
      </p:sp>
      <p:sp>
        <p:nvSpPr>
          <p:cNvPr id="95239" name="Oval 17"/>
          <p:cNvSpPr>
            <a:spLocks noChangeArrowheads="1"/>
          </p:cNvSpPr>
          <p:nvPr/>
        </p:nvSpPr>
        <p:spPr bwMode="auto">
          <a:xfrm>
            <a:off x="7696200" y="3276600"/>
            <a:ext cx="152400" cy="228600"/>
          </a:xfrm>
          <a:prstGeom prst="ellipse">
            <a:avLst/>
          </a:prstGeom>
          <a:solidFill>
            <a:schemeClr val="accent1"/>
          </a:solidFill>
          <a:ln w="9525" algn="ctr">
            <a:solidFill>
              <a:schemeClr val="tx1"/>
            </a:solidFill>
            <a:round/>
            <a:headEnd/>
            <a:tailEnd/>
          </a:ln>
        </p:spPr>
        <p:txBody>
          <a:bodyPr wrap="none"/>
          <a:lstStyle/>
          <a:p>
            <a:endParaRPr lang="en-US"/>
          </a:p>
        </p:txBody>
      </p:sp>
      <p:sp>
        <p:nvSpPr>
          <p:cNvPr id="95240" name="Oval 18"/>
          <p:cNvSpPr>
            <a:spLocks noChangeArrowheads="1"/>
          </p:cNvSpPr>
          <p:nvPr/>
        </p:nvSpPr>
        <p:spPr bwMode="auto">
          <a:xfrm>
            <a:off x="8305800" y="3886200"/>
            <a:ext cx="152400" cy="228600"/>
          </a:xfrm>
          <a:prstGeom prst="ellipse">
            <a:avLst/>
          </a:prstGeom>
          <a:solidFill>
            <a:schemeClr val="accent1"/>
          </a:solidFill>
          <a:ln w="9525" algn="ctr">
            <a:solidFill>
              <a:schemeClr val="tx1"/>
            </a:solidFill>
            <a:round/>
            <a:headEnd/>
            <a:tailEnd/>
          </a:ln>
        </p:spPr>
        <p:txBody>
          <a:bodyPr wrap="none"/>
          <a:lstStyle/>
          <a:p>
            <a:endParaRPr lang="en-US"/>
          </a:p>
        </p:txBody>
      </p:sp>
      <p:cxnSp>
        <p:nvCxnSpPr>
          <p:cNvPr id="95241" name="Straight Connector 20"/>
          <p:cNvCxnSpPr>
            <a:cxnSpLocks noChangeShapeType="1"/>
            <a:stCxn id="95235" idx="1"/>
            <a:endCxn id="95240" idx="6"/>
          </p:cNvCxnSpPr>
          <p:nvPr/>
        </p:nvCxnSpPr>
        <p:spPr bwMode="auto">
          <a:xfrm rot="16200000" flipH="1">
            <a:off x="5342732" y="885031"/>
            <a:ext cx="2976562" cy="3254375"/>
          </a:xfrm>
          <a:prstGeom prst="line">
            <a:avLst/>
          </a:prstGeom>
          <a:noFill/>
          <a:ln w="9525" algn="ctr">
            <a:solidFill>
              <a:schemeClr val="tx1"/>
            </a:solidFill>
            <a:round/>
            <a:headEnd/>
            <a:tailEnd/>
          </a:ln>
        </p:spPr>
      </p:cxnSp>
      <p:sp>
        <p:nvSpPr>
          <p:cNvPr id="95242" name="Oval 21"/>
          <p:cNvSpPr>
            <a:spLocks noChangeArrowheads="1"/>
          </p:cNvSpPr>
          <p:nvPr/>
        </p:nvSpPr>
        <p:spPr bwMode="auto">
          <a:xfrm>
            <a:off x="7772400" y="990600"/>
            <a:ext cx="152400" cy="228600"/>
          </a:xfrm>
          <a:prstGeom prst="ellipse">
            <a:avLst/>
          </a:prstGeom>
          <a:solidFill>
            <a:schemeClr val="accent1"/>
          </a:solidFill>
          <a:ln w="9525" algn="ctr">
            <a:solidFill>
              <a:schemeClr val="tx1"/>
            </a:solidFill>
            <a:round/>
            <a:headEnd/>
            <a:tailEnd/>
          </a:ln>
        </p:spPr>
        <p:txBody>
          <a:bodyPr wrap="none"/>
          <a:lstStyle/>
          <a:p>
            <a:endParaRPr lang="en-US"/>
          </a:p>
        </p:txBody>
      </p:sp>
      <p:sp>
        <p:nvSpPr>
          <p:cNvPr id="95243" name="Oval 22"/>
          <p:cNvSpPr>
            <a:spLocks noChangeArrowheads="1"/>
          </p:cNvSpPr>
          <p:nvPr/>
        </p:nvSpPr>
        <p:spPr bwMode="auto">
          <a:xfrm>
            <a:off x="7162800" y="1600200"/>
            <a:ext cx="152400" cy="228600"/>
          </a:xfrm>
          <a:prstGeom prst="ellipse">
            <a:avLst/>
          </a:prstGeom>
          <a:solidFill>
            <a:schemeClr val="accent1"/>
          </a:solidFill>
          <a:ln w="9525" algn="ctr">
            <a:solidFill>
              <a:schemeClr val="tx1"/>
            </a:solidFill>
            <a:round/>
            <a:headEnd/>
            <a:tailEnd/>
          </a:ln>
        </p:spPr>
        <p:txBody>
          <a:bodyPr wrap="none"/>
          <a:lstStyle/>
          <a:p>
            <a:endParaRPr lang="en-US"/>
          </a:p>
        </p:txBody>
      </p:sp>
      <p:sp>
        <p:nvSpPr>
          <p:cNvPr id="95244" name="Oval 23"/>
          <p:cNvSpPr>
            <a:spLocks noChangeArrowheads="1"/>
          </p:cNvSpPr>
          <p:nvPr/>
        </p:nvSpPr>
        <p:spPr bwMode="auto">
          <a:xfrm>
            <a:off x="6553200" y="2209800"/>
            <a:ext cx="152400" cy="228600"/>
          </a:xfrm>
          <a:prstGeom prst="ellipse">
            <a:avLst/>
          </a:prstGeom>
          <a:solidFill>
            <a:schemeClr val="accent1"/>
          </a:solidFill>
          <a:ln w="9525" algn="ctr">
            <a:solidFill>
              <a:schemeClr val="tx1"/>
            </a:solidFill>
            <a:round/>
            <a:headEnd/>
            <a:tailEnd/>
          </a:ln>
        </p:spPr>
        <p:txBody>
          <a:bodyPr wrap="none"/>
          <a:lstStyle/>
          <a:p>
            <a:endParaRPr lang="en-US"/>
          </a:p>
        </p:txBody>
      </p:sp>
      <p:sp>
        <p:nvSpPr>
          <p:cNvPr id="95245" name="Oval 24"/>
          <p:cNvSpPr>
            <a:spLocks noChangeArrowheads="1"/>
          </p:cNvSpPr>
          <p:nvPr/>
        </p:nvSpPr>
        <p:spPr bwMode="auto">
          <a:xfrm>
            <a:off x="6019800" y="2743200"/>
            <a:ext cx="152400" cy="228600"/>
          </a:xfrm>
          <a:prstGeom prst="ellipse">
            <a:avLst/>
          </a:prstGeom>
          <a:solidFill>
            <a:schemeClr val="accent1"/>
          </a:solidFill>
          <a:ln w="9525" algn="ctr">
            <a:solidFill>
              <a:schemeClr val="tx1"/>
            </a:solidFill>
            <a:round/>
            <a:headEnd/>
            <a:tailEnd/>
          </a:ln>
        </p:spPr>
        <p:txBody>
          <a:bodyPr wrap="none"/>
          <a:lstStyle/>
          <a:p>
            <a:endParaRPr lang="en-US"/>
          </a:p>
        </p:txBody>
      </p:sp>
      <p:sp>
        <p:nvSpPr>
          <p:cNvPr id="95246" name="Oval 25"/>
          <p:cNvSpPr>
            <a:spLocks noChangeArrowheads="1"/>
          </p:cNvSpPr>
          <p:nvPr/>
        </p:nvSpPr>
        <p:spPr bwMode="auto">
          <a:xfrm>
            <a:off x="5486400" y="3429000"/>
            <a:ext cx="152400" cy="228600"/>
          </a:xfrm>
          <a:prstGeom prst="ellipse">
            <a:avLst/>
          </a:prstGeom>
          <a:solidFill>
            <a:schemeClr val="accent1"/>
          </a:solidFill>
          <a:ln w="9525" algn="ctr">
            <a:solidFill>
              <a:schemeClr val="tx1"/>
            </a:solidFill>
            <a:round/>
            <a:headEnd/>
            <a:tailEnd/>
          </a:ln>
        </p:spPr>
        <p:txBody>
          <a:bodyPr wrap="none"/>
          <a:lstStyle/>
          <a:p>
            <a:endParaRPr lang="en-US"/>
          </a:p>
        </p:txBody>
      </p:sp>
      <p:sp>
        <p:nvSpPr>
          <p:cNvPr id="95247" name="Oval 26"/>
          <p:cNvSpPr>
            <a:spLocks noChangeArrowheads="1"/>
          </p:cNvSpPr>
          <p:nvPr/>
        </p:nvSpPr>
        <p:spPr bwMode="auto">
          <a:xfrm>
            <a:off x="5181600" y="3886200"/>
            <a:ext cx="152400" cy="228600"/>
          </a:xfrm>
          <a:prstGeom prst="ellipse">
            <a:avLst/>
          </a:prstGeom>
          <a:solidFill>
            <a:schemeClr val="accent1"/>
          </a:solidFill>
          <a:ln w="9525" algn="ctr">
            <a:solidFill>
              <a:schemeClr val="tx1"/>
            </a:solidFill>
            <a:round/>
            <a:headEnd/>
            <a:tailEnd/>
          </a:ln>
        </p:spPr>
        <p:txBody>
          <a:bodyPr wrap="none"/>
          <a:lstStyle/>
          <a:p>
            <a:endParaRPr lang="en-US"/>
          </a:p>
        </p:txBody>
      </p:sp>
      <p:cxnSp>
        <p:nvCxnSpPr>
          <p:cNvPr id="95248" name="Straight Connector 28"/>
          <p:cNvCxnSpPr>
            <a:cxnSpLocks noChangeShapeType="1"/>
            <a:stCxn id="95247" idx="1"/>
            <a:endCxn id="95242" idx="2"/>
          </p:cNvCxnSpPr>
          <p:nvPr/>
        </p:nvCxnSpPr>
        <p:spPr bwMode="auto">
          <a:xfrm rot="5400000" flipH="1" flipV="1">
            <a:off x="5080794" y="1227931"/>
            <a:ext cx="2814638" cy="2568575"/>
          </a:xfrm>
          <a:prstGeom prst="line">
            <a:avLst/>
          </a:prstGeom>
          <a:noFill/>
          <a:ln w="9525" algn="ctr">
            <a:solidFill>
              <a:schemeClr val="tx1"/>
            </a:solidFill>
            <a:round/>
            <a:headEnd/>
            <a:tailEnd/>
          </a:ln>
        </p:spPr>
      </p:cxnSp>
      <p:sp>
        <p:nvSpPr>
          <p:cNvPr id="95249" name="TextBox 30"/>
          <p:cNvSpPr txBox="1">
            <a:spLocks noChangeArrowheads="1"/>
          </p:cNvSpPr>
          <p:nvPr/>
        </p:nvSpPr>
        <p:spPr bwMode="auto">
          <a:xfrm>
            <a:off x="7467600" y="5334000"/>
            <a:ext cx="990600" cy="400050"/>
          </a:xfrm>
          <a:prstGeom prst="rect">
            <a:avLst/>
          </a:prstGeom>
          <a:noFill/>
          <a:ln w="9525">
            <a:noFill/>
            <a:miter lim="800000"/>
            <a:headEnd/>
            <a:tailEnd/>
          </a:ln>
        </p:spPr>
        <p:txBody>
          <a:bodyPr>
            <a:spAutoFit/>
          </a:bodyPr>
          <a:lstStyle/>
          <a:p>
            <a:r>
              <a:rPr lang="en-US" sz="2000">
                <a:latin typeface="Calibri" pitchFamily="34" charset="0"/>
                <a:cs typeface="Calibri" pitchFamily="34" charset="0"/>
              </a:rPr>
              <a:t>$900</a:t>
            </a:r>
          </a:p>
        </p:txBody>
      </p:sp>
      <p:sp>
        <p:nvSpPr>
          <p:cNvPr id="95250" name="TextBox 31"/>
          <p:cNvSpPr txBox="1">
            <a:spLocks noChangeArrowheads="1"/>
          </p:cNvSpPr>
          <p:nvPr/>
        </p:nvSpPr>
        <p:spPr bwMode="auto">
          <a:xfrm>
            <a:off x="7162800" y="5695950"/>
            <a:ext cx="990600" cy="400050"/>
          </a:xfrm>
          <a:prstGeom prst="rect">
            <a:avLst/>
          </a:prstGeom>
          <a:noFill/>
          <a:ln w="9525">
            <a:noFill/>
            <a:miter lim="800000"/>
            <a:headEnd/>
            <a:tailEnd/>
          </a:ln>
        </p:spPr>
        <p:txBody>
          <a:bodyPr>
            <a:spAutoFit/>
          </a:bodyPr>
          <a:lstStyle/>
          <a:p>
            <a:r>
              <a:rPr lang="en-US" sz="2000">
                <a:latin typeface="Calibri" pitchFamily="34" charset="0"/>
                <a:cs typeface="Calibri" pitchFamily="34" charset="0"/>
              </a:rPr>
              <a:t>20</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9"/>
          <p:cNvPicPr>
            <a:picLocks noChangeAspect="1" noChangeArrowheads="1"/>
          </p:cNvPicPr>
          <p:nvPr/>
        </p:nvPicPr>
        <p:blipFill>
          <a:blip r:embed="rId3" cstate="print"/>
          <a:srcRect l="15073" t="54666" r="10580" b="5035"/>
          <a:stretch>
            <a:fillRect/>
          </a:stretch>
        </p:blipFill>
        <p:spPr bwMode="auto">
          <a:xfrm>
            <a:off x="0" y="228600"/>
            <a:ext cx="9296400" cy="4495800"/>
          </a:xfrm>
          <a:prstGeom prst="rect">
            <a:avLst/>
          </a:prstGeom>
          <a:noFill/>
          <a:ln w="9525">
            <a:noFill/>
            <a:miter lim="800000"/>
            <a:headEnd/>
            <a:tailEnd/>
          </a:ln>
        </p:spPr>
      </p:pic>
      <p:sp>
        <p:nvSpPr>
          <p:cNvPr id="96259" name="Rectangle 12"/>
          <p:cNvSpPr>
            <a:spLocks noChangeArrowheads="1"/>
          </p:cNvSpPr>
          <p:nvPr/>
        </p:nvSpPr>
        <p:spPr bwMode="auto">
          <a:xfrm>
            <a:off x="0" y="4549775"/>
            <a:ext cx="7391400" cy="2308225"/>
          </a:xfrm>
          <a:prstGeom prst="rect">
            <a:avLst/>
          </a:prstGeom>
          <a:noFill/>
          <a:ln w="9525">
            <a:noFill/>
            <a:miter lim="800000"/>
            <a:headEnd/>
            <a:tailEnd/>
          </a:ln>
        </p:spPr>
        <p:txBody>
          <a:bodyPr anchor="ctr">
            <a:spAutoFit/>
          </a:bodyPr>
          <a:lstStyle/>
          <a:p>
            <a:pPr eaLnBrk="0" hangingPunct="0">
              <a:buFontTx/>
              <a:buChar char="•"/>
            </a:pPr>
            <a:r>
              <a:rPr lang="en-US" sz="1200">
                <a:latin typeface="Calibri" pitchFamily="34" charset="0"/>
                <a:ea typeface="Calibri" pitchFamily="34" charset="0"/>
                <a:cs typeface="Times New Roman" pitchFamily="18" charset="0"/>
              </a:rPr>
              <a:t>At what price does the market for workers reach equilibrium without the minimum wage? ______________</a:t>
            </a:r>
            <a:endParaRPr lang="en-US" sz="1200">
              <a:ea typeface="Calibri" pitchFamily="34" charset="0"/>
              <a:cs typeface="Times New Roman" pitchFamily="18" charset="0"/>
            </a:endParaRPr>
          </a:p>
          <a:p>
            <a:pPr eaLnBrk="0" hangingPunct="0">
              <a:buFontTx/>
              <a:buChar char="•"/>
            </a:pPr>
            <a:r>
              <a:rPr lang="en-US" sz="1200">
                <a:latin typeface="Calibri" pitchFamily="34" charset="0"/>
                <a:ea typeface="Calibri" pitchFamily="34" charset="0"/>
                <a:cs typeface="Times New Roman" pitchFamily="18" charset="0"/>
              </a:rPr>
              <a:t>What is the excess supply (surplus of workers) at the minimum wage price? __________________</a:t>
            </a:r>
            <a:endParaRPr lang="en-US" sz="1200">
              <a:ea typeface="Calibri" pitchFamily="34" charset="0"/>
              <a:cs typeface="Times New Roman" pitchFamily="18" charset="0"/>
            </a:endParaRPr>
          </a:p>
          <a:p>
            <a:pPr eaLnBrk="0" hangingPunct="0"/>
            <a:r>
              <a:rPr lang="en-US" sz="1200">
                <a:latin typeface="Calibri" pitchFamily="34" charset="0"/>
                <a:ea typeface="Calibri" pitchFamily="34" charset="0"/>
                <a:cs typeface="Times New Roman" pitchFamily="18" charset="0"/>
              </a:rPr>
              <a:t/>
            </a:r>
            <a:br>
              <a:rPr lang="en-US" sz="1200">
                <a:latin typeface="Calibri" pitchFamily="34" charset="0"/>
                <a:ea typeface="Calibri" pitchFamily="34" charset="0"/>
                <a:cs typeface="Times New Roman" pitchFamily="18" charset="0"/>
              </a:rPr>
            </a:br>
            <a:r>
              <a:rPr lang="en-US" sz="1200">
                <a:latin typeface="Calibri" pitchFamily="34" charset="0"/>
                <a:ea typeface="Calibri" pitchFamily="34" charset="0"/>
                <a:cs typeface="Times New Roman" pitchFamily="18" charset="0"/>
              </a:rPr>
              <a:t>Pgs. 130-131</a:t>
            </a:r>
            <a:endParaRPr lang="en-US" sz="1200">
              <a:ea typeface="Calibri" pitchFamily="34" charset="0"/>
              <a:cs typeface="Times New Roman" pitchFamily="18" charset="0"/>
            </a:endParaRPr>
          </a:p>
          <a:p>
            <a:pPr eaLnBrk="0" hangingPunct="0">
              <a:buFontTx/>
              <a:buChar char="•"/>
            </a:pPr>
            <a:r>
              <a:rPr lang="en-US" sz="1200">
                <a:latin typeface="Calibri" pitchFamily="34" charset="0"/>
                <a:ea typeface="Calibri" pitchFamily="34" charset="0"/>
                <a:cs typeface="Times New Roman" pitchFamily="18" charset="0"/>
              </a:rPr>
              <a:t>What is the purpose of the minimum wage? ________________________________________________________</a:t>
            </a:r>
            <a:endParaRPr lang="en-US" sz="1200">
              <a:ea typeface="Calibri" pitchFamily="34" charset="0"/>
              <a:cs typeface="Times New Roman" pitchFamily="18" charset="0"/>
            </a:endParaRPr>
          </a:p>
          <a:p>
            <a:pPr eaLnBrk="0" hangingPunct="0">
              <a:buFontTx/>
              <a:buChar char="•"/>
            </a:pPr>
            <a:r>
              <a:rPr lang="en-US" sz="1200">
                <a:latin typeface="Calibri" pitchFamily="34" charset="0"/>
                <a:ea typeface="Calibri" pitchFamily="34" charset="0"/>
                <a:cs typeface="Times New Roman" pitchFamily="18" charset="0"/>
              </a:rPr>
              <a:t>What can a state do regarding the m.w.? ___________________________________________________________</a:t>
            </a:r>
            <a:endParaRPr lang="en-US" sz="1200">
              <a:ea typeface="Calibri" pitchFamily="34" charset="0"/>
              <a:cs typeface="Times New Roman" pitchFamily="18" charset="0"/>
            </a:endParaRPr>
          </a:p>
          <a:p>
            <a:pPr eaLnBrk="0" hangingPunct="0">
              <a:buFontTx/>
              <a:buChar char="•"/>
            </a:pPr>
            <a:r>
              <a:rPr lang="en-US" sz="1200">
                <a:latin typeface="Calibri" pitchFamily="34" charset="0"/>
                <a:ea typeface="Calibri" pitchFamily="34" charset="0"/>
                <a:cs typeface="Times New Roman" pitchFamily="18" charset="0"/>
              </a:rPr>
              <a:t>What does the government say about someone earning less than the federal minimum wage? ____________________________________________________________________________________________</a:t>
            </a:r>
            <a:endParaRPr lang="en-US" sz="1200">
              <a:ea typeface="Calibri" pitchFamily="34" charset="0"/>
              <a:cs typeface="Times New Roman" pitchFamily="18" charset="0"/>
            </a:endParaRPr>
          </a:p>
          <a:p>
            <a:pPr eaLnBrk="0" hangingPunct="0">
              <a:buFontTx/>
              <a:buChar char="•"/>
            </a:pPr>
            <a:r>
              <a:rPr lang="en-US" sz="1200">
                <a:latin typeface="Calibri" pitchFamily="34" charset="0"/>
                <a:ea typeface="Calibri" pitchFamily="34" charset="0"/>
                <a:cs typeface="Times New Roman" pitchFamily="18" charset="0"/>
              </a:rPr>
              <a:t>What happens if the minimum wage is set above the market equilibrium wage rate? _______________________</a:t>
            </a:r>
            <a:br>
              <a:rPr lang="en-US" sz="1200">
                <a:latin typeface="Calibri" pitchFamily="34" charset="0"/>
                <a:ea typeface="Calibri" pitchFamily="34" charset="0"/>
                <a:cs typeface="Times New Roman" pitchFamily="18" charset="0"/>
              </a:rPr>
            </a:br>
            <a:r>
              <a:rPr lang="en-US" sz="1200">
                <a:latin typeface="Calibri" pitchFamily="34" charset="0"/>
                <a:ea typeface="Calibri" pitchFamily="34" charset="0"/>
                <a:cs typeface="Times New Roman" pitchFamily="18" charset="0"/>
              </a:rPr>
              <a:t>____________________________________________________________________________________________</a:t>
            </a:r>
            <a:endParaRPr lang="en-US" sz="1200">
              <a:ea typeface="Calibri" pitchFamily="34" charset="0"/>
              <a:cs typeface="Times New Roman" pitchFamily="18" charset="0"/>
            </a:endParaRPr>
          </a:p>
          <a:p>
            <a:pPr eaLnBrk="0" hangingPunct="0">
              <a:buFontTx/>
              <a:buChar char="•"/>
            </a:pPr>
            <a:r>
              <a:rPr lang="en-US" sz="1200">
                <a:latin typeface="Calibri" pitchFamily="34" charset="0"/>
                <a:ea typeface="Calibri" pitchFamily="34" charset="0"/>
                <a:cs typeface="Times New Roman" pitchFamily="18" charset="0"/>
              </a:rPr>
              <a:t>What happens as a result of the minimum wage in figure 6.4? __________________________________________</a:t>
            </a:r>
            <a:endParaRPr lang="en-US" sz="1200">
              <a:ea typeface="Calibri" pitchFamily="34" charset="0"/>
              <a:cs typeface="Times New Roman" pitchFamily="18" charset="0"/>
            </a:endParaRPr>
          </a:p>
          <a:p>
            <a:pPr eaLnBrk="0" hangingPunct="0">
              <a:buFontTx/>
              <a:buChar char="•"/>
            </a:pPr>
            <a:r>
              <a:rPr lang="en-US" sz="1200">
                <a:latin typeface="Calibri" pitchFamily="34" charset="0"/>
                <a:ea typeface="Calibri" pitchFamily="34" charset="0"/>
                <a:cs typeface="Times New Roman" pitchFamily="18" charset="0"/>
              </a:rPr>
              <a:t>What happens if the minimum wage is below the equilibrium rate? _____________________________________</a:t>
            </a:r>
            <a:endParaRPr lang="en-US" sz="7200">
              <a:ea typeface="Calibri" pitchFamily="34" charset="0"/>
              <a:cs typeface="Times New Roman" pitchFamily="18" charset="0"/>
            </a:endParaRPr>
          </a:p>
        </p:txBody>
      </p:sp>
      <p:sp>
        <p:nvSpPr>
          <p:cNvPr id="96260" name="Oval 13"/>
          <p:cNvSpPr>
            <a:spLocks noChangeArrowheads="1"/>
          </p:cNvSpPr>
          <p:nvPr/>
        </p:nvSpPr>
        <p:spPr bwMode="auto">
          <a:xfrm>
            <a:off x="5486400" y="990600"/>
            <a:ext cx="152400" cy="228600"/>
          </a:xfrm>
          <a:prstGeom prst="ellipse">
            <a:avLst/>
          </a:prstGeom>
          <a:solidFill>
            <a:schemeClr val="accent1"/>
          </a:solidFill>
          <a:ln w="9525" algn="ctr">
            <a:solidFill>
              <a:schemeClr val="tx1"/>
            </a:solidFill>
            <a:round/>
            <a:headEnd/>
            <a:tailEnd/>
          </a:ln>
        </p:spPr>
        <p:txBody>
          <a:bodyPr wrap="none"/>
          <a:lstStyle/>
          <a:p>
            <a:endParaRPr lang="en-US"/>
          </a:p>
        </p:txBody>
      </p:sp>
      <p:sp>
        <p:nvSpPr>
          <p:cNvPr id="96261" name="TextBox 30"/>
          <p:cNvSpPr txBox="1">
            <a:spLocks noChangeArrowheads="1"/>
          </p:cNvSpPr>
          <p:nvPr/>
        </p:nvSpPr>
        <p:spPr bwMode="auto">
          <a:xfrm>
            <a:off x="5867400" y="4495800"/>
            <a:ext cx="990600" cy="307975"/>
          </a:xfrm>
          <a:prstGeom prst="rect">
            <a:avLst/>
          </a:prstGeom>
          <a:noFill/>
          <a:ln w="9525">
            <a:noFill/>
            <a:miter lim="800000"/>
            <a:headEnd/>
            <a:tailEnd/>
          </a:ln>
        </p:spPr>
        <p:txBody>
          <a:bodyPr>
            <a:spAutoFit/>
          </a:bodyPr>
          <a:lstStyle/>
          <a:p>
            <a:r>
              <a:rPr lang="en-US" sz="1400">
                <a:latin typeface="Calibri" pitchFamily="34" charset="0"/>
                <a:cs typeface="Calibri" pitchFamily="34" charset="0"/>
              </a:rPr>
              <a:t>$4.25</a:t>
            </a:r>
          </a:p>
        </p:txBody>
      </p:sp>
      <p:sp>
        <p:nvSpPr>
          <p:cNvPr id="96262" name="Freeform 16"/>
          <p:cNvSpPr>
            <a:spLocks noChangeArrowheads="1"/>
          </p:cNvSpPr>
          <p:nvPr/>
        </p:nvSpPr>
        <p:spPr bwMode="auto">
          <a:xfrm>
            <a:off x="5664200" y="1128713"/>
            <a:ext cx="1722438" cy="2338387"/>
          </a:xfrm>
          <a:custGeom>
            <a:avLst/>
            <a:gdLst>
              <a:gd name="T0" fmla="*/ 0 w 1721922"/>
              <a:gd name="T1" fmla="*/ 2335234 h 2339439"/>
              <a:gd name="T2" fmla="*/ 998723 w 1721922"/>
              <a:gd name="T3" fmla="*/ 1481750 h 2339439"/>
              <a:gd name="T4" fmla="*/ 1723986 w 1721922"/>
              <a:gd name="T5" fmla="*/ 0 h 2339439"/>
              <a:gd name="T6" fmla="*/ 0 60000 65536"/>
              <a:gd name="T7" fmla="*/ 0 60000 65536"/>
              <a:gd name="T8" fmla="*/ 0 60000 65536"/>
              <a:gd name="T9" fmla="*/ 0 w 1721922"/>
              <a:gd name="T10" fmla="*/ 0 h 2339439"/>
              <a:gd name="T11" fmla="*/ 1721922 w 1721922"/>
              <a:gd name="T12" fmla="*/ 2339439 h 2339439"/>
            </a:gdLst>
            <a:ahLst/>
            <a:cxnLst>
              <a:cxn ang="T6">
                <a:pos x="T0" y="T1"/>
              </a:cxn>
              <a:cxn ang="T7">
                <a:pos x="T2" y="T3"/>
              </a:cxn>
              <a:cxn ang="T8">
                <a:pos x="T4" y="T5"/>
              </a:cxn>
            </a:cxnLst>
            <a:rect l="T9" t="T10" r="T11" b="T12"/>
            <a:pathLst>
              <a:path w="1721922" h="2339439">
                <a:moveTo>
                  <a:pt x="0" y="2339439"/>
                </a:moveTo>
                <a:lnTo>
                  <a:pt x="997527" y="1484415"/>
                </a:lnTo>
                <a:lnTo>
                  <a:pt x="1721922" y="0"/>
                </a:lnTo>
              </a:path>
            </a:pathLst>
          </a:custGeom>
          <a:noFill/>
          <a:ln w="9525" algn="ctr">
            <a:solidFill>
              <a:schemeClr val="tx1"/>
            </a:solidFill>
            <a:round/>
            <a:headEnd/>
            <a:tailEnd/>
          </a:ln>
        </p:spPr>
        <p:txBody>
          <a:bodyPr wrap="none"/>
          <a:lstStyle/>
          <a:p>
            <a:endParaRPr lang="en-US"/>
          </a:p>
        </p:txBody>
      </p:sp>
      <p:sp>
        <p:nvSpPr>
          <p:cNvPr id="96263" name="Oval 34"/>
          <p:cNvSpPr>
            <a:spLocks noChangeArrowheads="1"/>
          </p:cNvSpPr>
          <p:nvPr/>
        </p:nvSpPr>
        <p:spPr bwMode="auto">
          <a:xfrm>
            <a:off x="5562600" y="3352800"/>
            <a:ext cx="152400" cy="228600"/>
          </a:xfrm>
          <a:prstGeom prst="ellipse">
            <a:avLst/>
          </a:prstGeom>
          <a:solidFill>
            <a:schemeClr val="accent1"/>
          </a:solidFill>
          <a:ln w="9525" algn="ctr">
            <a:solidFill>
              <a:schemeClr val="tx1"/>
            </a:solidFill>
            <a:round/>
            <a:headEnd/>
            <a:tailEnd/>
          </a:ln>
        </p:spPr>
        <p:txBody>
          <a:bodyPr wrap="none"/>
          <a:lstStyle/>
          <a:p>
            <a:endParaRPr lang="en-US"/>
          </a:p>
        </p:txBody>
      </p:sp>
      <p:sp>
        <p:nvSpPr>
          <p:cNvPr id="96264" name="Oval 21"/>
          <p:cNvSpPr>
            <a:spLocks noChangeArrowheads="1"/>
          </p:cNvSpPr>
          <p:nvPr/>
        </p:nvSpPr>
        <p:spPr bwMode="auto">
          <a:xfrm>
            <a:off x="7315200" y="990600"/>
            <a:ext cx="152400" cy="228600"/>
          </a:xfrm>
          <a:prstGeom prst="ellipse">
            <a:avLst/>
          </a:prstGeom>
          <a:solidFill>
            <a:schemeClr val="accent1"/>
          </a:solidFill>
          <a:ln w="9525" algn="ctr">
            <a:solidFill>
              <a:schemeClr val="tx1"/>
            </a:solidFill>
            <a:round/>
            <a:headEnd/>
            <a:tailEnd/>
          </a:ln>
        </p:spPr>
        <p:txBody>
          <a:bodyPr wrap="none"/>
          <a:lstStyle/>
          <a:p>
            <a:endParaRPr lang="en-US"/>
          </a:p>
        </p:txBody>
      </p:sp>
      <p:sp>
        <p:nvSpPr>
          <p:cNvPr id="96265" name="Freeform 17"/>
          <p:cNvSpPr>
            <a:spLocks noChangeArrowheads="1"/>
          </p:cNvSpPr>
          <p:nvPr/>
        </p:nvSpPr>
        <p:spPr bwMode="auto">
          <a:xfrm>
            <a:off x="5616575" y="1187450"/>
            <a:ext cx="1746250" cy="2244725"/>
          </a:xfrm>
          <a:custGeom>
            <a:avLst/>
            <a:gdLst>
              <a:gd name="T0" fmla="*/ 0 w 1745672"/>
              <a:gd name="T1" fmla="*/ 0 h 2244437"/>
              <a:gd name="T2" fmla="*/ 1022629 w 1745672"/>
              <a:gd name="T3" fmla="*/ 1283197 h 2244437"/>
              <a:gd name="T4" fmla="*/ 1747985 w 1745672"/>
              <a:gd name="T5" fmla="*/ 2245589 h 2244437"/>
              <a:gd name="T6" fmla="*/ 0 60000 65536"/>
              <a:gd name="T7" fmla="*/ 0 60000 65536"/>
              <a:gd name="T8" fmla="*/ 0 60000 65536"/>
              <a:gd name="T9" fmla="*/ 0 w 1745672"/>
              <a:gd name="T10" fmla="*/ 0 h 2244437"/>
              <a:gd name="T11" fmla="*/ 1745672 w 1745672"/>
              <a:gd name="T12" fmla="*/ 2244437 h 2244437"/>
            </a:gdLst>
            <a:ahLst/>
            <a:cxnLst>
              <a:cxn ang="T6">
                <a:pos x="T0" y="T1"/>
              </a:cxn>
              <a:cxn ang="T7">
                <a:pos x="T2" y="T3"/>
              </a:cxn>
              <a:cxn ang="T8">
                <a:pos x="T4" y="T5"/>
              </a:cxn>
            </a:cxnLst>
            <a:rect l="T9" t="T10" r="T11" b="T12"/>
            <a:pathLst>
              <a:path w="1745672" h="2244437">
                <a:moveTo>
                  <a:pt x="0" y="0"/>
                </a:moveTo>
                <a:lnTo>
                  <a:pt x="1021277" y="1282536"/>
                </a:lnTo>
                <a:lnTo>
                  <a:pt x="1745672" y="2244437"/>
                </a:lnTo>
              </a:path>
            </a:pathLst>
          </a:custGeom>
          <a:solidFill>
            <a:schemeClr val="accent1"/>
          </a:solidFill>
          <a:ln w="9525" algn="ctr">
            <a:solidFill>
              <a:schemeClr val="tx1"/>
            </a:solidFill>
            <a:round/>
            <a:headEnd/>
            <a:tailEnd/>
          </a:ln>
        </p:spPr>
        <p:txBody>
          <a:bodyPr wrap="none"/>
          <a:lstStyle/>
          <a:p>
            <a:endParaRPr lang="en-US"/>
          </a:p>
        </p:txBody>
      </p:sp>
      <p:sp>
        <p:nvSpPr>
          <p:cNvPr id="96266" name="Oval 35"/>
          <p:cNvSpPr>
            <a:spLocks noChangeArrowheads="1"/>
          </p:cNvSpPr>
          <p:nvPr/>
        </p:nvSpPr>
        <p:spPr bwMode="auto">
          <a:xfrm>
            <a:off x="7315200" y="3352800"/>
            <a:ext cx="152400" cy="228600"/>
          </a:xfrm>
          <a:prstGeom prst="ellipse">
            <a:avLst/>
          </a:prstGeom>
          <a:solidFill>
            <a:schemeClr val="accent1"/>
          </a:solidFill>
          <a:ln w="9525" algn="ctr">
            <a:solidFill>
              <a:schemeClr val="tx1"/>
            </a:solidFill>
            <a:round/>
            <a:headEnd/>
            <a:tailEnd/>
          </a:ln>
        </p:spPr>
        <p:txBody>
          <a:bodyPr wrap="none"/>
          <a:lstStyle/>
          <a:p>
            <a:endParaRPr lang="en-US"/>
          </a:p>
        </p:txBody>
      </p:sp>
      <p:sp>
        <p:nvSpPr>
          <p:cNvPr id="96267" name="Oval 15"/>
          <p:cNvSpPr>
            <a:spLocks noChangeArrowheads="1"/>
          </p:cNvSpPr>
          <p:nvPr/>
        </p:nvSpPr>
        <p:spPr bwMode="auto">
          <a:xfrm>
            <a:off x="6629400" y="2438400"/>
            <a:ext cx="152400" cy="228600"/>
          </a:xfrm>
          <a:prstGeom prst="ellipse">
            <a:avLst/>
          </a:prstGeom>
          <a:solidFill>
            <a:schemeClr val="accent1"/>
          </a:solidFill>
          <a:ln w="9525" algn="ctr">
            <a:solidFill>
              <a:schemeClr val="tx1"/>
            </a:solidFill>
            <a:round/>
            <a:headEnd/>
            <a:tailEnd/>
          </a:ln>
        </p:spPr>
        <p:txBody>
          <a:bodyPr wrap="none"/>
          <a:lstStyle/>
          <a:p>
            <a:endParaRPr lang="en-US"/>
          </a:p>
        </p:txBody>
      </p:sp>
      <p:sp>
        <p:nvSpPr>
          <p:cNvPr id="96268" name="TextBox 30"/>
          <p:cNvSpPr txBox="1">
            <a:spLocks noChangeArrowheads="1"/>
          </p:cNvSpPr>
          <p:nvPr/>
        </p:nvSpPr>
        <p:spPr bwMode="auto">
          <a:xfrm>
            <a:off x="5181600" y="4721225"/>
            <a:ext cx="990600" cy="307975"/>
          </a:xfrm>
          <a:prstGeom prst="rect">
            <a:avLst/>
          </a:prstGeom>
          <a:noFill/>
          <a:ln w="9525">
            <a:noFill/>
            <a:miter lim="800000"/>
            <a:headEnd/>
            <a:tailEnd/>
          </a:ln>
        </p:spPr>
        <p:txBody>
          <a:bodyPr>
            <a:spAutoFit/>
          </a:bodyPr>
          <a:lstStyle/>
          <a:p>
            <a:r>
              <a:rPr lang="en-US" sz="1400">
                <a:latin typeface="Calibri" pitchFamily="34" charset="0"/>
                <a:cs typeface="Calibri" pitchFamily="34" charset="0"/>
              </a:rPr>
              <a:t>6 million</a:t>
            </a:r>
          </a:p>
        </p:txBody>
      </p:sp>
      <p:sp>
        <p:nvSpPr>
          <p:cNvPr id="16" name="TextBox 15"/>
          <p:cNvSpPr txBox="1">
            <a:spLocks noChangeArrowheads="1"/>
          </p:cNvSpPr>
          <p:nvPr/>
        </p:nvSpPr>
        <p:spPr bwMode="auto">
          <a:xfrm>
            <a:off x="2971800" y="5257800"/>
            <a:ext cx="4267200" cy="307975"/>
          </a:xfrm>
          <a:prstGeom prst="rect">
            <a:avLst/>
          </a:prstGeom>
          <a:noFill/>
          <a:ln w="9525">
            <a:noFill/>
            <a:miter lim="800000"/>
            <a:headEnd/>
            <a:tailEnd/>
          </a:ln>
        </p:spPr>
        <p:txBody>
          <a:bodyPr>
            <a:spAutoFit/>
          </a:bodyPr>
          <a:lstStyle/>
          <a:p>
            <a:r>
              <a:rPr lang="en-US" sz="1400">
                <a:solidFill>
                  <a:srgbClr val="C00000"/>
                </a:solidFill>
                <a:latin typeface="Calibri" pitchFamily="34" charset="0"/>
                <a:cs typeface="Calibri" pitchFamily="34" charset="0"/>
              </a:rPr>
              <a:t>Establish a minimum price that can be paid for labor</a:t>
            </a:r>
          </a:p>
        </p:txBody>
      </p:sp>
      <p:sp>
        <p:nvSpPr>
          <p:cNvPr id="17" name="TextBox 16"/>
          <p:cNvSpPr txBox="1">
            <a:spLocks noChangeArrowheads="1"/>
          </p:cNvSpPr>
          <p:nvPr/>
        </p:nvSpPr>
        <p:spPr bwMode="auto">
          <a:xfrm>
            <a:off x="2895600" y="5438775"/>
            <a:ext cx="4267200" cy="276225"/>
          </a:xfrm>
          <a:prstGeom prst="rect">
            <a:avLst/>
          </a:prstGeom>
          <a:noFill/>
          <a:ln w="9525">
            <a:noFill/>
            <a:miter lim="800000"/>
            <a:headEnd/>
            <a:tailEnd/>
          </a:ln>
        </p:spPr>
        <p:txBody>
          <a:bodyPr>
            <a:spAutoFit/>
          </a:bodyPr>
          <a:lstStyle/>
          <a:p>
            <a:r>
              <a:rPr lang="en-US" sz="1200">
                <a:solidFill>
                  <a:srgbClr val="C00000"/>
                </a:solidFill>
                <a:latin typeface="Calibri" pitchFamily="34" charset="0"/>
                <a:cs typeface="Calibri" pitchFamily="34" charset="0"/>
              </a:rPr>
              <a:t>Increase their minimum wage beyond the federal minimum wage</a:t>
            </a:r>
          </a:p>
        </p:txBody>
      </p:sp>
      <p:sp>
        <p:nvSpPr>
          <p:cNvPr id="18" name="TextBox 17"/>
          <p:cNvSpPr txBox="1">
            <a:spLocks noChangeArrowheads="1"/>
          </p:cNvSpPr>
          <p:nvPr/>
        </p:nvSpPr>
        <p:spPr bwMode="auto">
          <a:xfrm>
            <a:off x="228600" y="5819775"/>
            <a:ext cx="7239000" cy="276225"/>
          </a:xfrm>
          <a:prstGeom prst="rect">
            <a:avLst/>
          </a:prstGeom>
          <a:noFill/>
          <a:ln w="9525">
            <a:noFill/>
            <a:miter lim="800000"/>
            <a:headEnd/>
            <a:tailEnd/>
          </a:ln>
        </p:spPr>
        <p:txBody>
          <a:bodyPr>
            <a:spAutoFit/>
          </a:bodyPr>
          <a:lstStyle/>
          <a:p>
            <a:r>
              <a:rPr lang="en-US" sz="1200">
                <a:solidFill>
                  <a:srgbClr val="C00000"/>
                </a:solidFill>
                <a:latin typeface="Calibri" pitchFamily="34" charset="0"/>
                <a:cs typeface="Calibri" pitchFamily="34" charset="0"/>
              </a:rPr>
              <a:t>They do not have enough money to support a family of 2 with 1 child</a:t>
            </a:r>
          </a:p>
        </p:txBody>
      </p:sp>
      <p:sp>
        <p:nvSpPr>
          <p:cNvPr id="19" name="TextBox 18"/>
          <p:cNvSpPr txBox="1">
            <a:spLocks noChangeArrowheads="1"/>
          </p:cNvSpPr>
          <p:nvPr/>
        </p:nvSpPr>
        <p:spPr bwMode="auto">
          <a:xfrm>
            <a:off x="381000" y="6200775"/>
            <a:ext cx="7239000" cy="276225"/>
          </a:xfrm>
          <a:prstGeom prst="rect">
            <a:avLst/>
          </a:prstGeom>
          <a:noFill/>
          <a:ln w="9525">
            <a:noFill/>
            <a:miter lim="800000"/>
            <a:headEnd/>
            <a:tailEnd/>
          </a:ln>
        </p:spPr>
        <p:txBody>
          <a:bodyPr>
            <a:spAutoFit/>
          </a:bodyPr>
          <a:lstStyle/>
          <a:p>
            <a:r>
              <a:rPr lang="en-US" sz="1200">
                <a:solidFill>
                  <a:srgbClr val="C00000"/>
                </a:solidFill>
                <a:latin typeface="Calibri" pitchFamily="34" charset="0"/>
                <a:cs typeface="Calibri" pitchFamily="34" charset="0"/>
              </a:rPr>
              <a:t>It will cause a surplus of workers and increase unemployment</a:t>
            </a:r>
          </a:p>
        </p:txBody>
      </p:sp>
      <p:sp>
        <p:nvSpPr>
          <p:cNvPr id="20" name="TextBox 19"/>
          <p:cNvSpPr txBox="1">
            <a:spLocks noChangeArrowheads="1"/>
          </p:cNvSpPr>
          <p:nvPr/>
        </p:nvSpPr>
        <p:spPr bwMode="auto">
          <a:xfrm>
            <a:off x="3962400" y="6353175"/>
            <a:ext cx="2362200" cy="276225"/>
          </a:xfrm>
          <a:prstGeom prst="rect">
            <a:avLst/>
          </a:prstGeom>
          <a:noFill/>
          <a:ln w="9525">
            <a:noFill/>
            <a:miter lim="800000"/>
            <a:headEnd/>
            <a:tailEnd/>
          </a:ln>
        </p:spPr>
        <p:txBody>
          <a:bodyPr>
            <a:spAutoFit/>
          </a:bodyPr>
          <a:lstStyle/>
          <a:p>
            <a:r>
              <a:rPr lang="en-US" sz="1200">
                <a:solidFill>
                  <a:srgbClr val="C00000"/>
                </a:solidFill>
                <a:latin typeface="Calibri" pitchFamily="34" charset="0"/>
                <a:cs typeface="Calibri" pitchFamily="34" charset="0"/>
              </a:rPr>
              <a:t>Excess supply of laborers</a:t>
            </a:r>
          </a:p>
        </p:txBody>
      </p:sp>
      <p:sp>
        <p:nvSpPr>
          <p:cNvPr id="21" name="TextBox 20"/>
          <p:cNvSpPr txBox="1">
            <a:spLocks noChangeArrowheads="1"/>
          </p:cNvSpPr>
          <p:nvPr/>
        </p:nvSpPr>
        <p:spPr bwMode="auto">
          <a:xfrm>
            <a:off x="4343400" y="6553200"/>
            <a:ext cx="3200400" cy="276225"/>
          </a:xfrm>
          <a:prstGeom prst="rect">
            <a:avLst/>
          </a:prstGeom>
          <a:noFill/>
          <a:ln w="9525">
            <a:noFill/>
            <a:miter lim="800000"/>
            <a:headEnd/>
            <a:tailEnd/>
          </a:ln>
        </p:spPr>
        <p:txBody>
          <a:bodyPr>
            <a:spAutoFit/>
          </a:bodyPr>
          <a:lstStyle/>
          <a:p>
            <a:r>
              <a:rPr lang="en-US" sz="1200">
                <a:solidFill>
                  <a:srgbClr val="C00000"/>
                </a:solidFill>
                <a:latin typeface="Calibri" pitchFamily="34" charset="0"/>
                <a:cs typeface="Calibri" pitchFamily="34" charset="0"/>
              </a:rPr>
              <a:t>It will have no effect because it is not binding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b="1" smtClean="0">
                <a:solidFill>
                  <a:schemeClr val="folHlink"/>
                </a:solidFill>
                <a:latin typeface="Arial" pitchFamily="34" charset="0"/>
                <a:cs typeface="Arial" pitchFamily="34" charset="0"/>
              </a:rPr>
              <a:t>Due Tuesday 2-22</a:t>
            </a:r>
          </a:p>
        </p:txBody>
      </p:sp>
      <p:sp>
        <p:nvSpPr>
          <p:cNvPr id="6" name="Rectangle 3"/>
          <p:cNvSpPr txBox="1">
            <a:spLocks noChangeArrowheads="1"/>
          </p:cNvSpPr>
          <p:nvPr/>
        </p:nvSpPr>
        <p:spPr>
          <a:xfrm>
            <a:off x="685800" y="1752600"/>
            <a:ext cx="3886200" cy="4800600"/>
          </a:xfrm>
          <a:prstGeom prst="rect">
            <a:avLst/>
          </a:prstGeom>
          <a:solidFill>
            <a:schemeClr val="bg1"/>
          </a:solidFill>
        </p:spPr>
        <p:txBody>
          <a:bodyPr/>
          <a:lstStyle/>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00B050"/>
                </a:solidFill>
                <a:latin typeface="Calibri" pitchFamily="34" charset="0"/>
              </a:rPr>
              <a:t>Over a Barrel Video Questions</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C00000"/>
                </a:solidFill>
                <a:latin typeface="Calibri" pitchFamily="34" charset="0"/>
              </a:rPr>
              <a:t>Chart – Determinants of Supply</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chemeClr val="accent2">
                    <a:lumMod val="60000"/>
                    <a:lumOff val="40000"/>
                  </a:schemeClr>
                </a:solidFill>
                <a:latin typeface="Calibri" pitchFamily="34" charset="0"/>
              </a:rPr>
              <a:t>SQ3R – Prices Ch. 6 Sec. 3</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EE9012"/>
                </a:solidFill>
                <a:latin typeface="Calibri" pitchFamily="34" charset="0"/>
              </a:rPr>
              <a:t>Costs of Production Worksheet</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7030A0"/>
                </a:solidFill>
                <a:latin typeface="Calibri" pitchFamily="34" charset="0"/>
              </a:rPr>
              <a:t>Costs of Production + Revenues </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00B050"/>
                </a:solidFill>
                <a:latin typeface="Calibri" pitchFamily="34" charset="0"/>
              </a:rPr>
              <a:t>Supply and Demand Articles </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7030A0"/>
                </a:solidFill>
                <a:latin typeface="Calibri" pitchFamily="34" charset="0"/>
              </a:rPr>
              <a:t>Combining Supply and Demand</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C00000"/>
                </a:solidFill>
                <a:latin typeface="Calibri" pitchFamily="34" charset="0"/>
              </a:rPr>
              <a:t>Changes in Demand</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chemeClr val="accent2">
                    <a:lumMod val="60000"/>
                    <a:lumOff val="40000"/>
                  </a:schemeClr>
                </a:solidFill>
                <a:latin typeface="Calibri" pitchFamily="34" charset="0"/>
              </a:rPr>
              <a:t>Changes in Supply</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EE9012"/>
                </a:solidFill>
                <a:latin typeface="Calibri" pitchFamily="34" charset="0"/>
              </a:rPr>
              <a:t>Price Floors</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chemeClr val="accent2">
                    <a:lumMod val="60000"/>
                    <a:lumOff val="40000"/>
                  </a:schemeClr>
                </a:solidFill>
                <a:latin typeface="Calibri" pitchFamily="34" charset="0"/>
              </a:rPr>
              <a:t>Changes in Supply and Demand</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00B050"/>
                </a:solidFill>
                <a:latin typeface="Calibri" pitchFamily="34" charset="0"/>
              </a:rPr>
              <a:t>Price Ceilings</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7030A0"/>
                </a:solidFill>
                <a:latin typeface="Calibri" pitchFamily="34" charset="0"/>
              </a:rPr>
              <a:t>Ch. 5-6 Study Guide</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00B050"/>
                </a:solidFill>
                <a:latin typeface="Calibri" pitchFamily="34" charset="0"/>
              </a:rPr>
              <a:t>Ch. 5-6 Crossword Puzzle</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C00000"/>
                </a:solidFill>
                <a:latin typeface="Calibri" pitchFamily="34" charset="0"/>
              </a:rPr>
              <a:t>Ch. 5 and 6 VIS Terms</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D4802C"/>
                </a:solidFill>
                <a:latin typeface="Calibri" pitchFamily="34" charset="0"/>
              </a:rPr>
              <a:t>Ch. 5 and 6 Notes</a:t>
            </a:r>
          </a:p>
        </p:txBody>
      </p:sp>
      <p:pic>
        <p:nvPicPr>
          <p:cNvPr id="25606" name="Picture 6" descr="http://bp0.blogger.com/_XEt84P8BY-U/SHzW1GK-8uI/AAAAAAAAAXI/J8xDdGAwdL8/s400/oilMileage.jpg"/>
          <p:cNvPicPr>
            <a:picLocks noChangeAspect="1" noChangeArrowheads="1"/>
          </p:cNvPicPr>
          <p:nvPr/>
        </p:nvPicPr>
        <p:blipFill>
          <a:blip r:embed="rId2" cstate="print"/>
          <a:srcRect l="3070" t="4267" r="5385"/>
          <a:stretch>
            <a:fillRect/>
          </a:stretch>
        </p:blipFill>
        <p:spPr bwMode="auto">
          <a:xfrm>
            <a:off x="5105400" y="2209800"/>
            <a:ext cx="38862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reeform 67"/>
          <p:cNvSpPr>
            <a:spLocks/>
          </p:cNvSpPr>
          <p:nvPr/>
        </p:nvSpPr>
        <p:spPr bwMode="auto">
          <a:xfrm>
            <a:off x="5900738" y="3167063"/>
            <a:ext cx="2286000" cy="2667000"/>
          </a:xfrm>
          <a:custGeom>
            <a:avLst/>
            <a:gdLst>
              <a:gd name="T0" fmla="*/ 0 w 2286000"/>
              <a:gd name="T1" fmla="*/ 2667000 h 2667000"/>
              <a:gd name="T2" fmla="*/ 838200 w 2286000"/>
              <a:gd name="T3" fmla="*/ 2198914 h 2667000"/>
              <a:gd name="T4" fmla="*/ 1219200 w 2286000"/>
              <a:gd name="T5" fmla="*/ 1665514 h 2667000"/>
              <a:gd name="T6" fmla="*/ 1524000 w 2286000"/>
              <a:gd name="T7" fmla="*/ 1132114 h 2667000"/>
              <a:gd name="T8" fmla="*/ 1905000 w 2286000"/>
              <a:gd name="T9" fmla="*/ 533400 h 2667000"/>
              <a:gd name="T10" fmla="*/ 2286000 w 2286000"/>
              <a:gd name="T11" fmla="*/ 0 h 2667000"/>
              <a:gd name="T12" fmla="*/ 0 60000 65536"/>
              <a:gd name="T13" fmla="*/ 0 60000 65536"/>
              <a:gd name="T14" fmla="*/ 0 60000 65536"/>
              <a:gd name="T15" fmla="*/ 0 60000 65536"/>
              <a:gd name="T16" fmla="*/ 0 60000 65536"/>
              <a:gd name="T17" fmla="*/ 0 60000 65536"/>
              <a:gd name="T18" fmla="*/ 0 w 2286000"/>
              <a:gd name="T19" fmla="*/ 0 h 2667000"/>
              <a:gd name="T20" fmla="*/ 2286000 w 2286000"/>
              <a:gd name="T21" fmla="*/ 2667000 h 2667000"/>
            </a:gdLst>
            <a:ahLst/>
            <a:cxnLst>
              <a:cxn ang="T12">
                <a:pos x="T0" y="T1"/>
              </a:cxn>
              <a:cxn ang="T13">
                <a:pos x="T2" y="T3"/>
              </a:cxn>
              <a:cxn ang="T14">
                <a:pos x="T4" y="T5"/>
              </a:cxn>
              <a:cxn ang="T15">
                <a:pos x="T6" y="T7"/>
              </a:cxn>
              <a:cxn ang="T16">
                <a:pos x="T8" y="T9"/>
              </a:cxn>
              <a:cxn ang="T17">
                <a:pos x="T10" y="T11"/>
              </a:cxn>
            </a:cxnLst>
            <a:rect l="T18" t="T19" r="T20" b="T21"/>
            <a:pathLst>
              <a:path w="2286000" h="2667000">
                <a:moveTo>
                  <a:pt x="0" y="2667000"/>
                </a:moveTo>
                <a:lnTo>
                  <a:pt x="838200" y="2198914"/>
                </a:lnTo>
                <a:lnTo>
                  <a:pt x="1219200" y="1665514"/>
                </a:lnTo>
                <a:lnTo>
                  <a:pt x="1524000" y="1132114"/>
                </a:lnTo>
                <a:lnTo>
                  <a:pt x="1905000" y="533400"/>
                </a:lnTo>
                <a:lnTo>
                  <a:pt x="2286000" y="0"/>
                </a:lnTo>
              </a:path>
            </a:pathLst>
          </a:custGeom>
          <a:noFill/>
          <a:ln w="25400" algn="ctr">
            <a:solidFill>
              <a:srgbClr val="EE9012"/>
            </a:solidFill>
            <a:round/>
            <a:headEnd/>
            <a:tailEnd/>
          </a:ln>
        </p:spPr>
        <p:txBody>
          <a:bodyPr wrap="none"/>
          <a:lstStyle/>
          <a:p>
            <a:endParaRPr lang="en-US"/>
          </a:p>
        </p:txBody>
      </p:sp>
      <p:sp>
        <p:nvSpPr>
          <p:cNvPr id="98307" name="Freeform 73"/>
          <p:cNvSpPr>
            <a:spLocks/>
          </p:cNvSpPr>
          <p:nvPr/>
        </p:nvSpPr>
        <p:spPr bwMode="auto">
          <a:xfrm>
            <a:off x="5430838" y="3200400"/>
            <a:ext cx="1731962" cy="2632075"/>
          </a:xfrm>
          <a:custGeom>
            <a:avLst/>
            <a:gdLst>
              <a:gd name="T0" fmla="*/ 0 w 2840182"/>
              <a:gd name="T1" fmla="*/ 2193878 h 2646219"/>
              <a:gd name="T2" fmla="*/ 1 w 2840182"/>
              <a:gd name="T3" fmla="*/ 1814839 h 2646219"/>
              <a:gd name="T4" fmla="*/ 1 w 2840182"/>
              <a:gd name="T5" fmla="*/ 1366872 h 2646219"/>
              <a:gd name="T6" fmla="*/ 1 w 2840182"/>
              <a:gd name="T7" fmla="*/ 930395 h 2646219"/>
              <a:gd name="T8" fmla="*/ 1 w 2840182"/>
              <a:gd name="T9" fmla="*/ 424996 h 2646219"/>
              <a:gd name="T10" fmla="*/ 1 w 2840182"/>
              <a:gd name="T11" fmla="*/ 0 h 2646219"/>
              <a:gd name="T12" fmla="*/ 0 60000 65536"/>
              <a:gd name="T13" fmla="*/ 0 60000 65536"/>
              <a:gd name="T14" fmla="*/ 0 60000 65536"/>
              <a:gd name="T15" fmla="*/ 0 60000 65536"/>
              <a:gd name="T16" fmla="*/ 0 60000 65536"/>
              <a:gd name="T17" fmla="*/ 0 60000 65536"/>
              <a:gd name="T18" fmla="*/ 0 w 2840182"/>
              <a:gd name="T19" fmla="*/ 0 h 2646219"/>
              <a:gd name="T20" fmla="*/ 2840182 w 2840182"/>
              <a:gd name="T21" fmla="*/ 2646219 h 2646219"/>
            </a:gdLst>
            <a:ahLst/>
            <a:cxnLst>
              <a:cxn ang="T12">
                <a:pos x="T0" y="T1"/>
              </a:cxn>
              <a:cxn ang="T13">
                <a:pos x="T2" y="T3"/>
              </a:cxn>
              <a:cxn ang="T14">
                <a:pos x="T4" y="T5"/>
              </a:cxn>
              <a:cxn ang="T15">
                <a:pos x="T6" y="T7"/>
              </a:cxn>
              <a:cxn ang="T16">
                <a:pos x="T8" y="T9"/>
              </a:cxn>
              <a:cxn ang="T17">
                <a:pos x="T10" y="T11"/>
              </a:cxn>
            </a:cxnLst>
            <a:rect l="T18" t="T19" r="T20" b="T21"/>
            <a:pathLst>
              <a:path w="2840182" h="2646219">
                <a:moveTo>
                  <a:pt x="0" y="2646219"/>
                </a:moveTo>
                <a:lnTo>
                  <a:pt x="692727" y="2189019"/>
                </a:lnTo>
                <a:lnTo>
                  <a:pt x="1385454" y="1648691"/>
                </a:lnTo>
                <a:lnTo>
                  <a:pt x="1842654" y="1122219"/>
                </a:lnTo>
                <a:lnTo>
                  <a:pt x="2382982" y="512619"/>
                </a:lnTo>
                <a:lnTo>
                  <a:pt x="2840182" y="0"/>
                </a:lnTo>
              </a:path>
            </a:pathLst>
          </a:custGeom>
          <a:noFill/>
          <a:ln w="25400" algn="ctr">
            <a:solidFill>
              <a:srgbClr val="EE9012"/>
            </a:solidFill>
            <a:round/>
            <a:headEnd/>
            <a:tailEnd/>
          </a:ln>
        </p:spPr>
        <p:txBody>
          <a:bodyPr wrap="none"/>
          <a:lstStyle/>
          <a:p>
            <a:endParaRPr lang="en-US"/>
          </a:p>
        </p:txBody>
      </p:sp>
      <p:sp>
        <p:nvSpPr>
          <p:cNvPr id="98308" name="Freeform 72"/>
          <p:cNvSpPr>
            <a:spLocks/>
          </p:cNvSpPr>
          <p:nvPr/>
        </p:nvSpPr>
        <p:spPr bwMode="auto">
          <a:xfrm>
            <a:off x="5445125" y="3173413"/>
            <a:ext cx="1946275" cy="2617787"/>
          </a:xfrm>
          <a:custGeom>
            <a:avLst/>
            <a:gdLst>
              <a:gd name="T0" fmla="*/ 0 w 3269673"/>
              <a:gd name="T1" fmla="*/ 0 h 2646218"/>
              <a:gd name="T2" fmla="*/ 1 w 3269673"/>
              <a:gd name="T3" fmla="*/ 360825 h 2646218"/>
              <a:gd name="T4" fmla="*/ 1 w 3269673"/>
              <a:gd name="T5" fmla="*/ 731148 h 2646218"/>
              <a:gd name="T6" fmla="*/ 1 w 3269673"/>
              <a:gd name="T7" fmla="*/ 1139454 h 2646218"/>
              <a:gd name="T8" fmla="*/ 1 w 3269673"/>
              <a:gd name="T9" fmla="*/ 1500281 h 2646218"/>
              <a:gd name="T10" fmla="*/ 1 w 3269673"/>
              <a:gd name="T11" fmla="*/ 1813623 h 2646218"/>
              <a:gd name="T12" fmla="*/ 1 w 3269673"/>
              <a:gd name="T13" fmla="*/ 1813623 h 2646218"/>
              <a:gd name="T14" fmla="*/ 1 w 3269673"/>
              <a:gd name="T15" fmla="*/ 1813623 h 2646218"/>
              <a:gd name="T16" fmla="*/ 0 60000 65536"/>
              <a:gd name="T17" fmla="*/ 0 60000 65536"/>
              <a:gd name="T18" fmla="*/ 0 60000 65536"/>
              <a:gd name="T19" fmla="*/ 0 60000 65536"/>
              <a:gd name="T20" fmla="*/ 0 60000 65536"/>
              <a:gd name="T21" fmla="*/ 0 60000 65536"/>
              <a:gd name="T22" fmla="*/ 0 60000 65536"/>
              <a:gd name="T23" fmla="*/ 0 60000 65536"/>
              <a:gd name="T24" fmla="*/ 0 w 3269673"/>
              <a:gd name="T25" fmla="*/ 0 h 2646218"/>
              <a:gd name="T26" fmla="*/ 3269673 w 3269673"/>
              <a:gd name="T27" fmla="*/ 2646218 h 2646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69673" h="2646218">
                <a:moveTo>
                  <a:pt x="0" y="0"/>
                </a:moveTo>
                <a:lnTo>
                  <a:pt x="401782" y="526473"/>
                </a:lnTo>
                <a:lnTo>
                  <a:pt x="831273" y="1066800"/>
                </a:lnTo>
                <a:lnTo>
                  <a:pt x="1371600" y="1662545"/>
                </a:lnTo>
                <a:lnTo>
                  <a:pt x="2133600" y="2189018"/>
                </a:lnTo>
                <a:lnTo>
                  <a:pt x="3269673" y="2646218"/>
                </a:lnTo>
              </a:path>
            </a:pathLst>
          </a:custGeom>
          <a:noFill/>
          <a:ln w="25400" algn="ctr">
            <a:solidFill>
              <a:srgbClr val="00B050"/>
            </a:solidFill>
            <a:round/>
            <a:headEnd/>
            <a:tailEnd/>
          </a:ln>
        </p:spPr>
        <p:txBody>
          <a:bodyPr wrap="none"/>
          <a:lstStyle/>
          <a:p>
            <a:endParaRPr lang="en-US"/>
          </a:p>
        </p:txBody>
      </p:sp>
      <p:sp>
        <p:nvSpPr>
          <p:cNvPr id="5" name="Rectangle 2"/>
          <p:cNvSpPr txBox="1">
            <a:spLocks noChangeArrowheads="1"/>
          </p:cNvSpPr>
          <p:nvPr/>
        </p:nvSpPr>
        <p:spPr bwMode="auto">
          <a:xfrm>
            <a:off x="1308100" y="685800"/>
            <a:ext cx="7759700" cy="1143000"/>
          </a:xfrm>
          <a:prstGeom prst="rect">
            <a:avLst/>
          </a:prstGeom>
          <a:noFill/>
          <a:ln w="9525">
            <a:noFill/>
            <a:miter lim="800000"/>
            <a:headEnd/>
            <a:tailEnd/>
          </a:ln>
        </p:spPr>
        <p:txBody>
          <a:bodyPr anchor="ctr"/>
          <a:lstStyle/>
          <a:p>
            <a:pPr algn="ctr">
              <a:lnSpc>
                <a:spcPct val="85000"/>
              </a:lnSpc>
              <a:defRPr/>
            </a:pPr>
            <a:r>
              <a:rPr lang="en-US" sz="2800" kern="0" dirty="0">
                <a:solidFill>
                  <a:schemeClr val="folHlink"/>
                </a:solidFill>
                <a:latin typeface="Arial" charset="0"/>
                <a:ea typeface="+mj-ea"/>
                <a:cs typeface="Arial" charset="0"/>
              </a:rPr>
              <a:t>The Effects of a Change in Demand and Supply</a:t>
            </a:r>
            <a:endParaRPr lang="en-US" sz="2800" kern="0" dirty="0">
              <a:solidFill>
                <a:srgbClr val="003366"/>
              </a:solidFill>
              <a:latin typeface="Arial" charset="0"/>
              <a:ea typeface="+mj-ea"/>
              <a:cs typeface="Arial" charset="0"/>
            </a:endParaRPr>
          </a:p>
        </p:txBody>
      </p:sp>
      <p:grpSp>
        <p:nvGrpSpPr>
          <p:cNvPr id="98310" name="Group 50"/>
          <p:cNvGrpSpPr>
            <a:grpSpLocks/>
          </p:cNvGrpSpPr>
          <p:nvPr/>
        </p:nvGrpSpPr>
        <p:grpSpPr bwMode="auto">
          <a:xfrm>
            <a:off x="4770438" y="2209800"/>
            <a:ext cx="4379912" cy="4587875"/>
            <a:chOff x="2458" y="1015"/>
            <a:chExt cx="3120" cy="3098"/>
          </a:xfrm>
        </p:grpSpPr>
        <p:sp>
          <p:nvSpPr>
            <p:cNvPr id="98417" name="Rectangle 51"/>
            <p:cNvSpPr>
              <a:spLocks noChangeArrowheads="1"/>
            </p:cNvSpPr>
            <p:nvPr/>
          </p:nvSpPr>
          <p:spPr bwMode="auto">
            <a:xfrm>
              <a:off x="3055" y="1015"/>
              <a:ext cx="959"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Price per Elmo</a:t>
              </a:r>
            </a:p>
          </p:txBody>
        </p:sp>
        <p:sp>
          <p:nvSpPr>
            <p:cNvPr id="98418" name="Rectangle 53"/>
            <p:cNvSpPr>
              <a:spLocks noChangeArrowheads="1"/>
            </p:cNvSpPr>
            <p:nvPr/>
          </p:nvSpPr>
          <p:spPr bwMode="auto">
            <a:xfrm>
              <a:off x="3115" y="1485"/>
              <a:ext cx="0" cy="144"/>
            </a:xfrm>
            <a:prstGeom prst="rect">
              <a:avLst/>
            </a:prstGeom>
            <a:noFill/>
            <a:ln w="9525">
              <a:noFill/>
              <a:miter lim="800000"/>
              <a:headEnd/>
              <a:tailEnd/>
            </a:ln>
          </p:spPr>
          <p:txBody>
            <a:bodyPr wrap="none" lIns="0" tIns="0" rIns="0" bIns="0">
              <a:spAutoFit/>
            </a:bodyPr>
            <a:lstStyle/>
            <a:p>
              <a:pPr defTabSz="514350" eaLnBrk="0" hangingPunct="0"/>
              <a:endParaRPr lang="en-AU" sz="1500" b="1">
                <a:solidFill>
                  <a:srgbClr val="000000"/>
                </a:solidFill>
                <a:latin typeface="Arial" pitchFamily="34" charset="0"/>
              </a:endParaRPr>
            </a:p>
          </p:txBody>
        </p:sp>
        <p:sp>
          <p:nvSpPr>
            <p:cNvPr id="98419" name="Rectangle 54"/>
            <p:cNvSpPr>
              <a:spLocks noChangeArrowheads="1"/>
            </p:cNvSpPr>
            <p:nvPr/>
          </p:nvSpPr>
          <p:spPr bwMode="auto">
            <a:xfrm>
              <a:off x="2458" y="271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15.00</a:t>
              </a:r>
            </a:p>
          </p:txBody>
        </p:sp>
        <p:sp>
          <p:nvSpPr>
            <p:cNvPr id="98420" name="Rectangle 55"/>
            <p:cNvSpPr>
              <a:spLocks noChangeArrowheads="1"/>
            </p:cNvSpPr>
            <p:nvPr/>
          </p:nvSpPr>
          <p:spPr bwMode="auto">
            <a:xfrm>
              <a:off x="2458" y="235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20.00</a:t>
              </a:r>
            </a:p>
          </p:txBody>
        </p:sp>
        <p:sp>
          <p:nvSpPr>
            <p:cNvPr id="98421" name="Rectangle 56"/>
            <p:cNvSpPr>
              <a:spLocks noChangeArrowheads="1"/>
            </p:cNvSpPr>
            <p:nvPr/>
          </p:nvSpPr>
          <p:spPr bwMode="auto">
            <a:xfrm>
              <a:off x="2458" y="194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25.00</a:t>
              </a:r>
            </a:p>
          </p:txBody>
        </p:sp>
        <p:sp>
          <p:nvSpPr>
            <p:cNvPr id="98422" name="Rectangle 58"/>
            <p:cNvSpPr>
              <a:spLocks noChangeArrowheads="1"/>
            </p:cNvSpPr>
            <p:nvPr/>
          </p:nvSpPr>
          <p:spPr bwMode="auto">
            <a:xfrm>
              <a:off x="2458" y="3022"/>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10.00</a:t>
              </a:r>
            </a:p>
          </p:txBody>
        </p:sp>
        <p:sp>
          <p:nvSpPr>
            <p:cNvPr id="98423" name="Rectangle 59"/>
            <p:cNvSpPr>
              <a:spLocks noChangeArrowheads="1"/>
            </p:cNvSpPr>
            <p:nvPr/>
          </p:nvSpPr>
          <p:spPr bwMode="auto">
            <a:xfrm>
              <a:off x="2458" y="3362"/>
              <a:ext cx="267"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5.00</a:t>
              </a:r>
            </a:p>
          </p:txBody>
        </p:sp>
        <p:sp>
          <p:nvSpPr>
            <p:cNvPr id="98424" name="Rectangle 60"/>
            <p:cNvSpPr>
              <a:spLocks noChangeArrowheads="1"/>
            </p:cNvSpPr>
            <p:nvPr/>
          </p:nvSpPr>
          <p:spPr bwMode="auto">
            <a:xfrm>
              <a:off x="2861" y="3804"/>
              <a:ext cx="67" cy="144"/>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0</a:t>
              </a:r>
            </a:p>
          </p:txBody>
        </p:sp>
        <p:sp>
          <p:nvSpPr>
            <p:cNvPr id="98425" name="Rectangle 61"/>
            <p:cNvSpPr>
              <a:spLocks noChangeArrowheads="1"/>
            </p:cNvSpPr>
            <p:nvPr/>
          </p:nvSpPr>
          <p:spPr bwMode="auto">
            <a:xfrm>
              <a:off x="2961" y="3804"/>
              <a:ext cx="2617"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  1   3  5   7   9 11  13  15  17  19  21 23 25</a:t>
              </a:r>
            </a:p>
          </p:txBody>
        </p:sp>
        <p:sp>
          <p:nvSpPr>
            <p:cNvPr id="98426" name="Line 73"/>
            <p:cNvSpPr>
              <a:spLocks noChangeShapeType="1"/>
            </p:cNvSpPr>
            <p:nvPr/>
          </p:nvSpPr>
          <p:spPr bwMode="auto">
            <a:xfrm>
              <a:off x="2846" y="204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8427" name="Line 75"/>
            <p:cNvSpPr>
              <a:spLocks noChangeShapeType="1"/>
            </p:cNvSpPr>
            <p:nvPr/>
          </p:nvSpPr>
          <p:spPr bwMode="auto">
            <a:xfrm>
              <a:off x="2846" y="2404"/>
              <a:ext cx="5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8428" name="Line 76"/>
            <p:cNvSpPr>
              <a:spLocks noChangeShapeType="1"/>
            </p:cNvSpPr>
            <p:nvPr/>
          </p:nvSpPr>
          <p:spPr bwMode="auto">
            <a:xfrm>
              <a:off x="2846" y="276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8429" name="Line 77"/>
            <p:cNvSpPr>
              <a:spLocks noChangeShapeType="1"/>
            </p:cNvSpPr>
            <p:nvPr/>
          </p:nvSpPr>
          <p:spPr bwMode="auto">
            <a:xfrm>
              <a:off x="2846" y="3124"/>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8430" name="Line 78"/>
            <p:cNvSpPr>
              <a:spLocks noChangeShapeType="1"/>
            </p:cNvSpPr>
            <p:nvPr/>
          </p:nvSpPr>
          <p:spPr bwMode="auto">
            <a:xfrm>
              <a:off x="2846" y="3440"/>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8431" name="Line 79"/>
            <p:cNvSpPr>
              <a:spLocks noChangeShapeType="1"/>
            </p:cNvSpPr>
            <p:nvPr/>
          </p:nvSpPr>
          <p:spPr bwMode="auto">
            <a:xfrm>
              <a:off x="306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8432" name="Line 80"/>
            <p:cNvSpPr>
              <a:spLocks noChangeShapeType="1"/>
            </p:cNvSpPr>
            <p:nvPr/>
          </p:nvSpPr>
          <p:spPr bwMode="auto">
            <a:xfrm>
              <a:off x="3240"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8433" name="Line 81"/>
            <p:cNvSpPr>
              <a:spLocks noChangeShapeType="1"/>
            </p:cNvSpPr>
            <p:nvPr/>
          </p:nvSpPr>
          <p:spPr bwMode="auto">
            <a:xfrm>
              <a:off x="3410"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8434" name="Line 82"/>
            <p:cNvSpPr>
              <a:spLocks noChangeShapeType="1"/>
            </p:cNvSpPr>
            <p:nvPr/>
          </p:nvSpPr>
          <p:spPr bwMode="auto">
            <a:xfrm>
              <a:off x="3580"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8435" name="Line 83"/>
            <p:cNvSpPr>
              <a:spLocks noChangeShapeType="1"/>
            </p:cNvSpPr>
            <p:nvPr/>
          </p:nvSpPr>
          <p:spPr bwMode="auto">
            <a:xfrm>
              <a:off x="378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8436" name="Line 84"/>
            <p:cNvSpPr>
              <a:spLocks noChangeShapeType="1"/>
            </p:cNvSpPr>
            <p:nvPr/>
          </p:nvSpPr>
          <p:spPr bwMode="auto">
            <a:xfrm>
              <a:off x="3945"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8437" name="Line 85"/>
            <p:cNvSpPr>
              <a:spLocks noChangeShapeType="1"/>
            </p:cNvSpPr>
            <p:nvPr/>
          </p:nvSpPr>
          <p:spPr bwMode="auto">
            <a:xfrm>
              <a:off x="4162"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8438" name="Line 86"/>
            <p:cNvSpPr>
              <a:spLocks noChangeShapeType="1"/>
            </p:cNvSpPr>
            <p:nvPr/>
          </p:nvSpPr>
          <p:spPr bwMode="auto">
            <a:xfrm>
              <a:off x="5248"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8439" name="Line 87"/>
            <p:cNvSpPr>
              <a:spLocks noChangeShapeType="1"/>
            </p:cNvSpPr>
            <p:nvPr/>
          </p:nvSpPr>
          <p:spPr bwMode="auto">
            <a:xfrm>
              <a:off x="4378"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8440" name="Line 88"/>
            <p:cNvSpPr>
              <a:spLocks noChangeShapeType="1"/>
            </p:cNvSpPr>
            <p:nvPr/>
          </p:nvSpPr>
          <p:spPr bwMode="auto">
            <a:xfrm>
              <a:off x="4616"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8441" name="Line 89"/>
            <p:cNvSpPr>
              <a:spLocks noChangeShapeType="1"/>
            </p:cNvSpPr>
            <p:nvPr/>
          </p:nvSpPr>
          <p:spPr bwMode="auto">
            <a:xfrm>
              <a:off x="4845"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8442" name="Rectangle 90"/>
            <p:cNvSpPr>
              <a:spLocks noChangeArrowheads="1"/>
            </p:cNvSpPr>
            <p:nvPr/>
          </p:nvSpPr>
          <p:spPr bwMode="auto">
            <a:xfrm>
              <a:off x="2846" y="3957"/>
              <a:ext cx="1170"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Quantity of Elmos</a:t>
              </a:r>
            </a:p>
          </p:txBody>
        </p:sp>
        <p:sp>
          <p:nvSpPr>
            <p:cNvPr id="98443" name="Line 104"/>
            <p:cNvSpPr>
              <a:spLocks noChangeShapeType="1"/>
            </p:cNvSpPr>
            <p:nvPr/>
          </p:nvSpPr>
          <p:spPr bwMode="auto">
            <a:xfrm>
              <a:off x="5064"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8444" name="Freeform 105"/>
            <p:cNvSpPr>
              <a:spLocks/>
            </p:cNvSpPr>
            <p:nvPr/>
          </p:nvSpPr>
          <p:spPr bwMode="auto">
            <a:xfrm>
              <a:off x="2913" y="1224"/>
              <a:ext cx="2552" cy="2571"/>
            </a:xfrm>
            <a:custGeom>
              <a:avLst/>
              <a:gdLst>
                <a:gd name="T0" fmla="*/ 0 w 2621"/>
                <a:gd name="T1" fmla="*/ 0 h 2571"/>
                <a:gd name="T2" fmla="*/ 0 w 2621"/>
                <a:gd name="T3" fmla="*/ 2570 h 2571"/>
                <a:gd name="T4" fmla="*/ 289 w 2621"/>
                <a:gd name="T5" fmla="*/ 2570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12700" cap="rnd">
              <a:solidFill>
                <a:srgbClr val="000000"/>
              </a:solidFill>
              <a:round/>
              <a:headEnd type="none" w="sm" len="sm"/>
              <a:tailEnd type="none" w="sm" len="sm"/>
            </a:ln>
          </p:spPr>
          <p:txBody>
            <a:bodyPr/>
            <a:lstStyle/>
            <a:p>
              <a:endParaRPr lang="en-US"/>
            </a:p>
          </p:txBody>
        </p:sp>
      </p:grpSp>
      <p:sp>
        <p:nvSpPr>
          <p:cNvPr id="98311" name="Freeform 95"/>
          <p:cNvSpPr>
            <a:spLocks/>
          </p:cNvSpPr>
          <p:nvPr/>
        </p:nvSpPr>
        <p:spPr bwMode="auto">
          <a:xfrm>
            <a:off x="5948363" y="4259263"/>
            <a:ext cx="71437" cy="84137"/>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98312" name="Freeform 96"/>
          <p:cNvSpPr>
            <a:spLocks/>
          </p:cNvSpPr>
          <p:nvPr/>
        </p:nvSpPr>
        <p:spPr bwMode="auto">
          <a:xfrm>
            <a:off x="6710363" y="53340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98313" name="Freeform 97"/>
          <p:cNvSpPr>
            <a:spLocks/>
          </p:cNvSpPr>
          <p:nvPr/>
        </p:nvSpPr>
        <p:spPr bwMode="auto">
          <a:xfrm>
            <a:off x="5416550" y="5791200"/>
            <a:ext cx="69850" cy="8255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98314" name="Freeform 98"/>
          <p:cNvSpPr>
            <a:spLocks/>
          </p:cNvSpPr>
          <p:nvPr/>
        </p:nvSpPr>
        <p:spPr bwMode="auto">
          <a:xfrm>
            <a:off x="6248400" y="48006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98315" name="Freeform 106"/>
          <p:cNvSpPr>
            <a:spLocks/>
          </p:cNvSpPr>
          <p:nvPr/>
        </p:nvSpPr>
        <p:spPr bwMode="auto">
          <a:xfrm>
            <a:off x="7391400" y="5791200"/>
            <a:ext cx="69850" cy="84138"/>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0 h 57"/>
              <a:gd name="T12" fmla="*/ 2147483647 w 50"/>
              <a:gd name="T13" fmla="*/ 0 h 57"/>
              <a:gd name="T14" fmla="*/ 2147483647 w 50"/>
              <a:gd name="T15" fmla="*/ 0 h 57"/>
              <a:gd name="T16" fmla="*/ 2147483647 w 50"/>
              <a:gd name="T17" fmla="*/ 2147483647 h 57"/>
              <a:gd name="T18" fmla="*/ 0 w 50"/>
              <a:gd name="T19" fmla="*/ 2147483647 h 57"/>
              <a:gd name="T20" fmla="*/ 2147483647 w 50"/>
              <a:gd name="T21" fmla="*/ 2147483647 h 57"/>
              <a:gd name="T22" fmla="*/ 2147483647 w 50"/>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7"/>
              <a:gd name="T38" fmla="*/ 50 w 50"/>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7">
                <a:moveTo>
                  <a:pt x="29" y="56"/>
                </a:moveTo>
                <a:lnTo>
                  <a:pt x="39" y="45"/>
                </a:lnTo>
                <a:lnTo>
                  <a:pt x="49" y="45"/>
                </a:lnTo>
                <a:lnTo>
                  <a:pt x="49" y="23"/>
                </a:lnTo>
                <a:lnTo>
                  <a:pt x="49" y="11"/>
                </a:lnTo>
                <a:lnTo>
                  <a:pt x="39" y="0"/>
                </a:lnTo>
                <a:lnTo>
                  <a:pt x="29" y="0"/>
                </a:lnTo>
                <a:lnTo>
                  <a:pt x="10" y="0"/>
                </a:lnTo>
                <a:lnTo>
                  <a:pt x="10" y="11"/>
                </a:lnTo>
                <a:lnTo>
                  <a:pt x="0" y="23"/>
                </a:lnTo>
                <a:lnTo>
                  <a:pt x="10" y="45"/>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98316" name="Freeform 93"/>
          <p:cNvSpPr>
            <a:spLocks/>
          </p:cNvSpPr>
          <p:nvPr/>
        </p:nvSpPr>
        <p:spPr bwMode="auto">
          <a:xfrm>
            <a:off x="5646738" y="3657600"/>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98317" name="Freeform 93"/>
          <p:cNvSpPr>
            <a:spLocks/>
          </p:cNvSpPr>
          <p:nvPr/>
        </p:nvSpPr>
        <p:spPr bwMode="auto">
          <a:xfrm>
            <a:off x="5418138" y="3124200"/>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98318" name="Rectangle 57"/>
          <p:cNvSpPr>
            <a:spLocks noChangeArrowheads="1"/>
          </p:cNvSpPr>
          <p:nvPr/>
        </p:nvSpPr>
        <p:spPr bwMode="auto">
          <a:xfrm>
            <a:off x="4724400" y="3048000"/>
            <a:ext cx="48260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30.00</a:t>
            </a:r>
          </a:p>
        </p:txBody>
      </p:sp>
      <p:sp>
        <p:nvSpPr>
          <p:cNvPr id="98319" name="Line 103"/>
          <p:cNvSpPr>
            <a:spLocks noChangeShapeType="1"/>
          </p:cNvSpPr>
          <p:nvPr/>
        </p:nvSpPr>
        <p:spPr bwMode="auto">
          <a:xfrm flipH="1">
            <a:off x="5327650" y="3200400"/>
            <a:ext cx="82550" cy="1588"/>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8320" name="Freeform 95"/>
          <p:cNvSpPr>
            <a:spLocks/>
          </p:cNvSpPr>
          <p:nvPr/>
        </p:nvSpPr>
        <p:spPr bwMode="auto">
          <a:xfrm>
            <a:off x="6862763" y="36576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98321" name="Freeform 96"/>
          <p:cNvSpPr>
            <a:spLocks/>
          </p:cNvSpPr>
          <p:nvPr/>
        </p:nvSpPr>
        <p:spPr bwMode="auto">
          <a:xfrm>
            <a:off x="6248400" y="48006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98322" name="Freeform 97"/>
          <p:cNvSpPr>
            <a:spLocks/>
          </p:cNvSpPr>
          <p:nvPr/>
        </p:nvSpPr>
        <p:spPr bwMode="auto">
          <a:xfrm>
            <a:off x="5867400" y="5334000"/>
            <a:ext cx="69850" cy="8255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98323" name="Freeform 98"/>
          <p:cNvSpPr>
            <a:spLocks/>
          </p:cNvSpPr>
          <p:nvPr/>
        </p:nvSpPr>
        <p:spPr bwMode="auto">
          <a:xfrm>
            <a:off x="6557963" y="42672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98324" name="Freeform 93"/>
          <p:cNvSpPr>
            <a:spLocks/>
          </p:cNvSpPr>
          <p:nvPr/>
        </p:nvSpPr>
        <p:spPr bwMode="auto">
          <a:xfrm>
            <a:off x="7170738" y="3124200"/>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98325" name="Rectangle 56"/>
          <p:cNvSpPr>
            <a:spLocks noChangeArrowheads="1"/>
          </p:cNvSpPr>
          <p:nvPr/>
        </p:nvSpPr>
        <p:spPr bwMode="auto">
          <a:xfrm>
            <a:off x="5510213" y="5791200"/>
            <a:ext cx="128587"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S</a:t>
            </a:r>
          </a:p>
        </p:txBody>
      </p:sp>
      <p:sp>
        <p:nvSpPr>
          <p:cNvPr id="98326" name="Line 86"/>
          <p:cNvSpPr>
            <a:spLocks noChangeShapeType="1"/>
          </p:cNvSpPr>
          <p:nvPr/>
        </p:nvSpPr>
        <p:spPr bwMode="auto">
          <a:xfrm>
            <a:off x="8915400" y="6218238"/>
            <a:ext cx="1588" cy="9525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98327" name="Freeform 95"/>
          <p:cNvSpPr>
            <a:spLocks/>
          </p:cNvSpPr>
          <p:nvPr/>
        </p:nvSpPr>
        <p:spPr bwMode="auto">
          <a:xfrm>
            <a:off x="7086600" y="48006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98328" name="Freeform 96"/>
          <p:cNvSpPr>
            <a:spLocks/>
          </p:cNvSpPr>
          <p:nvPr/>
        </p:nvSpPr>
        <p:spPr bwMode="auto">
          <a:xfrm>
            <a:off x="7772400" y="36576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98329" name="Freeform 98"/>
          <p:cNvSpPr>
            <a:spLocks/>
          </p:cNvSpPr>
          <p:nvPr/>
        </p:nvSpPr>
        <p:spPr bwMode="auto">
          <a:xfrm>
            <a:off x="7391400" y="42672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98330" name="Freeform 106"/>
          <p:cNvSpPr>
            <a:spLocks/>
          </p:cNvSpPr>
          <p:nvPr/>
        </p:nvSpPr>
        <p:spPr bwMode="auto">
          <a:xfrm>
            <a:off x="8153400" y="3124200"/>
            <a:ext cx="69850" cy="84138"/>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0 h 57"/>
              <a:gd name="T12" fmla="*/ 2147483647 w 50"/>
              <a:gd name="T13" fmla="*/ 0 h 57"/>
              <a:gd name="T14" fmla="*/ 2147483647 w 50"/>
              <a:gd name="T15" fmla="*/ 0 h 57"/>
              <a:gd name="T16" fmla="*/ 2147483647 w 50"/>
              <a:gd name="T17" fmla="*/ 2147483647 h 57"/>
              <a:gd name="T18" fmla="*/ 0 w 50"/>
              <a:gd name="T19" fmla="*/ 2147483647 h 57"/>
              <a:gd name="T20" fmla="*/ 2147483647 w 50"/>
              <a:gd name="T21" fmla="*/ 2147483647 h 57"/>
              <a:gd name="T22" fmla="*/ 2147483647 w 50"/>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7"/>
              <a:gd name="T38" fmla="*/ 50 w 50"/>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7">
                <a:moveTo>
                  <a:pt x="29" y="56"/>
                </a:moveTo>
                <a:lnTo>
                  <a:pt x="39" y="45"/>
                </a:lnTo>
                <a:lnTo>
                  <a:pt x="49" y="45"/>
                </a:lnTo>
                <a:lnTo>
                  <a:pt x="49" y="23"/>
                </a:lnTo>
                <a:lnTo>
                  <a:pt x="49" y="11"/>
                </a:lnTo>
                <a:lnTo>
                  <a:pt x="39" y="0"/>
                </a:lnTo>
                <a:lnTo>
                  <a:pt x="29" y="0"/>
                </a:lnTo>
                <a:lnTo>
                  <a:pt x="10" y="0"/>
                </a:lnTo>
                <a:lnTo>
                  <a:pt x="10" y="11"/>
                </a:lnTo>
                <a:lnTo>
                  <a:pt x="0" y="23"/>
                </a:lnTo>
                <a:lnTo>
                  <a:pt x="10" y="45"/>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98331" name="Freeform 93"/>
          <p:cNvSpPr>
            <a:spLocks/>
          </p:cNvSpPr>
          <p:nvPr/>
        </p:nvSpPr>
        <p:spPr bwMode="auto">
          <a:xfrm>
            <a:off x="6705600" y="5334000"/>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98332" name="Freeform 93"/>
          <p:cNvSpPr>
            <a:spLocks/>
          </p:cNvSpPr>
          <p:nvPr/>
        </p:nvSpPr>
        <p:spPr bwMode="auto">
          <a:xfrm>
            <a:off x="5867400" y="5791200"/>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cxnSp>
        <p:nvCxnSpPr>
          <p:cNvPr id="91" name="Straight Arrow Connector 90"/>
          <p:cNvCxnSpPr>
            <a:cxnSpLocks noChangeShapeType="1"/>
          </p:cNvCxnSpPr>
          <p:nvPr/>
        </p:nvCxnSpPr>
        <p:spPr bwMode="auto">
          <a:xfrm>
            <a:off x="7162800" y="3352800"/>
            <a:ext cx="762000" cy="1588"/>
          </a:xfrm>
          <a:prstGeom prst="straightConnector1">
            <a:avLst/>
          </a:prstGeom>
          <a:noFill/>
          <a:ln w="22225" algn="ctr">
            <a:solidFill>
              <a:schemeClr val="tx1"/>
            </a:solidFill>
            <a:round/>
            <a:headEnd/>
            <a:tailEnd type="arrow" w="med" len="med"/>
          </a:ln>
        </p:spPr>
      </p:cxnSp>
      <p:sp>
        <p:nvSpPr>
          <p:cNvPr id="98334" name="Rectangle 56"/>
          <p:cNvSpPr>
            <a:spLocks noChangeArrowheads="1"/>
          </p:cNvSpPr>
          <p:nvPr/>
        </p:nvSpPr>
        <p:spPr bwMode="auto">
          <a:xfrm>
            <a:off x="7391400" y="5867400"/>
            <a:ext cx="2476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D1</a:t>
            </a:r>
          </a:p>
        </p:txBody>
      </p:sp>
      <p:sp>
        <p:nvSpPr>
          <p:cNvPr id="98335" name="Rectangle 56"/>
          <p:cNvSpPr>
            <a:spLocks noChangeArrowheads="1"/>
          </p:cNvSpPr>
          <p:nvPr/>
        </p:nvSpPr>
        <p:spPr bwMode="auto">
          <a:xfrm>
            <a:off x="6019800" y="5791200"/>
            <a:ext cx="2349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S2</a:t>
            </a:r>
          </a:p>
        </p:txBody>
      </p:sp>
      <p:sp>
        <p:nvSpPr>
          <p:cNvPr id="98336" name="Freeform 65"/>
          <p:cNvSpPr>
            <a:spLocks/>
          </p:cNvSpPr>
          <p:nvPr/>
        </p:nvSpPr>
        <p:spPr bwMode="auto">
          <a:xfrm>
            <a:off x="5753100" y="3171825"/>
            <a:ext cx="3114675" cy="2733675"/>
          </a:xfrm>
          <a:custGeom>
            <a:avLst/>
            <a:gdLst>
              <a:gd name="T0" fmla="*/ 0 w 3114675"/>
              <a:gd name="T1" fmla="*/ 0 h 2733675"/>
              <a:gd name="T2" fmla="*/ 295275 w 3114675"/>
              <a:gd name="T3" fmla="*/ 514350 h 2733675"/>
              <a:gd name="T4" fmla="*/ 838200 w 3114675"/>
              <a:gd name="T5" fmla="*/ 1133510 h 2733675"/>
              <a:gd name="T6" fmla="*/ 1362110 w 3114675"/>
              <a:gd name="T7" fmla="*/ 1657385 h 2733675"/>
              <a:gd name="T8" fmla="*/ 2057435 w 3114675"/>
              <a:gd name="T9" fmla="*/ 2200275 h 2733675"/>
              <a:gd name="T10" fmla="*/ 3114675 w 3114675"/>
              <a:gd name="T11" fmla="*/ 2733675 h 2733675"/>
              <a:gd name="T12" fmla="*/ 3114675 w 3114675"/>
              <a:gd name="T13" fmla="*/ 2733675 h 2733675"/>
              <a:gd name="T14" fmla="*/ 0 60000 65536"/>
              <a:gd name="T15" fmla="*/ 0 60000 65536"/>
              <a:gd name="T16" fmla="*/ 0 60000 65536"/>
              <a:gd name="T17" fmla="*/ 0 60000 65536"/>
              <a:gd name="T18" fmla="*/ 0 60000 65536"/>
              <a:gd name="T19" fmla="*/ 0 60000 65536"/>
              <a:gd name="T20" fmla="*/ 0 60000 65536"/>
              <a:gd name="T21" fmla="*/ 0 w 3114675"/>
              <a:gd name="T22" fmla="*/ 0 h 2733675"/>
              <a:gd name="T23" fmla="*/ 3114675 w 3114675"/>
              <a:gd name="T24" fmla="*/ 2733675 h 27336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14675" h="2733675">
                <a:moveTo>
                  <a:pt x="0" y="0"/>
                </a:moveTo>
                <a:lnTo>
                  <a:pt x="295275" y="514350"/>
                </a:lnTo>
                <a:lnTo>
                  <a:pt x="838200" y="1133475"/>
                </a:lnTo>
                <a:lnTo>
                  <a:pt x="1362075" y="1657350"/>
                </a:lnTo>
                <a:lnTo>
                  <a:pt x="2057400" y="2200275"/>
                </a:lnTo>
                <a:lnTo>
                  <a:pt x="3114675" y="2733675"/>
                </a:lnTo>
              </a:path>
            </a:pathLst>
          </a:custGeom>
          <a:noFill/>
          <a:ln w="25400" algn="ctr">
            <a:solidFill>
              <a:srgbClr val="00B050"/>
            </a:solidFill>
            <a:round/>
            <a:headEnd/>
            <a:tailEnd/>
          </a:ln>
        </p:spPr>
        <p:txBody>
          <a:bodyPr wrap="none"/>
          <a:lstStyle/>
          <a:p>
            <a:endParaRPr lang="en-US"/>
          </a:p>
        </p:txBody>
      </p:sp>
      <p:sp>
        <p:nvSpPr>
          <p:cNvPr id="98337" name="Freeform 95"/>
          <p:cNvSpPr>
            <a:spLocks/>
          </p:cNvSpPr>
          <p:nvPr/>
        </p:nvSpPr>
        <p:spPr bwMode="auto">
          <a:xfrm>
            <a:off x="6553200" y="42672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98338" name="Freeform 96"/>
          <p:cNvSpPr>
            <a:spLocks/>
          </p:cNvSpPr>
          <p:nvPr/>
        </p:nvSpPr>
        <p:spPr bwMode="auto">
          <a:xfrm>
            <a:off x="7777163" y="53340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98339" name="Freeform 98"/>
          <p:cNvSpPr>
            <a:spLocks/>
          </p:cNvSpPr>
          <p:nvPr/>
        </p:nvSpPr>
        <p:spPr bwMode="auto">
          <a:xfrm>
            <a:off x="7086600" y="48006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98340" name="Freeform 106"/>
          <p:cNvSpPr>
            <a:spLocks/>
          </p:cNvSpPr>
          <p:nvPr/>
        </p:nvSpPr>
        <p:spPr bwMode="auto">
          <a:xfrm>
            <a:off x="8839200" y="5867400"/>
            <a:ext cx="69850" cy="84138"/>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0 h 57"/>
              <a:gd name="T12" fmla="*/ 2147483647 w 50"/>
              <a:gd name="T13" fmla="*/ 0 h 57"/>
              <a:gd name="T14" fmla="*/ 2147483647 w 50"/>
              <a:gd name="T15" fmla="*/ 0 h 57"/>
              <a:gd name="T16" fmla="*/ 2147483647 w 50"/>
              <a:gd name="T17" fmla="*/ 2147483647 h 57"/>
              <a:gd name="T18" fmla="*/ 0 w 50"/>
              <a:gd name="T19" fmla="*/ 2147483647 h 57"/>
              <a:gd name="T20" fmla="*/ 2147483647 w 50"/>
              <a:gd name="T21" fmla="*/ 2147483647 h 57"/>
              <a:gd name="T22" fmla="*/ 2147483647 w 50"/>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7"/>
              <a:gd name="T38" fmla="*/ 50 w 50"/>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7">
                <a:moveTo>
                  <a:pt x="29" y="56"/>
                </a:moveTo>
                <a:lnTo>
                  <a:pt x="39" y="45"/>
                </a:lnTo>
                <a:lnTo>
                  <a:pt x="49" y="45"/>
                </a:lnTo>
                <a:lnTo>
                  <a:pt x="49" y="23"/>
                </a:lnTo>
                <a:lnTo>
                  <a:pt x="49" y="11"/>
                </a:lnTo>
                <a:lnTo>
                  <a:pt x="39" y="0"/>
                </a:lnTo>
                <a:lnTo>
                  <a:pt x="29" y="0"/>
                </a:lnTo>
                <a:lnTo>
                  <a:pt x="10" y="0"/>
                </a:lnTo>
                <a:lnTo>
                  <a:pt x="10" y="11"/>
                </a:lnTo>
                <a:lnTo>
                  <a:pt x="0" y="23"/>
                </a:lnTo>
                <a:lnTo>
                  <a:pt x="10" y="45"/>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98341" name="Freeform 93"/>
          <p:cNvSpPr>
            <a:spLocks/>
          </p:cNvSpPr>
          <p:nvPr/>
        </p:nvSpPr>
        <p:spPr bwMode="auto">
          <a:xfrm>
            <a:off x="6019800" y="3657600"/>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98342" name="Freeform 93"/>
          <p:cNvSpPr>
            <a:spLocks/>
          </p:cNvSpPr>
          <p:nvPr/>
        </p:nvSpPr>
        <p:spPr bwMode="auto">
          <a:xfrm>
            <a:off x="5715000" y="3124200"/>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cxnSp>
        <p:nvCxnSpPr>
          <p:cNvPr id="78" name="Straight Arrow Connector 77"/>
          <p:cNvCxnSpPr>
            <a:cxnSpLocks noChangeShapeType="1"/>
          </p:cNvCxnSpPr>
          <p:nvPr/>
        </p:nvCxnSpPr>
        <p:spPr bwMode="auto">
          <a:xfrm>
            <a:off x="7543800" y="5715000"/>
            <a:ext cx="762000" cy="1588"/>
          </a:xfrm>
          <a:prstGeom prst="straightConnector1">
            <a:avLst/>
          </a:prstGeom>
          <a:noFill/>
          <a:ln w="22225" algn="ctr">
            <a:solidFill>
              <a:schemeClr val="tx1"/>
            </a:solidFill>
            <a:round/>
            <a:headEnd/>
            <a:tailEnd type="arrow" w="med" len="med"/>
          </a:ln>
        </p:spPr>
      </p:cxnSp>
      <p:graphicFrame>
        <p:nvGraphicFramePr>
          <p:cNvPr id="79" name="Group 75"/>
          <p:cNvGraphicFramePr>
            <a:graphicFrameLocks noGrp="1"/>
          </p:cNvGraphicFramePr>
          <p:nvPr/>
        </p:nvGraphicFramePr>
        <p:xfrm>
          <a:off x="338138" y="2738438"/>
          <a:ext cx="1414464" cy="3052766"/>
        </p:xfrm>
        <a:graphic>
          <a:graphicData uri="http://schemas.openxmlformats.org/drawingml/2006/table">
            <a:tbl>
              <a:tblPr/>
              <a:tblGrid>
                <a:gridCol w="707232">
                  <a:extLst>
                    <a:ext uri="{9D8B030D-6E8A-4147-A177-3AD203B41FA5}">
                      <a16:colId xmlns:a16="http://schemas.microsoft.com/office/drawing/2014/main" val="20000"/>
                    </a:ext>
                  </a:extLst>
                </a:gridCol>
                <a:gridCol w="707232">
                  <a:extLst>
                    <a:ext uri="{9D8B030D-6E8A-4147-A177-3AD203B41FA5}">
                      <a16:colId xmlns:a16="http://schemas.microsoft.com/office/drawing/2014/main" val="20001"/>
                    </a:ext>
                  </a:extLst>
                </a:gridCol>
              </a:tblGrid>
              <a:tr h="5286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Price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QD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80" name="Group 81"/>
          <p:cNvGraphicFramePr>
            <a:graphicFrameLocks noGrp="1"/>
          </p:cNvGraphicFramePr>
          <p:nvPr/>
        </p:nvGraphicFramePr>
        <p:xfrm>
          <a:off x="1752600" y="2738438"/>
          <a:ext cx="838200" cy="3052766"/>
        </p:xfrm>
        <a:graphic>
          <a:graphicData uri="http://schemas.openxmlformats.org/drawingml/2006/table">
            <a:tbl>
              <a:tblPr/>
              <a:tblGrid>
                <a:gridCol w="838200">
                  <a:extLst>
                    <a:ext uri="{9D8B030D-6E8A-4147-A177-3AD203B41FA5}">
                      <a16:colId xmlns:a16="http://schemas.microsoft.com/office/drawing/2014/main" val="20000"/>
                    </a:ext>
                  </a:extLst>
                </a:gridCol>
              </a:tblGrid>
              <a:tr h="5286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QS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81" name="Group 81"/>
          <p:cNvGraphicFramePr>
            <a:graphicFrameLocks noGrp="1"/>
          </p:cNvGraphicFramePr>
          <p:nvPr/>
        </p:nvGraphicFramePr>
        <p:xfrm>
          <a:off x="2590800" y="2743200"/>
          <a:ext cx="2057400" cy="3052766"/>
        </p:xfrm>
        <a:graphic>
          <a:graphicData uri="http://schemas.openxmlformats.org/drawingml/2006/table">
            <a:tbl>
              <a:tblPr/>
              <a:tblGrid>
                <a:gridCol w="1295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5286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rgbClr val="000000"/>
                          </a:solidFill>
                          <a:effectLst/>
                          <a:latin typeface="Times New Roman" pitchFamily="18" charset="0"/>
                        </a:rPr>
                        <a:t>QS (after holiday 1996)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rgbClr val="000000"/>
                          </a:solidFill>
                          <a:effectLst/>
                          <a:latin typeface="Times New Roman" pitchFamily="18" charset="0"/>
                        </a:rPr>
                        <a:t>QD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20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25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98414" name="Rectangle 56"/>
          <p:cNvSpPr>
            <a:spLocks noChangeArrowheads="1"/>
          </p:cNvSpPr>
          <p:nvPr/>
        </p:nvSpPr>
        <p:spPr bwMode="auto">
          <a:xfrm>
            <a:off x="8763000" y="5943600"/>
            <a:ext cx="2476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D2</a:t>
            </a:r>
          </a:p>
        </p:txBody>
      </p:sp>
      <p:cxnSp>
        <p:nvCxnSpPr>
          <p:cNvPr id="75" name="Straight Arrow Connector 74"/>
          <p:cNvCxnSpPr>
            <a:cxnSpLocks noChangeShapeType="1"/>
          </p:cNvCxnSpPr>
          <p:nvPr/>
        </p:nvCxnSpPr>
        <p:spPr bwMode="auto">
          <a:xfrm rot="10800000" flipV="1">
            <a:off x="7315200" y="4795838"/>
            <a:ext cx="685800" cy="1587"/>
          </a:xfrm>
          <a:prstGeom prst="straightConnector1">
            <a:avLst/>
          </a:prstGeom>
          <a:noFill/>
          <a:ln w="9525" algn="ctr">
            <a:solidFill>
              <a:schemeClr val="tx1"/>
            </a:solidFill>
            <a:round/>
            <a:headEnd/>
            <a:tailEnd type="arrow" w="med" len="med"/>
          </a:ln>
        </p:spPr>
      </p:cxnSp>
      <p:sp>
        <p:nvSpPr>
          <p:cNvPr id="83" name="Rectangle 51"/>
          <p:cNvSpPr>
            <a:spLocks noChangeArrowheads="1"/>
          </p:cNvSpPr>
          <p:nvPr/>
        </p:nvSpPr>
        <p:spPr bwMode="auto">
          <a:xfrm>
            <a:off x="8089900" y="4643438"/>
            <a:ext cx="1054100" cy="461962"/>
          </a:xfrm>
          <a:prstGeom prst="rect">
            <a:avLst/>
          </a:prstGeom>
          <a:noFill/>
          <a:ln w="9525">
            <a:noFill/>
            <a:miter lim="800000"/>
            <a:headEnd/>
            <a:tailEnd/>
          </a:ln>
        </p:spPr>
        <p:txBody>
          <a:bodyPr wrap="none" lIns="0" tIns="0" rIns="0" bIns="0">
            <a:spAutoFit/>
          </a:bodyPr>
          <a:lstStyle/>
          <a:p>
            <a:pPr algn="ctr" defTabSz="514350" eaLnBrk="0" hangingPunct="0"/>
            <a:r>
              <a:rPr lang="en-AU" sz="1500" b="1">
                <a:solidFill>
                  <a:srgbClr val="000000"/>
                </a:solidFill>
                <a:latin typeface="Arial" pitchFamily="34" charset="0"/>
              </a:rPr>
              <a:t>Equilibrium</a:t>
            </a:r>
          </a:p>
          <a:p>
            <a:pPr algn="ctr" defTabSz="514350" eaLnBrk="0" hangingPunct="0"/>
            <a:r>
              <a:rPr lang="en-AU" sz="1500" b="1">
                <a:solidFill>
                  <a:srgbClr val="000000"/>
                </a:solidFill>
                <a:latin typeface="Arial" pitchFamily="34" charset="0"/>
              </a:rPr>
              <a:t>Price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par>
                                <p:cTn id="8" presetID="22" presetClass="entr" presetSubtype="8"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500"/>
                                        <p:tgtEl>
                                          <p:spTgt spid="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right)">
                                      <p:cBhvr>
                                        <p:cTn id="15" dur="500"/>
                                        <p:tgtEl>
                                          <p:spTgt spid="75"/>
                                        </p:tgtEl>
                                      </p:cBhvr>
                                    </p:animEffect>
                                  </p:childTnLst>
                                </p:cTn>
                              </p:par>
                              <p:par>
                                <p:cTn id="16" presetID="2" presetClass="entr" presetSubtype="2" fill="hold" grpId="0" nodeType="with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additive="base">
                                        <p:cTn id="18" dur="500" fill="hold"/>
                                        <p:tgtEl>
                                          <p:spTgt spid="83"/>
                                        </p:tgtEl>
                                        <p:attrNameLst>
                                          <p:attrName>ppt_x</p:attrName>
                                        </p:attrNameLst>
                                      </p:cBhvr>
                                      <p:tavLst>
                                        <p:tav tm="0">
                                          <p:val>
                                            <p:strVal val="1+#ppt_w/2"/>
                                          </p:val>
                                        </p:tav>
                                        <p:tav tm="100000">
                                          <p:val>
                                            <p:strVal val="#ppt_x"/>
                                          </p:val>
                                        </p:tav>
                                      </p:tavLst>
                                    </p:anim>
                                    <p:anim calcmode="lin" valueType="num">
                                      <p:cBhvr additive="base">
                                        <p:cTn id="19"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z="4000" b="1" smtClean="0">
                <a:solidFill>
                  <a:schemeClr val="folHlink"/>
                </a:solidFill>
                <a:latin typeface="Arial" pitchFamily="34" charset="0"/>
                <a:cs typeface="Arial" pitchFamily="34" charset="0"/>
              </a:rPr>
              <a:t>VIS Terms Chapter 5</a:t>
            </a:r>
          </a:p>
        </p:txBody>
      </p:sp>
      <p:sp>
        <p:nvSpPr>
          <p:cNvPr id="6" name="Rectangle 3"/>
          <p:cNvSpPr txBox="1">
            <a:spLocks noChangeArrowheads="1"/>
          </p:cNvSpPr>
          <p:nvPr/>
        </p:nvSpPr>
        <p:spPr>
          <a:xfrm>
            <a:off x="838200" y="2057400"/>
            <a:ext cx="4343400" cy="4800600"/>
          </a:xfrm>
          <a:prstGeom prst="rect">
            <a:avLst/>
          </a:prstGeom>
          <a:noFill/>
        </p:spPr>
        <p:txBody>
          <a:bodyPr/>
          <a:lstStyle/>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003366"/>
                </a:solidFill>
                <a:latin typeface="Arial" pitchFamily="34" charset="0"/>
                <a:cs typeface="Arial" pitchFamily="34" charset="0"/>
              </a:rPr>
              <a:t>Supply</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C00000"/>
                </a:solidFill>
                <a:latin typeface="Arial" pitchFamily="34" charset="0"/>
                <a:cs typeface="Arial" pitchFamily="34" charset="0"/>
              </a:rPr>
              <a:t>Law of Supply</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00B050"/>
                </a:solidFill>
                <a:latin typeface="Arial" pitchFamily="34" charset="0"/>
                <a:cs typeface="Arial" pitchFamily="34" charset="0"/>
              </a:rPr>
              <a:t>Equilibrium Price</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7030A0"/>
                </a:solidFill>
                <a:latin typeface="Arial" pitchFamily="34" charset="0"/>
                <a:cs typeface="Arial" pitchFamily="34" charset="0"/>
              </a:rPr>
              <a:t>Elasticity of Supply</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D4802C"/>
                </a:solidFill>
                <a:latin typeface="Arial" pitchFamily="34" charset="0"/>
                <a:cs typeface="Arial" pitchFamily="34" charset="0"/>
              </a:rPr>
              <a:t>Price Ceilings</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003366"/>
                </a:solidFill>
                <a:latin typeface="Arial" pitchFamily="34" charset="0"/>
                <a:cs typeface="Arial" pitchFamily="34" charset="0"/>
              </a:rPr>
              <a:t>Price Floor</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C00000"/>
                </a:solidFill>
                <a:latin typeface="Arial" pitchFamily="34" charset="0"/>
                <a:cs typeface="Arial" pitchFamily="34" charset="0"/>
              </a:rPr>
              <a:t>Increasing Marginal Returns</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900" b="1" dirty="0">
                <a:solidFill>
                  <a:srgbClr val="00B050"/>
                </a:solidFill>
                <a:latin typeface="Arial" pitchFamily="34" charset="0"/>
                <a:cs typeface="Arial" pitchFamily="34" charset="0"/>
              </a:rPr>
              <a:t>Diminishing Marginal Returns</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endParaRPr lang="en-US" sz="1900" b="1" dirty="0">
              <a:solidFill>
                <a:srgbClr val="003366"/>
              </a:solidFill>
              <a:latin typeface="Arial" pitchFamily="34" charset="0"/>
              <a:cs typeface="Arial" pitchFamily="34" charset="0"/>
            </a:endParaRPr>
          </a:p>
        </p:txBody>
      </p:sp>
      <p:pic>
        <p:nvPicPr>
          <p:cNvPr id="36870" name="Picture 6" descr="http://www.bavaria.org/images/uscompanies.gif"/>
          <p:cNvPicPr>
            <a:picLocks noChangeAspect="1" noChangeArrowheads="1"/>
          </p:cNvPicPr>
          <p:nvPr/>
        </p:nvPicPr>
        <p:blipFill>
          <a:blip r:embed="rId2" cstate="print"/>
          <a:srcRect/>
          <a:stretch>
            <a:fillRect/>
          </a:stretch>
        </p:blipFill>
        <p:spPr bwMode="auto">
          <a:xfrm>
            <a:off x="5215363" y="2438400"/>
            <a:ext cx="3700037" cy="394335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z="4000" b="1" dirty="0" smtClean="0">
                <a:solidFill>
                  <a:schemeClr val="folHlink"/>
                </a:solidFill>
                <a:latin typeface="Arial" pitchFamily="34" charset="0"/>
                <a:cs typeface="Arial" pitchFamily="34" charset="0"/>
              </a:rPr>
              <a:t>Include on your paper</a:t>
            </a:r>
          </a:p>
        </p:txBody>
      </p:sp>
      <p:sp>
        <p:nvSpPr>
          <p:cNvPr id="6" name="Rectangle 3"/>
          <p:cNvSpPr txBox="1">
            <a:spLocks noChangeArrowheads="1"/>
          </p:cNvSpPr>
          <p:nvPr/>
        </p:nvSpPr>
        <p:spPr>
          <a:xfrm>
            <a:off x="838200" y="2057400"/>
            <a:ext cx="5715000" cy="4800600"/>
          </a:xfrm>
          <a:prstGeom prst="rect">
            <a:avLst/>
          </a:prstGeom>
          <a:noFill/>
        </p:spPr>
        <p:txBody>
          <a:bodyPr/>
          <a:lstStyle/>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800" b="1" dirty="0" smtClean="0">
                <a:solidFill>
                  <a:srgbClr val="003366"/>
                </a:solidFill>
                <a:latin typeface="Arial" pitchFamily="34" charset="0"/>
                <a:cs typeface="Arial" pitchFamily="34" charset="0"/>
              </a:rPr>
              <a:t>Name</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800" b="1" dirty="0" smtClean="0">
                <a:solidFill>
                  <a:srgbClr val="003366"/>
                </a:solidFill>
                <a:latin typeface="Arial" pitchFamily="34" charset="0"/>
                <a:cs typeface="Arial" pitchFamily="34" charset="0"/>
              </a:rPr>
              <a:t>Date (9-26)</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800" b="1" dirty="0" smtClean="0">
                <a:solidFill>
                  <a:srgbClr val="003366"/>
                </a:solidFill>
                <a:latin typeface="Arial" pitchFamily="34" charset="0"/>
                <a:cs typeface="Arial" pitchFamily="34" charset="0"/>
              </a:rPr>
              <a:t>Period 4</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800" b="1" dirty="0" smtClean="0">
                <a:solidFill>
                  <a:srgbClr val="003366"/>
                </a:solidFill>
                <a:latin typeface="Arial" pitchFamily="34" charset="0"/>
                <a:cs typeface="Arial" pitchFamily="34" charset="0"/>
              </a:rPr>
              <a:t>Supply and Demand Test</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800" b="1" dirty="0" smtClean="0">
                <a:solidFill>
                  <a:srgbClr val="003366"/>
                </a:solidFill>
                <a:latin typeface="Arial" pitchFamily="34" charset="0"/>
                <a:cs typeface="Arial" pitchFamily="34" charset="0"/>
              </a:rPr>
              <a:t>ID:A, B, C</a:t>
            </a:r>
            <a:endParaRPr lang="en-US" sz="2800" b="1" dirty="0">
              <a:solidFill>
                <a:srgbClr val="00B050"/>
              </a:solidFill>
              <a:latin typeface="Arial" pitchFamily="34" charset="0"/>
              <a:cs typeface="Arial" pitchFamily="34" charset="0"/>
            </a:endParaRP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endParaRPr lang="en-US" sz="2800" b="1" dirty="0">
              <a:solidFill>
                <a:srgbClr val="003366"/>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066800" y="-76200"/>
            <a:ext cx="7378700" cy="762000"/>
          </a:xfrm>
        </p:spPr>
        <p:txBody>
          <a:bodyPr/>
          <a:lstStyle/>
          <a:p>
            <a:pPr eaLnBrk="1" hangingPunct="1"/>
            <a:r>
              <a:rPr lang="en-US" sz="4000" b="1" dirty="0" smtClean="0">
                <a:solidFill>
                  <a:srgbClr val="C00000"/>
                </a:solidFill>
                <a:cs typeface="Arial" pitchFamily="34" charset="0"/>
              </a:rPr>
              <a:t>Due Today</a:t>
            </a:r>
          </a:p>
        </p:txBody>
      </p:sp>
      <p:sp>
        <p:nvSpPr>
          <p:cNvPr id="6" name="Rectangle 3"/>
          <p:cNvSpPr txBox="1">
            <a:spLocks noChangeArrowheads="1"/>
          </p:cNvSpPr>
          <p:nvPr/>
        </p:nvSpPr>
        <p:spPr>
          <a:xfrm>
            <a:off x="228600" y="609600"/>
            <a:ext cx="4724400" cy="6172200"/>
          </a:xfrm>
          <a:prstGeom prst="rect">
            <a:avLst/>
          </a:prstGeom>
          <a:solidFill>
            <a:schemeClr val="bg1"/>
          </a:solidFill>
        </p:spPr>
        <p:txBody>
          <a:bodyPr/>
          <a:lstStyle/>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7030A0"/>
                </a:solidFill>
                <a:latin typeface="Calibri" pitchFamily="34" charset="0"/>
                <a:cs typeface="Calibri" pitchFamily="34" charset="0"/>
              </a:rPr>
              <a:t>Determinants of Supply Video</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002060"/>
                </a:solidFill>
                <a:latin typeface="Calibri" pitchFamily="34" charset="0"/>
                <a:cs typeface="Calibri" pitchFamily="34" charset="0"/>
              </a:rPr>
              <a:t>Supply and Demand Practice</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C00000"/>
                </a:solidFill>
                <a:latin typeface="Calibri" pitchFamily="34" charset="0"/>
                <a:cs typeface="Calibri" pitchFamily="34" charset="0"/>
              </a:rPr>
              <a:t>Supply and Demand Application</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003300"/>
                </a:solidFill>
                <a:latin typeface="Calibri" pitchFamily="34" charset="0"/>
                <a:cs typeface="Calibri" pitchFamily="34" charset="0"/>
              </a:rPr>
              <a:t>Supply and Demand Review</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0070C0"/>
                </a:solidFill>
                <a:latin typeface="Calibri" pitchFamily="34" charset="0"/>
                <a:cs typeface="Calibri" pitchFamily="34" charset="0"/>
              </a:rPr>
              <a:t>Tennis Ball Simulation</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CC3300"/>
                </a:solidFill>
                <a:latin typeface="Calibri" pitchFamily="34" charset="0"/>
                <a:cs typeface="Calibri" pitchFamily="34" charset="0"/>
              </a:rPr>
              <a:t>SQ3R Prices &amp; Supply and Demand</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7030A0"/>
                </a:solidFill>
                <a:latin typeface="Calibri" pitchFamily="34" charset="0"/>
                <a:cs typeface="Calibri" pitchFamily="34" charset="0"/>
              </a:rPr>
              <a:t>Crossword Puzzle</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002060"/>
                </a:solidFill>
                <a:latin typeface="Calibri" pitchFamily="34" charset="0"/>
                <a:cs typeface="Calibri" pitchFamily="34" charset="0"/>
              </a:rPr>
              <a:t>Study Guide</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C00000"/>
                </a:solidFill>
                <a:latin typeface="Calibri" pitchFamily="34" charset="0"/>
                <a:cs typeface="Calibri" pitchFamily="34" charset="0"/>
              </a:rPr>
              <a:t>Terms</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003300"/>
                </a:solidFill>
                <a:latin typeface="Calibri" pitchFamily="34" charset="0"/>
                <a:cs typeface="Calibri" pitchFamily="34" charset="0"/>
              </a:rPr>
              <a:t>Essential Questions</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0070C0"/>
                </a:solidFill>
                <a:latin typeface="Calibri" pitchFamily="34" charset="0"/>
                <a:cs typeface="Calibri" pitchFamily="34" charset="0"/>
              </a:rPr>
              <a:t>Standards Sheet &amp; Test Corrections</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CC3300"/>
                </a:solidFill>
                <a:latin typeface="Calibri" pitchFamily="34" charset="0"/>
                <a:cs typeface="Calibri" pitchFamily="34" charset="0"/>
              </a:rPr>
              <a:t>Notes</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002060"/>
                </a:solidFill>
                <a:latin typeface="Calibri" pitchFamily="34" charset="0"/>
                <a:cs typeface="Calibri" pitchFamily="34" charset="0"/>
              </a:rPr>
              <a:t>Daily Tens</a:t>
            </a:r>
            <a:endParaRPr lang="en-US" sz="2400" b="1" dirty="0">
              <a:solidFill>
                <a:srgbClr val="CC3300"/>
              </a:solidFill>
              <a:latin typeface="Calibri" pitchFamily="34" charset="0"/>
              <a:cs typeface="Calibri" pitchFamily="34" charset="0"/>
            </a:endParaRP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endParaRPr lang="en-US" sz="2400" b="1" dirty="0">
              <a:solidFill>
                <a:schemeClr val="accent2">
                  <a:lumMod val="60000"/>
                  <a:lumOff val="40000"/>
                </a:schemeClr>
              </a:solidFill>
              <a:latin typeface="Calibri" pitchFamily="34" charset="0"/>
              <a:cs typeface="Calibri" pitchFamily="34" charset="0"/>
            </a:endParaRP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endParaRPr lang="en-US" sz="2400" b="1" dirty="0">
              <a:solidFill>
                <a:srgbClr val="003366"/>
              </a:solidFill>
              <a:latin typeface="Calibri" pitchFamily="34" charset="0"/>
              <a:cs typeface="Calibri" pitchFamily="34" charset="0"/>
            </a:endParaRPr>
          </a:p>
        </p:txBody>
      </p:sp>
      <p:pic>
        <p:nvPicPr>
          <p:cNvPr id="27654" name="Picture 6" descr="http://hybridfueltech.com/media/cartoon.jpg"/>
          <p:cNvPicPr>
            <a:picLocks noChangeAspect="1" noChangeArrowheads="1"/>
          </p:cNvPicPr>
          <p:nvPr/>
        </p:nvPicPr>
        <p:blipFill>
          <a:blip r:embed="rId2" cstate="print"/>
          <a:srcRect/>
          <a:stretch>
            <a:fillRect/>
          </a:stretch>
        </p:blipFill>
        <p:spPr bwMode="auto">
          <a:xfrm>
            <a:off x="4343400" y="1219200"/>
            <a:ext cx="4583767"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533400" y="-76200"/>
            <a:ext cx="8382000" cy="762000"/>
          </a:xfrm>
        </p:spPr>
        <p:txBody>
          <a:bodyPr/>
          <a:lstStyle/>
          <a:p>
            <a:pPr eaLnBrk="1" hangingPunct="1"/>
            <a:r>
              <a:rPr lang="en-US" sz="4000" b="1" dirty="0" smtClean="0">
                <a:solidFill>
                  <a:srgbClr val="C00000"/>
                </a:solidFill>
                <a:cs typeface="Arial" pitchFamily="34" charset="0"/>
              </a:rPr>
              <a:t>Study Guide Supply and Demand</a:t>
            </a:r>
          </a:p>
        </p:txBody>
      </p:sp>
      <p:sp>
        <p:nvSpPr>
          <p:cNvPr id="6" name="Rectangle 3"/>
          <p:cNvSpPr txBox="1">
            <a:spLocks noChangeArrowheads="1"/>
          </p:cNvSpPr>
          <p:nvPr/>
        </p:nvSpPr>
        <p:spPr>
          <a:xfrm>
            <a:off x="228600" y="609600"/>
            <a:ext cx="7620000" cy="6172200"/>
          </a:xfrm>
          <a:prstGeom prst="rect">
            <a:avLst/>
          </a:prstGeom>
          <a:solidFill>
            <a:schemeClr val="bg1"/>
          </a:solidFill>
        </p:spPr>
        <p:txBody>
          <a:bodyPr/>
          <a:lstStyle/>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7030A0"/>
                </a:solidFill>
                <a:latin typeface="Calibri" pitchFamily="34" charset="0"/>
                <a:cs typeface="Calibri" pitchFamily="34" charset="0"/>
              </a:rPr>
              <a:t>Goods and services that are available on the market. </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002060"/>
                </a:solidFill>
                <a:latin typeface="Calibri" pitchFamily="34" charset="0"/>
                <a:cs typeface="Calibri" pitchFamily="34" charset="0"/>
              </a:rPr>
              <a:t>Prices are high, firms will produce more, prices are low, firms will produce less</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C00000"/>
                </a:solidFill>
                <a:latin typeface="Calibri" pitchFamily="34" charset="0"/>
                <a:cs typeface="Calibri" pitchFamily="34" charset="0"/>
              </a:rPr>
              <a:t>Positive/Direct</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003300"/>
                </a:solidFill>
                <a:latin typeface="Calibri" pitchFamily="34" charset="0"/>
                <a:cs typeface="Calibri" pitchFamily="34" charset="0"/>
              </a:rPr>
              <a:t>The QS changes as the firm produces more of the product (movement along the S curve)</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0070C0"/>
                </a:solidFill>
                <a:latin typeface="Calibri" pitchFamily="34" charset="0"/>
                <a:cs typeface="Calibri" pitchFamily="34" charset="0"/>
              </a:rPr>
              <a:t>Supply</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CC3300"/>
                </a:solidFill>
                <a:latin typeface="Calibri" pitchFamily="34" charset="0"/>
                <a:cs typeface="Calibri" pitchFamily="34" charset="0"/>
              </a:rPr>
              <a:t>Market</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7030A0"/>
                </a:solidFill>
                <a:latin typeface="Calibri" pitchFamily="34" charset="0"/>
                <a:cs typeface="Calibri" pitchFamily="34" charset="0"/>
              </a:rPr>
              <a:t>Supply</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002060"/>
                </a:solidFill>
                <a:latin typeface="Calibri" pitchFamily="34" charset="0"/>
                <a:cs typeface="Calibri" pitchFamily="34" charset="0"/>
              </a:rPr>
              <a:t>Movement</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C00000"/>
                </a:solidFill>
                <a:latin typeface="Calibri" pitchFamily="34" charset="0"/>
                <a:cs typeface="Calibri" pitchFamily="34" charset="0"/>
              </a:rPr>
              <a:t>Increase/decrease</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003300"/>
                </a:solidFill>
                <a:latin typeface="Calibri" pitchFamily="34" charset="0"/>
                <a:cs typeface="Calibri" pitchFamily="34" charset="0"/>
              </a:rPr>
              <a:t>Input costs, technology, number of sellers, taxes, subsidies, regulation, future expectations of prices</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0070C0"/>
                </a:solidFill>
                <a:latin typeface="Calibri" pitchFamily="34" charset="0"/>
                <a:cs typeface="Calibri" pitchFamily="34" charset="0"/>
              </a:rPr>
              <a:t>QS = QD</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400" b="1" dirty="0" smtClean="0">
                <a:solidFill>
                  <a:srgbClr val="CC3300"/>
                </a:solidFill>
                <a:latin typeface="Calibri" pitchFamily="34" charset="0"/>
                <a:cs typeface="Calibri" pitchFamily="34" charset="0"/>
              </a:rPr>
              <a:t>When prices are too high or too low</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endParaRPr lang="en-US" sz="2400" b="1" dirty="0">
              <a:solidFill>
                <a:schemeClr val="accent2">
                  <a:lumMod val="60000"/>
                  <a:lumOff val="40000"/>
                </a:schemeClr>
              </a:solidFill>
              <a:latin typeface="Calibri" pitchFamily="34" charset="0"/>
              <a:cs typeface="Calibri" pitchFamily="34" charset="0"/>
            </a:endParaRP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endParaRPr lang="en-US" sz="2400" b="1" dirty="0">
              <a:solidFill>
                <a:srgbClr val="003366"/>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533400" y="-76200"/>
            <a:ext cx="8382000" cy="762000"/>
          </a:xfrm>
        </p:spPr>
        <p:txBody>
          <a:bodyPr/>
          <a:lstStyle/>
          <a:p>
            <a:pPr eaLnBrk="1" hangingPunct="1"/>
            <a:r>
              <a:rPr lang="en-US" sz="4000" b="1" dirty="0" smtClean="0">
                <a:solidFill>
                  <a:srgbClr val="C00000"/>
                </a:solidFill>
                <a:cs typeface="Arial" pitchFamily="34" charset="0"/>
              </a:rPr>
              <a:t>Study Guide Supply and Demand</a:t>
            </a:r>
          </a:p>
        </p:txBody>
      </p:sp>
      <p:sp>
        <p:nvSpPr>
          <p:cNvPr id="6" name="Rectangle 3"/>
          <p:cNvSpPr txBox="1">
            <a:spLocks noChangeArrowheads="1"/>
          </p:cNvSpPr>
          <p:nvPr/>
        </p:nvSpPr>
        <p:spPr>
          <a:xfrm>
            <a:off x="228600" y="609600"/>
            <a:ext cx="8001000" cy="6172200"/>
          </a:xfrm>
          <a:prstGeom prst="rect">
            <a:avLst/>
          </a:prstGeom>
          <a:solidFill>
            <a:schemeClr val="bg1"/>
          </a:solidFill>
        </p:spPr>
        <p:txBody>
          <a:bodyPr/>
          <a:lstStyle/>
          <a:p>
            <a:pPr marL="495300" indent="-495300" fontAlgn="auto">
              <a:lnSpc>
                <a:spcPct val="90000"/>
              </a:lnSpc>
              <a:spcBef>
                <a:spcPct val="20000"/>
              </a:spcBef>
              <a:spcAft>
                <a:spcPts val="0"/>
              </a:spcAft>
              <a:buClr>
                <a:schemeClr val="accent3">
                  <a:lumMod val="50000"/>
                </a:schemeClr>
              </a:buClr>
              <a:buSzPct val="90000"/>
              <a:buFont typeface="+mj-lt"/>
              <a:buAutoNum type="arabicPeriod" startAt="13"/>
              <a:defRPr/>
            </a:pPr>
            <a:r>
              <a:rPr lang="en-US" sz="2400" b="1" dirty="0" smtClean="0">
                <a:solidFill>
                  <a:srgbClr val="7030A0"/>
                </a:solidFill>
                <a:latin typeface="Calibri" pitchFamily="34" charset="0"/>
                <a:cs typeface="Calibri" pitchFamily="34" charset="0"/>
              </a:rPr>
              <a:t>Excess Demand (shortage)</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13"/>
              <a:defRPr/>
            </a:pPr>
            <a:r>
              <a:rPr lang="en-US" sz="2400" b="1" dirty="0" smtClean="0">
                <a:solidFill>
                  <a:srgbClr val="002060"/>
                </a:solidFill>
                <a:latin typeface="Calibri" pitchFamily="34" charset="0"/>
                <a:cs typeface="Calibri" pitchFamily="34" charset="0"/>
              </a:rPr>
              <a:t>Excess Supply (surplus)</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13"/>
              <a:defRPr/>
            </a:pPr>
            <a:r>
              <a:rPr lang="en-US" sz="2400" b="1" dirty="0" smtClean="0">
                <a:solidFill>
                  <a:srgbClr val="C00000"/>
                </a:solidFill>
                <a:latin typeface="Calibri" pitchFamily="34" charset="0"/>
                <a:cs typeface="Calibri" pitchFamily="34" charset="0"/>
              </a:rPr>
              <a:t>A legal maximum that can be charged for a good/service</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13"/>
              <a:defRPr/>
            </a:pPr>
            <a:r>
              <a:rPr lang="en-US" sz="2400" b="1" dirty="0" smtClean="0">
                <a:solidFill>
                  <a:srgbClr val="003300"/>
                </a:solidFill>
                <a:latin typeface="Calibri" pitchFamily="34" charset="0"/>
                <a:cs typeface="Calibri" pitchFamily="34" charset="0"/>
              </a:rPr>
              <a:t>A legal minimum that can be charged for a good/service</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13"/>
              <a:defRPr/>
            </a:pPr>
            <a:r>
              <a:rPr lang="en-US" sz="2400" b="1" dirty="0" smtClean="0">
                <a:solidFill>
                  <a:srgbClr val="CC3300"/>
                </a:solidFill>
                <a:latin typeface="Calibri" pitchFamily="34" charset="0"/>
                <a:cs typeface="Calibri" pitchFamily="34" charset="0"/>
              </a:rPr>
              <a:t>Rent control, price gouging laws</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13"/>
              <a:defRPr/>
            </a:pPr>
            <a:r>
              <a:rPr lang="en-US" sz="2400" b="1" dirty="0" smtClean="0">
                <a:solidFill>
                  <a:srgbClr val="7030A0"/>
                </a:solidFill>
                <a:latin typeface="Calibri" pitchFamily="34" charset="0"/>
                <a:cs typeface="Calibri" pitchFamily="34" charset="0"/>
              </a:rPr>
              <a:t>Minimum wage</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13"/>
              <a:defRPr/>
            </a:pPr>
            <a:r>
              <a:rPr lang="en-US" sz="2400" b="1" dirty="0" smtClean="0">
                <a:solidFill>
                  <a:srgbClr val="002060"/>
                </a:solidFill>
                <a:latin typeface="Calibri" pitchFamily="34" charset="0"/>
                <a:cs typeface="Calibri" pitchFamily="34" charset="0"/>
              </a:rPr>
              <a:t>Surplus – too much of the product, shortage – to little of the product</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13"/>
              <a:defRPr/>
            </a:pPr>
            <a:r>
              <a:rPr lang="en-US" sz="2400" b="1" dirty="0" smtClean="0">
                <a:solidFill>
                  <a:srgbClr val="C00000"/>
                </a:solidFill>
                <a:latin typeface="Calibri" pitchFamily="34" charset="0"/>
                <a:cs typeface="Calibri" pitchFamily="34" charset="0"/>
              </a:rPr>
              <a:t>Surplus</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13"/>
              <a:defRPr/>
            </a:pPr>
            <a:r>
              <a:rPr lang="en-US" sz="2400" b="1" dirty="0" smtClean="0">
                <a:solidFill>
                  <a:srgbClr val="003300"/>
                </a:solidFill>
                <a:latin typeface="Calibri" pitchFamily="34" charset="0"/>
                <a:cs typeface="Calibri" pitchFamily="34" charset="0"/>
              </a:rPr>
              <a:t>Shortage</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13"/>
              <a:defRPr/>
            </a:pPr>
            <a:r>
              <a:rPr lang="en-US" sz="2400" b="1" dirty="0" smtClean="0">
                <a:solidFill>
                  <a:srgbClr val="CC3300"/>
                </a:solidFill>
                <a:latin typeface="Calibri" pitchFamily="34" charset="0"/>
                <a:cs typeface="Calibri" pitchFamily="34" charset="0"/>
              </a:rPr>
              <a:t>Fall</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13"/>
              <a:defRPr/>
            </a:pPr>
            <a:r>
              <a:rPr lang="en-US" sz="2400" b="1" dirty="0" smtClean="0">
                <a:solidFill>
                  <a:srgbClr val="7030A0"/>
                </a:solidFill>
                <a:latin typeface="Calibri" pitchFamily="34" charset="0"/>
                <a:cs typeface="Calibri" pitchFamily="34" charset="0"/>
              </a:rPr>
              <a:t>Rise</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13"/>
              <a:defRPr/>
            </a:pPr>
            <a:r>
              <a:rPr lang="en-US" sz="2400" b="1" dirty="0" smtClean="0">
                <a:solidFill>
                  <a:srgbClr val="002060"/>
                </a:solidFill>
                <a:latin typeface="Calibri" pitchFamily="34" charset="0"/>
                <a:cs typeface="Calibri" pitchFamily="34" charset="0"/>
              </a:rPr>
              <a:t>Rise</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13"/>
              <a:defRPr/>
            </a:pPr>
            <a:r>
              <a:rPr lang="en-US" sz="2400" b="1" dirty="0" smtClean="0">
                <a:solidFill>
                  <a:srgbClr val="002060"/>
                </a:solidFill>
                <a:latin typeface="Calibri" pitchFamily="34" charset="0"/>
                <a:cs typeface="Calibri" pitchFamily="34" charset="0"/>
              </a:rPr>
              <a:t>Fall</a:t>
            </a:r>
          </a:p>
          <a:p>
            <a:pPr marL="495300" indent="-495300" fontAlgn="auto">
              <a:lnSpc>
                <a:spcPct val="90000"/>
              </a:lnSpc>
              <a:spcBef>
                <a:spcPct val="20000"/>
              </a:spcBef>
              <a:spcAft>
                <a:spcPts val="0"/>
              </a:spcAft>
              <a:buClr>
                <a:schemeClr val="accent3">
                  <a:lumMod val="50000"/>
                </a:schemeClr>
              </a:buClr>
              <a:buSzPct val="90000"/>
              <a:defRPr/>
            </a:pPr>
            <a:endParaRPr lang="en-US" sz="2400" b="1" dirty="0" smtClean="0">
              <a:solidFill>
                <a:srgbClr val="CC3300"/>
              </a:solidFill>
              <a:latin typeface="Calibri" pitchFamily="34" charset="0"/>
              <a:cs typeface="Calibri" pitchFamily="34" charset="0"/>
            </a:endParaRP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13"/>
              <a:defRPr/>
            </a:pPr>
            <a:endParaRPr lang="en-US" sz="2400" b="1" dirty="0">
              <a:solidFill>
                <a:schemeClr val="accent2">
                  <a:lumMod val="60000"/>
                  <a:lumOff val="40000"/>
                </a:schemeClr>
              </a:solidFill>
              <a:latin typeface="Calibri" pitchFamily="34" charset="0"/>
              <a:cs typeface="Calibri" pitchFamily="34" charset="0"/>
            </a:endParaRP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13"/>
              <a:defRPr/>
            </a:pPr>
            <a:endParaRPr lang="en-US" sz="2400" b="1" dirty="0">
              <a:solidFill>
                <a:srgbClr val="003366"/>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fade">
                                      <p:cBhvr>
                                        <p:cTn id="6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533400" y="-76200"/>
            <a:ext cx="8382000" cy="762000"/>
          </a:xfrm>
        </p:spPr>
        <p:txBody>
          <a:bodyPr/>
          <a:lstStyle/>
          <a:p>
            <a:pPr eaLnBrk="1" hangingPunct="1"/>
            <a:r>
              <a:rPr lang="en-US" sz="4000" b="1" dirty="0" smtClean="0">
                <a:solidFill>
                  <a:srgbClr val="C00000"/>
                </a:solidFill>
                <a:cs typeface="Arial" pitchFamily="34" charset="0"/>
              </a:rPr>
              <a:t>Study Guide Supply and Demand</a:t>
            </a:r>
          </a:p>
        </p:txBody>
      </p:sp>
      <p:sp>
        <p:nvSpPr>
          <p:cNvPr id="6" name="Rectangle 3"/>
          <p:cNvSpPr txBox="1">
            <a:spLocks noChangeArrowheads="1"/>
          </p:cNvSpPr>
          <p:nvPr/>
        </p:nvSpPr>
        <p:spPr>
          <a:xfrm>
            <a:off x="228600" y="457200"/>
            <a:ext cx="8686800" cy="6172200"/>
          </a:xfrm>
          <a:prstGeom prst="rect">
            <a:avLst/>
          </a:prstGeom>
          <a:solidFill>
            <a:schemeClr val="bg1"/>
          </a:solidFill>
        </p:spPr>
        <p:txBody>
          <a:bodyPr/>
          <a:lstStyle/>
          <a:p>
            <a:pPr marL="495300" indent="-495300" fontAlgn="auto">
              <a:lnSpc>
                <a:spcPct val="90000"/>
              </a:lnSpc>
              <a:spcBef>
                <a:spcPct val="20000"/>
              </a:spcBef>
              <a:spcAft>
                <a:spcPts val="0"/>
              </a:spcAft>
              <a:buClr>
                <a:schemeClr val="accent3">
                  <a:lumMod val="50000"/>
                </a:schemeClr>
              </a:buClr>
              <a:buSzPct val="90000"/>
              <a:buFont typeface="+mj-lt"/>
              <a:buAutoNum type="arabicPeriod" startAt="26"/>
              <a:defRPr/>
            </a:pPr>
            <a:r>
              <a:rPr lang="en-US" sz="2300" b="1" dirty="0" smtClean="0">
                <a:solidFill>
                  <a:srgbClr val="7030A0"/>
                </a:solidFill>
                <a:latin typeface="Calibri" pitchFamily="34" charset="0"/>
                <a:cs typeface="Calibri" pitchFamily="34" charset="0"/>
              </a:rPr>
              <a:t>Allocate scarce resources to those that can pay for them</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26"/>
              <a:defRPr/>
            </a:pPr>
            <a:r>
              <a:rPr lang="en-US" sz="2300" b="1" dirty="0" smtClean="0">
                <a:solidFill>
                  <a:srgbClr val="003366"/>
                </a:solidFill>
                <a:latin typeface="Calibri" pitchFamily="34" charset="0"/>
                <a:cs typeface="Calibri" pitchFamily="34" charset="0"/>
              </a:rPr>
              <a:t>They provide a language for buyers and sellers to communicate</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26"/>
              <a:defRPr/>
            </a:pPr>
            <a:r>
              <a:rPr lang="en-US" sz="2300" b="1" dirty="0" smtClean="0">
                <a:solidFill>
                  <a:srgbClr val="C00000"/>
                </a:solidFill>
                <a:latin typeface="Calibri" pitchFamily="34" charset="0"/>
                <a:cs typeface="Calibri" pitchFamily="34" charset="0"/>
              </a:rPr>
              <a:t>High prices motivate sellers, low prices motivate buyers</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26"/>
              <a:defRPr/>
            </a:pPr>
            <a:r>
              <a:rPr lang="en-US" sz="2300" b="1" dirty="0" smtClean="0">
                <a:solidFill>
                  <a:srgbClr val="003300"/>
                </a:solidFill>
                <a:latin typeface="Calibri" pitchFamily="34" charset="0"/>
                <a:cs typeface="Calibri" pitchFamily="34" charset="0"/>
              </a:rPr>
              <a:t>Prices act as a traffic light, green light producers produce, buyers buy. Red light producers stop producing, buyers stop buying</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26"/>
              <a:defRPr/>
            </a:pPr>
            <a:r>
              <a:rPr lang="en-US" sz="2300" b="1" dirty="0" smtClean="0">
                <a:solidFill>
                  <a:srgbClr val="CC3300"/>
                </a:solidFill>
                <a:latin typeface="Calibri" pitchFamily="34" charset="0"/>
                <a:cs typeface="Calibri" pitchFamily="34" charset="0"/>
              </a:rPr>
              <a:t>Prices can respond to the market. Demand increases, prices increase, vice versa.</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26"/>
              <a:defRPr/>
            </a:pPr>
            <a:r>
              <a:rPr lang="en-US" sz="2300" b="1" dirty="0" smtClean="0">
                <a:solidFill>
                  <a:srgbClr val="7030A0"/>
                </a:solidFill>
                <a:latin typeface="Calibri" pitchFamily="34" charset="0"/>
                <a:cs typeface="Calibri" pitchFamily="34" charset="0"/>
              </a:rPr>
              <a:t>Increasing</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26"/>
              <a:defRPr/>
            </a:pPr>
            <a:r>
              <a:rPr lang="en-US" sz="2300" b="1" dirty="0" smtClean="0">
                <a:solidFill>
                  <a:srgbClr val="003366"/>
                </a:solidFill>
                <a:latin typeface="Calibri" pitchFamily="34" charset="0"/>
                <a:cs typeface="Calibri" pitchFamily="34" charset="0"/>
              </a:rPr>
              <a:t>Diminishing</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26"/>
              <a:defRPr/>
            </a:pPr>
            <a:r>
              <a:rPr lang="en-US" sz="2300" b="1" dirty="0" smtClean="0">
                <a:solidFill>
                  <a:srgbClr val="C00000"/>
                </a:solidFill>
                <a:latin typeface="Calibri" pitchFamily="34" charset="0"/>
                <a:cs typeface="Calibri" pitchFamily="34" charset="0"/>
              </a:rPr>
              <a:t>Negative</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26"/>
              <a:defRPr/>
            </a:pPr>
            <a:r>
              <a:rPr lang="en-US" sz="2300" b="1" dirty="0" smtClean="0">
                <a:solidFill>
                  <a:srgbClr val="003300"/>
                </a:solidFill>
                <a:latin typeface="Calibri" pitchFamily="34" charset="0"/>
                <a:cs typeface="Calibri" pitchFamily="34" charset="0"/>
              </a:rPr>
              <a:t>Fixed – doesn’t change, variable – changes</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26"/>
              <a:defRPr/>
            </a:pPr>
            <a:r>
              <a:rPr lang="en-US" sz="2300" b="1" dirty="0" smtClean="0">
                <a:solidFill>
                  <a:srgbClr val="CC3300"/>
                </a:solidFill>
                <a:latin typeface="Calibri" pitchFamily="34" charset="0"/>
                <a:cs typeface="Calibri" pitchFamily="34" charset="0"/>
              </a:rPr>
              <a:t>Fixed – salary, rent</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26"/>
              <a:defRPr/>
            </a:pPr>
            <a:r>
              <a:rPr lang="en-US" sz="2300" b="1" dirty="0" smtClean="0">
                <a:solidFill>
                  <a:srgbClr val="C00000"/>
                </a:solidFill>
                <a:latin typeface="Calibri" pitchFamily="34" charset="0"/>
                <a:cs typeface="Calibri" pitchFamily="34" charset="0"/>
              </a:rPr>
              <a:t>Variable – electricity</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26"/>
              <a:defRPr/>
            </a:pPr>
            <a:r>
              <a:rPr lang="en-US" sz="2300" b="1" dirty="0" smtClean="0">
                <a:solidFill>
                  <a:srgbClr val="003300"/>
                </a:solidFill>
                <a:latin typeface="Calibri" pitchFamily="34" charset="0"/>
                <a:cs typeface="Calibri" pitchFamily="34" charset="0"/>
              </a:rPr>
              <a:t>Total cost</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26"/>
              <a:defRPr/>
            </a:pPr>
            <a:r>
              <a:rPr lang="en-US" sz="2300" b="1" dirty="0" smtClean="0">
                <a:solidFill>
                  <a:srgbClr val="003366"/>
                </a:solidFill>
                <a:latin typeface="Calibri" pitchFamily="34" charset="0"/>
                <a:cs typeface="Calibri" pitchFamily="34" charset="0"/>
              </a:rPr>
              <a:t>Marginal cost</a:t>
            </a:r>
          </a:p>
          <a:p>
            <a:pPr marL="495300" indent="-495300" fontAlgn="auto">
              <a:lnSpc>
                <a:spcPct val="90000"/>
              </a:lnSpc>
              <a:spcBef>
                <a:spcPct val="20000"/>
              </a:spcBef>
              <a:spcAft>
                <a:spcPts val="0"/>
              </a:spcAft>
              <a:buClr>
                <a:schemeClr val="accent3">
                  <a:lumMod val="50000"/>
                </a:schemeClr>
              </a:buClr>
              <a:buSzPct val="90000"/>
              <a:buFont typeface="+mj-lt"/>
              <a:buAutoNum type="arabicPeriod" startAt="26"/>
              <a:defRPr/>
            </a:pPr>
            <a:endParaRPr lang="en-US" sz="2300" b="1" dirty="0" smtClean="0">
              <a:solidFill>
                <a:srgbClr val="003366"/>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fade">
                                      <p:cBhvr>
                                        <p:cTn id="6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308100" y="609600"/>
            <a:ext cx="7683500" cy="1143000"/>
          </a:xfrm>
        </p:spPr>
        <p:txBody>
          <a:bodyPr/>
          <a:lstStyle/>
          <a:p>
            <a:pPr eaLnBrk="1" hangingPunct="1"/>
            <a:r>
              <a:rPr lang="en-US" sz="3200" dirty="0" smtClean="0">
                <a:solidFill>
                  <a:schemeClr val="folHlink"/>
                </a:solidFill>
                <a:latin typeface="Arial" pitchFamily="34" charset="0"/>
                <a:cs typeface="Arial" pitchFamily="34" charset="0"/>
              </a:rPr>
              <a:t>Shifts of the Supply Curve</a:t>
            </a:r>
          </a:p>
        </p:txBody>
      </p:sp>
      <p:sp>
        <p:nvSpPr>
          <p:cNvPr id="45059" name="Rectangle 3"/>
          <p:cNvSpPr>
            <a:spLocks noGrp="1" noChangeArrowheads="1"/>
          </p:cNvSpPr>
          <p:nvPr>
            <p:ph type="body" idx="1"/>
          </p:nvPr>
        </p:nvSpPr>
        <p:spPr>
          <a:xfrm>
            <a:off x="685800" y="2062163"/>
            <a:ext cx="3609975" cy="3881437"/>
          </a:xfrm>
          <a:solidFill>
            <a:schemeClr val="accent3"/>
          </a:solidFill>
        </p:spPr>
        <p:txBody>
          <a:bodyPr/>
          <a:lstStyle/>
          <a:p>
            <a:pPr eaLnBrk="1" hangingPunct="1"/>
            <a:r>
              <a:rPr lang="en-US" sz="2000" dirty="0" smtClean="0">
                <a:latin typeface="Calibri" pitchFamily="34" charset="0"/>
                <a:cs typeface="Arial" pitchFamily="34" charset="0"/>
              </a:rPr>
              <a:t>Changes in supply are reflected on the Supply Graph as a shift in the curve</a:t>
            </a:r>
          </a:p>
          <a:p>
            <a:pPr eaLnBrk="1" hangingPunct="1"/>
            <a:r>
              <a:rPr lang="en-US" sz="2000" dirty="0" smtClean="0">
                <a:solidFill>
                  <a:srgbClr val="C00000"/>
                </a:solidFill>
                <a:latin typeface="Calibri" pitchFamily="34" charset="0"/>
                <a:cs typeface="Arial" pitchFamily="34" charset="0"/>
              </a:rPr>
              <a:t>Shifts to the right indicate an increase in the ability to supply (good for the firm)</a:t>
            </a:r>
          </a:p>
          <a:p>
            <a:pPr lvl="1" eaLnBrk="1" hangingPunct="1"/>
            <a:r>
              <a:rPr lang="en-US" sz="2000" dirty="0" smtClean="0">
                <a:solidFill>
                  <a:srgbClr val="C00000"/>
                </a:solidFill>
                <a:latin typeface="Calibri" pitchFamily="34" charset="0"/>
                <a:cs typeface="Arial" pitchFamily="34" charset="0"/>
              </a:rPr>
              <a:t>Easier to produce</a:t>
            </a:r>
          </a:p>
          <a:p>
            <a:pPr eaLnBrk="1" hangingPunct="1"/>
            <a:r>
              <a:rPr lang="en-US" sz="2000" dirty="0" smtClean="0">
                <a:latin typeface="Calibri" pitchFamily="34" charset="0"/>
                <a:cs typeface="Arial" pitchFamily="34" charset="0"/>
              </a:rPr>
              <a:t>Shifts to the left indicate a decrease in the ability to supply (bad for the firm)</a:t>
            </a:r>
          </a:p>
          <a:p>
            <a:pPr lvl="1" eaLnBrk="1" hangingPunct="1"/>
            <a:r>
              <a:rPr lang="en-US" sz="2000" dirty="0" smtClean="0">
                <a:latin typeface="Calibri" pitchFamily="34" charset="0"/>
                <a:cs typeface="Arial" pitchFamily="34" charset="0"/>
              </a:rPr>
              <a:t>Harder to produce</a:t>
            </a:r>
          </a:p>
        </p:txBody>
      </p:sp>
      <p:sp>
        <p:nvSpPr>
          <p:cNvPr id="14340" name="Freeform 8"/>
          <p:cNvSpPr>
            <a:spLocks/>
          </p:cNvSpPr>
          <p:nvPr/>
        </p:nvSpPr>
        <p:spPr bwMode="auto">
          <a:xfrm>
            <a:off x="4948238" y="2351088"/>
            <a:ext cx="3857625" cy="3846512"/>
          </a:xfrm>
          <a:custGeom>
            <a:avLst/>
            <a:gdLst>
              <a:gd name="T0" fmla="*/ 0 w 2430"/>
              <a:gd name="T1" fmla="*/ 0 h 2622"/>
              <a:gd name="T2" fmla="*/ 0 w 2430"/>
              <a:gd name="T3" fmla="*/ 2147483647 h 2622"/>
              <a:gd name="T4" fmla="*/ 2147483647 w 2430"/>
              <a:gd name="T5" fmla="*/ 2147483647 h 2622"/>
              <a:gd name="T6" fmla="*/ 0 60000 65536"/>
              <a:gd name="T7" fmla="*/ 0 60000 65536"/>
              <a:gd name="T8" fmla="*/ 0 60000 65536"/>
              <a:gd name="T9" fmla="*/ 0 w 2430"/>
              <a:gd name="T10" fmla="*/ 0 h 2622"/>
              <a:gd name="T11" fmla="*/ 2430 w 2430"/>
              <a:gd name="T12" fmla="*/ 2622 h 2622"/>
            </a:gdLst>
            <a:ahLst/>
            <a:cxnLst>
              <a:cxn ang="T6">
                <a:pos x="T0" y="T1"/>
              </a:cxn>
              <a:cxn ang="T7">
                <a:pos x="T2" y="T3"/>
              </a:cxn>
              <a:cxn ang="T8">
                <a:pos x="T4" y="T5"/>
              </a:cxn>
            </a:cxnLst>
            <a:rect l="T9" t="T10" r="T11" b="T12"/>
            <a:pathLst>
              <a:path w="2430" h="2622">
                <a:moveTo>
                  <a:pt x="0" y="0"/>
                </a:moveTo>
                <a:lnTo>
                  <a:pt x="0" y="2621"/>
                </a:lnTo>
                <a:lnTo>
                  <a:pt x="2429" y="2621"/>
                </a:lnTo>
              </a:path>
            </a:pathLst>
          </a:custGeom>
          <a:noFill/>
          <a:ln w="12700" cap="rnd">
            <a:solidFill>
              <a:srgbClr val="000000"/>
            </a:solidFill>
            <a:round/>
            <a:headEnd type="none" w="sm" len="sm"/>
            <a:tailEnd type="none" w="sm" len="sm"/>
          </a:ln>
        </p:spPr>
        <p:txBody>
          <a:bodyPr/>
          <a:lstStyle/>
          <a:p>
            <a:endParaRPr lang="en-US"/>
          </a:p>
        </p:txBody>
      </p:sp>
      <p:sp>
        <p:nvSpPr>
          <p:cNvPr id="14341" name="Line 9"/>
          <p:cNvSpPr>
            <a:spLocks noChangeShapeType="1"/>
          </p:cNvSpPr>
          <p:nvPr/>
        </p:nvSpPr>
        <p:spPr bwMode="auto">
          <a:xfrm flipV="1">
            <a:off x="6248400" y="2743200"/>
            <a:ext cx="1219200" cy="2819400"/>
          </a:xfrm>
          <a:prstGeom prst="line">
            <a:avLst/>
          </a:prstGeom>
          <a:noFill/>
          <a:ln w="25400">
            <a:solidFill>
              <a:srgbClr val="4D9AFF"/>
            </a:solidFill>
            <a:round/>
            <a:headEnd type="none" w="sm" len="sm"/>
            <a:tailEnd type="none" w="sm" len="sm"/>
          </a:ln>
        </p:spPr>
        <p:txBody>
          <a:bodyPr wrap="none" anchor="ctr"/>
          <a:lstStyle/>
          <a:p>
            <a:endParaRPr lang="en-US"/>
          </a:p>
        </p:txBody>
      </p:sp>
      <p:sp>
        <p:nvSpPr>
          <p:cNvPr id="6" name="Line 10"/>
          <p:cNvSpPr>
            <a:spLocks noChangeShapeType="1"/>
          </p:cNvSpPr>
          <p:nvPr/>
        </p:nvSpPr>
        <p:spPr bwMode="auto">
          <a:xfrm flipV="1">
            <a:off x="7543800" y="2743200"/>
            <a:ext cx="1143000" cy="2667000"/>
          </a:xfrm>
          <a:prstGeom prst="line">
            <a:avLst/>
          </a:prstGeom>
          <a:noFill/>
          <a:ln w="25400">
            <a:solidFill>
              <a:srgbClr val="800080"/>
            </a:solidFill>
            <a:round/>
            <a:headEnd type="none" w="sm" len="sm"/>
            <a:tailEnd type="none" w="sm" len="sm"/>
          </a:ln>
        </p:spPr>
        <p:txBody>
          <a:bodyPr wrap="none" anchor="ctr"/>
          <a:lstStyle/>
          <a:p>
            <a:endParaRPr lang="en-US"/>
          </a:p>
        </p:txBody>
      </p:sp>
      <p:sp>
        <p:nvSpPr>
          <p:cNvPr id="7" name="Line 11"/>
          <p:cNvSpPr>
            <a:spLocks noChangeShapeType="1"/>
          </p:cNvSpPr>
          <p:nvPr/>
        </p:nvSpPr>
        <p:spPr bwMode="auto">
          <a:xfrm>
            <a:off x="7239000" y="3581400"/>
            <a:ext cx="998538" cy="0"/>
          </a:xfrm>
          <a:prstGeom prst="line">
            <a:avLst/>
          </a:prstGeom>
          <a:noFill/>
          <a:ln w="50800">
            <a:solidFill>
              <a:srgbClr val="8901F3"/>
            </a:solidFill>
            <a:round/>
            <a:headEnd type="none" w="sm" len="sm"/>
            <a:tailEnd type="stealth" w="med" len="lg"/>
          </a:ln>
          <a:effectLst>
            <a:outerShdw dist="17961" dir="2700000" algn="ctr" rotWithShape="0">
              <a:srgbClr val="A2C1FE"/>
            </a:outerShdw>
          </a:effectLst>
        </p:spPr>
        <p:txBody>
          <a:bodyPr wrap="none" anchor="ctr"/>
          <a:lstStyle/>
          <a:p>
            <a:pPr>
              <a:defRPr/>
            </a:pPr>
            <a:endParaRPr lang="en-US"/>
          </a:p>
        </p:txBody>
      </p:sp>
      <p:sp>
        <p:nvSpPr>
          <p:cNvPr id="14344" name="Rectangle 12"/>
          <p:cNvSpPr>
            <a:spLocks noChangeArrowheads="1"/>
          </p:cNvSpPr>
          <p:nvPr/>
        </p:nvSpPr>
        <p:spPr bwMode="auto">
          <a:xfrm>
            <a:off x="6248400" y="5562600"/>
            <a:ext cx="303213" cy="276225"/>
          </a:xfrm>
          <a:prstGeom prst="rect">
            <a:avLst/>
          </a:prstGeom>
          <a:noFill/>
          <a:ln w="9525">
            <a:noFill/>
            <a:miter lim="800000"/>
            <a:headEnd/>
            <a:tailEnd/>
          </a:ln>
        </p:spPr>
        <p:txBody>
          <a:bodyPr wrap="none" lIns="0" tIns="0" rIns="0" bIns="0">
            <a:spAutoFit/>
          </a:bodyPr>
          <a:lstStyle/>
          <a:p>
            <a:pPr eaLnBrk="0" hangingPunct="0"/>
            <a:r>
              <a:rPr lang="en-AU" sz="1800" b="1">
                <a:solidFill>
                  <a:srgbClr val="000000"/>
                </a:solidFill>
                <a:latin typeface="Arial" pitchFamily="34" charset="0"/>
              </a:rPr>
              <a:t>S </a:t>
            </a:r>
            <a:r>
              <a:rPr lang="en-AU" sz="1800" b="1" baseline="-25000">
                <a:solidFill>
                  <a:srgbClr val="000000"/>
                </a:solidFill>
                <a:latin typeface="Arial" pitchFamily="34" charset="0"/>
              </a:rPr>
              <a:t>1</a:t>
            </a:r>
          </a:p>
        </p:txBody>
      </p:sp>
      <p:sp>
        <p:nvSpPr>
          <p:cNvPr id="9" name="Rectangle 13"/>
          <p:cNvSpPr>
            <a:spLocks noChangeArrowheads="1"/>
          </p:cNvSpPr>
          <p:nvPr/>
        </p:nvSpPr>
        <p:spPr bwMode="auto">
          <a:xfrm>
            <a:off x="7467600" y="5438775"/>
            <a:ext cx="1049338" cy="276225"/>
          </a:xfrm>
          <a:prstGeom prst="rect">
            <a:avLst/>
          </a:prstGeom>
          <a:noFill/>
          <a:ln w="9525">
            <a:noFill/>
            <a:miter lim="800000"/>
            <a:headEnd/>
            <a:tailEnd/>
          </a:ln>
        </p:spPr>
        <p:txBody>
          <a:bodyPr lIns="0" tIns="0" rIns="0" bIns="0">
            <a:spAutoFit/>
          </a:bodyPr>
          <a:lstStyle/>
          <a:p>
            <a:pPr eaLnBrk="0" hangingPunct="0"/>
            <a:r>
              <a:rPr lang="en-AU" sz="1800" b="1">
                <a:solidFill>
                  <a:srgbClr val="000000"/>
                </a:solidFill>
                <a:latin typeface="Arial" pitchFamily="34" charset="0"/>
              </a:rPr>
              <a:t>S </a:t>
            </a:r>
            <a:r>
              <a:rPr lang="en-AU" sz="1800" b="1" baseline="-25000">
                <a:solidFill>
                  <a:srgbClr val="000000"/>
                </a:solidFill>
                <a:latin typeface="Arial" pitchFamily="34" charset="0"/>
              </a:rPr>
              <a:t>2</a:t>
            </a:r>
          </a:p>
        </p:txBody>
      </p:sp>
      <p:sp>
        <p:nvSpPr>
          <p:cNvPr id="14346" name="Rectangle 14"/>
          <p:cNvSpPr>
            <a:spLocks noChangeArrowheads="1"/>
          </p:cNvSpPr>
          <p:nvPr/>
        </p:nvSpPr>
        <p:spPr bwMode="auto">
          <a:xfrm>
            <a:off x="4935538" y="6232525"/>
            <a:ext cx="104775" cy="274638"/>
          </a:xfrm>
          <a:prstGeom prst="rect">
            <a:avLst/>
          </a:prstGeom>
          <a:noFill/>
          <a:ln w="9525">
            <a:noFill/>
            <a:miter lim="800000"/>
            <a:headEnd/>
            <a:tailEnd/>
          </a:ln>
        </p:spPr>
        <p:txBody>
          <a:bodyPr wrap="none" lIns="0" tIns="0" rIns="0" bIns="0">
            <a:spAutoFit/>
          </a:bodyPr>
          <a:lstStyle/>
          <a:p>
            <a:pPr eaLnBrk="0" hangingPunct="0"/>
            <a:r>
              <a:rPr lang="en-AU" sz="1800" b="1">
                <a:solidFill>
                  <a:srgbClr val="000000"/>
                </a:solidFill>
                <a:latin typeface="Arial" pitchFamily="34" charset="0"/>
              </a:rPr>
              <a:t>0</a:t>
            </a:r>
          </a:p>
        </p:txBody>
      </p:sp>
      <p:sp>
        <p:nvSpPr>
          <p:cNvPr id="11" name="Rectangle 15"/>
          <p:cNvSpPr>
            <a:spLocks noChangeArrowheads="1"/>
          </p:cNvSpPr>
          <p:nvPr/>
        </p:nvSpPr>
        <p:spPr bwMode="auto">
          <a:xfrm>
            <a:off x="7010400" y="3810000"/>
            <a:ext cx="1012825" cy="554038"/>
          </a:xfrm>
          <a:prstGeom prst="rect">
            <a:avLst/>
          </a:prstGeom>
          <a:noFill/>
          <a:ln w="9525">
            <a:noFill/>
            <a:miter lim="800000"/>
            <a:headEnd/>
            <a:tailEnd/>
          </a:ln>
        </p:spPr>
        <p:txBody>
          <a:bodyPr wrap="none" lIns="0" tIns="0" rIns="0" bIns="0">
            <a:spAutoFit/>
          </a:bodyPr>
          <a:lstStyle/>
          <a:p>
            <a:pPr eaLnBrk="0" hangingPunct="0"/>
            <a:r>
              <a:rPr lang="en-AU" sz="1800" b="1">
                <a:solidFill>
                  <a:srgbClr val="000000"/>
                </a:solidFill>
                <a:latin typeface="Arial" pitchFamily="34" charset="0"/>
              </a:rPr>
              <a:t>Increase</a:t>
            </a:r>
          </a:p>
          <a:p>
            <a:pPr eaLnBrk="0" hangingPunct="0"/>
            <a:r>
              <a:rPr lang="en-AU" sz="1800" b="1">
                <a:solidFill>
                  <a:srgbClr val="000000"/>
                </a:solidFill>
                <a:latin typeface="Arial" pitchFamily="34" charset="0"/>
              </a:rPr>
              <a:t>in supply</a:t>
            </a:r>
          </a:p>
        </p:txBody>
      </p:sp>
      <p:sp>
        <p:nvSpPr>
          <p:cNvPr id="14348" name="Rectangle 20"/>
          <p:cNvSpPr>
            <a:spLocks noChangeArrowheads="1"/>
          </p:cNvSpPr>
          <p:nvPr/>
        </p:nvSpPr>
        <p:spPr bwMode="auto">
          <a:xfrm>
            <a:off x="4322763" y="2212975"/>
            <a:ext cx="563562" cy="276225"/>
          </a:xfrm>
          <a:prstGeom prst="rect">
            <a:avLst/>
          </a:prstGeom>
          <a:noFill/>
          <a:ln w="9525">
            <a:noFill/>
            <a:miter lim="800000"/>
            <a:headEnd/>
            <a:tailEnd/>
          </a:ln>
        </p:spPr>
        <p:txBody>
          <a:bodyPr wrap="none" lIns="0" tIns="0" rIns="0" bIns="0">
            <a:spAutoFit/>
          </a:bodyPr>
          <a:lstStyle/>
          <a:p>
            <a:pPr algn="r" eaLnBrk="0" hangingPunct="0"/>
            <a:r>
              <a:rPr lang="en-AU" sz="1800" b="1">
                <a:solidFill>
                  <a:srgbClr val="000000"/>
                </a:solidFill>
                <a:latin typeface="Arial" pitchFamily="34" charset="0"/>
              </a:rPr>
              <a:t>Price</a:t>
            </a:r>
          </a:p>
        </p:txBody>
      </p:sp>
      <p:sp>
        <p:nvSpPr>
          <p:cNvPr id="14349" name="Rectangle 21"/>
          <p:cNvSpPr>
            <a:spLocks noChangeArrowheads="1"/>
          </p:cNvSpPr>
          <p:nvPr/>
        </p:nvSpPr>
        <p:spPr bwMode="auto">
          <a:xfrm>
            <a:off x="6869113" y="6232525"/>
            <a:ext cx="1974850" cy="554038"/>
          </a:xfrm>
          <a:prstGeom prst="rect">
            <a:avLst/>
          </a:prstGeom>
          <a:noFill/>
          <a:ln w="9525">
            <a:noFill/>
            <a:miter lim="800000"/>
            <a:headEnd/>
            <a:tailEnd/>
          </a:ln>
        </p:spPr>
        <p:txBody>
          <a:bodyPr wrap="none" lIns="0" tIns="0" rIns="0" bIns="0">
            <a:spAutoFit/>
          </a:bodyPr>
          <a:lstStyle/>
          <a:p>
            <a:pPr algn="r" eaLnBrk="0" hangingPunct="0"/>
            <a:r>
              <a:rPr lang="en-AU" sz="1800" b="1">
                <a:solidFill>
                  <a:srgbClr val="000000"/>
                </a:solidFill>
                <a:latin typeface="Arial" pitchFamily="34" charset="0"/>
              </a:rPr>
              <a:t>Quantity Supplied</a:t>
            </a:r>
          </a:p>
          <a:p>
            <a:pPr algn="r" eaLnBrk="0" hangingPunct="0"/>
            <a:endParaRPr lang="en-AU" sz="1800" b="1">
              <a:solidFill>
                <a:srgbClr val="000000"/>
              </a:solidFill>
              <a:latin typeface="Arial" pitchFamily="34" charset="0"/>
            </a:endParaRPr>
          </a:p>
        </p:txBody>
      </p:sp>
      <p:sp>
        <p:nvSpPr>
          <p:cNvPr id="14" name="Line 10"/>
          <p:cNvSpPr>
            <a:spLocks noChangeShapeType="1"/>
          </p:cNvSpPr>
          <p:nvPr/>
        </p:nvSpPr>
        <p:spPr bwMode="auto">
          <a:xfrm flipV="1">
            <a:off x="5105400" y="2590800"/>
            <a:ext cx="1143000" cy="2895600"/>
          </a:xfrm>
          <a:prstGeom prst="line">
            <a:avLst/>
          </a:prstGeom>
          <a:noFill/>
          <a:ln w="25400">
            <a:solidFill>
              <a:srgbClr val="800080"/>
            </a:solidFill>
            <a:round/>
            <a:headEnd type="none" w="sm" len="sm"/>
            <a:tailEnd type="none" w="sm" len="sm"/>
          </a:ln>
        </p:spPr>
        <p:txBody>
          <a:bodyPr wrap="none" anchor="ctr"/>
          <a:lstStyle/>
          <a:p>
            <a:endParaRPr lang="en-US"/>
          </a:p>
        </p:txBody>
      </p:sp>
      <p:sp>
        <p:nvSpPr>
          <p:cNvPr id="15" name="Line 11"/>
          <p:cNvSpPr>
            <a:spLocks noChangeShapeType="1"/>
          </p:cNvSpPr>
          <p:nvPr/>
        </p:nvSpPr>
        <p:spPr bwMode="auto">
          <a:xfrm>
            <a:off x="5257800" y="5105400"/>
            <a:ext cx="1012825" cy="1588"/>
          </a:xfrm>
          <a:prstGeom prst="line">
            <a:avLst/>
          </a:prstGeom>
          <a:noFill/>
          <a:ln w="50800">
            <a:solidFill>
              <a:srgbClr val="8901F3"/>
            </a:solidFill>
            <a:round/>
            <a:headEnd type="stealth" w="med" len="lg"/>
            <a:tailEnd type="none" w="sm" len="sm"/>
          </a:ln>
          <a:effectLst>
            <a:outerShdw dist="17961" dir="2700000" algn="ctr" rotWithShape="0">
              <a:srgbClr val="A2C1FE"/>
            </a:outerShdw>
          </a:effectLst>
        </p:spPr>
        <p:txBody>
          <a:bodyPr wrap="none" anchor="ctr"/>
          <a:lstStyle/>
          <a:p>
            <a:pPr>
              <a:defRPr/>
            </a:pPr>
            <a:endParaRPr lang="en-US"/>
          </a:p>
        </p:txBody>
      </p:sp>
      <p:sp>
        <p:nvSpPr>
          <p:cNvPr id="16" name="Rectangle 12"/>
          <p:cNvSpPr>
            <a:spLocks noChangeArrowheads="1"/>
          </p:cNvSpPr>
          <p:nvPr/>
        </p:nvSpPr>
        <p:spPr bwMode="auto">
          <a:xfrm>
            <a:off x="5029200" y="5562600"/>
            <a:ext cx="366713" cy="276225"/>
          </a:xfrm>
          <a:prstGeom prst="rect">
            <a:avLst/>
          </a:prstGeom>
          <a:noFill/>
          <a:ln w="9525">
            <a:noFill/>
            <a:miter lim="800000"/>
            <a:headEnd/>
            <a:tailEnd/>
          </a:ln>
        </p:spPr>
        <p:txBody>
          <a:bodyPr wrap="none" lIns="0" tIns="0" rIns="0" bIns="0">
            <a:spAutoFit/>
          </a:bodyPr>
          <a:lstStyle/>
          <a:p>
            <a:pPr eaLnBrk="0" hangingPunct="0"/>
            <a:r>
              <a:rPr lang="en-AU" sz="1800" b="1">
                <a:solidFill>
                  <a:srgbClr val="000000"/>
                </a:solidFill>
                <a:latin typeface="Arial" pitchFamily="34" charset="0"/>
              </a:rPr>
              <a:t>S </a:t>
            </a:r>
            <a:r>
              <a:rPr lang="en-AU" sz="1800" b="1" baseline="-25000">
                <a:solidFill>
                  <a:srgbClr val="000000"/>
                </a:solidFill>
                <a:latin typeface="Arial" pitchFamily="34" charset="0"/>
              </a:rPr>
              <a:t>3</a:t>
            </a:r>
            <a:r>
              <a:rPr lang="en-AU" sz="1800" b="1">
                <a:solidFill>
                  <a:srgbClr val="000000"/>
                </a:solidFill>
                <a:latin typeface="Arial" pitchFamily="34" charset="0"/>
              </a:rPr>
              <a:t> </a:t>
            </a:r>
          </a:p>
        </p:txBody>
      </p:sp>
      <p:sp>
        <p:nvSpPr>
          <p:cNvPr id="17" name="Rectangle 15"/>
          <p:cNvSpPr>
            <a:spLocks noChangeArrowheads="1"/>
          </p:cNvSpPr>
          <p:nvPr/>
        </p:nvSpPr>
        <p:spPr bwMode="auto">
          <a:xfrm>
            <a:off x="5562600" y="4267200"/>
            <a:ext cx="1025525" cy="554038"/>
          </a:xfrm>
          <a:prstGeom prst="rect">
            <a:avLst/>
          </a:prstGeom>
          <a:noFill/>
          <a:ln w="9525">
            <a:noFill/>
            <a:miter lim="800000"/>
            <a:headEnd/>
            <a:tailEnd/>
          </a:ln>
        </p:spPr>
        <p:txBody>
          <a:bodyPr wrap="none" lIns="0" tIns="0" rIns="0" bIns="0">
            <a:spAutoFit/>
          </a:bodyPr>
          <a:lstStyle/>
          <a:p>
            <a:pPr eaLnBrk="0" hangingPunct="0"/>
            <a:r>
              <a:rPr lang="en-AU" sz="1800" b="1">
                <a:solidFill>
                  <a:srgbClr val="000000"/>
                </a:solidFill>
                <a:latin typeface="Arial" pitchFamily="34" charset="0"/>
              </a:rPr>
              <a:t>Decrease</a:t>
            </a:r>
          </a:p>
          <a:p>
            <a:pPr eaLnBrk="0" hangingPunct="0"/>
            <a:r>
              <a:rPr lang="en-AU" sz="1800" b="1">
                <a:solidFill>
                  <a:srgbClr val="000000"/>
                </a:solidFill>
                <a:latin typeface="Arial" pitchFamily="34" charset="0"/>
              </a:rPr>
              <a:t>in supply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fade">
                                      <p:cBhvr>
                                        <p:cTn id="12" dur="500"/>
                                        <p:tgtEl>
                                          <p:spTgt spid="4505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Effect transition="in" filter="fade">
                                      <p:cBhvr>
                                        <p:cTn id="15" dur="500"/>
                                        <p:tgtEl>
                                          <p:spTgt spid="4505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5059">
                                            <p:txEl>
                                              <p:pRg st="3" end="3"/>
                                            </p:txEl>
                                          </p:spTgt>
                                        </p:tgtEl>
                                        <p:attrNameLst>
                                          <p:attrName>style.visibility</p:attrName>
                                        </p:attrNameLst>
                                      </p:cBhvr>
                                      <p:to>
                                        <p:strVal val="visible"/>
                                      </p:to>
                                    </p:set>
                                    <p:animEffect transition="in" filter="fade">
                                      <p:cBhvr>
                                        <p:cTn id="34" dur="500"/>
                                        <p:tgtEl>
                                          <p:spTgt spid="45059">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5059">
                                            <p:txEl>
                                              <p:pRg st="4" end="4"/>
                                            </p:txEl>
                                          </p:spTgt>
                                        </p:tgtEl>
                                        <p:attrNameLst>
                                          <p:attrName>style.visibility</p:attrName>
                                        </p:attrNameLst>
                                      </p:cBhvr>
                                      <p:to>
                                        <p:strVal val="visible"/>
                                      </p:to>
                                    </p:set>
                                    <p:animEffect transition="in" filter="fade">
                                      <p:cBhvr>
                                        <p:cTn id="37" dur="500"/>
                                        <p:tgtEl>
                                          <p:spTgt spid="4505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P spid="6" grpId="0" animBg="1"/>
      <p:bldP spid="9" grpId="0"/>
      <p:bldP spid="11" grpId="0"/>
      <p:bldP spid="14" grpId="0" animBg="1"/>
      <p:bldP spid="16" grpId="0"/>
      <p:bldP spid="17"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28600"/>
            <a:ext cx="8229600" cy="1143000"/>
          </a:xfrm>
        </p:spPr>
        <p:txBody>
          <a:bodyPr/>
          <a:lstStyle/>
          <a:p>
            <a:r>
              <a:rPr lang="en-US" dirty="0" smtClean="0"/>
              <a:t>Articles</a:t>
            </a:r>
          </a:p>
        </p:txBody>
      </p:sp>
      <p:sp>
        <p:nvSpPr>
          <p:cNvPr id="7171" name="Content Placeholder 2"/>
          <p:cNvSpPr>
            <a:spLocks noGrp="1"/>
          </p:cNvSpPr>
          <p:nvPr>
            <p:ph idx="1"/>
          </p:nvPr>
        </p:nvSpPr>
        <p:spPr>
          <a:xfrm>
            <a:off x="762000" y="2332037"/>
            <a:ext cx="8382000" cy="4525963"/>
          </a:xfrm>
        </p:spPr>
        <p:txBody>
          <a:bodyPr/>
          <a:lstStyle/>
          <a:p>
            <a:r>
              <a:rPr lang="en-US" sz="2400" dirty="0" smtClean="0">
                <a:hlinkClick r:id="rId2"/>
              </a:rPr>
              <a:t>http://www.usatoday.com/story/money/business/2013/01/28/buffalo-chicken-wings-prices-rising/1846087/</a:t>
            </a:r>
            <a:endParaRPr lang="en-US" sz="2400" dirty="0" smtClean="0"/>
          </a:p>
          <a:p>
            <a:endParaRPr lang="en-US" sz="2400" dirty="0" smtClean="0"/>
          </a:p>
        </p:txBody>
      </p:sp>
    </p:spTree>
  </p:cSld>
  <p:clrMapOvr>
    <a:masterClrMapping/>
  </p:clrMapOvr>
  <p:transition spd="slow"/>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 name="Picture 2"/>
          <p:cNvPicPr>
            <a:picLocks noChangeAspect="1" noChangeArrowheads="1"/>
          </p:cNvPicPr>
          <p:nvPr/>
        </p:nvPicPr>
        <p:blipFill>
          <a:blip r:embed="rId2" cstate="print"/>
          <a:srcRect l="19913" t="54167" r="57248" b="6250"/>
          <a:stretch>
            <a:fillRect/>
          </a:stretch>
        </p:blipFill>
        <p:spPr bwMode="auto">
          <a:xfrm>
            <a:off x="4437744" y="3962400"/>
            <a:ext cx="2420256" cy="2358198"/>
          </a:xfrm>
          <a:prstGeom prst="rect">
            <a:avLst/>
          </a:prstGeom>
          <a:noFill/>
          <a:ln w="9525">
            <a:noFill/>
            <a:miter lim="800000"/>
            <a:headEnd/>
            <a:tailEnd/>
          </a:ln>
        </p:spPr>
      </p:pic>
      <p:cxnSp>
        <p:nvCxnSpPr>
          <p:cNvPr id="15" name="Straight Connector 14"/>
          <p:cNvCxnSpPr/>
          <p:nvPr/>
        </p:nvCxnSpPr>
        <p:spPr>
          <a:xfrm rot="5400000">
            <a:off x="-455612" y="1447800"/>
            <a:ext cx="2589212"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838200" y="2743200"/>
            <a:ext cx="2286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7657" name="TextBox 10"/>
          <p:cNvSpPr txBox="1">
            <a:spLocks noChangeArrowheads="1"/>
          </p:cNvSpPr>
          <p:nvPr/>
        </p:nvSpPr>
        <p:spPr bwMode="auto">
          <a:xfrm>
            <a:off x="0" y="0"/>
            <a:ext cx="762000" cy="307975"/>
          </a:xfrm>
          <a:prstGeom prst="rect">
            <a:avLst/>
          </a:prstGeom>
          <a:noFill/>
          <a:ln w="9525">
            <a:noFill/>
            <a:miter lim="800000"/>
            <a:headEnd/>
            <a:tailEnd/>
          </a:ln>
        </p:spPr>
        <p:txBody>
          <a:bodyPr>
            <a:spAutoFit/>
          </a:bodyPr>
          <a:lstStyle/>
          <a:p>
            <a:r>
              <a:rPr lang="en-US" sz="1400">
                <a:latin typeface="Calibri" pitchFamily="34" charset="0"/>
              </a:rPr>
              <a:t>Price</a:t>
            </a:r>
          </a:p>
        </p:txBody>
      </p:sp>
      <p:sp>
        <p:nvSpPr>
          <p:cNvPr id="27658" name="TextBox 11"/>
          <p:cNvSpPr txBox="1">
            <a:spLocks noChangeArrowheads="1"/>
          </p:cNvSpPr>
          <p:nvPr/>
        </p:nvSpPr>
        <p:spPr bwMode="auto">
          <a:xfrm>
            <a:off x="0" y="3048000"/>
            <a:ext cx="3962400" cy="523220"/>
          </a:xfrm>
          <a:prstGeom prst="rect">
            <a:avLst/>
          </a:prstGeom>
          <a:noFill/>
          <a:ln w="9525">
            <a:noFill/>
            <a:miter lim="800000"/>
            <a:headEnd/>
            <a:tailEnd/>
          </a:ln>
        </p:spPr>
        <p:txBody>
          <a:bodyPr wrap="square">
            <a:spAutoFit/>
          </a:bodyPr>
          <a:lstStyle/>
          <a:p>
            <a:r>
              <a:rPr lang="en-US" sz="1400" dirty="0" smtClean="0">
                <a:latin typeface="Calibri" pitchFamily="34" charset="0"/>
              </a:rPr>
              <a:t>		Quantity Supplied</a:t>
            </a:r>
          </a:p>
          <a:p>
            <a:r>
              <a:rPr lang="en-US" sz="1400" dirty="0" smtClean="0">
                <a:solidFill>
                  <a:srgbClr val="C00000"/>
                </a:solidFill>
                <a:latin typeface="Calibri" pitchFamily="34" charset="0"/>
              </a:rPr>
              <a:t>“Change in </a:t>
            </a:r>
            <a:r>
              <a:rPr lang="en-US" sz="1400" u="sng" dirty="0" smtClean="0">
                <a:solidFill>
                  <a:srgbClr val="C00000"/>
                </a:solidFill>
                <a:latin typeface="Calibri" pitchFamily="34" charset="0"/>
              </a:rPr>
              <a:t>Quantity Supplied</a:t>
            </a:r>
            <a:r>
              <a:rPr lang="en-US" sz="1400" dirty="0" smtClean="0">
                <a:solidFill>
                  <a:srgbClr val="C00000"/>
                </a:solidFill>
                <a:latin typeface="Calibri" pitchFamily="34" charset="0"/>
              </a:rPr>
              <a:t>” - Price</a:t>
            </a:r>
            <a:endParaRPr lang="en-US" sz="1400" dirty="0">
              <a:solidFill>
                <a:srgbClr val="C00000"/>
              </a:solidFill>
              <a:latin typeface="Calibri" pitchFamily="34" charset="0"/>
            </a:endParaRPr>
          </a:p>
        </p:txBody>
      </p:sp>
      <p:cxnSp>
        <p:nvCxnSpPr>
          <p:cNvPr id="19" name="Straight Connector 18"/>
          <p:cNvCxnSpPr/>
          <p:nvPr/>
        </p:nvCxnSpPr>
        <p:spPr>
          <a:xfrm flipV="1">
            <a:off x="1066800" y="457200"/>
            <a:ext cx="1447800" cy="19812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7660" name="Rectangle 20"/>
          <p:cNvSpPr>
            <a:spLocks noChangeArrowheads="1"/>
          </p:cNvSpPr>
          <p:nvPr/>
        </p:nvSpPr>
        <p:spPr bwMode="auto">
          <a:xfrm>
            <a:off x="317500" y="457200"/>
            <a:ext cx="369012" cy="307777"/>
          </a:xfrm>
          <a:prstGeom prst="rect">
            <a:avLst/>
          </a:prstGeom>
          <a:noFill/>
          <a:ln w="9525">
            <a:noFill/>
            <a:miter lim="800000"/>
            <a:headEnd/>
            <a:tailEnd/>
          </a:ln>
        </p:spPr>
        <p:txBody>
          <a:bodyPr wrap="none">
            <a:spAutoFit/>
          </a:bodyPr>
          <a:lstStyle/>
          <a:p>
            <a:r>
              <a:rPr lang="en-US" sz="1400" dirty="0" smtClean="0">
                <a:latin typeface="Calibri" pitchFamily="34" charset="0"/>
              </a:rPr>
              <a:t>P2</a:t>
            </a:r>
            <a:endParaRPr lang="en-US" sz="1400" dirty="0">
              <a:latin typeface="Calibri" pitchFamily="34" charset="0"/>
            </a:endParaRPr>
          </a:p>
        </p:txBody>
      </p:sp>
      <p:sp>
        <p:nvSpPr>
          <p:cNvPr id="27661" name="Rectangle 15"/>
          <p:cNvSpPr>
            <a:spLocks noChangeArrowheads="1"/>
          </p:cNvSpPr>
          <p:nvPr/>
        </p:nvSpPr>
        <p:spPr bwMode="auto">
          <a:xfrm>
            <a:off x="304800" y="2286000"/>
            <a:ext cx="369012" cy="307777"/>
          </a:xfrm>
          <a:prstGeom prst="rect">
            <a:avLst/>
          </a:prstGeom>
          <a:noFill/>
          <a:ln w="9525">
            <a:noFill/>
            <a:miter lim="800000"/>
            <a:headEnd/>
            <a:tailEnd/>
          </a:ln>
        </p:spPr>
        <p:txBody>
          <a:bodyPr wrap="none">
            <a:spAutoFit/>
          </a:bodyPr>
          <a:lstStyle/>
          <a:p>
            <a:r>
              <a:rPr lang="en-US" sz="1400" dirty="0" smtClean="0">
                <a:latin typeface="Calibri" pitchFamily="34" charset="0"/>
              </a:rPr>
              <a:t>P1</a:t>
            </a:r>
            <a:endParaRPr lang="en-US" sz="1400" dirty="0">
              <a:latin typeface="Calibri" pitchFamily="34" charset="0"/>
            </a:endParaRPr>
          </a:p>
        </p:txBody>
      </p:sp>
      <p:sp>
        <p:nvSpPr>
          <p:cNvPr id="27662" name="Rectangle 23"/>
          <p:cNvSpPr>
            <a:spLocks noChangeArrowheads="1"/>
          </p:cNvSpPr>
          <p:nvPr/>
        </p:nvSpPr>
        <p:spPr bwMode="auto">
          <a:xfrm>
            <a:off x="914400" y="2816225"/>
            <a:ext cx="396875" cy="307975"/>
          </a:xfrm>
          <a:prstGeom prst="rect">
            <a:avLst/>
          </a:prstGeom>
          <a:noFill/>
          <a:ln w="9525">
            <a:noFill/>
            <a:miter lim="800000"/>
            <a:headEnd/>
            <a:tailEnd/>
          </a:ln>
        </p:spPr>
        <p:txBody>
          <a:bodyPr wrap="none">
            <a:spAutoFit/>
          </a:bodyPr>
          <a:lstStyle/>
          <a:p>
            <a:r>
              <a:rPr lang="en-US" sz="1400">
                <a:latin typeface="Calibri" pitchFamily="34" charset="0"/>
              </a:rPr>
              <a:t>Q1</a:t>
            </a:r>
          </a:p>
        </p:txBody>
      </p:sp>
      <p:sp>
        <p:nvSpPr>
          <p:cNvPr id="27663" name="Rectangle 25"/>
          <p:cNvSpPr>
            <a:spLocks noChangeArrowheads="1"/>
          </p:cNvSpPr>
          <p:nvPr/>
        </p:nvSpPr>
        <p:spPr bwMode="auto">
          <a:xfrm>
            <a:off x="2286000" y="2819400"/>
            <a:ext cx="396875" cy="307975"/>
          </a:xfrm>
          <a:prstGeom prst="rect">
            <a:avLst/>
          </a:prstGeom>
          <a:noFill/>
          <a:ln w="9525">
            <a:noFill/>
            <a:miter lim="800000"/>
            <a:headEnd/>
            <a:tailEnd/>
          </a:ln>
        </p:spPr>
        <p:txBody>
          <a:bodyPr wrap="none">
            <a:spAutoFit/>
          </a:bodyPr>
          <a:lstStyle/>
          <a:p>
            <a:r>
              <a:rPr lang="en-US" sz="1400" dirty="0">
                <a:latin typeface="Calibri" pitchFamily="34" charset="0"/>
              </a:rPr>
              <a:t>Q2</a:t>
            </a:r>
          </a:p>
        </p:txBody>
      </p:sp>
      <p:cxnSp>
        <p:nvCxnSpPr>
          <p:cNvPr id="24" name="Straight Connector 23"/>
          <p:cNvCxnSpPr/>
          <p:nvPr/>
        </p:nvCxnSpPr>
        <p:spPr>
          <a:xfrm>
            <a:off x="838200" y="2362200"/>
            <a:ext cx="228600" cy="1588"/>
          </a:xfrm>
          <a:prstGeom prst="line">
            <a:avLst/>
          </a:prstGeom>
          <a:ln w="2222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38400" y="533402"/>
            <a:ext cx="0" cy="2285999"/>
          </a:xfrm>
          <a:prstGeom prst="line">
            <a:avLst/>
          </a:prstGeom>
          <a:ln w="2222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8200" y="533400"/>
            <a:ext cx="1600200" cy="0"/>
          </a:xfrm>
          <a:prstGeom prst="line">
            <a:avLst/>
          </a:prstGeom>
          <a:ln w="2222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990600" y="2513012"/>
            <a:ext cx="303212" cy="1588"/>
          </a:xfrm>
          <a:prstGeom prst="line">
            <a:avLst/>
          </a:prstGeom>
          <a:ln w="2222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362200" y="533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29" name="Oval 28"/>
          <p:cNvSpPr/>
          <p:nvPr/>
        </p:nvSpPr>
        <p:spPr>
          <a:xfrm>
            <a:off x="1066800" y="236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cxnSp>
        <p:nvCxnSpPr>
          <p:cNvPr id="30" name="Straight Connector 29"/>
          <p:cNvCxnSpPr/>
          <p:nvPr/>
        </p:nvCxnSpPr>
        <p:spPr>
          <a:xfrm rot="5400000">
            <a:off x="2058988" y="1520825"/>
            <a:ext cx="2589212"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3352800" y="2814638"/>
            <a:ext cx="2286000" cy="15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7672" name="TextBox 9"/>
          <p:cNvSpPr txBox="1">
            <a:spLocks noChangeArrowheads="1"/>
          </p:cNvSpPr>
          <p:nvPr/>
        </p:nvSpPr>
        <p:spPr bwMode="auto">
          <a:xfrm>
            <a:off x="2743200" y="73025"/>
            <a:ext cx="762000" cy="307975"/>
          </a:xfrm>
          <a:prstGeom prst="rect">
            <a:avLst/>
          </a:prstGeom>
          <a:noFill/>
          <a:ln w="9525">
            <a:noFill/>
            <a:miter lim="800000"/>
            <a:headEnd/>
            <a:tailEnd/>
          </a:ln>
        </p:spPr>
        <p:txBody>
          <a:bodyPr>
            <a:spAutoFit/>
          </a:bodyPr>
          <a:lstStyle/>
          <a:p>
            <a:r>
              <a:rPr lang="en-US" sz="1400" dirty="0">
                <a:latin typeface="Calibri" pitchFamily="34" charset="0"/>
              </a:rPr>
              <a:t>Price</a:t>
            </a:r>
          </a:p>
        </p:txBody>
      </p:sp>
      <p:cxnSp>
        <p:nvCxnSpPr>
          <p:cNvPr id="33" name="Straight Connector 32"/>
          <p:cNvCxnSpPr/>
          <p:nvPr/>
        </p:nvCxnSpPr>
        <p:spPr>
          <a:xfrm flipV="1">
            <a:off x="3657600" y="454025"/>
            <a:ext cx="1143000" cy="19812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495800" y="530225"/>
            <a:ext cx="1143000" cy="19050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191000" y="1597025"/>
            <a:ext cx="762000" cy="158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11"/>
          <p:cNvSpPr txBox="1">
            <a:spLocks noChangeArrowheads="1"/>
          </p:cNvSpPr>
          <p:nvPr/>
        </p:nvSpPr>
        <p:spPr bwMode="auto">
          <a:xfrm>
            <a:off x="3429000" y="3045023"/>
            <a:ext cx="3352800" cy="523220"/>
          </a:xfrm>
          <a:prstGeom prst="rect">
            <a:avLst/>
          </a:prstGeom>
          <a:noFill/>
          <a:ln w="9525">
            <a:noFill/>
            <a:miter lim="800000"/>
            <a:headEnd/>
            <a:tailEnd/>
          </a:ln>
        </p:spPr>
        <p:txBody>
          <a:bodyPr wrap="square">
            <a:spAutoFit/>
          </a:bodyPr>
          <a:lstStyle/>
          <a:p>
            <a:r>
              <a:rPr lang="en-US" sz="1400" dirty="0" smtClean="0">
                <a:latin typeface="Calibri" pitchFamily="34" charset="0"/>
              </a:rPr>
              <a:t>	Quantity Supplied</a:t>
            </a:r>
          </a:p>
          <a:p>
            <a:r>
              <a:rPr lang="en-US" sz="1400" dirty="0" smtClean="0">
                <a:solidFill>
                  <a:srgbClr val="C00000"/>
                </a:solidFill>
                <a:latin typeface="Calibri" pitchFamily="34" charset="0"/>
              </a:rPr>
              <a:t>“Change in </a:t>
            </a:r>
            <a:r>
              <a:rPr lang="en-US" sz="1400" u="sng" dirty="0" smtClean="0">
                <a:solidFill>
                  <a:srgbClr val="C00000"/>
                </a:solidFill>
                <a:latin typeface="Calibri" pitchFamily="34" charset="0"/>
              </a:rPr>
              <a:t>Supply</a:t>
            </a:r>
            <a:r>
              <a:rPr lang="en-US" sz="1400" dirty="0" smtClean="0">
                <a:solidFill>
                  <a:srgbClr val="C00000"/>
                </a:solidFill>
                <a:latin typeface="Calibri" pitchFamily="34" charset="0"/>
              </a:rPr>
              <a:t>” - Determinants</a:t>
            </a:r>
            <a:endParaRPr lang="en-US" sz="1400" dirty="0">
              <a:solidFill>
                <a:srgbClr val="C00000"/>
              </a:solidFill>
              <a:latin typeface="Calibri" pitchFamily="34" charset="0"/>
            </a:endParaRPr>
          </a:p>
        </p:txBody>
      </p:sp>
      <p:pic>
        <p:nvPicPr>
          <p:cNvPr id="1026" name="Picture 2" descr="http://stephansmithfx.com/wp-content/uploads/2011/01/Supply-and-Demand-Graph.png"/>
          <p:cNvPicPr>
            <a:picLocks noChangeAspect="1" noChangeArrowheads="1"/>
          </p:cNvPicPr>
          <p:nvPr/>
        </p:nvPicPr>
        <p:blipFill>
          <a:blip r:embed="rId3" cstate="print"/>
          <a:srcRect/>
          <a:stretch>
            <a:fillRect/>
          </a:stretch>
        </p:blipFill>
        <p:spPr bwMode="auto">
          <a:xfrm>
            <a:off x="6019800" y="304800"/>
            <a:ext cx="2743200" cy="2743200"/>
          </a:xfrm>
          <a:prstGeom prst="rect">
            <a:avLst/>
          </a:prstGeom>
          <a:noFill/>
        </p:spPr>
      </p:pic>
      <p:pic>
        <p:nvPicPr>
          <p:cNvPr id="38" name="Picture 2"/>
          <p:cNvPicPr>
            <a:picLocks noChangeAspect="1" noChangeArrowheads="1"/>
          </p:cNvPicPr>
          <p:nvPr/>
        </p:nvPicPr>
        <p:blipFill>
          <a:blip r:embed="rId2" cstate="print"/>
          <a:srcRect l="21083" t="12500" r="57248" b="45833"/>
          <a:stretch>
            <a:fillRect/>
          </a:stretch>
        </p:blipFill>
        <p:spPr bwMode="auto">
          <a:xfrm>
            <a:off x="0" y="3962400"/>
            <a:ext cx="2209800" cy="2388469"/>
          </a:xfrm>
          <a:prstGeom prst="rect">
            <a:avLst/>
          </a:prstGeom>
          <a:noFill/>
          <a:ln w="9525">
            <a:noFill/>
            <a:miter lim="800000"/>
            <a:headEnd/>
            <a:tailEnd/>
          </a:ln>
        </p:spPr>
      </p:pic>
      <p:pic>
        <p:nvPicPr>
          <p:cNvPr id="39" name="Picture 2"/>
          <p:cNvPicPr>
            <a:picLocks noChangeAspect="1" noChangeArrowheads="1"/>
          </p:cNvPicPr>
          <p:nvPr/>
        </p:nvPicPr>
        <p:blipFill>
          <a:blip r:embed="rId2" cstate="print"/>
          <a:srcRect l="42752" t="12500" r="36163" b="45833"/>
          <a:stretch>
            <a:fillRect/>
          </a:stretch>
        </p:blipFill>
        <p:spPr bwMode="auto">
          <a:xfrm>
            <a:off x="2204358" y="3770086"/>
            <a:ext cx="2367642" cy="2630714"/>
          </a:xfrm>
          <a:prstGeom prst="rect">
            <a:avLst/>
          </a:prstGeom>
          <a:noFill/>
          <a:ln w="9525">
            <a:noFill/>
            <a:miter lim="800000"/>
            <a:headEnd/>
            <a:tailEnd/>
          </a:ln>
        </p:spPr>
      </p:pic>
      <p:pic>
        <p:nvPicPr>
          <p:cNvPr id="40" name="Picture 4"/>
          <p:cNvPicPr>
            <a:picLocks noChangeAspect="1" noChangeArrowheads="1"/>
          </p:cNvPicPr>
          <p:nvPr/>
        </p:nvPicPr>
        <p:blipFill>
          <a:blip r:embed="rId4" cstate="print"/>
          <a:srcRect l="19547" t="41667" r="59370" b="15625"/>
          <a:stretch>
            <a:fillRect/>
          </a:stretch>
        </p:blipFill>
        <p:spPr bwMode="auto">
          <a:xfrm>
            <a:off x="6858000" y="3810000"/>
            <a:ext cx="2209800" cy="251671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657"/>
                                        </p:tgtEl>
                                        <p:attrNameLst>
                                          <p:attrName>style.visibility</p:attrName>
                                        </p:attrNameLst>
                                      </p:cBhvr>
                                      <p:to>
                                        <p:strVal val="visible"/>
                                      </p:to>
                                    </p:set>
                                    <p:animEffect transition="in" filter="fade">
                                      <p:cBhvr>
                                        <p:cTn id="13" dur="500"/>
                                        <p:tgtEl>
                                          <p:spTgt spid="2765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660"/>
                                        </p:tgtEl>
                                        <p:attrNameLst>
                                          <p:attrName>style.visibility</p:attrName>
                                        </p:attrNameLst>
                                      </p:cBhvr>
                                      <p:to>
                                        <p:strVal val="visible"/>
                                      </p:to>
                                    </p:set>
                                    <p:animEffect transition="in" filter="fade">
                                      <p:cBhvr>
                                        <p:cTn id="19" dur="500"/>
                                        <p:tgtEl>
                                          <p:spTgt spid="2766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661"/>
                                        </p:tgtEl>
                                        <p:attrNameLst>
                                          <p:attrName>style.visibility</p:attrName>
                                        </p:attrNameLst>
                                      </p:cBhvr>
                                      <p:to>
                                        <p:strVal val="visible"/>
                                      </p:to>
                                    </p:set>
                                    <p:animEffect transition="in" filter="fade">
                                      <p:cBhvr>
                                        <p:cTn id="22" dur="500"/>
                                        <p:tgtEl>
                                          <p:spTgt spid="2766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662"/>
                                        </p:tgtEl>
                                        <p:attrNameLst>
                                          <p:attrName>style.visibility</p:attrName>
                                        </p:attrNameLst>
                                      </p:cBhvr>
                                      <p:to>
                                        <p:strVal val="visible"/>
                                      </p:to>
                                    </p:set>
                                    <p:animEffect transition="in" filter="fade">
                                      <p:cBhvr>
                                        <p:cTn id="25" dur="500"/>
                                        <p:tgtEl>
                                          <p:spTgt spid="2766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663"/>
                                        </p:tgtEl>
                                        <p:attrNameLst>
                                          <p:attrName>style.visibility</p:attrName>
                                        </p:attrNameLst>
                                      </p:cBhvr>
                                      <p:to>
                                        <p:strVal val="visible"/>
                                      </p:to>
                                    </p:set>
                                    <p:animEffect transition="in" filter="fade">
                                      <p:cBhvr>
                                        <p:cTn id="28" dur="500"/>
                                        <p:tgtEl>
                                          <p:spTgt spid="27663"/>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658"/>
                                        </p:tgtEl>
                                        <p:attrNameLst>
                                          <p:attrName>style.visibility</p:attrName>
                                        </p:attrNameLst>
                                      </p:cBhvr>
                                      <p:to>
                                        <p:strVal val="visible"/>
                                      </p:to>
                                    </p:set>
                                    <p:animEffect transition="in" filter="fade">
                                      <p:cBhvr>
                                        <p:cTn id="49" dur="500"/>
                                        <p:tgtEl>
                                          <p:spTgt spid="2765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672"/>
                                        </p:tgtEl>
                                        <p:attrNameLst>
                                          <p:attrName>style.visibility</p:attrName>
                                        </p:attrNameLst>
                                      </p:cBhvr>
                                      <p:to>
                                        <p:strVal val="visible"/>
                                      </p:to>
                                    </p:set>
                                    <p:animEffect transition="in" filter="fade">
                                      <p:cBhvr>
                                        <p:cTn id="60" dur="500"/>
                                        <p:tgtEl>
                                          <p:spTgt spid="27672"/>
                                        </p:tgtEl>
                                      </p:cBhvr>
                                    </p:animEffect>
                                  </p:childTnLst>
                                </p:cTn>
                              </p:par>
                              <p:par>
                                <p:cTn id="61" presetID="10"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par>
                                <p:cTn id="64" presetID="10" presetClass="entr" presetSubtype="0"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par>
                                <p:cTn id="67" presetID="10"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026"/>
                                        </p:tgtEl>
                                        <p:attrNameLst>
                                          <p:attrName>style.visibility</p:attrName>
                                        </p:attrNameLst>
                                      </p:cBhvr>
                                      <p:to>
                                        <p:strVal val="visible"/>
                                      </p:to>
                                    </p:set>
                                    <p:animEffect transition="in" filter="fade">
                                      <p:cBhvr>
                                        <p:cTn id="77" dur="500"/>
                                        <p:tgtEl>
                                          <p:spTgt spid="10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p:bldP spid="27658" grpId="0"/>
      <p:bldP spid="27660" grpId="0"/>
      <p:bldP spid="27661" grpId="0"/>
      <p:bldP spid="27662" grpId="0"/>
      <p:bldP spid="27663" grpId="0"/>
      <p:bldP spid="28" grpId="0" animBg="1"/>
      <p:bldP spid="29" grpId="0" animBg="1"/>
      <p:bldP spid="27672" grpId="0"/>
      <p:bldP spid="44"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1.bp.blogspot.com/_mCu21bovdjc/Sc5cIuSOGoI/AAAAAAAAAXo/TxQw2-Jn6a0/s400/ceiling+price.gif"/>
          <p:cNvPicPr>
            <a:picLocks noChangeAspect="1" noChangeArrowheads="1"/>
          </p:cNvPicPr>
          <p:nvPr/>
        </p:nvPicPr>
        <p:blipFill>
          <a:blip r:embed="rId2" cstate="print"/>
          <a:srcRect/>
          <a:stretch>
            <a:fillRect/>
          </a:stretch>
        </p:blipFill>
        <p:spPr bwMode="auto">
          <a:xfrm>
            <a:off x="304800" y="304800"/>
            <a:ext cx="3962400" cy="2971800"/>
          </a:xfrm>
          <a:prstGeom prst="rect">
            <a:avLst/>
          </a:prstGeom>
          <a:noFill/>
          <a:ln w="9525">
            <a:noFill/>
            <a:miter lim="800000"/>
            <a:headEnd/>
            <a:tailEnd/>
          </a:ln>
        </p:spPr>
      </p:pic>
      <p:pic>
        <p:nvPicPr>
          <p:cNvPr id="155650" name="Picture 2" descr="http://img.sparknotes.com/figures/3/38bf88807fd6b1e5beccc807f687acf4/minwage.gif"/>
          <p:cNvPicPr>
            <a:picLocks noChangeAspect="1" noChangeArrowheads="1"/>
          </p:cNvPicPr>
          <p:nvPr/>
        </p:nvPicPr>
        <p:blipFill>
          <a:blip r:embed="rId3" cstate="print"/>
          <a:srcRect/>
          <a:stretch>
            <a:fillRect/>
          </a:stretch>
        </p:blipFill>
        <p:spPr bwMode="auto">
          <a:xfrm>
            <a:off x="228600" y="3657600"/>
            <a:ext cx="4267198" cy="3200400"/>
          </a:xfrm>
          <a:prstGeom prst="rect">
            <a:avLst/>
          </a:prstGeom>
          <a:noFill/>
        </p:spPr>
      </p:pic>
      <p:pic>
        <p:nvPicPr>
          <p:cNvPr id="155654" name="Picture 6" descr="https://pantherfile.uwm.edu/amurshid/www/principles/p_quiz3_figure1.JPG"/>
          <p:cNvPicPr>
            <a:picLocks noChangeAspect="1" noChangeArrowheads="1"/>
          </p:cNvPicPr>
          <p:nvPr/>
        </p:nvPicPr>
        <p:blipFill>
          <a:blip r:embed="rId4" cstate="print"/>
          <a:srcRect/>
          <a:stretch>
            <a:fillRect/>
          </a:stretch>
        </p:blipFill>
        <p:spPr bwMode="auto">
          <a:xfrm>
            <a:off x="4495800" y="3371552"/>
            <a:ext cx="4038600" cy="3486448"/>
          </a:xfrm>
          <a:prstGeom prst="rect">
            <a:avLst/>
          </a:prstGeom>
          <a:noFill/>
        </p:spPr>
      </p:pic>
      <p:pic>
        <p:nvPicPr>
          <p:cNvPr id="155656" name="Picture 8" descr="http://img.sparknotes.com/figures/0/039bab1e6f1ef2a65b5f4c8ddc66073a/floor.gif"/>
          <p:cNvPicPr>
            <a:picLocks noChangeAspect="1" noChangeArrowheads="1"/>
          </p:cNvPicPr>
          <p:nvPr/>
        </p:nvPicPr>
        <p:blipFill>
          <a:blip r:embed="rId5" cstate="print"/>
          <a:srcRect/>
          <a:stretch>
            <a:fillRect/>
          </a:stretch>
        </p:blipFill>
        <p:spPr bwMode="auto">
          <a:xfrm>
            <a:off x="4267200" y="304800"/>
            <a:ext cx="3962398"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656"/>
                                        </p:tgtEl>
                                        <p:attrNameLst>
                                          <p:attrName>style.visibility</p:attrName>
                                        </p:attrNameLst>
                                      </p:cBhvr>
                                      <p:to>
                                        <p:strVal val="visible"/>
                                      </p:to>
                                    </p:set>
                                    <p:animEffect transition="in" filter="fade">
                                      <p:cBhvr>
                                        <p:cTn id="12" dur="500"/>
                                        <p:tgtEl>
                                          <p:spTgt spid="1556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650"/>
                                        </p:tgtEl>
                                        <p:attrNameLst>
                                          <p:attrName>style.visibility</p:attrName>
                                        </p:attrNameLst>
                                      </p:cBhvr>
                                      <p:to>
                                        <p:strVal val="visible"/>
                                      </p:to>
                                    </p:set>
                                    <p:animEffect transition="in" filter="fade">
                                      <p:cBhvr>
                                        <p:cTn id="17" dur="500"/>
                                        <p:tgtEl>
                                          <p:spTgt spid="1556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5654"/>
                                        </p:tgtEl>
                                        <p:attrNameLst>
                                          <p:attrName>style.visibility</p:attrName>
                                        </p:attrNameLst>
                                      </p:cBhvr>
                                      <p:to>
                                        <p:strVal val="visible"/>
                                      </p:to>
                                    </p:set>
                                    <p:animEffect transition="in" filter="fade">
                                      <p:cBhvr>
                                        <p:cTn id="22" dur="500"/>
                                        <p:tgtEl>
                                          <p:spTgt spid="155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4" name="Picture 6" descr="http://hybridfueltech.com/media/cartoon.jpg"/>
          <p:cNvPicPr>
            <a:picLocks noChangeAspect="1" noChangeArrowheads="1"/>
          </p:cNvPicPr>
          <p:nvPr/>
        </p:nvPicPr>
        <p:blipFill>
          <a:blip r:embed="rId2" cstate="print"/>
          <a:srcRect t="3909"/>
          <a:stretch>
            <a:fillRect/>
          </a:stretch>
        </p:blipFill>
        <p:spPr bwMode="auto">
          <a:xfrm>
            <a:off x="1143000" y="1676400"/>
            <a:ext cx="7500655" cy="45530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0354" name="Rectangle 2"/>
          <p:cNvSpPr>
            <a:spLocks noGrp="1" noChangeArrowheads="1"/>
          </p:cNvSpPr>
          <p:nvPr>
            <p:ph type="title"/>
          </p:nvPr>
        </p:nvSpPr>
        <p:spPr>
          <a:xfrm>
            <a:off x="1066800" y="-76200"/>
            <a:ext cx="7378700" cy="762000"/>
          </a:xfrm>
        </p:spPr>
        <p:txBody>
          <a:bodyPr/>
          <a:lstStyle/>
          <a:p>
            <a:pPr eaLnBrk="1" hangingPunct="1"/>
            <a:r>
              <a:rPr lang="en-US" sz="4000" b="1" dirty="0" smtClean="0">
                <a:solidFill>
                  <a:srgbClr val="C00000"/>
                </a:solidFill>
                <a:cs typeface="Arial" pitchFamily="34" charset="0"/>
              </a:rPr>
              <a:t>Extra Credit Questions</a:t>
            </a:r>
          </a:p>
        </p:txBody>
      </p:sp>
      <p:sp>
        <p:nvSpPr>
          <p:cNvPr id="6" name="Rectangle 3"/>
          <p:cNvSpPr txBox="1">
            <a:spLocks noChangeArrowheads="1"/>
          </p:cNvSpPr>
          <p:nvPr/>
        </p:nvSpPr>
        <p:spPr>
          <a:xfrm>
            <a:off x="0" y="609600"/>
            <a:ext cx="9144000" cy="1524000"/>
          </a:xfrm>
          <a:prstGeom prst="rect">
            <a:avLst/>
          </a:prstGeom>
          <a:solidFill>
            <a:schemeClr val="bg1"/>
          </a:solidFill>
        </p:spPr>
        <p:txBody>
          <a:bodyPr/>
          <a:lstStyle/>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600" dirty="0" smtClean="0">
                <a:solidFill>
                  <a:srgbClr val="003300"/>
                </a:solidFill>
                <a:latin typeface="Calibri" pitchFamily="34" charset="0"/>
                <a:cs typeface="Calibri" pitchFamily="34" charset="0"/>
              </a:rPr>
              <a:t>Draw two graphs showing the difference between a change in quantity supplied and a change in supply.</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600" dirty="0" smtClean="0">
                <a:solidFill>
                  <a:srgbClr val="003300"/>
                </a:solidFill>
                <a:latin typeface="Calibri" pitchFamily="34" charset="0"/>
                <a:cs typeface="Calibri" pitchFamily="34" charset="0"/>
              </a:rPr>
              <a:t>Explain how the cartoon relates to supply and demand.</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endParaRPr lang="en-US" sz="2600" dirty="0">
              <a:solidFill>
                <a:srgbClr val="003366"/>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Credit</a:t>
            </a:r>
            <a:endParaRPr lang="en-US" dirty="0"/>
          </a:p>
        </p:txBody>
      </p:sp>
      <p:sp>
        <p:nvSpPr>
          <p:cNvPr id="3" name="Content Placeholder 2"/>
          <p:cNvSpPr>
            <a:spLocks noGrp="1"/>
          </p:cNvSpPr>
          <p:nvPr>
            <p:ph idx="1"/>
          </p:nvPr>
        </p:nvSpPr>
        <p:spPr/>
        <p:txBody>
          <a:bodyPr/>
          <a:lstStyle/>
          <a:p>
            <a:r>
              <a:rPr lang="en-US" sz="1800" dirty="0" smtClean="0"/>
              <a:t>Suppose we are analyzing the market for soccer shoes. Using a correctly labeled</a:t>
            </a:r>
          </a:p>
          <a:p>
            <a:r>
              <a:rPr lang="en-US" sz="1800" dirty="0" smtClean="0"/>
              <a:t>graph, illustrate the impact each of the following would have on demand or supply.</a:t>
            </a:r>
          </a:p>
          <a:p>
            <a:r>
              <a:rPr lang="en-US" sz="1800" dirty="0" smtClean="0"/>
              <a:t>Also, show how equilibrium price and equilibrium quantity would change.</a:t>
            </a:r>
          </a:p>
          <a:p>
            <a:r>
              <a:rPr lang="en-US" sz="1800" dirty="0" smtClean="0"/>
              <a:t>a. Soccer season begins and people flock the local stores in search of soccer shoes.</a:t>
            </a:r>
          </a:p>
          <a:p>
            <a:r>
              <a:rPr lang="en-US" sz="1800" dirty="0" smtClean="0"/>
              <a:t>b. Soccer season ends and people start playing basketball. </a:t>
            </a:r>
          </a:p>
          <a:p>
            <a:r>
              <a:rPr lang="en-US" sz="1800" dirty="0" smtClean="0"/>
              <a:t>c. Originally Nike was the only company producing soccer shoes. Now, Adidas, </a:t>
            </a:r>
            <a:r>
              <a:rPr lang="en-US" sz="1800" dirty="0" err="1" smtClean="0"/>
              <a:t>Umbro</a:t>
            </a:r>
            <a:r>
              <a:rPr lang="en-US" sz="1800" dirty="0" smtClean="0"/>
              <a:t>, Puma, and </a:t>
            </a:r>
            <a:r>
              <a:rPr lang="en-US" sz="1800" dirty="0" err="1" smtClean="0"/>
              <a:t>Cappa</a:t>
            </a:r>
            <a:r>
              <a:rPr lang="en-US" sz="1800" dirty="0" smtClean="0"/>
              <a:t> enter the market. </a:t>
            </a:r>
          </a:p>
          <a:p>
            <a:r>
              <a:rPr lang="en-US" sz="1800" dirty="0" smtClean="0"/>
              <a:t>d. The cost of leather, an input for production increases 50% because of supply shocks in the cattle industry.</a:t>
            </a:r>
          </a:p>
          <a:p>
            <a:endParaRPr lang="en-US" sz="1800" dirty="0"/>
          </a:p>
        </p:txBody>
      </p:sp>
      <p:sp>
        <p:nvSpPr>
          <p:cNvPr id="4" name="Rectangle 3"/>
          <p:cNvSpPr/>
          <p:nvPr/>
        </p:nvSpPr>
        <p:spPr>
          <a:xfrm>
            <a:off x="2286000" y="-17807583"/>
            <a:ext cx="4572000" cy="5632311"/>
          </a:xfrm>
          <a:prstGeom prst="rect">
            <a:avLst/>
          </a:prstGeom>
        </p:spPr>
        <p:txBody>
          <a:bodyPr>
            <a:spAutoFit/>
          </a:bodyPr>
          <a:lstStyle/>
          <a:p>
            <a:r>
              <a:rPr lang="en-US" sz="2000" dirty="0" smtClean="0"/>
              <a:t>Suppose we are analyzing the market for soccer shoes. Using a correctly labeled</a:t>
            </a:r>
          </a:p>
          <a:p>
            <a:r>
              <a:rPr lang="en-US" sz="2000" dirty="0" smtClean="0"/>
              <a:t>graph, illustrate the impact each of the following would have on demand or supply.</a:t>
            </a:r>
          </a:p>
          <a:p>
            <a:r>
              <a:rPr lang="en-US" sz="2000" dirty="0" smtClean="0"/>
              <a:t>Also, show how equilibrium price and equilibrium quantity would change.</a:t>
            </a:r>
          </a:p>
          <a:p>
            <a:r>
              <a:rPr lang="en-US" sz="2000" dirty="0" smtClean="0"/>
              <a:t>a. Soccer season begins and people flock the local stores in search of soccer shoes.</a:t>
            </a:r>
          </a:p>
          <a:p>
            <a:r>
              <a:rPr lang="en-US" sz="2000" dirty="0" smtClean="0"/>
              <a:t>b. Soccer season ends and people start playing basketball. </a:t>
            </a:r>
          </a:p>
          <a:p>
            <a:r>
              <a:rPr lang="en-US" sz="2000" dirty="0" smtClean="0"/>
              <a:t>c. Originally Nike was the only company producing soccer shoes. Now, Adidas, </a:t>
            </a:r>
            <a:r>
              <a:rPr lang="en-US" sz="2000" dirty="0" err="1" smtClean="0"/>
              <a:t>Umbro</a:t>
            </a:r>
            <a:r>
              <a:rPr lang="en-US" sz="2000" dirty="0" smtClean="0"/>
              <a:t>, Puma, and </a:t>
            </a:r>
            <a:r>
              <a:rPr lang="en-US" sz="2000" dirty="0" err="1" smtClean="0"/>
              <a:t>Cappa</a:t>
            </a:r>
            <a:r>
              <a:rPr lang="en-US" sz="2000" dirty="0" smtClean="0"/>
              <a:t> enter the market. </a:t>
            </a:r>
          </a:p>
          <a:p>
            <a:r>
              <a:rPr lang="en-US" sz="2000" dirty="0" smtClean="0"/>
              <a:t>d. The cost of leather, an input for production increases 50% because of supply shocks in the cattle industry.</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838200"/>
            <a:ext cx="7696200" cy="1143000"/>
          </a:xfrm>
        </p:spPr>
        <p:txBody>
          <a:bodyPr/>
          <a:lstStyle/>
          <a:p>
            <a:pPr eaLnBrk="1" hangingPunct="1"/>
            <a:r>
              <a:rPr lang="en-US" sz="2400" smtClean="0">
                <a:solidFill>
                  <a:schemeClr val="folHlink"/>
                </a:solidFill>
                <a:latin typeface="Arial" pitchFamily="34" charset="0"/>
                <a:cs typeface="Arial" pitchFamily="34" charset="0"/>
              </a:rPr>
              <a:t>Application – Average Supply of </a:t>
            </a:r>
            <a:br>
              <a:rPr lang="en-US" sz="2400" smtClean="0">
                <a:solidFill>
                  <a:schemeClr val="folHlink"/>
                </a:solidFill>
                <a:latin typeface="Arial" pitchFamily="34" charset="0"/>
                <a:cs typeface="Arial" pitchFamily="34" charset="0"/>
              </a:rPr>
            </a:br>
            <a:r>
              <a:rPr lang="en-US" sz="2400" smtClean="0">
                <a:solidFill>
                  <a:schemeClr val="folHlink"/>
                </a:solidFill>
                <a:latin typeface="Arial" pitchFamily="34" charset="0"/>
                <a:cs typeface="Arial" pitchFamily="34" charset="0"/>
              </a:rPr>
              <a:t>Specialty Coffee in Southeast Georgia </a:t>
            </a:r>
          </a:p>
        </p:txBody>
      </p:sp>
      <p:graphicFrame>
        <p:nvGraphicFramePr>
          <p:cNvPr id="140291" name="Group 3"/>
          <p:cNvGraphicFramePr>
            <a:graphicFrameLocks noGrp="1"/>
          </p:cNvGraphicFramePr>
          <p:nvPr/>
        </p:nvGraphicFramePr>
        <p:xfrm>
          <a:off x="762000" y="3581400"/>
          <a:ext cx="2438400" cy="3076530"/>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5102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Price  of Coffee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rgbClr val="000000"/>
                          </a:solidFill>
                          <a:effectLst/>
                          <a:latin typeface="Times New Roman" pitchFamily="18" charset="0"/>
                        </a:rPr>
                        <a:t>Early 2000’s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$3.00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2.50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2.00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1.50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40321" name="Group 33"/>
          <p:cNvGraphicFramePr>
            <a:graphicFrameLocks noGrp="1"/>
          </p:cNvGraphicFramePr>
          <p:nvPr/>
        </p:nvGraphicFramePr>
        <p:xfrm>
          <a:off x="3200400" y="3581400"/>
          <a:ext cx="1283368" cy="3076530"/>
        </p:xfrm>
        <a:graphic>
          <a:graphicData uri="http://schemas.openxmlformats.org/drawingml/2006/table">
            <a:tbl>
              <a:tblPr/>
              <a:tblGrid>
                <a:gridCol w="1283368">
                  <a:extLst>
                    <a:ext uri="{9D8B030D-6E8A-4147-A177-3AD203B41FA5}">
                      <a16:colId xmlns:a16="http://schemas.microsoft.com/office/drawing/2014/main" val="20000"/>
                    </a:ext>
                  </a:extLst>
                </a:gridCol>
              </a:tblGrid>
              <a:tr h="5102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Late </a:t>
                      </a:r>
                      <a:br>
                        <a:rPr kumimoji="0" lang="en-US" sz="1800" b="0" i="0" u="none" strike="noStrike" cap="none" normalizeH="0" baseline="0" dirty="0" smtClean="0">
                          <a:ln>
                            <a:noFill/>
                          </a:ln>
                          <a:solidFill>
                            <a:srgbClr val="000000"/>
                          </a:solidFill>
                          <a:effectLst/>
                          <a:latin typeface="Times New Roman" pitchFamily="18" charset="0"/>
                        </a:rPr>
                      </a:br>
                      <a:r>
                        <a:rPr kumimoji="0" lang="en-US" sz="1800" b="0" i="0" u="none" strike="noStrike" cap="none" normalizeH="0" baseline="0" dirty="0" smtClean="0">
                          <a:ln>
                            <a:noFill/>
                          </a:ln>
                          <a:solidFill>
                            <a:srgbClr val="000000"/>
                          </a:solidFill>
                          <a:effectLst/>
                          <a:latin typeface="Times New Roman" pitchFamily="18" charset="0"/>
                        </a:rPr>
                        <a:t>2000’s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Rectangle 2"/>
          <p:cNvSpPr txBox="1">
            <a:spLocks noChangeArrowheads="1"/>
          </p:cNvSpPr>
          <p:nvPr/>
        </p:nvSpPr>
        <p:spPr bwMode="auto">
          <a:xfrm>
            <a:off x="762000" y="2209800"/>
            <a:ext cx="8077200" cy="1143000"/>
          </a:xfrm>
          <a:prstGeom prst="rect">
            <a:avLst/>
          </a:prstGeom>
          <a:noFill/>
          <a:ln w="9525">
            <a:noFill/>
            <a:miter lim="800000"/>
            <a:headEnd/>
            <a:tailEnd/>
          </a:ln>
        </p:spPr>
        <p:txBody>
          <a:bodyPr anchor="ctr"/>
          <a:lstStyle/>
          <a:p>
            <a:pPr>
              <a:lnSpc>
                <a:spcPct val="85000"/>
              </a:lnSpc>
              <a:buFontTx/>
              <a:buChar char="•"/>
              <a:defRPr/>
            </a:pPr>
            <a:r>
              <a:rPr lang="en-US" sz="1700" kern="0" dirty="0">
                <a:latin typeface="Calibri" pitchFamily="34" charset="0"/>
                <a:ea typeface="+mj-ea"/>
                <a:cs typeface="Arial" pitchFamily="34" charset="0"/>
              </a:rPr>
              <a:t>Plot the supply schedules below on the same graph. The schedules represents the market supply for coffee during the early 2000’s at various price points. During the late 2000’s the demand for specialty coffee became increasingly popular. As a result a number of companies such as McDonalds and Joe’s Coffee entered the marketplace. During the late 2000’s, the federal government placed major taxes on coffee beans, which increased a the cost for a basic input and had an effect on specialty coffee suppliers.  </a:t>
            </a:r>
          </a:p>
        </p:txBody>
      </p:sp>
      <p:graphicFrame>
        <p:nvGraphicFramePr>
          <p:cNvPr id="6" name="Table 5"/>
          <p:cNvGraphicFramePr>
            <a:graphicFrameLocks noGrp="1"/>
          </p:cNvGraphicFramePr>
          <p:nvPr/>
        </p:nvGraphicFramePr>
        <p:xfrm>
          <a:off x="4495800" y="3582988"/>
          <a:ext cx="1371600" cy="3076530"/>
        </p:xfrm>
        <a:graphic>
          <a:graphicData uri="http://schemas.openxmlformats.org/drawingml/2006/table">
            <a:tbl>
              <a:tblPr/>
              <a:tblGrid>
                <a:gridCol w="1371600">
                  <a:extLst>
                    <a:ext uri="{9D8B030D-6E8A-4147-A177-3AD203B41FA5}">
                      <a16:colId xmlns:a16="http://schemas.microsoft.com/office/drawing/2014/main" val="20000"/>
                    </a:ext>
                  </a:extLst>
                </a:gridCol>
              </a:tblGrid>
              <a:tr h="5102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Coffee bean</a:t>
                      </a:r>
                      <a:br>
                        <a:rPr kumimoji="0" lang="en-US" sz="1800" b="0" i="0" u="none" strike="noStrike" cap="none" normalizeH="0" baseline="0" dirty="0" smtClean="0">
                          <a:ln>
                            <a:noFill/>
                          </a:ln>
                          <a:solidFill>
                            <a:srgbClr val="000000"/>
                          </a:solidFill>
                          <a:effectLst/>
                          <a:latin typeface="Times New Roman" pitchFamily="18" charset="0"/>
                        </a:rPr>
                      </a:br>
                      <a:r>
                        <a:rPr kumimoji="0" lang="en-US" sz="1800" b="0" i="0" u="none" strike="noStrike" cap="none" normalizeH="0" baseline="0" dirty="0" smtClean="0">
                          <a:ln>
                            <a:noFill/>
                          </a:ln>
                          <a:solidFill>
                            <a:srgbClr val="000000"/>
                          </a:solidFill>
                          <a:effectLst/>
                          <a:latin typeface="Times New Roman" pitchFamily="18" charset="0"/>
                        </a:rPr>
                        <a:t>Increase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4642" name="Picture 75" descr="http://blogs.menupages.com/southflorida/Starbucks-logo.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772400" y="304800"/>
            <a:ext cx="1200150" cy="1219200"/>
          </a:xfrm>
          <a:prstGeom prst="rect">
            <a:avLst/>
          </a:prstGeom>
          <a:noFill/>
          <a:ln w="9525">
            <a:noFill/>
            <a:miter lim="800000"/>
            <a:headEnd/>
            <a:tailEnd/>
          </a:ln>
        </p:spPr>
      </p:pic>
      <p:pic>
        <p:nvPicPr>
          <p:cNvPr id="24643" name="Picture 77" descr="http://keetsa.com/blog/wp-content/uploads/2008/05/mcafe.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7800" y="304800"/>
            <a:ext cx="1447800" cy="1447800"/>
          </a:xfrm>
          <a:prstGeom prst="rect">
            <a:avLst/>
          </a:prstGeom>
          <a:noFill/>
          <a:ln w="9525">
            <a:noFill/>
            <a:miter lim="800000"/>
            <a:headEnd/>
            <a:tailEnd/>
          </a:ln>
        </p:spPr>
      </p:pic>
      <p:pic>
        <p:nvPicPr>
          <p:cNvPr id="24644" name="Picture 70"/>
          <p:cNvPicPr>
            <a:picLocks noChangeAspect="1" noChangeArrowheads="1"/>
          </p:cNvPicPr>
          <p:nvPr/>
        </p:nvPicPr>
        <p:blipFill>
          <a:blip r:embed="rId4" cstate="print"/>
          <a:srcRect l="43750" t="29167" r="9375" b="1042"/>
          <a:stretch>
            <a:fillRect/>
          </a:stretch>
        </p:blipFill>
        <p:spPr bwMode="auto">
          <a:xfrm>
            <a:off x="5943600" y="3454400"/>
            <a:ext cx="3048000" cy="3403600"/>
          </a:xfrm>
          <a:prstGeom prst="rect">
            <a:avLst/>
          </a:prstGeom>
          <a:noFill/>
          <a:ln w="9525">
            <a:noFill/>
            <a:miter lim="800000"/>
            <a:headEnd/>
            <a:tailEnd/>
          </a:ln>
        </p:spPr>
      </p:pic>
      <p:sp>
        <p:nvSpPr>
          <p:cNvPr id="24645" name="Rectangle 35"/>
          <p:cNvSpPr>
            <a:spLocks noChangeArrowheads="1"/>
          </p:cNvSpPr>
          <p:nvPr/>
        </p:nvSpPr>
        <p:spPr bwMode="auto">
          <a:xfrm>
            <a:off x="7010400" y="3429000"/>
            <a:ext cx="2133600" cy="685800"/>
          </a:xfrm>
          <a:prstGeom prst="rect">
            <a:avLst/>
          </a:prstGeom>
          <a:solidFill>
            <a:schemeClr val="bg1"/>
          </a:solidFill>
          <a:ln w="9525" algn="ctr">
            <a:noFill/>
            <a:round/>
            <a:headEnd/>
            <a:tailEnd/>
          </a:ln>
        </p:spPr>
        <p:txBody>
          <a:bodyPr wrap="none"/>
          <a:lstStyle/>
          <a:p>
            <a:endParaRPr lang="en-US"/>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 name="Freeform 86"/>
          <p:cNvSpPr>
            <a:spLocks/>
          </p:cNvSpPr>
          <p:nvPr/>
        </p:nvSpPr>
        <p:spPr bwMode="auto">
          <a:xfrm>
            <a:off x="4751388" y="2286000"/>
            <a:ext cx="1268412" cy="3630613"/>
          </a:xfrm>
          <a:custGeom>
            <a:avLst/>
            <a:gdLst>
              <a:gd name="T0" fmla="*/ 0 w 998483"/>
              <a:gd name="T1" fmla="*/ 6866283 h 3510455"/>
              <a:gd name="T2" fmla="*/ 11340187 w 998483"/>
              <a:gd name="T3" fmla="*/ 5673937 h 3510455"/>
              <a:gd name="T4" fmla="*/ 28980848 w 998483"/>
              <a:gd name="T5" fmla="*/ 4317155 h 3510455"/>
              <a:gd name="T6" fmla="*/ 46621494 w 998483"/>
              <a:gd name="T7" fmla="*/ 3186472 h 3510455"/>
              <a:gd name="T8" fmla="*/ 66782035 w 998483"/>
              <a:gd name="T9" fmla="*/ 1706304 h 3510455"/>
              <a:gd name="T10" fmla="*/ 119704004 w 998483"/>
              <a:gd name="T11" fmla="*/ 0 h 3510455"/>
              <a:gd name="T12" fmla="*/ 0 60000 65536"/>
              <a:gd name="T13" fmla="*/ 0 60000 65536"/>
              <a:gd name="T14" fmla="*/ 0 60000 65536"/>
              <a:gd name="T15" fmla="*/ 0 60000 65536"/>
              <a:gd name="T16" fmla="*/ 0 60000 65536"/>
              <a:gd name="T17" fmla="*/ 0 60000 65536"/>
              <a:gd name="T18" fmla="*/ 0 w 998483"/>
              <a:gd name="T19" fmla="*/ 0 h 3510455"/>
              <a:gd name="T20" fmla="*/ 998483 w 998483"/>
              <a:gd name="T21" fmla="*/ 3510455 h 3510455"/>
            </a:gdLst>
            <a:ahLst/>
            <a:cxnLst>
              <a:cxn ang="T12">
                <a:pos x="T0" y="T1"/>
              </a:cxn>
              <a:cxn ang="T13">
                <a:pos x="T2" y="T3"/>
              </a:cxn>
              <a:cxn ang="T14">
                <a:pos x="T4" y="T5"/>
              </a:cxn>
              <a:cxn ang="T15">
                <a:pos x="T6" y="T7"/>
              </a:cxn>
              <a:cxn ang="T16">
                <a:pos x="T8" y="T9"/>
              </a:cxn>
              <a:cxn ang="T17">
                <a:pos x="T10" y="T11"/>
              </a:cxn>
            </a:cxnLst>
            <a:rect l="T18" t="T19" r="T20" b="T21"/>
            <a:pathLst>
              <a:path w="998483" h="3510455">
                <a:moveTo>
                  <a:pt x="0" y="3510455"/>
                </a:moveTo>
                <a:lnTo>
                  <a:pt x="94593" y="2900855"/>
                </a:lnTo>
                <a:lnTo>
                  <a:pt x="241738" y="2207172"/>
                </a:lnTo>
                <a:lnTo>
                  <a:pt x="388883" y="1629103"/>
                </a:lnTo>
                <a:lnTo>
                  <a:pt x="557048" y="872359"/>
                </a:lnTo>
                <a:lnTo>
                  <a:pt x="998483" y="0"/>
                </a:lnTo>
              </a:path>
            </a:pathLst>
          </a:custGeom>
          <a:solidFill>
            <a:schemeClr val="bg1"/>
          </a:solidFill>
          <a:ln w="22225" algn="ctr">
            <a:solidFill>
              <a:srgbClr val="C00000"/>
            </a:solidFill>
            <a:round/>
            <a:headEnd/>
            <a:tailEnd/>
          </a:ln>
        </p:spPr>
        <p:txBody>
          <a:bodyPr wrap="none"/>
          <a:lstStyle/>
          <a:p>
            <a:endParaRPr lang="en-US"/>
          </a:p>
        </p:txBody>
      </p:sp>
      <p:sp>
        <p:nvSpPr>
          <p:cNvPr id="86" name="Freeform 85"/>
          <p:cNvSpPr>
            <a:spLocks/>
          </p:cNvSpPr>
          <p:nvPr/>
        </p:nvSpPr>
        <p:spPr bwMode="auto">
          <a:xfrm rot="561964">
            <a:off x="5329238" y="2212975"/>
            <a:ext cx="2447925" cy="3879850"/>
          </a:xfrm>
          <a:custGeom>
            <a:avLst/>
            <a:gdLst>
              <a:gd name="T0" fmla="*/ 0 w 1839311"/>
              <a:gd name="T1" fmla="*/ 25903738 h 3510455"/>
              <a:gd name="T2" fmla="*/ 96409435 w 1839311"/>
              <a:gd name="T3" fmla="*/ 21405464 h 3510455"/>
              <a:gd name="T4" fmla="*/ 189605308 w 1839311"/>
              <a:gd name="T5" fmla="*/ 16286896 h 3510455"/>
              <a:gd name="T6" fmla="*/ 295654703 w 1839311"/>
              <a:gd name="T7" fmla="*/ 11245699 h 3510455"/>
              <a:gd name="T8" fmla="*/ 414559449 w 1839311"/>
              <a:gd name="T9" fmla="*/ 5661647 h 3510455"/>
              <a:gd name="T10" fmla="*/ 562385310 w 1839311"/>
              <a:gd name="T11" fmla="*/ 0 h 3510455"/>
              <a:gd name="T12" fmla="*/ 562385310 w 1839311"/>
              <a:gd name="T13" fmla="*/ 0 h 3510455"/>
              <a:gd name="T14" fmla="*/ 0 60000 65536"/>
              <a:gd name="T15" fmla="*/ 0 60000 65536"/>
              <a:gd name="T16" fmla="*/ 0 60000 65536"/>
              <a:gd name="T17" fmla="*/ 0 60000 65536"/>
              <a:gd name="T18" fmla="*/ 0 60000 65536"/>
              <a:gd name="T19" fmla="*/ 0 60000 65536"/>
              <a:gd name="T20" fmla="*/ 0 60000 65536"/>
              <a:gd name="T21" fmla="*/ 0 w 1839311"/>
              <a:gd name="T22" fmla="*/ 0 h 3510455"/>
              <a:gd name="T23" fmla="*/ 1839311 w 1839311"/>
              <a:gd name="T24" fmla="*/ 3510455 h 35104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9311" h="3510455">
                <a:moveTo>
                  <a:pt x="0" y="3510455"/>
                </a:moveTo>
                <a:lnTo>
                  <a:pt x="315311" y="2900855"/>
                </a:lnTo>
                <a:lnTo>
                  <a:pt x="620111" y="2207172"/>
                </a:lnTo>
                <a:lnTo>
                  <a:pt x="966952" y="1524000"/>
                </a:lnTo>
                <a:lnTo>
                  <a:pt x="1355835" y="767255"/>
                </a:lnTo>
                <a:lnTo>
                  <a:pt x="1839311" y="0"/>
                </a:lnTo>
              </a:path>
            </a:pathLst>
          </a:custGeom>
          <a:solidFill>
            <a:schemeClr val="bg1"/>
          </a:solidFill>
          <a:ln w="19050" algn="ctr">
            <a:solidFill>
              <a:srgbClr val="92D050"/>
            </a:solidFill>
            <a:round/>
            <a:headEnd/>
            <a:tailEnd/>
          </a:ln>
        </p:spPr>
        <p:txBody>
          <a:bodyPr wrap="none"/>
          <a:lstStyle/>
          <a:p>
            <a:endParaRPr lang="en-US"/>
          </a:p>
        </p:txBody>
      </p:sp>
      <p:sp>
        <p:nvSpPr>
          <p:cNvPr id="59" name="Freeform 58"/>
          <p:cNvSpPr/>
          <p:nvPr/>
        </p:nvSpPr>
        <p:spPr bwMode="auto">
          <a:xfrm rot="487506" flipV="1">
            <a:off x="5062538" y="2266950"/>
            <a:ext cx="1076325" cy="3771900"/>
          </a:xfrm>
          <a:custGeom>
            <a:avLst/>
            <a:gdLst>
              <a:gd name="connsiteX0" fmla="*/ 0 w 2124075"/>
              <a:gd name="connsiteY0" fmla="*/ 0 h 2409825"/>
              <a:gd name="connsiteX1" fmla="*/ 142875 w 2124075"/>
              <a:gd name="connsiteY1" fmla="*/ 342900 h 2409825"/>
              <a:gd name="connsiteX2" fmla="*/ 371475 w 2124075"/>
              <a:gd name="connsiteY2" fmla="*/ 809625 h 2409825"/>
              <a:gd name="connsiteX3" fmla="*/ 676275 w 2124075"/>
              <a:gd name="connsiteY3" fmla="*/ 1200150 h 2409825"/>
              <a:gd name="connsiteX4" fmla="*/ 1095375 w 2124075"/>
              <a:gd name="connsiteY4" fmla="*/ 1609725 h 2409825"/>
              <a:gd name="connsiteX5" fmla="*/ 1447800 w 2124075"/>
              <a:gd name="connsiteY5" fmla="*/ 1971675 h 2409825"/>
              <a:gd name="connsiteX6" fmla="*/ 2124075 w 2124075"/>
              <a:gd name="connsiteY6" fmla="*/ 2409825 h 2409825"/>
              <a:gd name="connsiteX7" fmla="*/ 2124075 w 2124075"/>
              <a:gd name="connsiteY7" fmla="*/ 2409825 h 240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4075" h="2409825">
                <a:moveTo>
                  <a:pt x="0" y="0"/>
                </a:moveTo>
                <a:lnTo>
                  <a:pt x="142875" y="342900"/>
                </a:lnTo>
                <a:lnTo>
                  <a:pt x="371475" y="809625"/>
                </a:lnTo>
                <a:lnTo>
                  <a:pt x="676275" y="1200150"/>
                </a:lnTo>
                <a:lnTo>
                  <a:pt x="1095375" y="1609725"/>
                </a:lnTo>
                <a:lnTo>
                  <a:pt x="1447800" y="1971675"/>
                </a:lnTo>
                <a:lnTo>
                  <a:pt x="2124075" y="2409825"/>
                </a:lnTo>
                <a:lnTo>
                  <a:pt x="2124075" y="2409825"/>
                </a:lnTo>
              </a:path>
            </a:pathLst>
          </a:custGeom>
          <a:noFill/>
          <a:ln w="19050" cap="flat" cmpd="sng" algn="ctr">
            <a:solidFill>
              <a:schemeClr val="accent2">
                <a:lumMod val="40000"/>
                <a:lumOff val="60000"/>
              </a:schemeClr>
            </a:solidFill>
            <a:prstDash val="solid"/>
            <a:round/>
            <a:headEnd type="none" w="med" len="med"/>
            <a:tailEnd type="none" w="med" len="med"/>
          </a:ln>
          <a:effectLst/>
        </p:spPr>
        <p:txBody>
          <a:bodyPr wrap="none"/>
          <a:lstStyle/>
          <a:p>
            <a:pPr>
              <a:defRPr/>
            </a:pPr>
            <a:endParaRPr lang="en-US"/>
          </a:p>
        </p:txBody>
      </p:sp>
      <p:sp>
        <p:nvSpPr>
          <p:cNvPr id="25605" name="Rectangle 2"/>
          <p:cNvSpPr>
            <a:spLocks noGrp="1" noChangeArrowheads="1"/>
          </p:cNvSpPr>
          <p:nvPr>
            <p:ph type="title"/>
          </p:nvPr>
        </p:nvSpPr>
        <p:spPr>
          <a:xfrm>
            <a:off x="1155700" y="609600"/>
            <a:ext cx="8216900" cy="1143000"/>
          </a:xfrm>
        </p:spPr>
        <p:txBody>
          <a:bodyPr/>
          <a:lstStyle/>
          <a:p>
            <a:pPr eaLnBrk="1" hangingPunct="1"/>
            <a:r>
              <a:rPr lang="en-US" sz="2800" b="1" smtClean="0">
                <a:solidFill>
                  <a:schemeClr val="folHlink"/>
                </a:solidFill>
                <a:latin typeface="Arial" pitchFamily="34" charset="0"/>
                <a:cs typeface="Arial" pitchFamily="34" charset="0"/>
              </a:rPr>
              <a:t>Application – Shift in Market Supply Curve</a:t>
            </a:r>
          </a:p>
        </p:txBody>
      </p:sp>
      <p:grpSp>
        <p:nvGrpSpPr>
          <p:cNvPr id="2" name="Group 50"/>
          <p:cNvGrpSpPr>
            <a:grpSpLocks/>
          </p:cNvGrpSpPr>
          <p:nvPr/>
        </p:nvGrpSpPr>
        <p:grpSpPr bwMode="auto">
          <a:xfrm>
            <a:off x="4114800" y="1981200"/>
            <a:ext cx="4156075" cy="4725988"/>
            <a:chOff x="2530" y="1125"/>
            <a:chExt cx="2618" cy="2977"/>
          </a:xfrm>
        </p:grpSpPr>
        <p:sp>
          <p:nvSpPr>
            <p:cNvPr id="25635" name="Rectangle 51"/>
            <p:cNvSpPr>
              <a:spLocks noChangeArrowheads="1"/>
            </p:cNvSpPr>
            <p:nvPr/>
          </p:nvSpPr>
          <p:spPr bwMode="auto">
            <a:xfrm>
              <a:off x="2962" y="1125"/>
              <a:ext cx="297" cy="14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Price</a:t>
              </a:r>
            </a:p>
          </p:txBody>
        </p:sp>
        <p:sp>
          <p:nvSpPr>
            <p:cNvPr id="25636" name="Rectangle 53"/>
            <p:cNvSpPr>
              <a:spLocks noChangeArrowheads="1"/>
            </p:cNvSpPr>
            <p:nvPr/>
          </p:nvSpPr>
          <p:spPr bwMode="auto">
            <a:xfrm>
              <a:off x="3115" y="1485"/>
              <a:ext cx="0" cy="144"/>
            </a:xfrm>
            <a:prstGeom prst="rect">
              <a:avLst/>
            </a:prstGeom>
            <a:noFill/>
            <a:ln w="9525">
              <a:noFill/>
              <a:miter lim="800000"/>
              <a:headEnd/>
              <a:tailEnd/>
            </a:ln>
          </p:spPr>
          <p:txBody>
            <a:bodyPr wrap="none" lIns="0" tIns="0" rIns="0" bIns="0">
              <a:spAutoFit/>
            </a:bodyPr>
            <a:lstStyle/>
            <a:p>
              <a:pPr defTabSz="514350" eaLnBrk="0" hangingPunct="0"/>
              <a:endParaRPr lang="en-AU" sz="1500" b="1">
                <a:solidFill>
                  <a:srgbClr val="000000"/>
                </a:solidFill>
                <a:latin typeface="Arial" pitchFamily="34" charset="0"/>
              </a:endParaRPr>
            </a:p>
          </p:txBody>
        </p:sp>
        <p:sp>
          <p:nvSpPr>
            <p:cNvPr id="25637" name="Rectangle 54"/>
            <p:cNvSpPr>
              <a:spLocks noChangeArrowheads="1"/>
            </p:cNvSpPr>
            <p:nvPr/>
          </p:nvSpPr>
          <p:spPr bwMode="auto">
            <a:xfrm>
              <a:off x="2578" y="3141"/>
              <a:ext cx="236" cy="14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1.00</a:t>
              </a:r>
            </a:p>
          </p:txBody>
        </p:sp>
        <p:sp>
          <p:nvSpPr>
            <p:cNvPr id="25638" name="Rectangle 56"/>
            <p:cNvSpPr>
              <a:spLocks noChangeArrowheads="1"/>
            </p:cNvSpPr>
            <p:nvPr/>
          </p:nvSpPr>
          <p:spPr bwMode="auto">
            <a:xfrm>
              <a:off x="2582" y="2709"/>
              <a:ext cx="236" cy="14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1.50</a:t>
              </a:r>
            </a:p>
          </p:txBody>
        </p:sp>
        <p:sp>
          <p:nvSpPr>
            <p:cNvPr id="25639" name="Rectangle 57"/>
            <p:cNvSpPr>
              <a:spLocks noChangeArrowheads="1"/>
            </p:cNvSpPr>
            <p:nvPr/>
          </p:nvSpPr>
          <p:spPr bwMode="auto">
            <a:xfrm>
              <a:off x="2530" y="1268"/>
              <a:ext cx="384" cy="145"/>
            </a:xfrm>
            <a:prstGeom prst="rect">
              <a:avLst/>
            </a:prstGeom>
            <a:noFill/>
            <a:ln w="9525">
              <a:noFill/>
              <a:miter lim="800000"/>
              <a:headEnd/>
              <a:tailEnd/>
            </a:ln>
          </p:spPr>
          <p:txBody>
            <a:bodyPr lIns="0" tIns="0" rIns="0" bIns="0">
              <a:spAutoFit/>
            </a:bodyPr>
            <a:lstStyle/>
            <a:p>
              <a:pPr defTabSz="514350" eaLnBrk="0" hangingPunct="0"/>
              <a:r>
                <a:rPr lang="en-AU" sz="1500" b="1">
                  <a:solidFill>
                    <a:srgbClr val="000000"/>
                  </a:solidFill>
                  <a:latin typeface="Arial" pitchFamily="34" charset="0"/>
                </a:rPr>
                <a:t>$3.00</a:t>
              </a:r>
            </a:p>
          </p:txBody>
        </p:sp>
        <p:sp>
          <p:nvSpPr>
            <p:cNvPr id="25640" name="Rectangle 59"/>
            <p:cNvSpPr>
              <a:spLocks noChangeArrowheads="1"/>
            </p:cNvSpPr>
            <p:nvPr/>
          </p:nvSpPr>
          <p:spPr bwMode="auto">
            <a:xfrm>
              <a:off x="2635" y="3573"/>
              <a:ext cx="169" cy="14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.50</a:t>
              </a:r>
            </a:p>
          </p:txBody>
        </p:sp>
        <p:sp>
          <p:nvSpPr>
            <p:cNvPr id="25641" name="Rectangle 60"/>
            <p:cNvSpPr>
              <a:spLocks noChangeArrowheads="1"/>
            </p:cNvSpPr>
            <p:nvPr/>
          </p:nvSpPr>
          <p:spPr bwMode="auto">
            <a:xfrm>
              <a:off x="2861" y="3804"/>
              <a:ext cx="67" cy="144"/>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0</a:t>
              </a:r>
            </a:p>
          </p:txBody>
        </p:sp>
        <p:sp>
          <p:nvSpPr>
            <p:cNvPr id="25642" name="Rectangle 61"/>
            <p:cNvSpPr>
              <a:spLocks noChangeArrowheads="1"/>
            </p:cNvSpPr>
            <p:nvPr/>
          </p:nvSpPr>
          <p:spPr bwMode="auto">
            <a:xfrm>
              <a:off x="2961" y="3804"/>
              <a:ext cx="2141" cy="14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   2         4         6         8       10         12</a:t>
              </a:r>
            </a:p>
          </p:txBody>
        </p:sp>
        <p:sp>
          <p:nvSpPr>
            <p:cNvPr id="25643" name="Line 73"/>
            <p:cNvSpPr>
              <a:spLocks noChangeShapeType="1"/>
            </p:cNvSpPr>
            <p:nvPr/>
          </p:nvSpPr>
          <p:spPr bwMode="auto">
            <a:xfrm>
              <a:off x="2846" y="189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44" name="Line 75"/>
            <p:cNvSpPr>
              <a:spLocks noChangeShapeType="1"/>
            </p:cNvSpPr>
            <p:nvPr/>
          </p:nvSpPr>
          <p:spPr bwMode="auto">
            <a:xfrm>
              <a:off x="2846" y="2366"/>
              <a:ext cx="5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45" name="Line 77"/>
            <p:cNvSpPr>
              <a:spLocks noChangeShapeType="1"/>
            </p:cNvSpPr>
            <p:nvPr/>
          </p:nvSpPr>
          <p:spPr bwMode="auto">
            <a:xfrm>
              <a:off x="2846" y="2805"/>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46" name="Line 78"/>
            <p:cNvSpPr>
              <a:spLocks noChangeShapeType="1"/>
            </p:cNvSpPr>
            <p:nvPr/>
          </p:nvSpPr>
          <p:spPr bwMode="auto">
            <a:xfrm>
              <a:off x="2846" y="3236"/>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47" name="Line 79"/>
            <p:cNvSpPr>
              <a:spLocks noChangeShapeType="1"/>
            </p:cNvSpPr>
            <p:nvPr/>
          </p:nvSpPr>
          <p:spPr bwMode="auto">
            <a:xfrm>
              <a:off x="306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48" name="Line 81"/>
            <p:cNvSpPr>
              <a:spLocks noChangeShapeType="1"/>
            </p:cNvSpPr>
            <p:nvPr/>
          </p:nvSpPr>
          <p:spPr bwMode="auto">
            <a:xfrm>
              <a:off x="3442"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49" name="Line 83"/>
            <p:cNvSpPr>
              <a:spLocks noChangeShapeType="1"/>
            </p:cNvSpPr>
            <p:nvPr/>
          </p:nvSpPr>
          <p:spPr bwMode="auto">
            <a:xfrm>
              <a:off x="3826"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50" name="Line 84"/>
            <p:cNvSpPr>
              <a:spLocks noChangeShapeType="1"/>
            </p:cNvSpPr>
            <p:nvPr/>
          </p:nvSpPr>
          <p:spPr bwMode="auto">
            <a:xfrm>
              <a:off x="4162"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51" name="Line 87"/>
            <p:cNvSpPr>
              <a:spLocks noChangeShapeType="1"/>
            </p:cNvSpPr>
            <p:nvPr/>
          </p:nvSpPr>
          <p:spPr bwMode="auto">
            <a:xfrm>
              <a:off x="4498"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52" name="Rectangle 90"/>
            <p:cNvSpPr>
              <a:spLocks noChangeArrowheads="1"/>
            </p:cNvSpPr>
            <p:nvPr/>
          </p:nvSpPr>
          <p:spPr bwMode="auto">
            <a:xfrm>
              <a:off x="4114" y="3957"/>
              <a:ext cx="1034" cy="14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Quantity Supplied</a:t>
              </a:r>
            </a:p>
          </p:txBody>
        </p:sp>
        <p:sp>
          <p:nvSpPr>
            <p:cNvPr id="25653" name="Line 103"/>
            <p:cNvSpPr>
              <a:spLocks noChangeShapeType="1"/>
            </p:cNvSpPr>
            <p:nvPr/>
          </p:nvSpPr>
          <p:spPr bwMode="auto">
            <a:xfrm flipH="1">
              <a:off x="2846" y="1604"/>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54" name="Line 104"/>
            <p:cNvSpPr>
              <a:spLocks noChangeShapeType="1"/>
            </p:cNvSpPr>
            <p:nvPr/>
          </p:nvSpPr>
          <p:spPr bwMode="auto">
            <a:xfrm>
              <a:off x="4930"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55" name="Freeform 105"/>
            <p:cNvSpPr>
              <a:spLocks/>
            </p:cNvSpPr>
            <p:nvPr/>
          </p:nvSpPr>
          <p:spPr bwMode="auto">
            <a:xfrm>
              <a:off x="2913" y="1224"/>
              <a:ext cx="2189" cy="2571"/>
            </a:xfrm>
            <a:custGeom>
              <a:avLst/>
              <a:gdLst>
                <a:gd name="T0" fmla="*/ 0 w 2621"/>
                <a:gd name="T1" fmla="*/ 0 h 2571"/>
                <a:gd name="T2" fmla="*/ 0 w 2621"/>
                <a:gd name="T3" fmla="*/ 2570 h 2571"/>
                <a:gd name="T4" fmla="*/ 3 w 2621"/>
                <a:gd name="T5" fmla="*/ 2570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12700" cap="rnd">
              <a:solidFill>
                <a:srgbClr val="000000"/>
              </a:solidFill>
              <a:round/>
              <a:headEnd type="none" w="sm" len="sm"/>
              <a:tailEnd type="none" w="sm" len="sm"/>
            </a:ln>
          </p:spPr>
          <p:txBody>
            <a:bodyPr/>
            <a:lstStyle/>
            <a:p>
              <a:endParaRPr lang="en-US"/>
            </a:p>
          </p:txBody>
        </p:sp>
      </p:grpSp>
      <p:sp>
        <p:nvSpPr>
          <p:cNvPr id="66" name="Freeform 95"/>
          <p:cNvSpPr>
            <a:spLocks/>
          </p:cNvSpPr>
          <p:nvPr/>
        </p:nvSpPr>
        <p:spPr bwMode="auto">
          <a:xfrm>
            <a:off x="5181600" y="4572000"/>
            <a:ext cx="80963"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67" name="Freeform 96"/>
          <p:cNvSpPr>
            <a:spLocks/>
          </p:cNvSpPr>
          <p:nvPr/>
        </p:nvSpPr>
        <p:spPr bwMode="auto">
          <a:xfrm>
            <a:off x="5791200" y="3200400"/>
            <a:ext cx="80963"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68" name="Freeform 97"/>
          <p:cNvSpPr>
            <a:spLocks/>
          </p:cNvSpPr>
          <p:nvPr/>
        </p:nvSpPr>
        <p:spPr bwMode="auto">
          <a:xfrm>
            <a:off x="6324600" y="2362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69" name="Freeform 98"/>
          <p:cNvSpPr>
            <a:spLocks/>
          </p:cNvSpPr>
          <p:nvPr/>
        </p:nvSpPr>
        <p:spPr bwMode="auto">
          <a:xfrm>
            <a:off x="5486400" y="3886200"/>
            <a:ext cx="80963"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72" name="Freeform 93"/>
          <p:cNvSpPr>
            <a:spLocks/>
          </p:cNvSpPr>
          <p:nvPr/>
        </p:nvSpPr>
        <p:spPr bwMode="auto">
          <a:xfrm>
            <a:off x="4953000" y="5257800"/>
            <a:ext cx="77788" cy="9048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74" name="Freeform 93"/>
          <p:cNvSpPr>
            <a:spLocks/>
          </p:cNvSpPr>
          <p:nvPr/>
        </p:nvSpPr>
        <p:spPr bwMode="auto">
          <a:xfrm>
            <a:off x="4724400" y="5867400"/>
            <a:ext cx="77788" cy="9048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25613" name="Rectangle 54"/>
          <p:cNvSpPr>
            <a:spLocks noChangeArrowheads="1"/>
          </p:cNvSpPr>
          <p:nvPr/>
        </p:nvSpPr>
        <p:spPr bwMode="auto">
          <a:xfrm>
            <a:off x="4197350" y="3808413"/>
            <a:ext cx="374650" cy="230187"/>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2.00</a:t>
            </a:r>
          </a:p>
        </p:txBody>
      </p:sp>
      <p:sp>
        <p:nvSpPr>
          <p:cNvPr id="25614" name="Rectangle 56"/>
          <p:cNvSpPr>
            <a:spLocks noChangeArrowheads="1"/>
          </p:cNvSpPr>
          <p:nvPr/>
        </p:nvSpPr>
        <p:spPr bwMode="auto">
          <a:xfrm>
            <a:off x="4191000" y="3046413"/>
            <a:ext cx="374650" cy="230187"/>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2.50</a:t>
            </a:r>
          </a:p>
        </p:txBody>
      </p:sp>
      <p:sp>
        <p:nvSpPr>
          <p:cNvPr id="25615" name="Line 103"/>
          <p:cNvSpPr>
            <a:spLocks noChangeShapeType="1"/>
          </p:cNvSpPr>
          <p:nvPr/>
        </p:nvSpPr>
        <p:spPr bwMode="auto">
          <a:xfrm flipH="1">
            <a:off x="4632325" y="2360613"/>
            <a:ext cx="92075" cy="158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16" name="Line 78"/>
          <p:cNvSpPr>
            <a:spLocks noChangeShapeType="1"/>
          </p:cNvSpPr>
          <p:nvPr/>
        </p:nvSpPr>
        <p:spPr bwMode="auto">
          <a:xfrm>
            <a:off x="4632325" y="5942013"/>
            <a:ext cx="92075" cy="158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 name="Rectangle 56"/>
          <p:cNvSpPr>
            <a:spLocks noChangeArrowheads="1"/>
          </p:cNvSpPr>
          <p:nvPr/>
        </p:nvSpPr>
        <p:spPr bwMode="auto">
          <a:xfrm>
            <a:off x="6324600" y="2133600"/>
            <a:ext cx="2349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S1</a:t>
            </a:r>
          </a:p>
        </p:txBody>
      </p:sp>
      <p:sp>
        <p:nvSpPr>
          <p:cNvPr id="61" name="Rectangle 56"/>
          <p:cNvSpPr>
            <a:spLocks noChangeArrowheads="1"/>
          </p:cNvSpPr>
          <p:nvPr/>
        </p:nvSpPr>
        <p:spPr bwMode="auto">
          <a:xfrm>
            <a:off x="8001000" y="2132013"/>
            <a:ext cx="234950" cy="230187"/>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S2</a:t>
            </a:r>
          </a:p>
        </p:txBody>
      </p:sp>
      <p:sp>
        <p:nvSpPr>
          <p:cNvPr id="62" name="Rectangle 56"/>
          <p:cNvSpPr>
            <a:spLocks noChangeArrowheads="1"/>
          </p:cNvSpPr>
          <p:nvPr/>
        </p:nvSpPr>
        <p:spPr bwMode="auto">
          <a:xfrm>
            <a:off x="5715000" y="2133600"/>
            <a:ext cx="2349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S3</a:t>
            </a:r>
          </a:p>
        </p:txBody>
      </p:sp>
      <p:sp>
        <p:nvSpPr>
          <p:cNvPr id="63" name="Freeform 95"/>
          <p:cNvSpPr>
            <a:spLocks/>
          </p:cNvSpPr>
          <p:nvPr/>
        </p:nvSpPr>
        <p:spPr bwMode="auto">
          <a:xfrm>
            <a:off x="5024438" y="4572000"/>
            <a:ext cx="80962"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64" name="Freeform 96"/>
          <p:cNvSpPr>
            <a:spLocks/>
          </p:cNvSpPr>
          <p:nvPr/>
        </p:nvSpPr>
        <p:spPr bwMode="auto">
          <a:xfrm>
            <a:off x="5405438" y="3200400"/>
            <a:ext cx="80962"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71" name="Freeform 97"/>
          <p:cNvSpPr>
            <a:spLocks/>
          </p:cNvSpPr>
          <p:nvPr/>
        </p:nvSpPr>
        <p:spPr bwMode="auto">
          <a:xfrm>
            <a:off x="6016625" y="22860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73" name="Freeform 98"/>
          <p:cNvSpPr>
            <a:spLocks/>
          </p:cNvSpPr>
          <p:nvPr/>
        </p:nvSpPr>
        <p:spPr bwMode="auto">
          <a:xfrm>
            <a:off x="5176838" y="3962400"/>
            <a:ext cx="80962"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76" name="Freeform 93"/>
          <p:cNvSpPr>
            <a:spLocks/>
          </p:cNvSpPr>
          <p:nvPr/>
        </p:nvSpPr>
        <p:spPr bwMode="auto">
          <a:xfrm>
            <a:off x="4799013" y="5257800"/>
            <a:ext cx="77787" cy="9048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77" name="Freeform 93"/>
          <p:cNvSpPr>
            <a:spLocks/>
          </p:cNvSpPr>
          <p:nvPr/>
        </p:nvSpPr>
        <p:spPr bwMode="auto">
          <a:xfrm>
            <a:off x="4724400" y="5867400"/>
            <a:ext cx="77788" cy="9048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79" name="Freeform 95"/>
          <p:cNvSpPr>
            <a:spLocks/>
          </p:cNvSpPr>
          <p:nvPr/>
        </p:nvSpPr>
        <p:spPr bwMode="auto">
          <a:xfrm>
            <a:off x="6019800" y="4572000"/>
            <a:ext cx="80963"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80" name="Freeform 96"/>
          <p:cNvSpPr>
            <a:spLocks/>
          </p:cNvSpPr>
          <p:nvPr/>
        </p:nvSpPr>
        <p:spPr bwMode="auto">
          <a:xfrm>
            <a:off x="7315200" y="3124200"/>
            <a:ext cx="80963"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81" name="Freeform 97"/>
          <p:cNvSpPr>
            <a:spLocks/>
          </p:cNvSpPr>
          <p:nvPr/>
        </p:nvSpPr>
        <p:spPr bwMode="auto">
          <a:xfrm>
            <a:off x="8077200" y="2362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82" name="Freeform 98"/>
          <p:cNvSpPr>
            <a:spLocks/>
          </p:cNvSpPr>
          <p:nvPr/>
        </p:nvSpPr>
        <p:spPr bwMode="auto">
          <a:xfrm>
            <a:off x="6629400" y="3886200"/>
            <a:ext cx="80963"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84" name="Freeform 93"/>
          <p:cNvSpPr>
            <a:spLocks/>
          </p:cNvSpPr>
          <p:nvPr/>
        </p:nvSpPr>
        <p:spPr bwMode="auto">
          <a:xfrm>
            <a:off x="5486400" y="5257800"/>
            <a:ext cx="77788" cy="9048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85" name="Freeform 93"/>
          <p:cNvSpPr>
            <a:spLocks/>
          </p:cNvSpPr>
          <p:nvPr/>
        </p:nvSpPr>
        <p:spPr bwMode="auto">
          <a:xfrm>
            <a:off x="4953000" y="5867400"/>
            <a:ext cx="77788" cy="9048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cxnSp>
        <p:nvCxnSpPr>
          <p:cNvPr id="95" name="Straight Arrow Connector 94"/>
          <p:cNvCxnSpPr>
            <a:cxnSpLocks noChangeShapeType="1"/>
          </p:cNvCxnSpPr>
          <p:nvPr/>
        </p:nvCxnSpPr>
        <p:spPr bwMode="auto">
          <a:xfrm>
            <a:off x="6400800" y="2741613"/>
            <a:ext cx="838200" cy="1587"/>
          </a:xfrm>
          <a:prstGeom prst="straightConnector1">
            <a:avLst/>
          </a:prstGeom>
          <a:noFill/>
          <a:ln w="9525" algn="ctr">
            <a:solidFill>
              <a:schemeClr val="tx1"/>
            </a:solidFill>
            <a:round/>
            <a:headEnd/>
            <a:tailEnd type="arrow" w="med" len="med"/>
          </a:ln>
        </p:spPr>
      </p:cxnSp>
      <p:cxnSp>
        <p:nvCxnSpPr>
          <p:cNvPr id="96" name="Straight Arrow Connector 95"/>
          <p:cNvCxnSpPr>
            <a:cxnSpLocks noChangeShapeType="1"/>
          </p:cNvCxnSpPr>
          <p:nvPr/>
        </p:nvCxnSpPr>
        <p:spPr bwMode="auto">
          <a:xfrm rot="10800000">
            <a:off x="5867400" y="2667000"/>
            <a:ext cx="304800" cy="1588"/>
          </a:xfrm>
          <a:prstGeom prst="straightConnector1">
            <a:avLst/>
          </a:prstGeom>
          <a:noFill/>
          <a:ln w="9525" algn="ctr">
            <a:solidFill>
              <a:schemeClr val="tx1"/>
            </a:solidFill>
            <a:round/>
            <a:headEnd/>
            <a:tailEnd type="arrow" w="med" len="med"/>
          </a:ln>
        </p:spPr>
      </p:cxnSp>
      <p:pic>
        <p:nvPicPr>
          <p:cNvPr id="25634" name="Picture 72" descr="http://farm4.static.flickr.com/3135/2562143318_36c74eea1e_o.gif"/>
          <p:cNvPicPr>
            <a:picLocks noChangeAspect="1" noChangeArrowheads="1" noCrop="1"/>
          </p:cNvPicPr>
          <p:nvPr/>
        </p:nvPicPr>
        <p:blipFill>
          <a:blip r:embed="rId2" cstate="print"/>
          <a:srcRect/>
          <a:stretch>
            <a:fillRect/>
          </a:stretch>
        </p:blipFill>
        <p:spPr bwMode="auto">
          <a:xfrm>
            <a:off x="685800" y="2209800"/>
            <a:ext cx="3276600" cy="3276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6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67"/>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6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wipe(down)">
                                      <p:cBhvr>
                                        <p:cTn id="26" dur="500"/>
                                        <p:tgtEl>
                                          <p:spTgt spid="5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5"/>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84"/>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499"/>
                                          </p:stCondLst>
                                        </p:cTn>
                                        <p:tgtEl>
                                          <p:spTgt spid="79"/>
                                        </p:tgtEl>
                                        <p:attrNameLst>
                                          <p:attrName>style.visibility</p:attrName>
                                        </p:attrNameLst>
                                      </p:cBhvr>
                                      <p:to>
                                        <p:strVal val="visible"/>
                                      </p:to>
                                    </p:set>
                                  </p:childTnLst>
                                </p:cTn>
                              </p:par>
                            </p:childTnLst>
                          </p:cTn>
                        </p:par>
                        <p:par>
                          <p:cTn id="37" fill="hold">
                            <p:stCondLst>
                              <p:cond delay="1500"/>
                            </p:stCondLst>
                            <p:childTnLst>
                              <p:par>
                                <p:cTn id="38" presetID="1" presetClass="entr" presetSubtype="0" fill="hold" grpId="0" nodeType="afterEffect">
                                  <p:stCondLst>
                                    <p:cond delay="0"/>
                                  </p:stCondLst>
                                  <p:childTnLst>
                                    <p:set>
                                      <p:cBhvr>
                                        <p:cTn id="39" dur="1" fill="hold">
                                          <p:stCondLst>
                                            <p:cond delay="499"/>
                                          </p:stCondLst>
                                        </p:cTn>
                                        <p:tgtEl>
                                          <p:spTgt spid="82"/>
                                        </p:tgtEl>
                                        <p:attrNameLst>
                                          <p:attrName>style.visibility</p:attrName>
                                        </p:attrNameLst>
                                      </p:cBhvr>
                                      <p:to>
                                        <p:strVal val="visible"/>
                                      </p:to>
                                    </p:set>
                                  </p:child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499"/>
                                          </p:stCondLst>
                                        </p:cTn>
                                        <p:tgtEl>
                                          <p:spTgt spid="80"/>
                                        </p:tgtEl>
                                        <p:attrNameLst>
                                          <p:attrName>style.visibility</p:attrName>
                                        </p:attrNameLst>
                                      </p:cBhvr>
                                      <p:to>
                                        <p:strVal val="visible"/>
                                      </p:to>
                                    </p:set>
                                  </p:childTnLst>
                                </p:cTn>
                              </p:par>
                            </p:childTnLst>
                          </p:cTn>
                        </p:par>
                        <p:par>
                          <p:cTn id="43" fill="hold">
                            <p:stCondLst>
                              <p:cond delay="2500"/>
                            </p:stCondLst>
                            <p:childTnLst>
                              <p:par>
                                <p:cTn id="44" presetID="1" presetClass="entr" presetSubtype="0" fill="hold" grpId="0" nodeType="afterEffect">
                                  <p:stCondLst>
                                    <p:cond delay="0"/>
                                  </p:stCondLst>
                                  <p:childTnLst>
                                    <p:set>
                                      <p:cBhvr>
                                        <p:cTn id="45" dur="1" fill="hold">
                                          <p:stCondLst>
                                            <p:cond delay="499"/>
                                          </p:stCondLst>
                                        </p:cTn>
                                        <p:tgtEl>
                                          <p:spTgt spid="8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wipe(down)">
                                      <p:cBhvr>
                                        <p:cTn id="50" dur="500"/>
                                        <p:tgtEl>
                                          <p:spTgt spid="86"/>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77"/>
                                        </p:tgtEl>
                                        <p:attrNameLst>
                                          <p:attrName>style.visibility</p:attrName>
                                        </p:attrNameLst>
                                      </p:cBhvr>
                                      <p:to>
                                        <p:strVal val="visible"/>
                                      </p:to>
                                    </p:set>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499"/>
                                          </p:stCondLst>
                                        </p:cTn>
                                        <p:tgtEl>
                                          <p:spTgt spid="76"/>
                                        </p:tgtEl>
                                        <p:attrNameLst>
                                          <p:attrName>style.visibility</p:attrName>
                                        </p:attrNameLst>
                                      </p:cBhvr>
                                      <p:to>
                                        <p:strVal val="visible"/>
                                      </p:to>
                                    </p:set>
                                  </p:childTnLst>
                                </p:cTn>
                              </p:par>
                            </p:childTnLst>
                          </p:cTn>
                        </p:par>
                        <p:par>
                          <p:cTn id="58" fill="hold">
                            <p:stCondLst>
                              <p:cond delay="1000"/>
                            </p:stCondLst>
                            <p:childTnLst>
                              <p:par>
                                <p:cTn id="59" presetID="1" presetClass="entr" presetSubtype="0" fill="hold" grpId="0" nodeType="afterEffect">
                                  <p:stCondLst>
                                    <p:cond delay="0"/>
                                  </p:stCondLst>
                                  <p:childTnLst>
                                    <p:set>
                                      <p:cBhvr>
                                        <p:cTn id="60" dur="1" fill="hold">
                                          <p:stCondLst>
                                            <p:cond delay="499"/>
                                          </p:stCondLst>
                                        </p:cTn>
                                        <p:tgtEl>
                                          <p:spTgt spid="63"/>
                                        </p:tgtEl>
                                        <p:attrNameLst>
                                          <p:attrName>style.visibility</p:attrName>
                                        </p:attrNameLst>
                                      </p:cBhvr>
                                      <p:to>
                                        <p:strVal val="visible"/>
                                      </p:to>
                                    </p:set>
                                  </p:childTnLst>
                                </p:cTn>
                              </p:par>
                            </p:childTnLst>
                          </p:cTn>
                        </p:par>
                        <p:par>
                          <p:cTn id="61" fill="hold">
                            <p:stCondLst>
                              <p:cond delay="1500"/>
                            </p:stCondLst>
                            <p:childTnLst>
                              <p:par>
                                <p:cTn id="62" presetID="1" presetClass="entr" presetSubtype="0" fill="hold" grpId="0" nodeType="afterEffect">
                                  <p:stCondLst>
                                    <p:cond delay="0"/>
                                  </p:stCondLst>
                                  <p:childTnLst>
                                    <p:set>
                                      <p:cBhvr>
                                        <p:cTn id="63" dur="1" fill="hold">
                                          <p:stCondLst>
                                            <p:cond delay="499"/>
                                          </p:stCondLst>
                                        </p:cTn>
                                        <p:tgtEl>
                                          <p:spTgt spid="73"/>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grpId="0" nodeType="afterEffect">
                                  <p:stCondLst>
                                    <p:cond delay="0"/>
                                  </p:stCondLst>
                                  <p:childTnLst>
                                    <p:set>
                                      <p:cBhvr>
                                        <p:cTn id="66" dur="1" fill="hold">
                                          <p:stCondLst>
                                            <p:cond delay="499"/>
                                          </p:stCondLst>
                                        </p:cTn>
                                        <p:tgtEl>
                                          <p:spTgt spid="64"/>
                                        </p:tgtEl>
                                        <p:attrNameLst>
                                          <p:attrName>style.visibility</p:attrName>
                                        </p:attrNameLst>
                                      </p:cBhvr>
                                      <p:to>
                                        <p:strVal val="visible"/>
                                      </p:to>
                                    </p:set>
                                  </p:childTnLst>
                                </p:cTn>
                              </p:par>
                            </p:childTnLst>
                          </p:cTn>
                        </p:par>
                        <p:par>
                          <p:cTn id="67" fill="hold">
                            <p:stCondLst>
                              <p:cond delay="2500"/>
                            </p:stCondLst>
                            <p:childTnLst>
                              <p:par>
                                <p:cTn id="68" presetID="1" presetClass="entr" presetSubtype="0" fill="hold" grpId="0" nodeType="afterEffect">
                                  <p:stCondLst>
                                    <p:cond delay="0"/>
                                  </p:stCondLst>
                                  <p:childTnLst>
                                    <p:set>
                                      <p:cBhvr>
                                        <p:cTn id="69" dur="1" fill="hold">
                                          <p:stCondLst>
                                            <p:cond delay="499"/>
                                          </p:stCondLst>
                                        </p:cTn>
                                        <p:tgtEl>
                                          <p:spTgt spid="7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87"/>
                                        </p:tgtEl>
                                        <p:attrNameLst>
                                          <p:attrName>style.visibility</p:attrName>
                                        </p:attrNameLst>
                                      </p:cBhvr>
                                      <p:to>
                                        <p:strVal val="visible"/>
                                      </p:to>
                                    </p:set>
                                    <p:animEffect transition="in" filter="wipe(down)">
                                      <p:cBhvr>
                                        <p:cTn id="74" dur="500"/>
                                        <p:tgtEl>
                                          <p:spTgt spid="87"/>
                                        </p:tgtEl>
                                      </p:cBhvr>
                                    </p:animEffect>
                                  </p:childTnLst>
                                </p:cTn>
                              </p:par>
                            </p:childTnLst>
                          </p:cTn>
                        </p:par>
                      </p:childTnLst>
                    </p:cTn>
                  </p:par>
                  <p:par>
                    <p:cTn id="75" fill="hold">
                      <p:stCondLst>
                        <p:cond delay="indefinite"/>
                      </p:stCondLst>
                      <p:childTnLst>
                        <p:par>
                          <p:cTn id="76" fill="hold">
                            <p:stCondLst>
                              <p:cond delay="0"/>
                            </p:stCondLst>
                            <p:childTnLst>
                              <p:par>
                                <p:cTn id="77" presetID="24" presetClass="entr" presetSubtype="0"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anim to="" calcmode="lin" valueType="num">
                                      <p:cBhvr>
                                        <p:cTn id="79" dur="1" fill="hold"/>
                                        <p:tgtEl>
                                          <p:spTgt spid="60"/>
                                        </p:tgtEl>
                                        <p:attrNameLst>
                                          <p:attrName/>
                                        </p:attrNameLst>
                                      </p:cBhvr>
                                    </p:anim>
                                  </p:childTnLst>
                                </p:cTn>
                              </p:par>
                              <p:par>
                                <p:cTn id="80" presetID="24" presetClass="entr" presetSubtype="0" fill="hold" grpId="0" nodeType="withEffect">
                                  <p:stCondLst>
                                    <p:cond delay="0"/>
                                  </p:stCondLst>
                                  <p:childTnLst>
                                    <p:set>
                                      <p:cBhvr>
                                        <p:cTn id="81" dur="1" fill="hold">
                                          <p:stCondLst>
                                            <p:cond delay="0"/>
                                          </p:stCondLst>
                                        </p:cTn>
                                        <p:tgtEl>
                                          <p:spTgt spid="61"/>
                                        </p:tgtEl>
                                        <p:attrNameLst>
                                          <p:attrName>style.visibility</p:attrName>
                                        </p:attrNameLst>
                                      </p:cBhvr>
                                      <p:to>
                                        <p:strVal val="visible"/>
                                      </p:to>
                                    </p:set>
                                    <p:anim to="" calcmode="lin" valueType="num">
                                      <p:cBhvr>
                                        <p:cTn id="82" dur="1" fill="hold"/>
                                        <p:tgtEl>
                                          <p:spTgt spid="61"/>
                                        </p:tgtEl>
                                        <p:attrNameLst>
                                          <p:attrName/>
                                        </p:attrNameLst>
                                      </p:cBhvr>
                                    </p:anim>
                                  </p:childTnLst>
                                </p:cTn>
                              </p:par>
                              <p:par>
                                <p:cTn id="83" presetID="24" presetClass="entr" presetSubtype="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anim to="" calcmode="lin" valueType="num">
                                      <p:cBhvr>
                                        <p:cTn id="85" dur="1" fill="hold"/>
                                        <p:tgtEl>
                                          <p:spTgt spid="62"/>
                                        </p:tgtEl>
                                        <p:attrNameLst>
                                          <p:attrName/>
                                        </p:attrNameLst>
                                      </p:cBhvr>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95"/>
                                        </p:tgtEl>
                                        <p:attrNameLst>
                                          <p:attrName>style.visibility</p:attrName>
                                        </p:attrNameLst>
                                      </p:cBhvr>
                                      <p:to>
                                        <p:strVal val="visible"/>
                                      </p:to>
                                    </p:set>
                                    <p:animEffect transition="in" filter="wipe(left)">
                                      <p:cBhvr>
                                        <p:cTn id="90" dur="500"/>
                                        <p:tgtEl>
                                          <p:spTgt spid="9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96"/>
                                        </p:tgtEl>
                                        <p:attrNameLst>
                                          <p:attrName>style.visibility</p:attrName>
                                        </p:attrNameLst>
                                      </p:cBhvr>
                                      <p:to>
                                        <p:strVal val="visible"/>
                                      </p:to>
                                    </p:set>
                                    <p:animEffect transition="in" filter="wipe(right)">
                                      <p:cBhvr>
                                        <p:cTn id="9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6" grpId="0" animBg="1"/>
      <p:bldP spid="66" grpId="0" animBg="1"/>
      <p:bldP spid="67" grpId="0" animBg="1"/>
      <p:bldP spid="68" grpId="0" animBg="1"/>
      <p:bldP spid="69" grpId="0" animBg="1"/>
      <p:bldP spid="72" grpId="0" animBg="1"/>
      <p:bldP spid="74" grpId="0" animBg="1"/>
      <p:bldP spid="60" grpId="0"/>
      <p:bldP spid="61" grpId="0"/>
      <p:bldP spid="62" grpId="0"/>
      <p:bldP spid="63" grpId="0" animBg="1"/>
      <p:bldP spid="64" grpId="0" animBg="1"/>
      <p:bldP spid="71" grpId="0" animBg="1"/>
      <p:bldP spid="73" grpId="0" animBg="1"/>
      <p:bldP spid="76" grpId="0" animBg="1"/>
      <p:bldP spid="77" grpId="0" animBg="1"/>
      <p:bldP spid="79" grpId="0" animBg="1"/>
      <p:bldP spid="80" grpId="0" animBg="1"/>
      <p:bldP spid="81" grpId="0" animBg="1"/>
      <p:bldP spid="82" grpId="0" animBg="1"/>
      <p:bldP spid="84" grpId="0" animBg="1"/>
      <p:bldP spid="85"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71600" y="685800"/>
            <a:ext cx="7378700" cy="1143000"/>
          </a:xfrm>
        </p:spPr>
        <p:txBody>
          <a:bodyPr/>
          <a:lstStyle/>
          <a:p>
            <a:pPr eaLnBrk="1" hangingPunct="1"/>
            <a:r>
              <a:rPr lang="en-US" smtClean="0">
                <a:solidFill>
                  <a:schemeClr val="folHlink"/>
                </a:solidFill>
                <a:latin typeface="Calibri" pitchFamily="34" charset="0"/>
              </a:rPr>
              <a:t>What Causes a Shift in Supply?</a:t>
            </a:r>
            <a:br>
              <a:rPr lang="en-US" smtClean="0">
                <a:solidFill>
                  <a:schemeClr val="folHlink"/>
                </a:solidFill>
                <a:latin typeface="Calibri" pitchFamily="34" charset="0"/>
              </a:rPr>
            </a:br>
            <a:r>
              <a:rPr lang="en-US" smtClean="0">
                <a:solidFill>
                  <a:srgbClr val="003366"/>
                </a:solidFill>
                <a:latin typeface="Calibri" pitchFamily="34" charset="0"/>
              </a:rPr>
              <a:t>Determinants of Supply</a:t>
            </a:r>
          </a:p>
        </p:txBody>
      </p:sp>
      <p:sp>
        <p:nvSpPr>
          <p:cNvPr id="61443" name="Rectangle 3"/>
          <p:cNvSpPr>
            <a:spLocks noGrp="1" noChangeArrowheads="1"/>
          </p:cNvSpPr>
          <p:nvPr>
            <p:ph type="body" idx="1"/>
          </p:nvPr>
        </p:nvSpPr>
        <p:spPr>
          <a:xfrm>
            <a:off x="762000" y="2062163"/>
            <a:ext cx="4143375" cy="3881437"/>
          </a:xfrm>
        </p:spPr>
        <p:txBody>
          <a:bodyPr/>
          <a:lstStyle/>
          <a:p>
            <a:pPr marL="514350" indent="-514350" eaLnBrk="1" hangingPunct="1">
              <a:buFont typeface="Times New Roman" pitchFamily="18" charset="0"/>
              <a:buAutoNum type="arabicPeriod"/>
              <a:defRPr/>
            </a:pPr>
            <a:r>
              <a:rPr lang="en-US" sz="2000" dirty="0" smtClean="0">
                <a:solidFill>
                  <a:srgbClr val="C00000"/>
                </a:solidFill>
                <a:latin typeface="Calibri" pitchFamily="34" charset="0"/>
              </a:rPr>
              <a:t>Effects of Rising Costs</a:t>
            </a:r>
          </a:p>
          <a:p>
            <a:pPr marL="514350" indent="-514350" eaLnBrk="1" hangingPunct="1">
              <a:buFont typeface="Times New Roman" pitchFamily="18" charset="0"/>
              <a:buAutoNum type="arabicPeriod"/>
              <a:defRPr/>
            </a:pPr>
            <a:r>
              <a:rPr lang="en-US" sz="2000" dirty="0" smtClean="0">
                <a:latin typeface="Calibri" pitchFamily="34" charset="0"/>
              </a:rPr>
              <a:t>Technology</a:t>
            </a:r>
          </a:p>
          <a:p>
            <a:pPr marL="514350" indent="-514350" eaLnBrk="1" hangingPunct="1">
              <a:buFont typeface="Times New Roman" pitchFamily="18" charset="0"/>
              <a:buAutoNum type="arabicPeriod"/>
              <a:defRPr/>
            </a:pPr>
            <a:r>
              <a:rPr lang="en-US" sz="2000" dirty="0" smtClean="0">
                <a:solidFill>
                  <a:srgbClr val="00B050"/>
                </a:solidFill>
                <a:latin typeface="Calibri" pitchFamily="34" charset="0"/>
              </a:rPr>
              <a:t>Subsidies</a:t>
            </a:r>
          </a:p>
          <a:p>
            <a:pPr marL="514350" indent="-514350" eaLnBrk="1" hangingPunct="1">
              <a:buFont typeface="Times New Roman" pitchFamily="18" charset="0"/>
              <a:buAutoNum type="arabicPeriod"/>
              <a:defRPr/>
            </a:pPr>
            <a:r>
              <a:rPr lang="en-US" sz="2000" dirty="0" smtClean="0">
                <a:solidFill>
                  <a:schemeClr val="accent2">
                    <a:lumMod val="60000"/>
                    <a:lumOff val="40000"/>
                  </a:schemeClr>
                </a:solidFill>
                <a:latin typeface="Calibri" pitchFamily="34" charset="0"/>
              </a:rPr>
              <a:t>Taxes</a:t>
            </a:r>
          </a:p>
          <a:p>
            <a:pPr marL="514350" indent="-514350" eaLnBrk="1" hangingPunct="1">
              <a:buFont typeface="Times New Roman" pitchFamily="18" charset="0"/>
              <a:buAutoNum type="arabicPeriod"/>
              <a:defRPr/>
            </a:pPr>
            <a:r>
              <a:rPr lang="en-US" sz="2000" dirty="0" smtClean="0">
                <a:solidFill>
                  <a:schemeClr val="accent5">
                    <a:lumMod val="50000"/>
                  </a:schemeClr>
                </a:solidFill>
                <a:latin typeface="Calibri" pitchFamily="34" charset="0"/>
              </a:rPr>
              <a:t>Regulations</a:t>
            </a:r>
          </a:p>
          <a:p>
            <a:pPr marL="514350" indent="-514350" eaLnBrk="1" hangingPunct="1">
              <a:buFont typeface="Times New Roman" pitchFamily="18" charset="0"/>
              <a:buAutoNum type="arabicPeriod"/>
              <a:defRPr/>
            </a:pPr>
            <a:r>
              <a:rPr lang="en-US" sz="2000" dirty="0" smtClean="0">
                <a:solidFill>
                  <a:srgbClr val="7030A0"/>
                </a:solidFill>
                <a:latin typeface="Calibri" pitchFamily="34" charset="0"/>
              </a:rPr>
              <a:t>Future Expectations of Prices</a:t>
            </a:r>
          </a:p>
          <a:p>
            <a:pPr marL="514350" indent="-514350" eaLnBrk="1" hangingPunct="1">
              <a:buFont typeface="Times New Roman" pitchFamily="18" charset="0"/>
              <a:buAutoNum type="arabicPeriod"/>
              <a:defRPr/>
            </a:pPr>
            <a:r>
              <a:rPr lang="en-US" sz="2000" dirty="0" smtClean="0">
                <a:solidFill>
                  <a:srgbClr val="D4802C"/>
                </a:solidFill>
                <a:latin typeface="Calibri" pitchFamily="34" charset="0"/>
              </a:rPr>
              <a:t>Number of Suppliers</a:t>
            </a:r>
          </a:p>
          <a:p>
            <a:pPr marL="514350" indent="-514350" eaLnBrk="1" hangingPunct="1">
              <a:defRPr/>
            </a:pPr>
            <a:r>
              <a:rPr lang="en-US" sz="2000" dirty="0" smtClean="0">
                <a:solidFill>
                  <a:srgbClr val="003366"/>
                </a:solidFill>
                <a:latin typeface="Calibri" pitchFamily="34" charset="0"/>
              </a:rPr>
              <a:t>Group Assignment </a:t>
            </a:r>
            <a:br>
              <a:rPr lang="en-US" sz="2000" dirty="0" smtClean="0">
                <a:solidFill>
                  <a:srgbClr val="003366"/>
                </a:solidFill>
                <a:latin typeface="Calibri" pitchFamily="34" charset="0"/>
              </a:rPr>
            </a:br>
            <a:r>
              <a:rPr lang="en-US" sz="2000" dirty="0" smtClean="0">
                <a:solidFill>
                  <a:srgbClr val="003366"/>
                </a:solidFill>
                <a:latin typeface="Calibri" pitchFamily="34" charset="0"/>
              </a:rPr>
              <a:t>(pg. 116-120): </a:t>
            </a:r>
            <a:endParaRPr lang="en-US" sz="2000" dirty="0" smtClean="0">
              <a:latin typeface="Calibri" pitchFamily="34" charset="0"/>
            </a:endParaRPr>
          </a:p>
          <a:p>
            <a:pPr marL="914400" lvl="1" indent="-514350" eaLnBrk="1" hangingPunct="1">
              <a:defRPr/>
            </a:pPr>
            <a:r>
              <a:rPr lang="en-US" sz="1600" dirty="0" smtClean="0">
                <a:solidFill>
                  <a:schemeClr val="accent6">
                    <a:lumMod val="75000"/>
                    <a:lumOff val="25000"/>
                  </a:schemeClr>
                </a:solidFill>
                <a:latin typeface="Calibri" pitchFamily="34" charset="0"/>
              </a:rPr>
              <a:t>Create a skit that represents one of the six determinants of supply. </a:t>
            </a:r>
          </a:p>
          <a:p>
            <a:pPr marL="914400" lvl="1" indent="-514350" eaLnBrk="1" hangingPunct="1">
              <a:defRPr/>
            </a:pPr>
            <a:r>
              <a:rPr lang="en-US" sz="1600" dirty="0" smtClean="0">
                <a:solidFill>
                  <a:srgbClr val="7030A0"/>
                </a:solidFill>
                <a:latin typeface="Calibri" pitchFamily="34" charset="0"/>
              </a:rPr>
              <a:t>You must show how your determinant can </a:t>
            </a:r>
            <a:r>
              <a:rPr lang="en-US" sz="1600" u="sng" dirty="0" smtClean="0">
                <a:solidFill>
                  <a:srgbClr val="7030A0"/>
                </a:solidFill>
                <a:latin typeface="Calibri" pitchFamily="34" charset="0"/>
              </a:rPr>
              <a:t>increase</a:t>
            </a:r>
            <a:r>
              <a:rPr lang="en-US" sz="1600" dirty="0" smtClean="0">
                <a:solidFill>
                  <a:srgbClr val="7030A0"/>
                </a:solidFill>
                <a:latin typeface="Calibri" pitchFamily="34" charset="0"/>
              </a:rPr>
              <a:t> and </a:t>
            </a:r>
            <a:r>
              <a:rPr lang="en-US" sz="1600" u="sng" dirty="0" smtClean="0">
                <a:solidFill>
                  <a:srgbClr val="7030A0"/>
                </a:solidFill>
                <a:latin typeface="Calibri" pitchFamily="34" charset="0"/>
              </a:rPr>
              <a:t>decrease</a:t>
            </a:r>
            <a:r>
              <a:rPr lang="en-US" sz="1600" dirty="0" smtClean="0">
                <a:solidFill>
                  <a:srgbClr val="7030A0"/>
                </a:solidFill>
                <a:latin typeface="Calibri" pitchFamily="34" charset="0"/>
              </a:rPr>
              <a:t> supply.</a:t>
            </a:r>
          </a:p>
          <a:p>
            <a:pPr marL="514350" indent="-514350" eaLnBrk="1" hangingPunct="1">
              <a:buFont typeface="Times New Roman" pitchFamily="18" charset="0"/>
              <a:buAutoNum type="arabicPeriod"/>
              <a:defRPr/>
            </a:pPr>
            <a:endParaRPr lang="en-US" sz="2000" dirty="0" smtClean="0">
              <a:latin typeface="Calibri" pitchFamily="34" charset="0"/>
            </a:endParaRPr>
          </a:p>
        </p:txBody>
      </p:sp>
      <p:pic>
        <p:nvPicPr>
          <p:cNvPr id="15366" name="Picture 6" descr="supply and demand cartoons, supply and demand cartoon, supply and demand picture, supply and demand pictures, supply and demand image, supply and demand images, supply and demand illustration, supply and demand illustrations"/>
          <p:cNvPicPr>
            <a:picLocks noChangeAspect="1" noChangeArrowheads="1"/>
          </p:cNvPicPr>
          <p:nvPr/>
        </p:nvPicPr>
        <p:blipFill>
          <a:blip r:embed="rId2" cstate="print"/>
          <a:srcRect r="5246"/>
          <a:stretch>
            <a:fillRect/>
          </a:stretch>
        </p:blipFill>
        <p:spPr bwMode="auto">
          <a:xfrm>
            <a:off x="5029200" y="2286000"/>
            <a:ext cx="3926018"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Beef Prices on the Rise</a:t>
            </a:r>
            <a:endParaRPr lang="en-US" dirty="0"/>
          </a:p>
        </p:txBody>
      </p:sp>
      <p:sp>
        <p:nvSpPr>
          <p:cNvPr id="3" name="Content Placeholder 2"/>
          <p:cNvSpPr>
            <a:spLocks noGrp="1"/>
          </p:cNvSpPr>
          <p:nvPr>
            <p:ph idx="1"/>
          </p:nvPr>
        </p:nvSpPr>
        <p:spPr/>
        <p:txBody>
          <a:bodyPr/>
          <a:lstStyle/>
          <a:p>
            <a:r>
              <a:rPr lang="en-US" dirty="0" smtClean="0"/>
              <a:t>http://www.usatoday.com/story/money/business/2013/02/15/rising-beef-prices-worry-producers/1924239/</a:t>
            </a:r>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on Minimum Wage</a:t>
            </a:r>
            <a:endParaRPr lang="en-US" dirty="0"/>
          </a:p>
        </p:txBody>
      </p:sp>
      <p:sp>
        <p:nvSpPr>
          <p:cNvPr id="3" name="Content Placeholder 2"/>
          <p:cNvSpPr>
            <a:spLocks noGrp="1"/>
          </p:cNvSpPr>
          <p:nvPr>
            <p:ph idx="1"/>
          </p:nvPr>
        </p:nvSpPr>
        <p:spPr/>
        <p:txBody>
          <a:bodyPr/>
          <a:lstStyle/>
          <a:p>
            <a:r>
              <a:rPr lang="en-US" dirty="0" smtClean="0"/>
              <a:t>http://www.cbsnews.com/8301-18563_162-57569307/obamas-minimum-wage-proposal-gets-mixed-reaction/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Shifts The Supply Curve?</a:t>
            </a:r>
            <a:br>
              <a:rPr lang="en-US" dirty="0" smtClean="0"/>
            </a:br>
            <a:r>
              <a:rPr lang="en-US" dirty="0" smtClean="0"/>
              <a:t>Determinants of Supply</a:t>
            </a:r>
            <a:endParaRPr lang="en-US" dirty="0"/>
          </a:p>
        </p:txBody>
      </p:sp>
      <p:sp>
        <p:nvSpPr>
          <p:cNvPr id="3" name="Content Placeholder 2"/>
          <p:cNvSpPr>
            <a:spLocks noGrp="1"/>
          </p:cNvSpPr>
          <p:nvPr>
            <p:ph idx="1"/>
          </p:nvPr>
        </p:nvSpPr>
        <p:spPr/>
        <p:txBody>
          <a:bodyPr/>
          <a:lstStyle/>
          <a:p>
            <a:r>
              <a:rPr lang="en-US" dirty="0" smtClean="0"/>
              <a:t>Input Costs</a:t>
            </a:r>
          </a:p>
          <a:p>
            <a:r>
              <a:rPr lang="en-US" dirty="0" smtClean="0"/>
              <a:t>Technology</a:t>
            </a:r>
          </a:p>
          <a:p>
            <a:r>
              <a:rPr lang="en-US" dirty="0" smtClean="0"/>
              <a:t>Government Subsidies</a:t>
            </a:r>
          </a:p>
          <a:p>
            <a:r>
              <a:rPr lang="en-US" dirty="0" smtClean="0"/>
              <a:t>Taxes</a:t>
            </a:r>
          </a:p>
          <a:p>
            <a:r>
              <a:rPr lang="en-US" dirty="0" smtClean="0"/>
              <a:t>Government Regulation</a:t>
            </a:r>
          </a:p>
          <a:p>
            <a:r>
              <a:rPr lang="en-US" dirty="0" smtClean="0"/>
              <a:t>Business Expectations</a:t>
            </a:r>
          </a:p>
          <a:p>
            <a:r>
              <a:rPr lang="en-US" dirty="0" smtClean="0"/>
              <a:t>Supply Shocks</a:t>
            </a:r>
          </a:p>
          <a:p>
            <a:endParaRPr lang="en-US" dirty="0" smtClean="0"/>
          </a:p>
          <a:p>
            <a:endParaRPr lang="en-US" dirty="0" smtClean="0"/>
          </a:p>
          <a:p>
            <a:endParaRPr lang="en-US"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Costs</a:t>
            </a:r>
            <a:endParaRPr lang="en-US" dirty="0"/>
          </a:p>
        </p:txBody>
      </p:sp>
      <p:pic>
        <p:nvPicPr>
          <p:cNvPr id="6" name="Picture 5"/>
          <p:cNvPicPr>
            <a:picLocks noChangeAspect="1"/>
          </p:cNvPicPr>
          <p:nvPr/>
        </p:nvPicPr>
        <p:blipFill>
          <a:blip r:embed="rId2"/>
          <a:stretch>
            <a:fillRect/>
          </a:stretch>
        </p:blipFill>
        <p:spPr>
          <a:xfrm>
            <a:off x="3352800" y="1981200"/>
            <a:ext cx="2663866" cy="2302764"/>
          </a:xfrm>
          <a:prstGeom prst="rect">
            <a:avLst/>
          </a:prstGeom>
        </p:spPr>
      </p:pic>
      <p:pic>
        <p:nvPicPr>
          <p:cNvPr id="7" name="Picture 6"/>
          <p:cNvPicPr>
            <a:picLocks noChangeAspect="1"/>
          </p:cNvPicPr>
          <p:nvPr/>
        </p:nvPicPr>
        <p:blipFill>
          <a:blip r:embed="rId3"/>
          <a:stretch>
            <a:fillRect/>
          </a:stretch>
        </p:blipFill>
        <p:spPr>
          <a:xfrm>
            <a:off x="685800" y="2286000"/>
            <a:ext cx="2286000" cy="1712293"/>
          </a:xfrm>
          <a:prstGeom prst="rect">
            <a:avLst/>
          </a:prstGeom>
        </p:spPr>
      </p:pic>
      <p:pic>
        <p:nvPicPr>
          <p:cNvPr id="8" name="Picture 7"/>
          <p:cNvPicPr>
            <a:picLocks noChangeAspect="1"/>
          </p:cNvPicPr>
          <p:nvPr/>
        </p:nvPicPr>
        <p:blipFill>
          <a:blip r:embed="rId4"/>
          <a:stretch>
            <a:fillRect/>
          </a:stretch>
        </p:blipFill>
        <p:spPr>
          <a:xfrm>
            <a:off x="6553200" y="2209800"/>
            <a:ext cx="2318825" cy="1752600"/>
          </a:xfrm>
          <a:prstGeom prst="rect">
            <a:avLst/>
          </a:prstGeom>
        </p:spPr>
      </p:pic>
      <p:pic>
        <p:nvPicPr>
          <p:cNvPr id="9" name="Picture 8"/>
          <p:cNvPicPr>
            <a:picLocks noChangeAspect="1"/>
          </p:cNvPicPr>
          <p:nvPr/>
        </p:nvPicPr>
        <p:blipFill>
          <a:blip r:embed="rId5"/>
          <a:stretch>
            <a:fillRect/>
          </a:stretch>
        </p:blipFill>
        <p:spPr>
          <a:xfrm>
            <a:off x="3352800" y="4343400"/>
            <a:ext cx="2667000" cy="1641231"/>
          </a:xfrm>
          <a:prstGeom prst="rect">
            <a:avLst/>
          </a:prstGeom>
        </p:spPr>
      </p:pic>
      <p:sp>
        <p:nvSpPr>
          <p:cNvPr id="10" name="TextBox 9"/>
          <p:cNvSpPr txBox="1"/>
          <p:nvPr/>
        </p:nvSpPr>
        <p:spPr>
          <a:xfrm>
            <a:off x="914400" y="4114800"/>
            <a:ext cx="1828800" cy="923330"/>
          </a:xfrm>
          <a:prstGeom prst="rect">
            <a:avLst/>
          </a:prstGeom>
          <a:noFill/>
        </p:spPr>
        <p:txBody>
          <a:bodyPr wrap="square" rtlCol="0">
            <a:spAutoFit/>
          </a:bodyPr>
          <a:lstStyle/>
          <a:p>
            <a:r>
              <a:rPr lang="en-US" dirty="0" smtClean="0"/>
              <a:t>Land</a:t>
            </a:r>
            <a:endParaRPr lang="en-US" dirty="0"/>
          </a:p>
        </p:txBody>
      </p:sp>
      <p:sp>
        <p:nvSpPr>
          <p:cNvPr id="11" name="TextBox 10"/>
          <p:cNvSpPr txBox="1"/>
          <p:nvPr/>
        </p:nvSpPr>
        <p:spPr>
          <a:xfrm>
            <a:off x="6705600" y="4114800"/>
            <a:ext cx="1828800" cy="923330"/>
          </a:xfrm>
          <a:prstGeom prst="rect">
            <a:avLst/>
          </a:prstGeom>
          <a:noFill/>
        </p:spPr>
        <p:txBody>
          <a:bodyPr wrap="square" rtlCol="0">
            <a:spAutoFit/>
          </a:bodyPr>
          <a:lstStyle/>
          <a:p>
            <a:r>
              <a:rPr lang="en-US" dirty="0" smtClean="0"/>
              <a:t>Labor</a:t>
            </a:r>
            <a:endParaRPr lang="en-US" dirty="0"/>
          </a:p>
        </p:txBody>
      </p:sp>
      <p:sp>
        <p:nvSpPr>
          <p:cNvPr id="12" name="TextBox 11"/>
          <p:cNvSpPr txBox="1"/>
          <p:nvPr/>
        </p:nvSpPr>
        <p:spPr>
          <a:xfrm>
            <a:off x="3581400" y="5934670"/>
            <a:ext cx="2667000" cy="923330"/>
          </a:xfrm>
          <a:prstGeom prst="rect">
            <a:avLst/>
          </a:prstGeom>
          <a:noFill/>
        </p:spPr>
        <p:txBody>
          <a:bodyPr wrap="square" rtlCol="0">
            <a:spAutoFit/>
          </a:bodyPr>
          <a:lstStyle/>
          <a:p>
            <a:r>
              <a:rPr lang="en-US" dirty="0" smtClean="0"/>
              <a:t>Capital</a:t>
            </a:r>
            <a:endParaRPr lang="en-US" dirty="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 name="Picture 4" descr="http://img.sccnn.com/bimg/334/6339.jpg">
            <a:hlinkClick r:id="rId2"/>
          </p:cNvPr>
          <p:cNvPicPr>
            <a:picLocks noChangeAspect="1" noChangeArrowheads="1"/>
          </p:cNvPicPr>
          <p:nvPr/>
        </p:nvPicPr>
        <p:blipFill>
          <a:blip r:embed="rId3" cstate="print"/>
          <a:srcRect l="-44894" t="66316" r="-128585" b="-4366"/>
          <a:stretch>
            <a:fillRect/>
          </a:stretch>
        </p:blipFill>
        <p:spPr bwMode="auto">
          <a:xfrm>
            <a:off x="-1066800" y="2895600"/>
            <a:ext cx="8791302" cy="1947441"/>
          </a:xfrm>
          <a:prstGeom prst="rect">
            <a:avLst/>
          </a:prstGeom>
          <a:noFill/>
        </p:spPr>
      </p:pic>
      <p:sp>
        <p:nvSpPr>
          <p:cNvPr id="27650" name="Rectangle 2"/>
          <p:cNvSpPr>
            <a:spLocks noGrp="1" noChangeArrowheads="1"/>
          </p:cNvSpPr>
          <p:nvPr>
            <p:ph type="title"/>
          </p:nvPr>
        </p:nvSpPr>
        <p:spPr>
          <a:xfrm>
            <a:off x="457200" y="-304800"/>
            <a:ext cx="8216900" cy="1143000"/>
          </a:xfrm>
        </p:spPr>
        <p:txBody>
          <a:bodyPr/>
          <a:lstStyle/>
          <a:p>
            <a:pPr eaLnBrk="1" hangingPunct="1"/>
            <a:r>
              <a:rPr lang="en-US" sz="2800" b="1" dirty="0" smtClean="0">
                <a:solidFill>
                  <a:schemeClr val="folHlink"/>
                </a:solidFill>
                <a:cs typeface="Arial" charset="0"/>
              </a:rPr>
              <a:t>Input Costs</a:t>
            </a:r>
          </a:p>
        </p:txBody>
      </p:sp>
      <p:sp>
        <p:nvSpPr>
          <p:cNvPr id="27654" name="Freeform 8"/>
          <p:cNvSpPr>
            <a:spLocks/>
          </p:cNvSpPr>
          <p:nvPr/>
        </p:nvSpPr>
        <p:spPr bwMode="auto">
          <a:xfrm>
            <a:off x="6629400" y="508000"/>
            <a:ext cx="2024063" cy="2159000"/>
          </a:xfrm>
          <a:custGeom>
            <a:avLst/>
            <a:gdLst>
              <a:gd name="T0" fmla="*/ 0 w 2430"/>
              <a:gd name="T1" fmla="*/ 0 h 2622"/>
              <a:gd name="T2" fmla="*/ 0 w 2430"/>
              <a:gd name="T3" fmla="*/ 2147483647 h 2622"/>
              <a:gd name="T4" fmla="*/ 2147483647 w 2430"/>
              <a:gd name="T5" fmla="*/ 2147483647 h 2622"/>
              <a:gd name="T6" fmla="*/ 0 60000 65536"/>
              <a:gd name="T7" fmla="*/ 0 60000 65536"/>
              <a:gd name="T8" fmla="*/ 0 60000 65536"/>
              <a:gd name="T9" fmla="*/ 0 w 2430"/>
              <a:gd name="T10" fmla="*/ 0 h 2622"/>
              <a:gd name="T11" fmla="*/ 2430 w 2430"/>
              <a:gd name="T12" fmla="*/ 2622 h 2622"/>
            </a:gdLst>
            <a:ahLst/>
            <a:cxnLst>
              <a:cxn ang="T6">
                <a:pos x="T0" y="T1"/>
              </a:cxn>
              <a:cxn ang="T7">
                <a:pos x="T2" y="T3"/>
              </a:cxn>
              <a:cxn ang="T8">
                <a:pos x="T4" y="T5"/>
              </a:cxn>
            </a:cxnLst>
            <a:rect l="T9" t="T10" r="T11" b="T12"/>
            <a:pathLst>
              <a:path w="2430" h="2622">
                <a:moveTo>
                  <a:pt x="0" y="0"/>
                </a:moveTo>
                <a:lnTo>
                  <a:pt x="0" y="2621"/>
                </a:lnTo>
                <a:lnTo>
                  <a:pt x="2429" y="2621"/>
                </a:lnTo>
              </a:path>
            </a:pathLst>
          </a:custGeom>
          <a:noFill/>
          <a:ln w="12700" cap="rnd">
            <a:solidFill>
              <a:srgbClr val="000000"/>
            </a:solidFill>
            <a:round/>
            <a:headEnd type="none" w="sm" len="sm"/>
            <a:tailEnd type="none" w="sm" len="sm"/>
          </a:ln>
        </p:spPr>
        <p:txBody>
          <a:bodyPr/>
          <a:lstStyle/>
          <a:p>
            <a:endParaRPr lang="en-US"/>
          </a:p>
        </p:txBody>
      </p:sp>
      <p:sp>
        <p:nvSpPr>
          <p:cNvPr id="27656" name="Rectangle 20"/>
          <p:cNvSpPr>
            <a:spLocks noChangeArrowheads="1"/>
          </p:cNvSpPr>
          <p:nvPr/>
        </p:nvSpPr>
        <p:spPr bwMode="auto">
          <a:xfrm>
            <a:off x="6172200" y="431800"/>
            <a:ext cx="295275" cy="277812"/>
          </a:xfrm>
          <a:prstGeom prst="rect">
            <a:avLst/>
          </a:prstGeom>
          <a:noFill/>
          <a:ln w="9525">
            <a:noFill/>
            <a:miter lim="800000"/>
            <a:headEnd/>
            <a:tailEnd/>
          </a:ln>
        </p:spPr>
        <p:txBody>
          <a:bodyPr lIns="0" tIns="0" rIns="0" bIns="0">
            <a:spAutoFit/>
          </a:bodyPr>
          <a:lstStyle/>
          <a:p>
            <a:pPr algn="r" eaLnBrk="0" hangingPunct="0"/>
            <a:r>
              <a:rPr lang="en-AU" sz="1800" b="1">
                <a:solidFill>
                  <a:srgbClr val="000000"/>
                </a:solidFill>
                <a:latin typeface="Arial" charset="0"/>
              </a:rPr>
              <a:t>P</a:t>
            </a:r>
          </a:p>
        </p:txBody>
      </p:sp>
      <p:sp>
        <p:nvSpPr>
          <p:cNvPr id="27658" name="Line 9"/>
          <p:cNvSpPr>
            <a:spLocks noChangeShapeType="1"/>
          </p:cNvSpPr>
          <p:nvPr/>
        </p:nvSpPr>
        <p:spPr bwMode="auto">
          <a:xfrm flipV="1">
            <a:off x="8077200" y="660400"/>
            <a:ext cx="838200" cy="1524000"/>
          </a:xfrm>
          <a:prstGeom prst="line">
            <a:avLst/>
          </a:prstGeom>
          <a:noFill/>
          <a:ln w="25400">
            <a:solidFill>
              <a:srgbClr val="4D9AFF"/>
            </a:solidFill>
            <a:round/>
            <a:headEnd type="none" w="sm" len="sm"/>
            <a:tailEnd type="none" w="sm" len="sm"/>
          </a:ln>
        </p:spPr>
        <p:txBody>
          <a:bodyPr wrap="none" anchor="ctr"/>
          <a:lstStyle/>
          <a:p>
            <a:endParaRPr lang="en-US"/>
          </a:p>
        </p:txBody>
      </p:sp>
      <p:sp>
        <p:nvSpPr>
          <p:cNvPr id="24587" name="Line 10"/>
          <p:cNvSpPr>
            <a:spLocks noChangeShapeType="1"/>
          </p:cNvSpPr>
          <p:nvPr/>
        </p:nvSpPr>
        <p:spPr bwMode="auto">
          <a:xfrm flipV="1">
            <a:off x="7086600" y="508000"/>
            <a:ext cx="914400" cy="1600200"/>
          </a:xfrm>
          <a:prstGeom prst="line">
            <a:avLst/>
          </a:prstGeom>
          <a:noFill/>
          <a:ln w="25400">
            <a:solidFill>
              <a:srgbClr val="800080"/>
            </a:solidFill>
            <a:round/>
            <a:headEnd type="none" w="sm" len="sm"/>
            <a:tailEnd type="none" w="sm" len="sm"/>
          </a:ln>
        </p:spPr>
        <p:txBody>
          <a:bodyPr wrap="none" anchor="ctr"/>
          <a:lstStyle/>
          <a:p>
            <a:endParaRPr lang="en-US"/>
          </a:p>
        </p:txBody>
      </p:sp>
      <p:sp>
        <p:nvSpPr>
          <p:cNvPr id="20" name="Line 11"/>
          <p:cNvSpPr>
            <a:spLocks noChangeShapeType="1"/>
          </p:cNvSpPr>
          <p:nvPr/>
        </p:nvSpPr>
        <p:spPr bwMode="auto">
          <a:xfrm flipH="1">
            <a:off x="7620000" y="1346200"/>
            <a:ext cx="762000" cy="0"/>
          </a:xfrm>
          <a:prstGeom prst="line">
            <a:avLst/>
          </a:prstGeom>
          <a:noFill/>
          <a:ln w="50800">
            <a:solidFill>
              <a:srgbClr val="8901F3"/>
            </a:solidFill>
            <a:round/>
            <a:headEnd type="none" w="sm" len="sm"/>
            <a:tailEnd type="stealth" w="med" len="lg"/>
          </a:ln>
          <a:effectLst>
            <a:outerShdw dist="17961" dir="2700000" algn="ctr" rotWithShape="0">
              <a:srgbClr val="A2C1FE"/>
            </a:outerShdw>
          </a:effectLst>
        </p:spPr>
        <p:txBody>
          <a:bodyPr wrap="none" anchor="ctr"/>
          <a:lstStyle/>
          <a:p>
            <a:pPr>
              <a:defRPr/>
            </a:pPr>
            <a:endParaRPr lang="en-US">
              <a:cs typeface="+mn-cs"/>
            </a:endParaRPr>
          </a:p>
        </p:txBody>
      </p:sp>
      <p:sp>
        <p:nvSpPr>
          <p:cNvPr id="27661" name="Rectangle 12"/>
          <p:cNvSpPr>
            <a:spLocks noChangeArrowheads="1"/>
          </p:cNvSpPr>
          <p:nvPr/>
        </p:nvSpPr>
        <p:spPr bwMode="auto">
          <a:xfrm>
            <a:off x="8001000" y="2281237"/>
            <a:ext cx="153888" cy="276999"/>
          </a:xfrm>
          <a:prstGeom prst="rect">
            <a:avLst/>
          </a:prstGeom>
          <a:noFill/>
          <a:ln w="9525">
            <a:noFill/>
            <a:miter lim="800000"/>
            <a:headEnd/>
            <a:tailEnd/>
          </a:ln>
        </p:spPr>
        <p:txBody>
          <a:bodyPr wrap="none" lIns="0" tIns="0" rIns="0" bIns="0">
            <a:spAutoFit/>
          </a:bodyPr>
          <a:lstStyle/>
          <a:p>
            <a:pPr eaLnBrk="0" hangingPunct="0"/>
            <a:r>
              <a:rPr lang="en-AU" sz="1800" b="1" dirty="0" smtClean="0">
                <a:solidFill>
                  <a:srgbClr val="000000"/>
                </a:solidFill>
                <a:latin typeface="Arial" charset="0"/>
              </a:rPr>
              <a:t>S</a:t>
            </a:r>
            <a:endParaRPr lang="en-AU" sz="1800" b="1" baseline="-25000" dirty="0">
              <a:solidFill>
                <a:srgbClr val="000000"/>
              </a:solidFill>
              <a:latin typeface="Arial" charset="0"/>
            </a:endParaRPr>
          </a:p>
        </p:txBody>
      </p:sp>
      <p:sp>
        <p:nvSpPr>
          <p:cNvPr id="24590" name="Rectangle 13"/>
          <p:cNvSpPr>
            <a:spLocks noChangeArrowheads="1"/>
          </p:cNvSpPr>
          <p:nvPr/>
        </p:nvSpPr>
        <p:spPr bwMode="auto">
          <a:xfrm>
            <a:off x="6781800" y="2260600"/>
            <a:ext cx="1143000" cy="277812"/>
          </a:xfrm>
          <a:prstGeom prst="rect">
            <a:avLst/>
          </a:prstGeom>
          <a:noFill/>
          <a:ln w="9525">
            <a:noFill/>
            <a:miter lim="800000"/>
            <a:headEnd/>
            <a:tailEnd/>
          </a:ln>
        </p:spPr>
        <p:txBody>
          <a:bodyPr lIns="0" tIns="0" rIns="0" bIns="0">
            <a:spAutoFit/>
          </a:bodyPr>
          <a:lstStyle/>
          <a:p>
            <a:pPr eaLnBrk="0" hangingPunct="0"/>
            <a:r>
              <a:rPr lang="en-AU" sz="1800" b="1" dirty="0" smtClean="0">
                <a:solidFill>
                  <a:srgbClr val="000000"/>
                </a:solidFill>
                <a:latin typeface="Arial" charset="0"/>
              </a:rPr>
              <a:t>S1</a:t>
            </a:r>
            <a:endParaRPr lang="en-AU" sz="1800" b="1" baseline="-25000" dirty="0">
              <a:solidFill>
                <a:srgbClr val="000000"/>
              </a:solidFill>
              <a:latin typeface="Arial" charset="0"/>
            </a:endParaRPr>
          </a:p>
        </p:txBody>
      </p:sp>
      <p:sp>
        <p:nvSpPr>
          <p:cNvPr id="36" name="TextBox 35"/>
          <p:cNvSpPr txBox="1"/>
          <p:nvPr/>
        </p:nvSpPr>
        <p:spPr>
          <a:xfrm>
            <a:off x="304800" y="4800600"/>
            <a:ext cx="6324600" cy="1323439"/>
          </a:xfrm>
          <a:prstGeom prst="rect">
            <a:avLst/>
          </a:prstGeom>
          <a:noFill/>
        </p:spPr>
        <p:txBody>
          <a:bodyPr wrap="square" rtlCol="0">
            <a:spAutoFit/>
          </a:bodyPr>
          <a:lstStyle/>
          <a:p>
            <a:r>
              <a:rPr lang="en-US" sz="2000" dirty="0" smtClean="0">
                <a:latin typeface="Calibri" pitchFamily="34" charset="0"/>
              </a:rPr>
              <a:t>$7.25 x 40 hours = </a:t>
            </a:r>
            <a:r>
              <a:rPr lang="en-US" sz="2000" dirty="0" smtClean="0">
                <a:solidFill>
                  <a:srgbClr val="FF0000"/>
                </a:solidFill>
                <a:latin typeface="Calibri" pitchFamily="34" charset="0"/>
              </a:rPr>
              <a:t>$290 </a:t>
            </a:r>
          </a:p>
          <a:p>
            <a:r>
              <a:rPr lang="en-US" sz="2000" dirty="0" smtClean="0">
                <a:latin typeface="Calibri" pitchFamily="34" charset="0"/>
              </a:rPr>
              <a:t>$290 x 4 weeks = </a:t>
            </a:r>
            <a:r>
              <a:rPr lang="en-US" sz="2000" dirty="0" smtClean="0">
                <a:solidFill>
                  <a:srgbClr val="FF0000"/>
                </a:solidFill>
                <a:latin typeface="Calibri" pitchFamily="34" charset="0"/>
              </a:rPr>
              <a:t>$1160 </a:t>
            </a:r>
          </a:p>
          <a:p>
            <a:r>
              <a:rPr lang="en-US" sz="2000" dirty="0" smtClean="0">
                <a:latin typeface="Calibri" pitchFamily="34" charset="0"/>
              </a:rPr>
              <a:t>$1160 x 5 workers = </a:t>
            </a:r>
            <a:r>
              <a:rPr lang="en-US" sz="2000" dirty="0" smtClean="0">
                <a:solidFill>
                  <a:srgbClr val="FF0000"/>
                </a:solidFill>
                <a:latin typeface="Calibri" pitchFamily="34" charset="0"/>
              </a:rPr>
              <a:t>$5800 </a:t>
            </a:r>
          </a:p>
          <a:p>
            <a:r>
              <a:rPr lang="en-US" sz="2000" dirty="0" smtClean="0">
                <a:latin typeface="Calibri" pitchFamily="34" charset="0"/>
              </a:rPr>
              <a:t>$5800 x 12 months  = </a:t>
            </a:r>
            <a:r>
              <a:rPr lang="en-US" sz="2000" dirty="0" smtClean="0">
                <a:solidFill>
                  <a:srgbClr val="FF0000"/>
                </a:solidFill>
                <a:latin typeface="Calibri" pitchFamily="34" charset="0"/>
              </a:rPr>
              <a:t> $69,600</a:t>
            </a:r>
          </a:p>
        </p:txBody>
      </p:sp>
      <p:pic>
        <p:nvPicPr>
          <p:cNvPr id="3078" name="Picture 6" descr="http://t1.gstatic.com/images?q=tbn:ANd9GcSUVJkY-UhJDTQz04XrA3yN1aHTS6YUu9E4YJVdSdMQnAnIFnFbFw:wvco.files.wordpress.com/2012/10/minimum-wage.jpg"/>
          <p:cNvPicPr>
            <a:picLocks noChangeAspect="1" noChangeArrowheads="1"/>
          </p:cNvPicPr>
          <p:nvPr/>
        </p:nvPicPr>
        <p:blipFill>
          <a:blip r:embed="rId4" cstate="print"/>
          <a:srcRect/>
          <a:stretch>
            <a:fillRect/>
          </a:stretch>
        </p:blipFill>
        <p:spPr bwMode="auto">
          <a:xfrm>
            <a:off x="152400" y="609600"/>
            <a:ext cx="2466975" cy="1847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 name="TextBox 38"/>
          <p:cNvSpPr txBox="1"/>
          <p:nvPr/>
        </p:nvSpPr>
        <p:spPr>
          <a:xfrm>
            <a:off x="4572000" y="4800600"/>
            <a:ext cx="6324600" cy="1938992"/>
          </a:xfrm>
          <a:prstGeom prst="rect">
            <a:avLst/>
          </a:prstGeom>
          <a:noFill/>
        </p:spPr>
        <p:txBody>
          <a:bodyPr wrap="square" rtlCol="0">
            <a:spAutoFit/>
          </a:bodyPr>
          <a:lstStyle/>
          <a:p>
            <a:r>
              <a:rPr lang="en-US" sz="2000" dirty="0" smtClean="0">
                <a:latin typeface="Calibri" pitchFamily="34" charset="0"/>
              </a:rPr>
              <a:t>$9.00 x 40 hours = </a:t>
            </a:r>
            <a:r>
              <a:rPr lang="en-US" sz="2000" dirty="0" smtClean="0">
                <a:solidFill>
                  <a:srgbClr val="FF0000"/>
                </a:solidFill>
                <a:latin typeface="Calibri" pitchFamily="34" charset="0"/>
              </a:rPr>
              <a:t>$360 </a:t>
            </a:r>
          </a:p>
          <a:p>
            <a:r>
              <a:rPr lang="en-US" sz="2000" dirty="0" smtClean="0">
                <a:latin typeface="Calibri" pitchFamily="34" charset="0"/>
              </a:rPr>
              <a:t>$360 x 4 weeks = </a:t>
            </a:r>
            <a:r>
              <a:rPr lang="en-US" sz="2000" dirty="0" smtClean="0">
                <a:solidFill>
                  <a:srgbClr val="FF0000"/>
                </a:solidFill>
                <a:latin typeface="Calibri" pitchFamily="34" charset="0"/>
              </a:rPr>
              <a:t>$1440 </a:t>
            </a:r>
          </a:p>
          <a:p>
            <a:r>
              <a:rPr lang="en-US" sz="2000" dirty="0" smtClean="0">
                <a:latin typeface="Calibri" pitchFamily="34" charset="0"/>
              </a:rPr>
              <a:t>$1160 x 5 workers = </a:t>
            </a:r>
            <a:r>
              <a:rPr lang="en-US" sz="2000" dirty="0" smtClean="0">
                <a:solidFill>
                  <a:srgbClr val="FF0000"/>
                </a:solidFill>
                <a:latin typeface="Calibri" pitchFamily="34" charset="0"/>
              </a:rPr>
              <a:t>$7200 </a:t>
            </a:r>
          </a:p>
          <a:p>
            <a:r>
              <a:rPr lang="en-US" sz="2000" dirty="0" smtClean="0">
                <a:latin typeface="Calibri" pitchFamily="34" charset="0"/>
              </a:rPr>
              <a:t>$5800 x 12 months  = </a:t>
            </a:r>
            <a:r>
              <a:rPr lang="en-US" sz="2000" dirty="0" smtClean="0">
                <a:solidFill>
                  <a:srgbClr val="FF0000"/>
                </a:solidFill>
                <a:latin typeface="Calibri" pitchFamily="34" charset="0"/>
              </a:rPr>
              <a:t> $86,400</a:t>
            </a:r>
          </a:p>
          <a:p>
            <a:r>
              <a:rPr lang="en-US" sz="2000" dirty="0" smtClean="0">
                <a:solidFill>
                  <a:srgbClr val="FF0000"/>
                </a:solidFill>
                <a:latin typeface="Calibri" pitchFamily="34" charset="0"/>
              </a:rPr>
              <a:t> </a:t>
            </a:r>
          </a:p>
          <a:p>
            <a:endParaRPr lang="en-US" sz="2000" dirty="0">
              <a:solidFill>
                <a:srgbClr val="FF0000"/>
              </a:solidFill>
              <a:latin typeface="Calibri" pitchFamily="34" charset="0"/>
            </a:endParaRPr>
          </a:p>
        </p:txBody>
      </p:sp>
      <p:sp>
        <p:nvSpPr>
          <p:cNvPr id="19" name="Rectangle 18"/>
          <p:cNvSpPr/>
          <p:nvPr/>
        </p:nvSpPr>
        <p:spPr bwMode="auto">
          <a:xfrm>
            <a:off x="2743200" y="2895600"/>
            <a:ext cx="1371600" cy="1905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pic>
        <p:nvPicPr>
          <p:cNvPr id="16" name="Picture 15"/>
          <p:cNvPicPr>
            <a:picLocks noChangeAspect="1"/>
          </p:cNvPicPr>
          <p:nvPr/>
        </p:nvPicPr>
        <p:blipFill>
          <a:blip r:embed="rId5"/>
          <a:stretch>
            <a:fillRect/>
          </a:stretch>
        </p:blipFill>
        <p:spPr>
          <a:xfrm>
            <a:off x="3276600" y="533400"/>
            <a:ext cx="2663866" cy="2302764"/>
          </a:xfrm>
          <a:prstGeom prst="rect">
            <a:avLst/>
          </a:prstGeom>
        </p:spPr>
      </p:pic>
      <p:pic>
        <p:nvPicPr>
          <p:cNvPr id="17" name="Picture 16"/>
          <p:cNvPicPr>
            <a:picLocks noChangeAspect="1"/>
          </p:cNvPicPr>
          <p:nvPr/>
        </p:nvPicPr>
        <p:blipFill>
          <a:blip r:embed="rId6"/>
          <a:stretch>
            <a:fillRect/>
          </a:stretch>
        </p:blipFill>
        <p:spPr>
          <a:xfrm>
            <a:off x="6148032" y="2819400"/>
            <a:ext cx="2691168" cy="192616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p:bldP spid="24590"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http://static1.businessinsider.com/image/5004546769bedd3305000004-900/drought-and-heat-stricken-corn-in-nashville-illinois.jpg">
            <a:hlinkClick r:id="rId2"/>
          </p:cNvPr>
          <p:cNvPicPr>
            <a:picLocks noChangeAspect="1" noChangeArrowheads="1"/>
          </p:cNvPicPr>
          <p:nvPr/>
        </p:nvPicPr>
        <p:blipFill>
          <a:blip r:embed="rId3" cstate="print"/>
          <a:srcRect/>
          <a:stretch>
            <a:fillRect/>
          </a:stretch>
        </p:blipFill>
        <p:spPr bwMode="auto">
          <a:xfrm>
            <a:off x="381001" y="1143000"/>
            <a:ext cx="4267200" cy="2962633"/>
          </a:xfrm>
          <a:prstGeom prst="rect">
            <a:avLst/>
          </a:prstGeom>
          <a:noFill/>
        </p:spPr>
      </p:pic>
      <p:pic>
        <p:nvPicPr>
          <p:cNvPr id="167940" name="Picture 4" descr="http://theiowarepublican.com/wp-content/uploads/2011/07/Ethanol.jpg">
            <a:hlinkClick r:id="rId4"/>
          </p:cNvPr>
          <p:cNvPicPr>
            <a:picLocks noChangeAspect="1" noChangeArrowheads="1"/>
          </p:cNvPicPr>
          <p:nvPr/>
        </p:nvPicPr>
        <p:blipFill>
          <a:blip r:embed="rId5" cstate="print"/>
          <a:srcRect/>
          <a:stretch>
            <a:fillRect/>
          </a:stretch>
        </p:blipFill>
        <p:spPr bwMode="auto">
          <a:xfrm>
            <a:off x="4953000" y="1143000"/>
            <a:ext cx="3933825" cy="2952751"/>
          </a:xfrm>
          <a:prstGeom prst="rect">
            <a:avLst/>
          </a:prstGeom>
          <a:noFill/>
        </p:spPr>
      </p:pic>
      <p:sp>
        <p:nvSpPr>
          <p:cNvPr id="4" name="Rectangle 2"/>
          <p:cNvSpPr>
            <a:spLocks noGrp="1" noChangeArrowheads="1"/>
          </p:cNvSpPr>
          <p:nvPr>
            <p:ph type="title"/>
          </p:nvPr>
        </p:nvSpPr>
        <p:spPr>
          <a:xfrm>
            <a:off x="0" y="-152400"/>
            <a:ext cx="9055100" cy="1143000"/>
          </a:xfrm>
        </p:spPr>
        <p:txBody>
          <a:bodyPr/>
          <a:lstStyle/>
          <a:p>
            <a:pPr eaLnBrk="1" hangingPunct="1"/>
            <a:r>
              <a:rPr lang="en-US" sz="4000" b="1" dirty="0" smtClean="0">
                <a:solidFill>
                  <a:schemeClr val="folHlink"/>
                </a:solidFill>
                <a:cs typeface="Arial" charset="0"/>
              </a:rPr>
              <a:t>Why Have Corn Prices Increased?</a:t>
            </a:r>
          </a:p>
        </p:txBody>
      </p:sp>
      <p:sp>
        <p:nvSpPr>
          <p:cNvPr id="5" name="TextBox 4"/>
          <p:cNvSpPr txBox="1"/>
          <p:nvPr/>
        </p:nvSpPr>
        <p:spPr>
          <a:xfrm>
            <a:off x="1676400" y="4114800"/>
            <a:ext cx="8458200" cy="923330"/>
          </a:xfrm>
          <a:prstGeom prst="rect">
            <a:avLst/>
          </a:prstGeom>
          <a:noFill/>
        </p:spPr>
        <p:txBody>
          <a:bodyPr wrap="square" rtlCol="0">
            <a:spAutoFit/>
          </a:bodyPr>
          <a:lstStyle/>
          <a:p>
            <a:r>
              <a:rPr lang="en-US" dirty="0" smtClean="0"/>
              <a:t>Drought and Ethanol</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6924" name="Picture 12" descr="http://t2.gstatic.com/images?q=tbn:ANd9GcSkGjc9YwEdwnnOnCf17CtBApSPgO_-gDKxyV5dNEgYRtV4dgwI3w:a.rgbimg.com/cache1nDIsZ/users/m/mz/mzacha/300/mhiBcUo.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95400" y="2819400"/>
            <a:ext cx="2286000" cy="1409701"/>
          </a:xfrm>
          <a:prstGeom prst="rect">
            <a:avLst/>
          </a:prstGeom>
          <a:noFill/>
        </p:spPr>
      </p:pic>
      <p:pic>
        <p:nvPicPr>
          <p:cNvPr id="166922" name="Picture 10" descr="http://t1.gstatic.com/images?q=tbn:ANd9GcRANPzbo_W8ohFYFeDYoEupVhzh2a7at_k1zz1qBESs-VwKKOoBfg:www.kimballstock.com/pix/COW/02/COW-02-RK0011-09P.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76200" y="2743200"/>
            <a:ext cx="1852539" cy="1400175"/>
          </a:xfrm>
          <a:prstGeom prst="rect">
            <a:avLst/>
          </a:prstGeom>
          <a:noFill/>
        </p:spPr>
      </p:pic>
      <p:pic>
        <p:nvPicPr>
          <p:cNvPr id="29" name="Picture 2" descr="http://www.recipekey.com/images/browse_pictures/ground%20beef-recipes.jpg"/>
          <p:cNvPicPr>
            <a:picLocks noChangeAspect="1" noChangeArrowheads="1"/>
          </p:cNvPicPr>
          <p:nvPr/>
        </p:nvPicPr>
        <p:blipFill>
          <a:blip r:embed="rId4" cstate="print"/>
          <a:srcRect/>
          <a:stretch>
            <a:fillRect/>
          </a:stretch>
        </p:blipFill>
        <p:spPr bwMode="auto">
          <a:xfrm>
            <a:off x="6019800" y="3352800"/>
            <a:ext cx="2609589" cy="1905000"/>
          </a:xfrm>
          <a:prstGeom prst="rect">
            <a:avLst/>
          </a:prstGeom>
          <a:noFill/>
        </p:spPr>
      </p:pic>
      <p:sp>
        <p:nvSpPr>
          <p:cNvPr id="27650" name="Rectangle 2"/>
          <p:cNvSpPr>
            <a:spLocks noGrp="1" noChangeArrowheads="1"/>
          </p:cNvSpPr>
          <p:nvPr>
            <p:ph type="title"/>
          </p:nvPr>
        </p:nvSpPr>
        <p:spPr>
          <a:xfrm>
            <a:off x="838200" y="-304800"/>
            <a:ext cx="8216900" cy="1143000"/>
          </a:xfrm>
        </p:spPr>
        <p:txBody>
          <a:bodyPr/>
          <a:lstStyle/>
          <a:p>
            <a:pPr eaLnBrk="1" hangingPunct="1"/>
            <a:r>
              <a:rPr lang="en-US" sz="4000" b="1" dirty="0" smtClean="0">
                <a:solidFill>
                  <a:schemeClr val="folHlink"/>
                </a:solidFill>
                <a:cs typeface="Arial" charset="0"/>
              </a:rPr>
              <a:t>Why Have Beef Prices Risen?</a:t>
            </a:r>
          </a:p>
        </p:txBody>
      </p:sp>
      <p:sp>
        <p:nvSpPr>
          <p:cNvPr id="27654" name="Freeform 8"/>
          <p:cNvSpPr>
            <a:spLocks/>
          </p:cNvSpPr>
          <p:nvPr/>
        </p:nvSpPr>
        <p:spPr bwMode="auto">
          <a:xfrm>
            <a:off x="3810000" y="3200400"/>
            <a:ext cx="2024063" cy="2159000"/>
          </a:xfrm>
          <a:custGeom>
            <a:avLst/>
            <a:gdLst>
              <a:gd name="T0" fmla="*/ 0 w 2430"/>
              <a:gd name="T1" fmla="*/ 0 h 2622"/>
              <a:gd name="T2" fmla="*/ 0 w 2430"/>
              <a:gd name="T3" fmla="*/ 2147483647 h 2622"/>
              <a:gd name="T4" fmla="*/ 2147483647 w 2430"/>
              <a:gd name="T5" fmla="*/ 2147483647 h 2622"/>
              <a:gd name="T6" fmla="*/ 0 60000 65536"/>
              <a:gd name="T7" fmla="*/ 0 60000 65536"/>
              <a:gd name="T8" fmla="*/ 0 60000 65536"/>
              <a:gd name="T9" fmla="*/ 0 w 2430"/>
              <a:gd name="T10" fmla="*/ 0 h 2622"/>
              <a:gd name="T11" fmla="*/ 2430 w 2430"/>
              <a:gd name="T12" fmla="*/ 2622 h 2622"/>
            </a:gdLst>
            <a:ahLst/>
            <a:cxnLst>
              <a:cxn ang="T6">
                <a:pos x="T0" y="T1"/>
              </a:cxn>
              <a:cxn ang="T7">
                <a:pos x="T2" y="T3"/>
              </a:cxn>
              <a:cxn ang="T8">
                <a:pos x="T4" y="T5"/>
              </a:cxn>
            </a:cxnLst>
            <a:rect l="T9" t="T10" r="T11" b="T12"/>
            <a:pathLst>
              <a:path w="2430" h="2622">
                <a:moveTo>
                  <a:pt x="0" y="0"/>
                </a:moveTo>
                <a:lnTo>
                  <a:pt x="0" y="2621"/>
                </a:lnTo>
                <a:lnTo>
                  <a:pt x="2429" y="2621"/>
                </a:lnTo>
              </a:path>
            </a:pathLst>
          </a:custGeom>
          <a:noFill/>
          <a:ln w="12700" cap="rnd">
            <a:solidFill>
              <a:srgbClr val="000000"/>
            </a:solidFill>
            <a:round/>
            <a:headEnd type="none" w="sm" len="sm"/>
            <a:tailEnd type="none" w="sm" len="sm"/>
          </a:ln>
        </p:spPr>
        <p:txBody>
          <a:bodyPr/>
          <a:lstStyle/>
          <a:p>
            <a:endParaRPr lang="en-US"/>
          </a:p>
        </p:txBody>
      </p:sp>
      <p:sp>
        <p:nvSpPr>
          <p:cNvPr id="27655" name="Rectangle 14"/>
          <p:cNvSpPr>
            <a:spLocks noChangeArrowheads="1"/>
          </p:cNvSpPr>
          <p:nvPr/>
        </p:nvSpPr>
        <p:spPr bwMode="auto">
          <a:xfrm>
            <a:off x="3581400" y="5049837"/>
            <a:ext cx="55563" cy="276225"/>
          </a:xfrm>
          <a:prstGeom prst="rect">
            <a:avLst/>
          </a:prstGeom>
          <a:noFill/>
          <a:ln w="9525">
            <a:noFill/>
            <a:miter lim="800000"/>
            <a:headEnd/>
            <a:tailEnd/>
          </a:ln>
        </p:spPr>
        <p:txBody>
          <a:bodyPr lIns="0" tIns="0" rIns="0" bIns="0">
            <a:spAutoFit/>
          </a:bodyPr>
          <a:lstStyle/>
          <a:p>
            <a:pPr eaLnBrk="0" hangingPunct="0"/>
            <a:r>
              <a:rPr lang="en-AU" sz="1800" b="1">
                <a:solidFill>
                  <a:srgbClr val="000000"/>
                </a:solidFill>
                <a:latin typeface="Arial" charset="0"/>
              </a:rPr>
              <a:t>0</a:t>
            </a:r>
          </a:p>
        </p:txBody>
      </p:sp>
      <p:sp>
        <p:nvSpPr>
          <p:cNvPr id="27656" name="Rectangle 20"/>
          <p:cNvSpPr>
            <a:spLocks noChangeArrowheads="1"/>
          </p:cNvSpPr>
          <p:nvPr/>
        </p:nvSpPr>
        <p:spPr bwMode="auto">
          <a:xfrm>
            <a:off x="3276600" y="2819400"/>
            <a:ext cx="295275" cy="277812"/>
          </a:xfrm>
          <a:prstGeom prst="rect">
            <a:avLst/>
          </a:prstGeom>
          <a:noFill/>
          <a:ln w="9525">
            <a:noFill/>
            <a:miter lim="800000"/>
            <a:headEnd/>
            <a:tailEnd/>
          </a:ln>
        </p:spPr>
        <p:txBody>
          <a:bodyPr lIns="0" tIns="0" rIns="0" bIns="0">
            <a:spAutoFit/>
          </a:bodyPr>
          <a:lstStyle/>
          <a:p>
            <a:pPr algn="r" eaLnBrk="0" hangingPunct="0"/>
            <a:r>
              <a:rPr lang="en-AU" sz="1800" b="1">
                <a:solidFill>
                  <a:srgbClr val="000000"/>
                </a:solidFill>
                <a:latin typeface="Arial" charset="0"/>
              </a:rPr>
              <a:t>P</a:t>
            </a:r>
          </a:p>
        </p:txBody>
      </p:sp>
      <p:sp>
        <p:nvSpPr>
          <p:cNvPr id="27657" name="Rectangle 21"/>
          <p:cNvSpPr>
            <a:spLocks noChangeArrowheads="1"/>
          </p:cNvSpPr>
          <p:nvPr/>
        </p:nvSpPr>
        <p:spPr bwMode="auto">
          <a:xfrm>
            <a:off x="5029200" y="5430837"/>
            <a:ext cx="1133475" cy="554038"/>
          </a:xfrm>
          <a:prstGeom prst="rect">
            <a:avLst/>
          </a:prstGeom>
          <a:noFill/>
          <a:ln w="9525">
            <a:noFill/>
            <a:miter lim="800000"/>
            <a:headEnd/>
            <a:tailEnd/>
          </a:ln>
        </p:spPr>
        <p:txBody>
          <a:bodyPr lIns="0" tIns="0" rIns="0" bIns="0">
            <a:spAutoFit/>
          </a:bodyPr>
          <a:lstStyle/>
          <a:p>
            <a:pPr algn="r" eaLnBrk="0" hangingPunct="0"/>
            <a:r>
              <a:rPr lang="en-AU" sz="1800" b="1">
                <a:solidFill>
                  <a:srgbClr val="000000"/>
                </a:solidFill>
                <a:latin typeface="Arial" charset="0"/>
              </a:rPr>
              <a:t>QD</a:t>
            </a:r>
          </a:p>
          <a:p>
            <a:pPr algn="r" eaLnBrk="0" hangingPunct="0"/>
            <a:endParaRPr lang="en-AU" sz="1800" b="1">
              <a:solidFill>
                <a:srgbClr val="000000"/>
              </a:solidFill>
              <a:latin typeface="Arial" charset="0"/>
            </a:endParaRPr>
          </a:p>
        </p:txBody>
      </p:sp>
      <p:sp>
        <p:nvSpPr>
          <p:cNvPr id="27658" name="Line 9"/>
          <p:cNvSpPr>
            <a:spLocks noChangeShapeType="1"/>
          </p:cNvSpPr>
          <p:nvPr/>
        </p:nvSpPr>
        <p:spPr bwMode="auto">
          <a:xfrm flipV="1">
            <a:off x="4191000" y="3221037"/>
            <a:ext cx="762000" cy="1655763"/>
          </a:xfrm>
          <a:prstGeom prst="line">
            <a:avLst/>
          </a:prstGeom>
          <a:noFill/>
          <a:ln w="25400">
            <a:solidFill>
              <a:srgbClr val="4D9AFF"/>
            </a:solidFill>
            <a:round/>
            <a:headEnd type="none" w="sm" len="sm"/>
            <a:tailEnd type="none" w="sm" len="sm"/>
          </a:ln>
        </p:spPr>
        <p:txBody>
          <a:bodyPr wrap="none" anchor="ctr"/>
          <a:lstStyle/>
          <a:p>
            <a:endParaRPr lang="en-US"/>
          </a:p>
        </p:txBody>
      </p:sp>
      <p:sp>
        <p:nvSpPr>
          <p:cNvPr id="24587" name="Line 10"/>
          <p:cNvSpPr>
            <a:spLocks noChangeShapeType="1"/>
          </p:cNvSpPr>
          <p:nvPr/>
        </p:nvSpPr>
        <p:spPr bwMode="auto">
          <a:xfrm flipV="1">
            <a:off x="5181600" y="3297237"/>
            <a:ext cx="609600" cy="1579562"/>
          </a:xfrm>
          <a:prstGeom prst="line">
            <a:avLst/>
          </a:prstGeom>
          <a:noFill/>
          <a:ln w="25400">
            <a:solidFill>
              <a:srgbClr val="800080"/>
            </a:solidFill>
            <a:round/>
            <a:headEnd type="none" w="sm" len="sm"/>
            <a:tailEnd type="none" w="sm" len="sm"/>
          </a:ln>
        </p:spPr>
        <p:txBody>
          <a:bodyPr wrap="none" anchor="ctr"/>
          <a:lstStyle/>
          <a:p>
            <a:endParaRPr lang="en-US"/>
          </a:p>
        </p:txBody>
      </p:sp>
      <p:sp>
        <p:nvSpPr>
          <p:cNvPr id="20" name="Line 11"/>
          <p:cNvSpPr>
            <a:spLocks noChangeShapeType="1"/>
          </p:cNvSpPr>
          <p:nvPr/>
        </p:nvSpPr>
        <p:spPr bwMode="auto">
          <a:xfrm flipH="1">
            <a:off x="4648200" y="3983037"/>
            <a:ext cx="685800" cy="20637"/>
          </a:xfrm>
          <a:prstGeom prst="line">
            <a:avLst/>
          </a:prstGeom>
          <a:noFill/>
          <a:ln w="50800">
            <a:solidFill>
              <a:srgbClr val="8901F3"/>
            </a:solidFill>
            <a:round/>
            <a:headEnd type="none" w="sm" len="sm"/>
            <a:tailEnd type="stealth" w="med" len="lg"/>
          </a:ln>
          <a:effectLst>
            <a:outerShdw dist="17961" dir="2700000" algn="ctr" rotWithShape="0">
              <a:srgbClr val="A2C1FE"/>
            </a:outerShdw>
          </a:effectLst>
        </p:spPr>
        <p:txBody>
          <a:bodyPr wrap="none" anchor="ctr"/>
          <a:lstStyle/>
          <a:p>
            <a:pPr>
              <a:defRPr/>
            </a:pPr>
            <a:endParaRPr lang="en-US">
              <a:cs typeface="+mn-cs"/>
            </a:endParaRPr>
          </a:p>
        </p:txBody>
      </p:sp>
      <p:sp>
        <p:nvSpPr>
          <p:cNvPr id="27661" name="Rectangle 12"/>
          <p:cNvSpPr>
            <a:spLocks noChangeArrowheads="1"/>
          </p:cNvSpPr>
          <p:nvPr/>
        </p:nvSpPr>
        <p:spPr bwMode="auto">
          <a:xfrm>
            <a:off x="5029200" y="4973637"/>
            <a:ext cx="153888" cy="276999"/>
          </a:xfrm>
          <a:prstGeom prst="rect">
            <a:avLst/>
          </a:prstGeom>
          <a:noFill/>
          <a:ln w="9525">
            <a:noFill/>
            <a:miter lim="800000"/>
            <a:headEnd/>
            <a:tailEnd/>
          </a:ln>
        </p:spPr>
        <p:txBody>
          <a:bodyPr wrap="none" lIns="0" tIns="0" rIns="0" bIns="0">
            <a:spAutoFit/>
          </a:bodyPr>
          <a:lstStyle/>
          <a:p>
            <a:pPr eaLnBrk="0" hangingPunct="0"/>
            <a:r>
              <a:rPr lang="en-AU" sz="1800" b="1" dirty="0" smtClean="0">
                <a:solidFill>
                  <a:srgbClr val="000000"/>
                </a:solidFill>
                <a:latin typeface="Arial" charset="0"/>
              </a:rPr>
              <a:t>S</a:t>
            </a:r>
            <a:endParaRPr lang="en-AU" sz="1800" b="1" baseline="-25000" dirty="0">
              <a:solidFill>
                <a:srgbClr val="000000"/>
              </a:solidFill>
              <a:latin typeface="Arial" charset="0"/>
            </a:endParaRPr>
          </a:p>
        </p:txBody>
      </p:sp>
      <p:sp>
        <p:nvSpPr>
          <p:cNvPr id="24590" name="Rectangle 13"/>
          <p:cNvSpPr>
            <a:spLocks noChangeArrowheads="1"/>
          </p:cNvSpPr>
          <p:nvPr/>
        </p:nvSpPr>
        <p:spPr bwMode="auto">
          <a:xfrm>
            <a:off x="4038600" y="4897437"/>
            <a:ext cx="1143000" cy="277812"/>
          </a:xfrm>
          <a:prstGeom prst="rect">
            <a:avLst/>
          </a:prstGeom>
          <a:noFill/>
          <a:ln w="9525">
            <a:noFill/>
            <a:miter lim="800000"/>
            <a:headEnd/>
            <a:tailEnd/>
          </a:ln>
        </p:spPr>
        <p:txBody>
          <a:bodyPr lIns="0" tIns="0" rIns="0" bIns="0">
            <a:spAutoFit/>
          </a:bodyPr>
          <a:lstStyle/>
          <a:p>
            <a:pPr eaLnBrk="0" hangingPunct="0"/>
            <a:r>
              <a:rPr lang="en-AU" sz="1800" b="1" dirty="0" smtClean="0">
                <a:solidFill>
                  <a:srgbClr val="000000"/>
                </a:solidFill>
                <a:latin typeface="Arial" charset="0"/>
              </a:rPr>
              <a:t>S1</a:t>
            </a:r>
            <a:endParaRPr lang="en-AU" sz="1800" b="1" baseline="-25000" dirty="0">
              <a:solidFill>
                <a:srgbClr val="000000"/>
              </a:solidFill>
              <a:latin typeface="Arial" charset="0"/>
            </a:endParaRPr>
          </a:p>
        </p:txBody>
      </p:sp>
      <p:pic>
        <p:nvPicPr>
          <p:cNvPr id="30" name="Picture 2" descr="https://encrypted-tbn3.gstatic.com/images?q=tbn:ANd9GcQnomwrRtZjnETt8nGvEqTyD2YP1xEm1UurRrZrp0bQy9H66-3w"/>
          <p:cNvPicPr>
            <a:picLocks noChangeAspect="1" noChangeArrowheads="1"/>
          </p:cNvPicPr>
          <p:nvPr/>
        </p:nvPicPr>
        <p:blipFill>
          <a:blip r:embed="rId5" cstate="print"/>
          <a:srcRect/>
          <a:stretch>
            <a:fillRect/>
          </a:stretch>
        </p:blipFill>
        <p:spPr bwMode="auto">
          <a:xfrm>
            <a:off x="381000" y="609600"/>
            <a:ext cx="1390650" cy="2438400"/>
          </a:xfrm>
          <a:prstGeom prst="rect">
            <a:avLst/>
          </a:prstGeom>
          <a:noFill/>
          <a:ln w="9525">
            <a:noFill/>
            <a:miter lim="800000"/>
            <a:headEnd/>
            <a:tailEnd/>
          </a:ln>
        </p:spPr>
      </p:pic>
      <p:pic>
        <p:nvPicPr>
          <p:cNvPr id="166918" name="Picture 6" descr="http://t2.gstatic.com/images?q=tbn:ANd9GcSV7l8IquEL0K8bCcREsxiOuFemLICC4PoKmUxCVOsPH19YwXNc:4.bp.blogspot.com/_KpqQ9rqe9aQ/TCTfFpAQDjI/AAAAAAAAGfE/Y_amk9WOTlE/s1600/cow-with-white-background.jpg"/>
          <p:cNvPicPr>
            <a:picLocks noChangeAspect="1" noChangeArrowheads="1"/>
          </p:cNvPicPr>
          <p:nvPr/>
        </p:nvPicPr>
        <p:blipFill>
          <a:blip r:embed="rId6" cstate="print"/>
          <a:srcRect/>
          <a:stretch>
            <a:fillRect/>
          </a:stretch>
        </p:blipFill>
        <p:spPr bwMode="auto">
          <a:xfrm>
            <a:off x="2133600" y="4191000"/>
            <a:ext cx="844408" cy="1219200"/>
          </a:xfrm>
          <a:prstGeom prst="rect">
            <a:avLst/>
          </a:prstGeom>
          <a:noFill/>
        </p:spPr>
      </p:pic>
      <p:pic>
        <p:nvPicPr>
          <p:cNvPr id="166920" name="Picture 8" descr="http://t0.gstatic.com/images?q=tbn:ANd9GcTwLdkAo__f2iizkwCad0GA-vLCL9eRBb5YLaDHJM7QRUdn5F9nCQ:www.freewebphoto.com/images/10156/medium/10156-BJRHA9-8L9D7B-Q465C7-6BLED3-7H65FD-QBP4HK/clipped-a-cow-standing-on-a-white-background.jpg"/>
          <p:cNvPicPr>
            <a:picLocks noChangeAspect="1" noChangeArrowheads="1"/>
          </p:cNvPicPr>
          <p:nvPr/>
        </p:nvPicPr>
        <p:blipFill>
          <a:blip r:embed="rId7" cstate="print"/>
          <a:srcRect/>
          <a:stretch>
            <a:fillRect/>
          </a:stretch>
        </p:blipFill>
        <p:spPr bwMode="auto">
          <a:xfrm>
            <a:off x="228600" y="4294275"/>
            <a:ext cx="1759189" cy="1192125"/>
          </a:xfrm>
          <a:prstGeom prst="rect">
            <a:avLst/>
          </a:prstGeom>
          <a:noFill/>
        </p:spPr>
      </p:pic>
      <p:pic>
        <p:nvPicPr>
          <p:cNvPr id="166926" name="Picture 14" descr="http://t3.gstatic.com/images?q=tbn:ANd9GcSzCPwcaDyTjMRD7mpEFFIbXqAtBq4gITQyUCIz8cl_OkP87wWl:www.marketplace.org/sites/default/files/styles/primary-image-610x340/public/149771248.jpg"/>
          <p:cNvPicPr>
            <a:picLocks noChangeAspect="1" noChangeArrowheads="1"/>
          </p:cNvPicPr>
          <p:nvPr/>
        </p:nvPicPr>
        <p:blipFill>
          <a:blip r:embed="rId8" cstate="print"/>
          <a:srcRect/>
          <a:stretch>
            <a:fillRect/>
          </a:stretch>
        </p:blipFill>
        <p:spPr bwMode="auto">
          <a:xfrm>
            <a:off x="5257800" y="762000"/>
            <a:ext cx="3433563" cy="1905000"/>
          </a:xfrm>
          <a:prstGeom prst="rect">
            <a:avLst/>
          </a:prstGeom>
          <a:noFill/>
        </p:spPr>
      </p:pic>
      <p:pic>
        <p:nvPicPr>
          <p:cNvPr id="166928" name="Picture 16" descr="http://t0.gstatic.com/images?q=tbn:ANd9GcTN0e_aclw_la7BjSIqPm7CUVTWXQ5XnNMEmZG4LlFfrLJHqP8p:3.bp.blogspot.com/-aGYhK_7uQ94/TkxkbbYvPwI/AAAAAAAAAgo/3OqOh0ivSEI/s1600/corn-top.jpg"/>
          <p:cNvPicPr>
            <a:picLocks noChangeAspect="1" noChangeArrowheads="1"/>
          </p:cNvPicPr>
          <p:nvPr/>
        </p:nvPicPr>
        <p:blipFill>
          <a:blip r:embed="rId9" cstate="print"/>
          <a:srcRect/>
          <a:stretch>
            <a:fillRect/>
          </a:stretch>
        </p:blipFill>
        <p:spPr bwMode="auto">
          <a:xfrm>
            <a:off x="2133600" y="762000"/>
            <a:ext cx="2862703" cy="1905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p:bldP spid="2459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5474" name="Picture 2" descr="http://www.recipekey.com/images/browse_pictures/ground%20beef-recipes.jpg"/>
          <p:cNvPicPr>
            <a:picLocks noChangeAspect="1" noChangeArrowheads="1"/>
          </p:cNvPicPr>
          <p:nvPr/>
        </p:nvPicPr>
        <p:blipFill>
          <a:blip r:embed="rId2" cstate="print"/>
          <a:srcRect/>
          <a:stretch>
            <a:fillRect/>
          </a:stretch>
        </p:blipFill>
        <p:spPr bwMode="auto">
          <a:xfrm>
            <a:off x="6116877" y="3581400"/>
            <a:ext cx="3027123" cy="2209800"/>
          </a:xfrm>
          <a:prstGeom prst="rect">
            <a:avLst/>
          </a:prstGeom>
          <a:noFill/>
        </p:spPr>
      </p:pic>
      <p:sp>
        <p:nvSpPr>
          <p:cNvPr id="14339" name="Rectangle 3"/>
          <p:cNvSpPr>
            <a:spLocks noGrp="1" noChangeArrowheads="1"/>
          </p:cNvSpPr>
          <p:nvPr>
            <p:ph type="body" idx="1"/>
          </p:nvPr>
        </p:nvSpPr>
        <p:spPr>
          <a:xfrm>
            <a:off x="762000" y="1981200"/>
            <a:ext cx="8382000" cy="1981200"/>
          </a:xfrm>
        </p:spPr>
        <p:txBody>
          <a:bodyPr/>
          <a:lstStyle/>
          <a:p>
            <a:pPr marL="514350" indent="-514350" eaLnBrk="1" hangingPunct="1"/>
            <a:r>
              <a:rPr lang="en-US" sz="2200" dirty="0" smtClean="0">
                <a:latin typeface="Arial" pitchFamily="34" charset="0"/>
                <a:cs typeface="Arial" pitchFamily="34" charset="0"/>
              </a:rPr>
              <a:t>Input Costs – the cost of producing the good increases/decreased based on the materials necessary to produce (inputs)</a:t>
            </a:r>
          </a:p>
          <a:p>
            <a:pPr marL="914400" lvl="1" indent="-514350" eaLnBrk="1" hangingPunct="1"/>
            <a:r>
              <a:rPr lang="en-US" sz="1600" dirty="0" smtClean="0">
                <a:solidFill>
                  <a:srgbClr val="C00000"/>
                </a:solidFill>
                <a:latin typeface="Arial" pitchFamily="34" charset="0"/>
                <a:cs typeface="Arial" pitchFamily="34" charset="0"/>
              </a:rPr>
              <a:t>Inputs necessary to produce are land, labor, capital</a:t>
            </a:r>
            <a:endParaRPr lang="en-US" sz="1600" dirty="0" smtClean="0">
              <a:solidFill>
                <a:srgbClr val="003366"/>
              </a:solidFill>
              <a:latin typeface="Arial" pitchFamily="34" charset="0"/>
              <a:cs typeface="Arial" pitchFamily="34" charset="0"/>
            </a:endParaRPr>
          </a:p>
          <a:p>
            <a:pPr marL="914400" lvl="1" indent="-514350" eaLnBrk="1" hangingPunct="1"/>
            <a:endParaRPr lang="en-US" sz="1800" dirty="0" smtClean="0">
              <a:latin typeface="Arial" pitchFamily="34" charset="0"/>
              <a:cs typeface="Arial" pitchFamily="34" charset="0"/>
            </a:endParaRPr>
          </a:p>
          <a:p>
            <a:pPr marL="514350" indent="-514350" eaLnBrk="1" hangingPunct="1">
              <a:buFont typeface="Wingdings" pitchFamily="2" charset="2"/>
              <a:buNone/>
            </a:pPr>
            <a:endParaRPr lang="en-US" sz="2200" dirty="0" smtClean="0">
              <a:latin typeface="Arial" pitchFamily="34" charset="0"/>
              <a:cs typeface="Arial" pitchFamily="34" charset="0"/>
            </a:endParaRPr>
          </a:p>
          <a:p>
            <a:pPr marL="514350" indent="-514350" eaLnBrk="1" hangingPunct="1">
              <a:buFont typeface="Times New Roman" pitchFamily="18" charset="0"/>
              <a:buAutoNum type="arabicPeriod"/>
            </a:pPr>
            <a:endParaRPr lang="en-US" sz="2200" dirty="0" smtClean="0">
              <a:latin typeface="Arial" pitchFamily="34" charset="0"/>
              <a:cs typeface="Arial" pitchFamily="34" charset="0"/>
            </a:endParaRPr>
          </a:p>
        </p:txBody>
      </p:sp>
      <p:pic>
        <p:nvPicPr>
          <p:cNvPr id="17412" name="Picture 7" descr="http://biomassauthority.com/corn-is-expensive.jpg"/>
          <p:cNvPicPr>
            <a:picLocks noChangeAspect="1" noChangeArrowheads="1"/>
          </p:cNvPicPr>
          <p:nvPr/>
        </p:nvPicPr>
        <p:blipFill>
          <a:blip r:embed="rId3" cstate="print"/>
          <a:srcRect/>
          <a:stretch>
            <a:fillRect/>
          </a:stretch>
        </p:blipFill>
        <p:spPr bwMode="auto">
          <a:xfrm>
            <a:off x="0" y="76200"/>
            <a:ext cx="2636838" cy="1752600"/>
          </a:xfrm>
          <a:prstGeom prst="rect">
            <a:avLst/>
          </a:prstGeom>
          <a:noFill/>
          <a:ln w="9525">
            <a:noFill/>
            <a:miter lim="800000"/>
            <a:headEnd/>
            <a:tailEnd/>
          </a:ln>
        </p:spPr>
      </p:pic>
      <p:pic>
        <p:nvPicPr>
          <p:cNvPr id="14347" name="Picture 11" descr="http://www.devicedaily.com/wp-content/uploads/2008/11/ethanol.jpg"/>
          <p:cNvPicPr>
            <a:picLocks noChangeAspect="1" noChangeArrowheads="1"/>
          </p:cNvPicPr>
          <p:nvPr/>
        </p:nvPicPr>
        <p:blipFill>
          <a:blip r:embed="rId4" cstate="print"/>
          <a:srcRect/>
          <a:stretch>
            <a:fillRect/>
          </a:stretch>
        </p:blipFill>
        <p:spPr bwMode="auto">
          <a:xfrm>
            <a:off x="7089775" y="228600"/>
            <a:ext cx="1978025" cy="1317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415" name="Rectangle 2"/>
          <p:cNvSpPr>
            <a:spLocks noGrp="1" noChangeArrowheads="1"/>
          </p:cNvSpPr>
          <p:nvPr>
            <p:ph type="title"/>
          </p:nvPr>
        </p:nvSpPr>
        <p:spPr>
          <a:xfrm>
            <a:off x="381000" y="609600"/>
            <a:ext cx="8216900" cy="1143000"/>
          </a:xfrm>
        </p:spPr>
        <p:txBody>
          <a:bodyPr/>
          <a:lstStyle/>
          <a:p>
            <a:pPr eaLnBrk="1" hangingPunct="1"/>
            <a:r>
              <a:rPr lang="en-US" sz="3600" b="1" dirty="0" smtClean="0">
                <a:solidFill>
                  <a:schemeClr val="folHlink"/>
                </a:solidFill>
                <a:latin typeface="Arial" pitchFamily="34" charset="0"/>
                <a:cs typeface="Arial" pitchFamily="34" charset="0"/>
              </a:rPr>
              <a:t>Input Costs</a:t>
            </a:r>
          </a:p>
        </p:txBody>
      </p:sp>
      <p:pic>
        <p:nvPicPr>
          <p:cNvPr id="105476" name="Picture 4" descr="http://www.fatburningfurnace.com/images/foods%20to%20avoid%20for%20weight%20loss-foods%20with%20high%20fructose%20corn%20syrup.jpg"/>
          <p:cNvPicPr>
            <a:picLocks noChangeAspect="1" noChangeArrowheads="1"/>
          </p:cNvPicPr>
          <p:nvPr/>
        </p:nvPicPr>
        <p:blipFill>
          <a:blip r:embed="rId5" cstate="print"/>
          <a:srcRect/>
          <a:stretch>
            <a:fillRect/>
          </a:stretch>
        </p:blipFill>
        <p:spPr bwMode="auto">
          <a:xfrm>
            <a:off x="2819400" y="3505200"/>
            <a:ext cx="3581400" cy="2013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2" descr="http://www.daybydaynutrition.com/wp-content/uploads/high-fructose-corn-syrup-image.jpg"/>
          <p:cNvPicPr>
            <a:picLocks noChangeAspect="1" noChangeArrowheads="1"/>
          </p:cNvPicPr>
          <p:nvPr/>
        </p:nvPicPr>
        <p:blipFill>
          <a:blip r:embed="rId6" cstate="print"/>
          <a:srcRect/>
          <a:stretch>
            <a:fillRect/>
          </a:stretch>
        </p:blipFill>
        <p:spPr bwMode="auto">
          <a:xfrm>
            <a:off x="-1" y="3733800"/>
            <a:ext cx="2760453" cy="18288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2"/>
          <p:cNvSpPr txBox="1">
            <a:spLocks noChangeArrowheads="1"/>
          </p:cNvSpPr>
          <p:nvPr/>
        </p:nvSpPr>
        <p:spPr bwMode="auto">
          <a:xfrm>
            <a:off x="609600" y="-152400"/>
            <a:ext cx="8001000" cy="1143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000" b="0" i="0" u="none" strike="noStrike" kern="0" cap="none" spc="0" normalizeH="0" baseline="0" noProof="0" smtClean="0">
                <a:ln>
                  <a:noFill/>
                </a:ln>
                <a:solidFill>
                  <a:srgbClr val="C00000"/>
                </a:solidFill>
                <a:effectLst/>
                <a:uLnTx/>
                <a:uFillTx/>
                <a:latin typeface="Calibri" pitchFamily="34" charset="0"/>
                <a:ea typeface="+mj-ea"/>
                <a:cs typeface="Arial" charset="0"/>
              </a:rPr>
              <a:t>Activator - Supply</a:t>
            </a:r>
            <a:endParaRPr kumimoji="0" lang="en-US" sz="4000" b="0" i="0" u="none" strike="noStrike" kern="0" cap="none" spc="0" normalizeH="0" baseline="0" noProof="0" dirty="0" smtClean="0">
              <a:ln>
                <a:noFill/>
              </a:ln>
              <a:solidFill>
                <a:srgbClr val="C00000"/>
              </a:solidFill>
              <a:effectLst/>
              <a:uLnTx/>
              <a:uFillTx/>
              <a:latin typeface="Calibri" pitchFamily="34" charset="0"/>
              <a:ea typeface="+mj-ea"/>
              <a:cs typeface="Arial" charset="0"/>
            </a:endParaRPr>
          </a:p>
        </p:txBody>
      </p:sp>
      <p:sp>
        <p:nvSpPr>
          <p:cNvPr id="5122" name="Rectangle 2"/>
          <p:cNvSpPr>
            <a:spLocks noGrp="1" noChangeArrowheads="1"/>
          </p:cNvSpPr>
          <p:nvPr>
            <p:ph type="title"/>
          </p:nvPr>
        </p:nvSpPr>
        <p:spPr>
          <a:xfrm>
            <a:off x="533400" y="-152400"/>
            <a:ext cx="8153400" cy="1143000"/>
          </a:xfrm>
          <a:solidFill>
            <a:schemeClr val="bg1"/>
          </a:solidFill>
        </p:spPr>
        <p:txBody>
          <a:bodyPr/>
          <a:lstStyle/>
          <a:p>
            <a:pPr eaLnBrk="1" hangingPunct="1"/>
            <a:r>
              <a:rPr lang="en-US" sz="4000" dirty="0" smtClean="0">
                <a:solidFill>
                  <a:srgbClr val="C00000"/>
                </a:solidFill>
                <a:latin typeface="Calibri" pitchFamily="34" charset="0"/>
                <a:cs typeface="Arial" charset="0"/>
              </a:rPr>
              <a:t>Activator - Supply</a:t>
            </a:r>
          </a:p>
        </p:txBody>
      </p:sp>
      <p:sp>
        <p:nvSpPr>
          <p:cNvPr id="5123" name="Rectangle 3"/>
          <p:cNvSpPr>
            <a:spLocks noGrp="1" noChangeArrowheads="1"/>
          </p:cNvSpPr>
          <p:nvPr>
            <p:ph idx="1"/>
          </p:nvPr>
        </p:nvSpPr>
        <p:spPr>
          <a:xfrm>
            <a:off x="0" y="609600"/>
            <a:ext cx="8991600" cy="2971800"/>
          </a:xfrm>
          <a:solidFill>
            <a:schemeClr val="bg1"/>
          </a:solidFill>
        </p:spPr>
        <p:txBody>
          <a:bodyPr/>
          <a:lstStyle/>
          <a:p>
            <a:pPr eaLnBrk="1" hangingPunct="1">
              <a:buFontTx/>
              <a:buNone/>
            </a:pPr>
            <a:r>
              <a:rPr lang="en-US" sz="1600" dirty="0" smtClean="0">
                <a:solidFill>
                  <a:srgbClr val="003366"/>
                </a:solidFill>
                <a:latin typeface="Calibri" pitchFamily="34" charset="0"/>
                <a:cs typeface="Arial" charset="0"/>
              </a:rPr>
              <a:t>	Scenario: Imagine you are beginning a landscaping business in your neighborhood. One of your neighbors tells you they are willing to pay you $30 a week for your services, which includes mowing their lawn, edging, and weed whacking. You tell them, “It’s a deal!” and agree to mow their lawn 4 times a month. A second neighbor tells you that they will pay you $20 a week for your services. You think to yourself, “Well, it’s not as good a deal as the first neighbor, but I’m just starting out”, and you agree to mow their lawn 2 times a month. The third neighbor you approach tells you that they are willing to pay you $10 a week for your services. You tell them that you will service their lawn 1 time a month because they are a friend of the family. The 4</a:t>
            </a:r>
            <a:r>
              <a:rPr lang="en-US" sz="1600" baseline="30000" dirty="0" smtClean="0">
                <a:solidFill>
                  <a:srgbClr val="003366"/>
                </a:solidFill>
                <a:latin typeface="Calibri" pitchFamily="34" charset="0"/>
                <a:cs typeface="Arial" charset="0"/>
              </a:rPr>
              <a:t>th</a:t>
            </a:r>
            <a:r>
              <a:rPr lang="en-US" sz="1600" dirty="0" smtClean="0">
                <a:solidFill>
                  <a:srgbClr val="003366"/>
                </a:solidFill>
                <a:latin typeface="Calibri" pitchFamily="34" charset="0"/>
                <a:cs typeface="Arial" charset="0"/>
              </a:rPr>
              <a:t> person offers you $5, and you politely decline.</a:t>
            </a:r>
          </a:p>
          <a:p>
            <a:pPr eaLnBrk="1" hangingPunct="1"/>
            <a:endParaRPr lang="en-US" sz="1600" dirty="0" smtClean="0">
              <a:solidFill>
                <a:srgbClr val="003366"/>
              </a:solidFill>
              <a:latin typeface="Calibri" pitchFamily="34" charset="0"/>
              <a:cs typeface="Arial" charset="0"/>
            </a:endParaRPr>
          </a:p>
        </p:txBody>
      </p:sp>
      <p:graphicFrame>
        <p:nvGraphicFramePr>
          <p:cNvPr id="5" name="Group 115"/>
          <p:cNvGraphicFramePr>
            <a:graphicFrameLocks noGrp="1"/>
          </p:cNvGraphicFramePr>
          <p:nvPr/>
        </p:nvGraphicFramePr>
        <p:xfrm>
          <a:off x="609600" y="2743200"/>
          <a:ext cx="3657600" cy="2666999"/>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8359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C00000"/>
                          </a:solidFill>
                          <a:effectLst/>
                          <a:latin typeface="Calibri" pitchFamily="34" charset="0"/>
                        </a:rPr>
                        <a:t>Price For Lawn Mowing Service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3366"/>
                          </a:solidFill>
                          <a:effectLst/>
                          <a:latin typeface="Calibri" pitchFamily="34" charset="0"/>
                        </a:rPr>
                        <a:t>Quantity Supplied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585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85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85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85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2" name="Group 50"/>
          <p:cNvGrpSpPr>
            <a:grpSpLocks/>
          </p:cNvGrpSpPr>
          <p:nvPr/>
        </p:nvGrpSpPr>
        <p:grpSpPr bwMode="auto">
          <a:xfrm>
            <a:off x="5105400" y="2587625"/>
            <a:ext cx="3505200" cy="3433763"/>
            <a:chOff x="2531" y="1221"/>
            <a:chExt cx="2669" cy="2788"/>
          </a:xfrm>
        </p:grpSpPr>
        <p:sp>
          <p:nvSpPr>
            <p:cNvPr id="5157" name="Rectangle 51"/>
            <p:cNvSpPr>
              <a:spLocks noChangeArrowheads="1"/>
            </p:cNvSpPr>
            <p:nvPr/>
          </p:nvSpPr>
          <p:spPr bwMode="auto">
            <a:xfrm>
              <a:off x="2768" y="1221"/>
              <a:ext cx="2031" cy="187"/>
            </a:xfrm>
            <a:prstGeom prst="rect">
              <a:avLst/>
            </a:prstGeom>
            <a:noFill/>
            <a:ln w="22225">
              <a:noFill/>
              <a:miter lim="800000"/>
              <a:headEnd/>
              <a:tailEnd/>
            </a:ln>
          </p:spPr>
          <p:txBody>
            <a:bodyPr wrap="none" lIns="0" tIns="0" rIns="0" bIns="0">
              <a:spAutoFit/>
            </a:bodyPr>
            <a:lstStyle/>
            <a:p>
              <a:pPr defTabSz="514350" eaLnBrk="0" hangingPunct="0"/>
              <a:r>
                <a:rPr lang="en-AU" sz="1500" b="1">
                  <a:solidFill>
                    <a:srgbClr val="C00000"/>
                  </a:solidFill>
                  <a:latin typeface="Calibri" pitchFamily="34" charset="0"/>
                </a:rPr>
                <a:t>Price for Landscaping Service</a:t>
              </a:r>
            </a:p>
          </p:txBody>
        </p:sp>
        <p:sp>
          <p:nvSpPr>
            <p:cNvPr id="5158" name="Rectangle 90"/>
            <p:cNvSpPr>
              <a:spLocks noChangeArrowheads="1"/>
            </p:cNvSpPr>
            <p:nvPr/>
          </p:nvSpPr>
          <p:spPr bwMode="auto">
            <a:xfrm>
              <a:off x="3875" y="3822"/>
              <a:ext cx="1267" cy="187"/>
            </a:xfrm>
            <a:prstGeom prst="rect">
              <a:avLst/>
            </a:prstGeom>
            <a:noFill/>
            <a:ln w="22225">
              <a:noFill/>
              <a:miter lim="800000"/>
              <a:headEnd/>
              <a:tailEnd/>
            </a:ln>
          </p:spPr>
          <p:txBody>
            <a:bodyPr wrap="none" lIns="0" tIns="0" rIns="0" bIns="0">
              <a:spAutoFit/>
            </a:bodyPr>
            <a:lstStyle/>
            <a:p>
              <a:pPr defTabSz="514350" eaLnBrk="0" hangingPunct="0"/>
              <a:r>
                <a:rPr lang="en-AU" sz="1500" b="1">
                  <a:solidFill>
                    <a:srgbClr val="003366"/>
                  </a:solidFill>
                  <a:latin typeface="Calibri" pitchFamily="34" charset="0"/>
                </a:rPr>
                <a:t>Quantity Supplied</a:t>
              </a:r>
            </a:p>
          </p:txBody>
        </p:sp>
        <p:sp>
          <p:nvSpPr>
            <p:cNvPr id="5159" name="Freeform 105"/>
            <p:cNvSpPr>
              <a:spLocks/>
            </p:cNvSpPr>
            <p:nvPr/>
          </p:nvSpPr>
          <p:spPr bwMode="auto">
            <a:xfrm>
              <a:off x="2531" y="1358"/>
              <a:ext cx="2669" cy="2125"/>
            </a:xfrm>
            <a:custGeom>
              <a:avLst/>
              <a:gdLst>
                <a:gd name="T0" fmla="*/ 0 w 2621"/>
                <a:gd name="T1" fmla="*/ 0 h 2571"/>
                <a:gd name="T2" fmla="*/ 0 w 2621"/>
                <a:gd name="T3" fmla="*/ 12 h 2571"/>
                <a:gd name="T4" fmla="*/ 788 w 2621"/>
                <a:gd name="T5" fmla="*/ 12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22225" cap="rnd">
              <a:solidFill>
                <a:srgbClr val="000000"/>
              </a:solidFill>
              <a:round/>
              <a:headEnd type="triangle" w="sm" len="sm"/>
              <a:tailEnd type="triangle" w="sm" len="sm"/>
            </a:ln>
          </p:spPr>
          <p:txBody>
            <a:bodyPr/>
            <a:lstStyle/>
            <a:p>
              <a:endParaRPr lang="en-US"/>
            </a:p>
          </p:txBody>
        </p:sp>
      </p:grpSp>
      <p:sp>
        <p:nvSpPr>
          <p:cNvPr id="5147" name="Rectangle 57"/>
          <p:cNvSpPr>
            <a:spLocks noChangeArrowheads="1"/>
          </p:cNvSpPr>
          <p:nvPr/>
        </p:nvSpPr>
        <p:spPr bwMode="auto">
          <a:xfrm>
            <a:off x="4419600" y="3121025"/>
            <a:ext cx="588963" cy="23177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$30.00</a:t>
            </a:r>
          </a:p>
        </p:txBody>
      </p:sp>
      <p:sp>
        <p:nvSpPr>
          <p:cNvPr id="5148" name="Rectangle 59"/>
          <p:cNvSpPr>
            <a:spLocks noChangeArrowheads="1"/>
          </p:cNvSpPr>
          <p:nvPr/>
        </p:nvSpPr>
        <p:spPr bwMode="auto">
          <a:xfrm>
            <a:off x="4495800" y="4495800"/>
            <a:ext cx="482600" cy="23177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10.00</a:t>
            </a:r>
          </a:p>
        </p:txBody>
      </p:sp>
      <p:sp>
        <p:nvSpPr>
          <p:cNvPr id="5149" name="Rectangle 60"/>
          <p:cNvSpPr>
            <a:spLocks noChangeArrowheads="1"/>
          </p:cNvSpPr>
          <p:nvPr/>
        </p:nvSpPr>
        <p:spPr bwMode="auto">
          <a:xfrm>
            <a:off x="4800600" y="5349875"/>
            <a:ext cx="93663" cy="21272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0</a:t>
            </a:r>
          </a:p>
        </p:txBody>
      </p:sp>
      <p:sp>
        <p:nvSpPr>
          <p:cNvPr id="5150" name="Rectangle 61"/>
          <p:cNvSpPr>
            <a:spLocks noChangeArrowheads="1"/>
          </p:cNvSpPr>
          <p:nvPr/>
        </p:nvSpPr>
        <p:spPr bwMode="auto">
          <a:xfrm>
            <a:off x="5105400" y="5410200"/>
            <a:ext cx="340360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    1     2    3    4     5    6    7    8    9    10</a:t>
            </a:r>
          </a:p>
        </p:txBody>
      </p:sp>
      <p:sp>
        <p:nvSpPr>
          <p:cNvPr id="46" name="Line 92"/>
          <p:cNvSpPr>
            <a:spLocks noChangeShapeType="1"/>
          </p:cNvSpPr>
          <p:nvPr/>
        </p:nvSpPr>
        <p:spPr bwMode="auto">
          <a:xfrm flipH="1">
            <a:off x="5105400" y="3276600"/>
            <a:ext cx="1143000" cy="1905000"/>
          </a:xfrm>
          <a:prstGeom prst="line">
            <a:avLst/>
          </a:prstGeom>
          <a:noFill/>
          <a:ln w="25400">
            <a:solidFill>
              <a:srgbClr val="4D9AFF"/>
            </a:solidFill>
            <a:round/>
            <a:headEnd type="none" w="sm" len="sm"/>
            <a:tailEnd type="none" w="sm" len="sm"/>
          </a:ln>
        </p:spPr>
        <p:txBody>
          <a:bodyPr wrap="none" anchor="ctr"/>
          <a:lstStyle/>
          <a:p>
            <a:endParaRPr lang="en-US"/>
          </a:p>
        </p:txBody>
      </p:sp>
      <p:sp>
        <p:nvSpPr>
          <p:cNvPr id="47" name="Freeform 95"/>
          <p:cNvSpPr>
            <a:spLocks/>
          </p:cNvSpPr>
          <p:nvPr/>
        </p:nvSpPr>
        <p:spPr bwMode="auto">
          <a:xfrm>
            <a:off x="5791200" y="39624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48" name="Freeform 98"/>
          <p:cNvSpPr>
            <a:spLocks/>
          </p:cNvSpPr>
          <p:nvPr/>
        </p:nvSpPr>
        <p:spPr bwMode="auto">
          <a:xfrm>
            <a:off x="5410200" y="45720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49" name="Freeform 93"/>
          <p:cNvSpPr>
            <a:spLocks/>
          </p:cNvSpPr>
          <p:nvPr/>
        </p:nvSpPr>
        <p:spPr bwMode="auto">
          <a:xfrm>
            <a:off x="6248400" y="3192463"/>
            <a:ext cx="68263" cy="84137"/>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19" name="Freeform 98"/>
          <p:cNvSpPr>
            <a:spLocks/>
          </p:cNvSpPr>
          <p:nvPr/>
        </p:nvSpPr>
        <p:spPr bwMode="auto">
          <a:xfrm>
            <a:off x="5110163" y="51054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5156" name="Rectangle 59"/>
          <p:cNvSpPr>
            <a:spLocks noChangeArrowheads="1"/>
          </p:cNvSpPr>
          <p:nvPr/>
        </p:nvSpPr>
        <p:spPr bwMode="auto">
          <a:xfrm>
            <a:off x="4578350" y="5029200"/>
            <a:ext cx="3746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5.00</a:t>
            </a:r>
          </a:p>
        </p:txBody>
      </p:sp>
      <p:sp>
        <p:nvSpPr>
          <p:cNvPr id="22" name="Text Box 5"/>
          <p:cNvSpPr txBox="1">
            <a:spLocks noChangeArrowheads="1"/>
          </p:cNvSpPr>
          <p:nvPr/>
        </p:nvSpPr>
        <p:spPr bwMode="auto">
          <a:xfrm>
            <a:off x="304800" y="5486400"/>
            <a:ext cx="8610600" cy="1077218"/>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n-US" sz="1600" dirty="0" smtClean="0">
                <a:solidFill>
                  <a:srgbClr val="C00000"/>
                </a:solidFill>
                <a:latin typeface="Calibri" pitchFamily="34" charset="0"/>
              </a:rPr>
              <a:t>Which </a:t>
            </a:r>
            <a:r>
              <a:rPr lang="en-US" sz="1600" dirty="0">
                <a:solidFill>
                  <a:srgbClr val="C00000"/>
                </a:solidFill>
                <a:latin typeface="Calibri" pitchFamily="34" charset="0"/>
              </a:rPr>
              <a:t>way is the curve sloping?</a:t>
            </a:r>
          </a:p>
          <a:p>
            <a:pPr marL="457200" indent="-457200">
              <a:spcBef>
                <a:spcPct val="50000"/>
              </a:spcBef>
              <a:buFontTx/>
              <a:buAutoNum type="arabicPeriod"/>
            </a:pPr>
            <a:endParaRPr lang="en-US" sz="1600" dirty="0" smtClean="0">
              <a:solidFill>
                <a:srgbClr val="003366"/>
              </a:solidFill>
              <a:latin typeface="Calibri" pitchFamily="34" charset="0"/>
            </a:endParaRPr>
          </a:p>
          <a:p>
            <a:pPr marL="457200" indent="-457200">
              <a:spcBef>
                <a:spcPct val="50000"/>
              </a:spcBef>
              <a:buFontTx/>
              <a:buAutoNum type="arabicPeriod"/>
            </a:pPr>
            <a:r>
              <a:rPr lang="en-US" sz="1600" dirty="0" smtClean="0">
                <a:solidFill>
                  <a:srgbClr val="003366"/>
                </a:solidFill>
                <a:latin typeface="Calibri" pitchFamily="34" charset="0"/>
              </a:rPr>
              <a:t>Why </a:t>
            </a:r>
            <a:r>
              <a:rPr lang="en-US" sz="1600" dirty="0">
                <a:solidFill>
                  <a:srgbClr val="003366"/>
                </a:solidFill>
                <a:latin typeface="Calibri" pitchFamily="34" charset="0"/>
              </a:rPr>
              <a:t>do you think it is sloping in that direction?</a:t>
            </a:r>
          </a:p>
        </p:txBody>
      </p:sp>
      <p:sp>
        <p:nvSpPr>
          <p:cNvPr id="24" name="TextBox 23"/>
          <p:cNvSpPr txBox="1"/>
          <p:nvPr/>
        </p:nvSpPr>
        <p:spPr>
          <a:xfrm>
            <a:off x="838200" y="5814536"/>
            <a:ext cx="2514600" cy="369332"/>
          </a:xfrm>
          <a:prstGeom prst="rect">
            <a:avLst/>
          </a:prstGeom>
          <a:noFill/>
        </p:spPr>
        <p:txBody>
          <a:bodyPr wrap="square" rtlCol="0">
            <a:spAutoFit/>
          </a:bodyPr>
          <a:lstStyle/>
          <a:p>
            <a:r>
              <a:rPr lang="en-US" sz="1800" dirty="0" smtClean="0">
                <a:solidFill>
                  <a:srgbClr val="003366"/>
                </a:solidFill>
                <a:latin typeface="Calibri" pitchFamily="34" charset="0"/>
                <a:cs typeface="Calibri" pitchFamily="34" charset="0"/>
              </a:rPr>
              <a:t>Upward</a:t>
            </a:r>
            <a:endParaRPr lang="en-US" sz="1800" dirty="0">
              <a:solidFill>
                <a:srgbClr val="003366"/>
              </a:solidFill>
              <a:latin typeface="Calibri" pitchFamily="34" charset="0"/>
              <a:cs typeface="Calibri" pitchFamily="34" charset="0"/>
            </a:endParaRPr>
          </a:p>
        </p:txBody>
      </p:sp>
      <p:sp>
        <p:nvSpPr>
          <p:cNvPr id="25" name="TextBox 24"/>
          <p:cNvSpPr txBox="1"/>
          <p:nvPr/>
        </p:nvSpPr>
        <p:spPr>
          <a:xfrm>
            <a:off x="838200" y="6412468"/>
            <a:ext cx="4572000" cy="369332"/>
          </a:xfrm>
          <a:prstGeom prst="rect">
            <a:avLst/>
          </a:prstGeom>
          <a:noFill/>
        </p:spPr>
        <p:txBody>
          <a:bodyPr wrap="square" rtlCol="0">
            <a:spAutoFit/>
          </a:bodyPr>
          <a:lstStyle/>
          <a:p>
            <a:r>
              <a:rPr lang="en-US" sz="1800" dirty="0" smtClean="0">
                <a:solidFill>
                  <a:srgbClr val="C00000"/>
                </a:solidFill>
                <a:latin typeface="Calibri" pitchFamily="34" charset="0"/>
                <a:cs typeface="Calibri" pitchFamily="34" charset="0"/>
              </a:rPr>
              <a:t>Price goes up, you are willing to supply more</a:t>
            </a:r>
            <a:endParaRPr lang="en-US" sz="1800" dirty="0">
              <a:solidFill>
                <a:srgbClr val="C00000"/>
              </a:solidFill>
              <a:latin typeface="Calibri" pitchFamily="34" charset="0"/>
              <a:cs typeface="Calibri" pitchFamily="34" charset="0"/>
            </a:endParaRPr>
          </a:p>
        </p:txBody>
      </p:sp>
      <p:sp>
        <p:nvSpPr>
          <p:cNvPr id="26" name="Rectangle 55"/>
          <p:cNvSpPr>
            <a:spLocks noChangeArrowheads="1"/>
          </p:cNvSpPr>
          <p:nvPr/>
        </p:nvSpPr>
        <p:spPr bwMode="auto">
          <a:xfrm>
            <a:off x="4495800" y="3505200"/>
            <a:ext cx="482600" cy="231775"/>
          </a:xfrm>
          <a:prstGeom prst="rect">
            <a:avLst/>
          </a:prstGeom>
          <a:noFill/>
          <a:ln w="9525">
            <a:noFill/>
            <a:miter lim="800000"/>
            <a:headEnd/>
            <a:tailEnd/>
          </a:ln>
        </p:spPr>
        <p:txBody>
          <a:bodyPr wrap="none" lIns="0" tIns="0" rIns="0" bIns="0">
            <a:spAutoFit/>
          </a:bodyPr>
          <a:lstStyle/>
          <a:p>
            <a:pPr defTabSz="514350" eaLnBrk="0" hangingPunct="0"/>
            <a:r>
              <a:rPr lang="en-AU" sz="1500" b="1" dirty="0">
                <a:solidFill>
                  <a:srgbClr val="000000"/>
                </a:solidFill>
                <a:latin typeface="Arial" charset="0"/>
              </a:rPr>
              <a:t>20.00</a:t>
            </a:r>
          </a:p>
        </p:txBody>
      </p:sp>
      <p:sp>
        <p:nvSpPr>
          <p:cNvPr id="27" name="Rectangle 55"/>
          <p:cNvSpPr>
            <a:spLocks noChangeArrowheads="1"/>
          </p:cNvSpPr>
          <p:nvPr/>
        </p:nvSpPr>
        <p:spPr bwMode="auto">
          <a:xfrm>
            <a:off x="4495800" y="4038600"/>
            <a:ext cx="482504" cy="230832"/>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charset="0"/>
              </a:rPr>
              <a:t>15.00</a:t>
            </a:r>
            <a:endParaRPr lang="en-AU" sz="1500" b="1" dirty="0">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ppt_x"/>
                                          </p:val>
                                        </p:tav>
                                        <p:tav tm="100000">
                                          <p:val>
                                            <p:strVal val="#ppt_x"/>
                                          </p:val>
                                        </p:tav>
                                      </p:tavLst>
                                    </p:anim>
                                    <p:anim calcmode="lin" valueType="num">
                                      <p:cBhvr additive="base">
                                        <p:cTn id="13" dur="500" fill="hold"/>
                                        <p:tgtEl>
                                          <p:spTgt spid="4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ppt_x"/>
                                          </p:val>
                                        </p:tav>
                                        <p:tav tm="100000">
                                          <p:val>
                                            <p:strVal val="#ppt_x"/>
                                          </p:val>
                                        </p:tav>
                                      </p:tavLst>
                                    </p:anim>
                                    <p:anim calcmode="lin" valueType="num">
                                      <p:cBhvr additive="base">
                                        <p:cTn id="18" dur="500" fill="hold"/>
                                        <p:tgtEl>
                                          <p:spTgt spid="4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down)">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19" grpId="0" animBg="1"/>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Technology</a:t>
            </a:r>
            <a:endParaRPr lang="en-US" dirty="0"/>
          </a:p>
        </p:txBody>
      </p:sp>
      <p:graphicFrame>
        <p:nvGraphicFramePr>
          <p:cNvPr id="4" name="Table 3"/>
          <p:cNvGraphicFramePr>
            <a:graphicFrameLocks noGrp="1"/>
          </p:cNvGraphicFramePr>
          <p:nvPr/>
        </p:nvGraphicFramePr>
        <p:xfrm>
          <a:off x="685800" y="838200"/>
          <a:ext cx="7848600" cy="5440652"/>
        </p:xfrm>
        <a:graphic>
          <a:graphicData uri="http://schemas.openxmlformats.org/drawingml/2006/table">
            <a:tbl>
              <a:tblPr>
                <a:tableStyleId>{616DA210-FB5B-4158-B5E0-FEB733F419BA}</a:tableStyleId>
              </a:tblPr>
              <a:tblGrid>
                <a:gridCol w="3679032">
                  <a:extLst>
                    <a:ext uri="{9D8B030D-6E8A-4147-A177-3AD203B41FA5}">
                      <a16:colId xmlns:a16="http://schemas.microsoft.com/office/drawing/2014/main" val="20000"/>
                    </a:ext>
                  </a:extLst>
                </a:gridCol>
                <a:gridCol w="4169568">
                  <a:extLst>
                    <a:ext uri="{9D8B030D-6E8A-4147-A177-3AD203B41FA5}">
                      <a16:colId xmlns:a16="http://schemas.microsoft.com/office/drawing/2014/main" val="20001"/>
                    </a:ext>
                  </a:extLst>
                </a:gridCol>
              </a:tblGrid>
              <a:tr h="27203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sng" dirty="0" smtClean="0"/>
                        <a:t>Inputs</a:t>
                      </a:r>
                    </a:p>
                    <a:p>
                      <a:pPr marL="0" marR="0" algn="ctr"/>
                      <a:endParaRPr lang="en-US" sz="1600" b="1" u="sng" dirty="0">
                        <a:solidFill>
                          <a:schemeClr val="accent3"/>
                        </a:solidFill>
                        <a:latin typeface="+mn-lt"/>
                        <a:ea typeface="Times New Roman"/>
                        <a:cs typeface="Times New Roman"/>
                      </a:endParaRPr>
                    </a:p>
                  </a:txBody>
                  <a:tcPr marL="65852" marR="65852" marT="65852" marB="65852"/>
                </a:tc>
                <a:tc>
                  <a:txBody>
                    <a:bodyPr/>
                    <a:lstStyle/>
                    <a:p>
                      <a:pPr marL="0" marR="0" algn="ctr"/>
                      <a:r>
                        <a:rPr lang="en-US" sz="1600" u="sng" dirty="0" smtClean="0"/>
                        <a:t>Outputs</a:t>
                      </a:r>
                      <a:endParaRPr lang="en-US" sz="1600" b="1" u="sng" dirty="0">
                        <a:solidFill>
                          <a:schemeClr val="accent3"/>
                        </a:solidFill>
                        <a:latin typeface="+mn-lt"/>
                        <a:ea typeface="Times New Roman"/>
                        <a:cs typeface="Times New Roman"/>
                      </a:endParaRPr>
                    </a:p>
                  </a:txBody>
                  <a:tcPr marL="65852" marR="65852" marT="65852" marB="65852"/>
                </a:tc>
                <a:extLst>
                  <a:ext uri="{0D108BD9-81ED-4DB2-BD59-A6C34878D82A}">
                    <a16:rowId xmlns:a16="http://schemas.microsoft.com/office/drawing/2014/main" val="10000"/>
                  </a:ext>
                </a:extLst>
              </a:tr>
              <a:tr h="2720326">
                <a:tc>
                  <a:txBody>
                    <a:bodyPr/>
                    <a:lstStyle/>
                    <a:p>
                      <a:pPr marL="0" marR="0" algn="ctr"/>
                      <a:endParaRPr lang="en-US" sz="1600" b="1" u="sng" dirty="0">
                        <a:solidFill>
                          <a:schemeClr val="tx1"/>
                        </a:solidFill>
                        <a:latin typeface="+mn-lt"/>
                        <a:ea typeface="Times New Roman"/>
                        <a:cs typeface="Times New Roman"/>
                      </a:endParaRPr>
                    </a:p>
                  </a:txBody>
                  <a:tcPr marL="65852" marR="65852" marT="65852" marB="65852"/>
                </a:tc>
                <a:tc>
                  <a:txBody>
                    <a:bodyPr/>
                    <a:lstStyle/>
                    <a:p>
                      <a:pPr marL="0" marR="0" algn="ctr"/>
                      <a:endParaRPr lang="en-US" sz="1600" b="1" u="sng" dirty="0">
                        <a:solidFill>
                          <a:schemeClr val="tx1"/>
                        </a:solidFill>
                        <a:latin typeface="+mn-lt"/>
                        <a:ea typeface="Times New Roman"/>
                        <a:cs typeface="Times New Roman"/>
                      </a:endParaRPr>
                    </a:p>
                  </a:txBody>
                  <a:tcPr marL="65852" marR="65852" marT="65852" marB="65852"/>
                </a:tc>
                <a:extLst>
                  <a:ext uri="{0D108BD9-81ED-4DB2-BD59-A6C34878D82A}">
                    <a16:rowId xmlns:a16="http://schemas.microsoft.com/office/drawing/2014/main" val="10001"/>
                  </a:ext>
                </a:extLst>
              </a:tr>
            </a:tbl>
          </a:graphicData>
        </a:graphic>
      </p:graphicFrame>
      <p:pic>
        <p:nvPicPr>
          <p:cNvPr id="158722"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4495800" y="1371600"/>
            <a:ext cx="1005977" cy="992623"/>
          </a:xfrm>
          <a:prstGeom prst="rect">
            <a:avLst/>
          </a:prstGeom>
          <a:noFill/>
        </p:spPr>
      </p:pic>
      <p:pic>
        <p:nvPicPr>
          <p:cNvPr id="158724" name="Picture 4" descr="http://t2.gstatic.com/images?q=tbn:ANd9GcSAZNPP-dEcnVjvrBKxsbXYNS0NlgIzlUCfbPGzuUusmg6PfdQ:www.mountainfeed.com/images/imagecache/500x500_stainless-meat-grinder-10.jpg"/>
          <p:cNvPicPr>
            <a:picLocks noChangeAspect="1" noChangeArrowheads="1"/>
          </p:cNvPicPr>
          <p:nvPr/>
        </p:nvPicPr>
        <p:blipFill>
          <a:blip r:embed="rId3" cstate="print"/>
          <a:srcRect l="10667" r="14667"/>
          <a:stretch>
            <a:fillRect/>
          </a:stretch>
        </p:blipFill>
        <p:spPr bwMode="auto">
          <a:xfrm>
            <a:off x="838200" y="1219200"/>
            <a:ext cx="1600200" cy="2143125"/>
          </a:xfrm>
          <a:prstGeom prst="rect">
            <a:avLst/>
          </a:prstGeom>
          <a:noFill/>
        </p:spPr>
      </p:pic>
      <p:pic>
        <p:nvPicPr>
          <p:cNvPr id="158728" name="Picture 8" descr="http://img.archiexpo.com/images_ae/photo-g/commercial-automatic-meat-mincer-49724-1807003.jpg">
            <a:hlinkClick r:id="rId4"/>
          </p:cNvPr>
          <p:cNvPicPr>
            <a:picLocks noChangeAspect="1" noChangeArrowheads="1"/>
          </p:cNvPicPr>
          <p:nvPr/>
        </p:nvPicPr>
        <p:blipFill>
          <a:blip r:embed="rId5" cstate="print"/>
          <a:srcRect/>
          <a:stretch>
            <a:fillRect/>
          </a:stretch>
        </p:blipFill>
        <p:spPr bwMode="auto">
          <a:xfrm>
            <a:off x="838200" y="3657600"/>
            <a:ext cx="1608712" cy="2420993"/>
          </a:xfrm>
          <a:prstGeom prst="rect">
            <a:avLst/>
          </a:prstGeom>
          <a:noFill/>
        </p:spPr>
      </p:pic>
      <p:pic>
        <p:nvPicPr>
          <p:cNvPr id="158730" name="Picture 10" descr="http://t0.gstatic.com/images?q=tbn:ANd9GcT6kVyAR7smxGLkihZ9RLRtfFdKYJOtMMO0O641_x6eMog1-uspqg:0.tqn.com/d/bbq/1/0/f/P/IMGP0436.JPG"/>
          <p:cNvPicPr>
            <a:picLocks noChangeAspect="1" noChangeArrowheads="1"/>
          </p:cNvPicPr>
          <p:nvPr/>
        </p:nvPicPr>
        <p:blipFill>
          <a:blip r:embed="rId6" cstate="print"/>
          <a:srcRect l="21333"/>
          <a:stretch>
            <a:fillRect/>
          </a:stretch>
        </p:blipFill>
        <p:spPr bwMode="auto">
          <a:xfrm>
            <a:off x="2590800" y="1219200"/>
            <a:ext cx="1685925" cy="2143125"/>
          </a:xfrm>
          <a:prstGeom prst="rect">
            <a:avLst/>
          </a:prstGeom>
          <a:noFill/>
        </p:spPr>
      </p:pic>
      <p:pic>
        <p:nvPicPr>
          <p:cNvPr id="158732" name="Picture 12" descr="http://t1.gstatic.com/images?q=tbn:ANd9GcQVjfYcie3koXwRu6sSm3IZrOLaQeNdV4e84lunLhswUrvU_2I4_w:ecx.images-amazon.com/images/I/41cIavNX7FL._SY300_.jpg"/>
          <p:cNvPicPr>
            <a:picLocks noChangeAspect="1" noChangeArrowheads="1"/>
          </p:cNvPicPr>
          <p:nvPr/>
        </p:nvPicPr>
        <p:blipFill>
          <a:blip r:embed="rId7" cstate="print"/>
          <a:srcRect/>
          <a:stretch>
            <a:fillRect/>
          </a:stretch>
        </p:blipFill>
        <p:spPr bwMode="auto">
          <a:xfrm>
            <a:off x="2514598" y="3810000"/>
            <a:ext cx="1752601" cy="1752601"/>
          </a:xfrm>
          <a:prstGeom prst="rect">
            <a:avLst/>
          </a:prstGeom>
          <a:noFill/>
        </p:spPr>
      </p:pic>
      <p:pic>
        <p:nvPicPr>
          <p:cNvPr id="13"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5852023" y="1371600"/>
            <a:ext cx="1005977" cy="992623"/>
          </a:xfrm>
          <a:prstGeom prst="rect">
            <a:avLst/>
          </a:prstGeom>
          <a:noFill/>
        </p:spPr>
      </p:pic>
      <p:pic>
        <p:nvPicPr>
          <p:cNvPr id="14"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7147423" y="1371600"/>
            <a:ext cx="1005977" cy="992623"/>
          </a:xfrm>
          <a:prstGeom prst="rect">
            <a:avLst/>
          </a:prstGeom>
          <a:noFill/>
        </p:spPr>
      </p:pic>
      <p:pic>
        <p:nvPicPr>
          <p:cNvPr id="15"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4511177" y="2438400"/>
            <a:ext cx="1005977" cy="992623"/>
          </a:xfrm>
          <a:prstGeom prst="rect">
            <a:avLst/>
          </a:prstGeom>
          <a:noFill/>
        </p:spPr>
      </p:pic>
      <p:pic>
        <p:nvPicPr>
          <p:cNvPr id="16"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5867400" y="2438400"/>
            <a:ext cx="1005977" cy="992623"/>
          </a:xfrm>
          <a:prstGeom prst="rect">
            <a:avLst/>
          </a:prstGeom>
          <a:noFill/>
        </p:spPr>
      </p:pic>
      <p:pic>
        <p:nvPicPr>
          <p:cNvPr id="17"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7162800" y="2438400"/>
            <a:ext cx="1005977" cy="992623"/>
          </a:xfrm>
          <a:prstGeom prst="rect">
            <a:avLst/>
          </a:prstGeom>
          <a:noFill/>
        </p:spPr>
      </p:pic>
      <p:pic>
        <p:nvPicPr>
          <p:cNvPr id="18"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4419600" y="3657601"/>
            <a:ext cx="617801" cy="609600"/>
          </a:xfrm>
          <a:prstGeom prst="rect">
            <a:avLst/>
          </a:prstGeom>
          <a:noFill/>
        </p:spPr>
      </p:pic>
      <p:pic>
        <p:nvPicPr>
          <p:cNvPr id="19"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5120777" y="3657600"/>
            <a:ext cx="617801" cy="609600"/>
          </a:xfrm>
          <a:prstGeom prst="rect">
            <a:avLst/>
          </a:prstGeom>
          <a:noFill/>
        </p:spPr>
      </p:pic>
      <p:pic>
        <p:nvPicPr>
          <p:cNvPr id="20"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5806577" y="3657600"/>
            <a:ext cx="617801" cy="609600"/>
          </a:xfrm>
          <a:prstGeom prst="rect">
            <a:avLst/>
          </a:prstGeom>
          <a:noFill/>
        </p:spPr>
      </p:pic>
      <p:pic>
        <p:nvPicPr>
          <p:cNvPr id="21"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7855776" y="3657600"/>
            <a:ext cx="617801" cy="609600"/>
          </a:xfrm>
          <a:prstGeom prst="rect">
            <a:avLst/>
          </a:prstGeom>
          <a:noFill/>
        </p:spPr>
      </p:pic>
      <p:pic>
        <p:nvPicPr>
          <p:cNvPr id="22"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7169976" y="3657600"/>
            <a:ext cx="617801" cy="609600"/>
          </a:xfrm>
          <a:prstGeom prst="rect">
            <a:avLst/>
          </a:prstGeom>
          <a:noFill/>
        </p:spPr>
      </p:pic>
      <p:pic>
        <p:nvPicPr>
          <p:cNvPr id="23"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6492377" y="3657600"/>
            <a:ext cx="617801" cy="609600"/>
          </a:xfrm>
          <a:prstGeom prst="rect">
            <a:avLst/>
          </a:prstGeom>
          <a:noFill/>
        </p:spPr>
      </p:pic>
      <p:pic>
        <p:nvPicPr>
          <p:cNvPr id="28"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4419600" y="4419601"/>
            <a:ext cx="617801" cy="609600"/>
          </a:xfrm>
          <a:prstGeom prst="rect">
            <a:avLst/>
          </a:prstGeom>
          <a:noFill/>
        </p:spPr>
      </p:pic>
      <p:pic>
        <p:nvPicPr>
          <p:cNvPr id="29"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5120777" y="4419600"/>
            <a:ext cx="617801" cy="609600"/>
          </a:xfrm>
          <a:prstGeom prst="rect">
            <a:avLst/>
          </a:prstGeom>
          <a:noFill/>
        </p:spPr>
      </p:pic>
      <p:pic>
        <p:nvPicPr>
          <p:cNvPr id="30"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5806577" y="4419600"/>
            <a:ext cx="617801" cy="609600"/>
          </a:xfrm>
          <a:prstGeom prst="rect">
            <a:avLst/>
          </a:prstGeom>
          <a:noFill/>
        </p:spPr>
      </p:pic>
      <p:pic>
        <p:nvPicPr>
          <p:cNvPr id="31"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7855776" y="4419600"/>
            <a:ext cx="617801" cy="609600"/>
          </a:xfrm>
          <a:prstGeom prst="rect">
            <a:avLst/>
          </a:prstGeom>
          <a:noFill/>
        </p:spPr>
      </p:pic>
      <p:pic>
        <p:nvPicPr>
          <p:cNvPr id="32"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7169976" y="4419600"/>
            <a:ext cx="617801" cy="609600"/>
          </a:xfrm>
          <a:prstGeom prst="rect">
            <a:avLst/>
          </a:prstGeom>
          <a:noFill/>
        </p:spPr>
      </p:pic>
      <p:pic>
        <p:nvPicPr>
          <p:cNvPr id="33"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6492377" y="4419600"/>
            <a:ext cx="617801" cy="609600"/>
          </a:xfrm>
          <a:prstGeom prst="rect">
            <a:avLst/>
          </a:prstGeom>
          <a:noFill/>
        </p:spPr>
      </p:pic>
      <p:pic>
        <p:nvPicPr>
          <p:cNvPr id="34"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4419600" y="5105401"/>
            <a:ext cx="617801" cy="609600"/>
          </a:xfrm>
          <a:prstGeom prst="rect">
            <a:avLst/>
          </a:prstGeom>
          <a:noFill/>
        </p:spPr>
      </p:pic>
      <p:pic>
        <p:nvPicPr>
          <p:cNvPr id="35"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5120777" y="5105400"/>
            <a:ext cx="617801" cy="609600"/>
          </a:xfrm>
          <a:prstGeom prst="rect">
            <a:avLst/>
          </a:prstGeom>
          <a:noFill/>
        </p:spPr>
      </p:pic>
      <p:pic>
        <p:nvPicPr>
          <p:cNvPr id="36"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5806577" y="5105400"/>
            <a:ext cx="617801" cy="609600"/>
          </a:xfrm>
          <a:prstGeom prst="rect">
            <a:avLst/>
          </a:prstGeom>
          <a:noFill/>
        </p:spPr>
      </p:pic>
      <p:pic>
        <p:nvPicPr>
          <p:cNvPr id="37"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7855776" y="5105400"/>
            <a:ext cx="617801" cy="609600"/>
          </a:xfrm>
          <a:prstGeom prst="rect">
            <a:avLst/>
          </a:prstGeom>
          <a:noFill/>
        </p:spPr>
      </p:pic>
      <p:pic>
        <p:nvPicPr>
          <p:cNvPr id="38"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7169976" y="5105400"/>
            <a:ext cx="617801" cy="609600"/>
          </a:xfrm>
          <a:prstGeom prst="rect">
            <a:avLst/>
          </a:prstGeom>
          <a:noFill/>
        </p:spPr>
      </p:pic>
      <p:pic>
        <p:nvPicPr>
          <p:cNvPr id="39" name="Picture 2" descr="http://t1.gstatic.com/images?q=tbn:ANd9GcR1-VwStAuBu0YQU0NL6fmaDQrFh0txs7EjUf7GYLykaPzFukSa:www.janeblack.net/wp-content/uploads/2011/12/burger.jpg"/>
          <p:cNvPicPr>
            <a:picLocks noChangeAspect="1" noChangeArrowheads="1"/>
          </p:cNvPicPr>
          <p:nvPr/>
        </p:nvPicPr>
        <p:blipFill>
          <a:blip r:embed="rId2" cstate="print"/>
          <a:srcRect/>
          <a:stretch>
            <a:fillRect/>
          </a:stretch>
        </p:blipFill>
        <p:spPr bwMode="auto">
          <a:xfrm>
            <a:off x="6492377" y="5105400"/>
            <a:ext cx="617801" cy="60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724"/>
                                        </p:tgtEl>
                                        <p:attrNameLst>
                                          <p:attrName>style.visibility</p:attrName>
                                        </p:attrNameLst>
                                      </p:cBhvr>
                                      <p:to>
                                        <p:strVal val="visible"/>
                                      </p:to>
                                    </p:set>
                                    <p:animEffect transition="in" filter="fade">
                                      <p:cBhvr>
                                        <p:cTn id="7" dur="500"/>
                                        <p:tgtEl>
                                          <p:spTgt spid="158724"/>
                                        </p:tgtEl>
                                      </p:cBhvr>
                                    </p:animEffect>
                                  </p:childTnLst>
                                </p:cTn>
                              </p:par>
                              <p:par>
                                <p:cTn id="8" presetID="10" presetClass="entr" presetSubtype="0" fill="hold" nodeType="withEffect">
                                  <p:stCondLst>
                                    <p:cond delay="0"/>
                                  </p:stCondLst>
                                  <p:childTnLst>
                                    <p:set>
                                      <p:cBhvr>
                                        <p:cTn id="9" dur="1" fill="hold">
                                          <p:stCondLst>
                                            <p:cond delay="0"/>
                                          </p:stCondLst>
                                        </p:cTn>
                                        <p:tgtEl>
                                          <p:spTgt spid="158730"/>
                                        </p:tgtEl>
                                        <p:attrNameLst>
                                          <p:attrName>style.visibility</p:attrName>
                                        </p:attrNameLst>
                                      </p:cBhvr>
                                      <p:to>
                                        <p:strVal val="visible"/>
                                      </p:to>
                                    </p:set>
                                    <p:animEffect transition="in" filter="fade">
                                      <p:cBhvr>
                                        <p:cTn id="10" dur="500"/>
                                        <p:tgtEl>
                                          <p:spTgt spid="1587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8722"/>
                                        </p:tgtEl>
                                        <p:attrNameLst>
                                          <p:attrName>style.visibility</p:attrName>
                                        </p:attrNameLst>
                                      </p:cBhvr>
                                      <p:to>
                                        <p:strVal val="visible"/>
                                      </p:to>
                                    </p:set>
                                    <p:animEffect transition="in" filter="fade">
                                      <p:cBhvr>
                                        <p:cTn id="15" dur="500"/>
                                        <p:tgtEl>
                                          <p:spTgt spid="158722"/>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8728"/>
                                        </p:tgtEl>
                                        <p:attrNameLst>
                                          <p:attrName>style.visibility</p:attrName>
                                        </p:attrNameLst>
                                      </p:cBhvr>
                                      <p:to>
                                        <p:strVal val="visible"/>
                                      </p:to>
                                    </p:set>
                                    <p:animEffect transition="in" filter="fade">
                                      <p:cBhvr>
                                        <p:cTn id="35" dur="500"/>
                                        <p:tgtEl>
                                          <p:spTgt spid="158728"/>
                                        </p:tgtEl>
                                      </p:cBhvr>
                                    </p:animEffect>
                                  </p:childTnLst>
                                </p:cTn>
                              </p:par>
                              <p:par>
                                <p:cTn id="36" presetID="10" presetClass="entr" presetSubtype="0" fill="hold" nodeType="withEffect">
                                  <p:stCondLst>
                                    <p:cond delay="0"/>
                                  </p:stCondLst>
                                  <p:childTnLst>
                                    <p:set>
                                      <p:cBhvr>
                                        <p:cTn id="37" dur="1" fill="hold">
                                          <p:stCondLst>
                                            <p:cond delay="0"/>
                                          </p:stCondLst>
                                        </p:cTn>
                                        <p:tgtEl>
                                          <p:spTgt spid="158732"/>
                                        </p:tgtEl>
                                        <p:attrNameLst>
                                          <p:attrName>style.visibility</p:attrName>
                                        </p:attrNameLst>
                                      </p:cBhvr>
                                      <p:to>
                                        <p:strVal val="visible"/>
                                      </p:to>
                                    </p:set>
                                    <p:animEffect transition="in" filter="fade">
                                      <p:cBhvr>
                                        <p:cTn id="38" dur="500"/>
                                        <p:tgtEl>
                                          <p:spTgt spid="15873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par>
                                <p:cTn id="83" presetID="10" presetClass="entr" presetSubtype="0" fill="hold"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par>
                                <p:cTn id="86" presetID="10" presetClass="entr" presetSubtype="0" fill="hold"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par>
                                <p:cTn id="89" presetID="10" presetClass="entr" presetSubtype="0" fill="hold"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par>
                                <p:cTn id="92" presetID="10" presetClass="entr" presetSubtype="0" fill="hold"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533400"/>
            <a:ext cx="8216900" cy="1143000"/>
          </a:xfrm>
        </p:spPr>
        <p:txBody>
          <a:bodyPr/>
          <a:lstStyle/>
          <a:p>
            <a:pPr eaLnBrk="1" hangingPunct="1"/>
            <a:r>
              <a:rPr lang="en-US" sz="3600" b="1" dirty="0" smtClean="0">
                <a:solidFill>
                  <a:schemeClr val="folHlink"/>
                </a:solidFill>
                <a:latin typeface="Arial" charset="0"/>
                <a:cs typeface="Arial" charset="0"/>
              </a:rPr>
              <a:t>Technology and Innovations</a:t>
            </a:r>
          </a:p>
        </p:txBody>
      </p:sp>
      <p:sp>
        <p:nvSpPr>
          <p:cNvPr id="15363" name="Rectangle 3"/>
          <p:cNvSpPr>
            <a:spLocks noGrp="1" noChangeArrowheads="1"/>
          </p:cNvSpPr>
          <p:nvPr>
            <p:ph type="body" idx="1"/>
          </p:nvPr>
        </p:nvSpPr>
        <p:spPr>
          <a:xfrm>
            <a:off x="685800" y="1600200"/>
            <a:ext cx="8382000" cy="3881437"/>
          </a:xfrm>
          <a:solidFill>
            <a:schemeClr val="bg1"/>
          </a:solidFill>
        </p:spPr>
        <p:txBody>
          <a:bodyPr/>
          <a:lstStyle/>
          <a:p>
            <a:pPr marL="514350" indent="-514350" eaLnBrk="1" hangingPunct="1"/>
            <a:r>
              <a:rPr lang="en-US" sz="2400" dirty="0" smtClean="0">
                <a:latin typeface="Arial" charset="0"/>
                <a:cs typeface="Arial" charset="0"/>
              </a:rPr>
              <a:t>Technological innovations improve the ability to produce and increase ability to supply</a:t>
            </a:r>
          </a:p>
          <a:p>
            <a:pPr marL="514350" indent="-514350" eaLnBrk="1" hangingPunct="1">
              <a:buFont typeface="Times New Roman" pitchFamily="18" charset="0"/>
              <a:buAutoNum type="arabicPeriod"/>
            </a:pPr>
            <a:endParaRPr lang="en-US" sz="2400" dirty="0" smtClean="0">
              <a:latin typeface="Arial" charset="0"/>
              <a:cs typeface="Arial" charset="0"/>
            </a:endParaRPr>
          </a:p>
        </p:txBody>
      </p:sp>
      <p:pic>
        <p:nvPicPr>
          <p:cNvPr id="117764" name="Picture 4" descr="http://t1.gstatic.com/images?q=tbn:ANd9GcRBXenB40zFhe7Rjvh3lVigk4SBQ0_7xInDad6uEqPWBx5m4JlNeQ:2.bp.blogspot.com/-GJU3EgmHkpY/TjHCPS4u9sI/AAAAAAAAAC4/RBpwLq_4Qcw/s1600/library_books.gif"/>
          <p:cNvPicPr>
            <a:picLocks noChangeAspect="1" noChangeArrowheads="1"/>
          </p:cNvPicPr>
          <p:nvPr/>
        </p:nvPicPr>
        <p:blipFill>
          <a:blip r:embed="rId2" cstate="print"/>
          <a:srcRect t="20577"/>
          <a:stretch>
            <a:fillRect/>
          </a:stretch>
        </p:blipFill>
        <p:spPr bwMode="auto">
          <a:xfrm>
            <a:off x="838200" y="2743200"/>
            <a:ext cx="2209800" cy="2647013"/>
          </a:xfrm>
          <a:prstGeom prst="rect">
            <a:avLst/>
          </a:prstGeom>
          <a:noFill/>
        </p:spPr>
      </p:pic>
      <p:pic>
        <p:nvPicPr>
          <p:cNvPr id="117766" name="Picture 6" descr="http://t1.gstatic.com/images?q=tbn:ANd9GcS72mmvhxi1u9Z2NXDpyAVuCgUnPwsnhO5U9aQlwOqy7lDYheQHEA:www.gtechnetworks.com/sites/default/files/DellComputer.jpg"/>
          <p:cNvPicPr>
            <a:picLocks noChangeAspect="1" noChangeArrowheads="1"/>
          </p:cNvPicPr>
          <p:nvPr/>
        </p:nvPicPr>
        <p:blipFill>
          <a:blip r:embed="rId3" cstate="print"/>
          <a:srcRect/>
          <a:stretch>
            <a:fillRect/>
          </a:stretch>
        </p:blipFill>
        <p:spPr bwMode="auto">
          <a:xfrm>
            <a:off x="3200399" y="2895600"/>
            <a:ext cx="3223419" cy="2362200"/>
          </a:xfrm>
          <a:prstGeom prst="rect">
            <a:avLst/>
          </a:prstGeom>
          <a:noFill/>
        </p:spPr>
      </p:pic>
      <p:pic>
        <p:nvPicPr>
          <p:cNvPr id="117768" name="Picture 8" descr="http://t3.gstatic.com/images?q=tbn:ANd9GcRnYxgwFzyLVD2dqRbyjQEvKlN4YHYaCkZImeVDmbVZAKq3mRpX:i.i.com.com/cnwk.1d/i/tim/2012/09/17/06_archimedes_35438535_620x433.jpg"/>
          <p:cNvPicPr>
            <a:picLocks noChangeAspect="1" noChangeArrowheads="1"/>
          </p:cNvPicPr>
          <p:nvPr/>
        </p:nvPicPr>
        <p:blipFill>
          <a:blip r:embed="rId4" cstate="print"/>
          <a:srcRect l="13755" r="8922"/>
          <a:stretch>
            <a:fillRect/>
          </a:stretch>
        </p:blipFill>
        <p:spPr bwMode="auto">
          <a:xfrm>
            <a:off x="6477000" y="2895600"/>
            <a:ext cx="2444885" cy="22098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bg/>
                                          </p:spTgt>
                                        </p:tgtEl>
                                        <p:attrNameLst>
                                          <p:attrName>style.visibility</p:attrName>
                                        </p:attrNameLst>
                                      </p:cBhvr>
                                      <p:to>
                                        <p:strVal val="visible"/>
                                      </p:to>
                                    </p:set>
                                    <p:animEffect transition="in" filter="fade">
                                      <p:cBhvr>
                                        <p:cTn id="7" dur="500"/>
                                        <p:tgtEl>
                                          <p:spTgt spid="1536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Government Payments</a:t>
            </a:r>
            <a:endParaRPr lang="en-US" dirty="0"/>
          </a:p>
        </p:txBody>
      </p:sp>
      <p:pic>
        <p:nvPicPr>
          <p:cNvPr id="182276" name="Picture 4" descr="http://static.zoovy.com/img/toynk/v1/F/68676_harvest_moon_adult_farmer_costume.jpg">
            <a:hlinkClick r:id="rId2"/>
          </p:cNvPr>
          <p:cNvPicPr>
            <a:picLocks noChangeAspect="1" noChangeArrowheads="1"/>
          </p:cNvPicPr>
          <p:nvPr/>
        </p:nvPicPr>
        <p:blipFill>
          <a:blip r:embed="rId3" cstate="print"/>
          <a:srcRect/>
          <a:stretch>
            <a:fillRect/>
          </a:stretch>
        </p:blipFill>
        <p:spPr bwMode="auto">
          <a:xfrm>
            <a:off x="3505200" y="838200"/>
            <a:ext cx="2359197" cy="4627217"/>
          </a:xfrm>
          <a:prstGeom prst="rect">
            <a:avLst/>
          </a:prstGeom>
          <a:noFill/>
        </p:spPr>
      </p:pic>
      <p:pic>
        <p:nvPicPr>
          <p:cNvPr id="182278" name="Picture 6" descr="http://www.acreagelife.com/sites/acreagelife.com/files/SweetCorn01.jpg">
            <a:hlinkClick r:id="rId4"/>
          </p:cNvPr>
          <p:cNvPicPr>
            <a:picLocks noChangeAspect="1" noChangeArrowheads="1"/>
          </p:cNvPicPr>
          <p:nvPr/>
        </p:nvPicPr>
        <p:blipFill>
          <a:blip r:embed="rId5" cstate="print"/>
          <a:srcRect/>
          <a:stretch>
            <a:fillRect/>
          </a:stretch>
        </p:blipFill>
        <p:spPr bwMode="auto">
          <a:xfrm>
            <a:off x="5887268" y="1676400"/>
            <a:ext cx="3332932" cy="2209800"/>
          </a:xfrm>
          <a:prstGeom prst="rect">
            <a:avLst/>
          </a:prstGeom>
          <a:noFill/>
        </p:spPr>
      </p:pic>
      <p:pic>
        <p:nvPicPr>
          <p:cNvPr id="182284" name="Picture 12" descr="http://www.rightimpulse.com/wp-content/uploads/2012/08/uncle-sam-money1.jpg">
            <a:hlinkClick r:id="rId6"/>
          </p:cNvPr>
          <p:cNvPicPr>
            <a:picLocks noChangeAspect="1" noChangeArrowheads="1"/>
          </p:cNvPicPr>
          <p:nvPr/>
        </p:nvPicPr>
        <p:blipFill>
          <a:blip r:embed="rId7" cstate="print"/>
          <a:srcRect/>
          <a:stretch>
            <a:fillRect/>
          </a:stretch>
        </p:blipFill>
        <p:spPr bwMode="auto">
          <a:xfrm>
            <a:off x="304800" y="838200"/>
            <a:ext cx="2804948" cy="3733800"/>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http://www.freedomkentucky.org/images/2/2a/Crop_subsidy.JPG">
            <a:hlinkClick r:id="rId2"/>
          </p:cNvPr>
          <p:cNvPicPr>
            <a:picLocks noChangeAspect="1" noChangeArrowheads="1"/>
          </p:cNvPicPr>
          <p:nvPr/>
        </p:nvPicPr>
        <p:blipFill>
          <a:blip r:embed="rId3" cstate="print"/>
          <a:srcRect/>
          <a:stretch>
            <a:fillRect/>
          </a:stretch>
        </p:blipFill>
        <p:spPr bwMode="auto">
          <a:xfrm>
            <a:off x="0" y="76200"/>
            <a:ext cx="9082235" cy="5105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66800" y="609600"/>
            <a:ext cx="8216900" cy="1143000"/>
          </a:xfrm>
        </p:spPr>
        <p:txBody>
          <a:bodyPr/>
          <a:lstStyle/>
          <a:p>
            <a:pPr eaLnBrk="1" hangingPunct="1"/>
            <a:r>
              <a:rPr lang="en-US" sz="3600" b="1" dirty="0" smtClean="0">
                <a:solidFill>
                  <a:schemeClr val="folHlink"/>
                </a:solidFill>
                <a:latin typeface="Arial" pitchFamily="34" charset="0"/>
                <a:cs typeface="Arial" pitchFamily="34" charset="0"/>
              </a:rPr>
              <a:t>Subsidies</a:t>
            </a:r>
          </a:p>
        </p:txBody>
      </p:sp>
      <p:sp>
        <p:nvSpPr>
          <p:cNvPr id="16387" name="Rectangle 3"/>
          <p:cNvSpPr>
            <a:spLocks noGrp="1" noChangeArrowheads="1"/>
          </p:cNvSpPr>
          <p:nvPr>
            <p:ph type="body" idx="1"/>
          </p:nvPr>
        </p:nvSpPr>
        <p:spPr>
          <a:xfrm>
            <a:off x="685800" y="1985963"/>
            <a:ext cx="8382000" cy="3881437"/>
          </a:xfrm>
        </p:spPr>
        <p:txBody>
          <a:bodyPr/>
          <a:lstStyle/>
          <a:p>
            <a:pPr marL="514350" indent="-514350" eaLnBrk="1" hangingPunct="1"/>
            <a:r>
              <a:rPr lang="en-US" sz="2400" dirty="0" smtClean="0">
                <a:latin typeface="Arial" pitchFamily="34" charset="0"/>
                <a:cs typeface="Arial" pitchFamily="34" charset="0"/>
              </a:rPr>
              <a:t>Subsidy – a government payment that supports a business or market</a:t>
            </a:r>
          </a:p>
          <a:p>
            <a:pPr marL="914400" lvl="1" indent="-514350" eaLnBrk="1" hangingPunct="1"/>
            <a:r>
              <a:rPr lang="en-US" sz="2000" dirty="0" smtClean="0">
                <a:latin typeface="Arial" pitchFamily="34" charset="0"/>
                <a:cs typeface="Arial" pitchFamily="34" charset="0"/>
              </a:rPr>
              <a:t>Subsidies motivate firms to produce because they are guaranteed revenue from the government</a:t>
            </a:r>
          </a:p>
          <a:p>
            <a:pPr marL="514350" indent="-514350" eaLnBrk="1" hangingPunct="1">
              <a:buFont typeface="Wingdings" pitchFamily="2" charset="2"/>
              <a:buNone/>
            </a:pPr>
            <a:endParaRPr lang="en-US" sz="2400" dirty="0" smtClean="0">
              <a:latin typeface="Arial" pitchFamily="34" charset="0"/>
              <a:cs typeface="Arial" pitchFamily="34" charset="0"/>
            </a:endParaRPr>
          </a:p>
          <a:p>
            <a:pPr marL="514350" indent="-514350" eaLnBrk="1" hangingPunct="1">
              <a:buFont typeface="Times New Roman" pitchFamily="18" charset="0"/>
              <a:buAutoNum type="arabicPeriod"/>
            </a:pPr>
            <a:endParaRPr lang="en-US" sz="2400" dirty="0" smtClean="0">
              <a:latin typeface="Arial" pitchFamily="34" charset="0"/>
              <a:cs typeface="Arial" pitchFamily="34" charset="0"/>
            </a:endParaRPr>
          </a:p>
        </p:txBody>
      </p:sp>
      <p:pic>
        <p:nvPicPr>
          <p:cNvPr id="107522" name="Picture 2" descr="http://posterous.com/getfile/files.posterous.com/whatsorganic/ueAXU7gNXyqxq3IWkrCDCOAdaud9YwBNQsy7hzpJbHGFIHbvYCNKbD9NuoAF/farm-subsidies.jpg"/>
          <p:cNvPicPr>
            <a:picLocks noChangeAspect="1" noChangeArrowheads="1"/>
          </p:cNvPicPr>
          <p:nvPr/>
        </p:nvPicPr>
        <p:blipFill>
          <a:blip r:embed="rId2" cstate="print"/>
          <a:srcRect/>
          <a:stretch>
            <a:fillRect/>
          </a:stretch>
        </p:blipFill>
        <p:spPr bwMode="auto">
          <a:xfrm>
            <a:off x="2667000" y="3581400"/>
            <a:ext cx="4229100" cy="2475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7524" name="Picture 4" descr="http://t3.gstatic.com/images?q=tbn:HHU_wib67Kno5M:http://www.acton.org/files/corn_with_dollars.jpg&amp;t=1"/>
          <p:cNvPicPr>
            <a:picLocks noChangeAspect="1" noChangeArrowheads="1"/>
          </p:cNvPicPr>
          <p:nvPr/>
        </p:nvPicPr>
        <p:blipFill>
          <a:blip r:embed="rId3" cstate="print"/>
          <a:srcRect/>
          <a:stretch>
            <a:fillRect/>
          </a:stretch>
        </p:blipFill>
        <p:spPr bwMode="auto">
          <a:xfrm>
            <a:off x="7162800" y="3581400"/>
            <a:ext cx="1676400" cy="2496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426" name="Picture 2" descr="http://www.rightimpulse.com/wp-content/uploads/2012/08/uncle-sam-money1.jpg"/>
          <p:cNvPicPr>
            <a:picLocks noChangeAspect="1" noChangeArrowheads="1"/>
          </p:cNvPicPr>
          <p:nvPr/>
        </p:nvPicPr>
        <p:blipFill>
          <a:blip r:embed="rId4" cstate="print"/>
          <a:srcRect/>
          <a:stretch>
            <a:fillRect/>
          </a:stretch>
        </p:blipFill>
        <p:spPr bwMode="auto">
          <a:xfrm>
            <a:off x="685800" y="3581400"/>
            <a:ext cx="177165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http://www.nerdwallet.com/blog/finance/files/2012/08/taxes.jpeg">
            <a:hlinkClick r:id="rId2"/>
          </p:cNvPr>
          <p:cNvPicPr>
            <a:picLocks noChangeAspect="1" noChangeArrowheads="1"/>
          </p:cNvPicPr>
          <p:nvPr/>
        </p:nvPicPr>
        <p:blipFill>
          <a:blip r:embed="rId3" cstate="print"/>
          <a:srcRect/>
          <a:stretch>
            <a:fillRect/>
          </a:stretch>
        </p:blipFill>
        <p:spPr bwMode="auto">
          <a:xfrm>
            <a:off x="1219200" y="1066800"/>
            <a:ext cx="3873813" cy="4572000"/>
          </a:xfrm>
          <a:prstGeom prst="rect">
            <a:avLst/>
          </a:prstGeom>
          <a:noFill/>
        </p:spPr>
      </p:pic>
      <p:sp>
        <p:nvSpPr>
          <p:cNvPr id="5" name="Rectangle 2"/>
          <p:cNvSpPr>
            <a:spLocks noGrp="1" noChangeArrowheads="1"/>
          </p:cNvSpPr>
          <p:nvPr>
            <p:ph type="title"/>
          </p:nvPr>
        </p:nvSpPr>
        <p:spPr>
          <a:xfrm>
            <a:off x="0" y="0"/>
            <a:ext cx="8216900" cy="1143000"/>
          </a:xfrm>
        </p:spPr>
        <p:txBody>
          <a:bodyPr/>
          <a:lstStyle/>
          <a:p>
            <a:pPr eaLnBrk="1" hangingPunct="1"/>
            <a:r>
              <a:rPr lang="en-US" sz="3600" b="1" dirty="0" smtClean="0">
                <a:solidFill>
                  <a:schemeClr val="folHlink"/>
                </a:solidFill>
                <a:latin typeface="Arial" pitchFamily="34" charset="0"/>
                <a:cs typeface="Arial" pitchFamily="34" charset="0"/>
              </a:rPr>
              <a:t>Taxes</a:t>
            </a:r>
          </a:p>
        </p:txBody>
      </p:sp>
      <p:pic>
        <p:nvPicPr>
          <p:cNvPr id="184324" name="Picture 4" descr="http://visionofmidnight.com/wp-content/uploads/2012/01/brhistory_0413.jpg">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075598">
            <a:off x="3844511" y="1404223"/>
            <a:ext cx="5409454" cy="3712998"/>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66800" y="609600"/>
            <a:ext cx="8216900" cy="1143000"/>
          </a:xfrm>
        </p:spPr>
        <p:txBody>
          <a:bodyPr/>
          <a:lstStyle/>
          <a:p>
            <a:pPr eaLnBrk="1" hangingPunct="1"/>
            <a:r>
              <a:rPr lang="en-US" sz="3600" b="1" smtClean="0">
                <a:solidFill>
                  <a:schemeClr val="folHlink"/>
                </a:solidFill>
                <a:latin typeface="Arial" pitchFamily="34" charset="0"/>
                <a:cs typeface="Arial" pitchFamily="34" charset="0"/>
              </a:rPr>
              <a:t>Taxes</a:t>
            </a:r>
          </a:p>
        </p:txBody>
      </p:sp>
      <p:sp>
        <p:nvSpPr>
          <p:cNvPr id="17411" name="Rectangle 3"/>
          <p:cNvSpPr>
            <a:spLocks noGrp="1" noChangeArrowheads="1"/>
          </p:cNvSpPr>
          <p:nvPr>
            <p:ph type="body" idx="1"/>
          </p:nvPr>
        </p:nvSpPr>
        <p:spPr>
          <a:xfrm>
            <a:off x="685800" y="1981200"/>
            <a:ext cx="8382000" cy="3881437"/>
          </a:xfrm>
        </p:spPr>
        <p:txBody>
          <a:bodyPr/>
          <a:lstStyle/>
          <a:p>
            <a:pPr marL="514350" indent="-514350" eaLnBrk="1" hangingPunct="1"/>
            <a:r>
              <a:rPr lang="en-US" sz="2000" dirty="0" smtClean="0">
                <a:latin typeface="Arial" pitchFamily="34" charset="0"/>
                <a:cs typeface="Arial" pitchFamily="34" charset="0"/>
              </a:rPr>
              <a:t>Taxes – imposed payments to the government on the production or sale of a good or service</a:t>
            </a:r>
          </a:p>
          <a:p>
            <a:pPr marL="514350" indent="-514350" eaLnBrk="1" hangingPunct="1"/>
            <a:r>
              <a:rPr lang="en-US" sz="2000" dirty="0" smtClean="0">
                <a:latin typeface="Arial" pitchFamily="34" charset="0"/>
                <a:cs typeface="Arial" pitchFamily="34" charset="0"/>
              </a:rPr>
              <a:t>Excise tax (sin tax) on sale of a good or service that is harmful to the consumer</a:t>
            </a:r>
          </a:p>
          <a:p>
            <a:pPr marL="914400" lvl="1" indent="-514350" eaLnBrk="1" hangingPunct="1"/>
            <a:r>
              <a:rPr lang="en-US" sz="1600" dirty="0" smtClean="0">
                <a:solidFill>
                  <a:srgbClr val="C00000"/>
                </a:solidFill>
                <a:latin typeface="Arial" pitchFamily="34" charset="0"/>
                <a:cs typeface="Arial" pitchFamily="34" charset="0"/>
              </a:rPr>
              <a:t>Increased taxes reduce the incentive to produce</a:t>
            </a:r>
            <a:endParaRPr lang="en-US" sz="2000" dirty="0" smtClean="0">
              <a:latin typeface="Arial" pitchFamily="34" charset="0"/>
              <a:cs typeface="Arial" pitchFamily="34" charset="0"/>
            </a:endParaRPr>
          </a:p>
          <a:p>
            <a:pPr marL="514350" indent="-514350" eaLnBrk="1" hangingPunct="1">
              <a:buFont typeface="Times New Roman" pitchFamily="18" charset="0"/>
              <a:buAutoNum type="arabicPeriod"/>
            </a:pPr>
            <a:endParaRPr lang="en-US" sz="2000" dirty="0" smtClean="0">
              <a:latin typeface="Arial" pitchFamily="34" charset="0"/>
              <a:cs typeface="Arial" pitchFamily="34" charset="0"/>
            </a:endParaRPr>
          </a:p>
        </p:txBody>
      </p:sp>
      <p:pic>
        <p:nvPicPr>
          <p:cNvPr id="106498" name="Picture 2" descr="http://i.ehow.com/images/a04/pu/01/calculate-federal-excise-tax-200X200.jpg"/>
          <p:cNvPicPr>
            <a:picLocks noChangeAspect="1" noChangeArrowheads="1"/>
          </p:cNvPicPr>
          <p:nvPr/>
        </p:nvPicPr>
        <p:blipFill>
          <a:blip r:embed="rId2" cstate="print"/>
          <a:srcRect/>
          <a:stretch>
            <a:fillRect/>
          </a:stretch>
        </p:blipFill>
        <p:spPr bwMode="auto">
          <a:xfrm>
            <a:off x="5715000" y="3733800"/>
            <a:ext cx="2819400"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6500" name="Picture 4" descr="http://www.sfwvc.com/images/cigmoney.jpg"/>
          <p:cNvPicPr>
            <a:picLocks noChangeAspect="1" noChangeArrowheads="1"/>
          </p:cNvPicPr>
          <p:nvPr/>
        </p:nvPicPr>
        <p:blipFill>
          <a:blip r:embed="rId3" cstate="print"/>
          <a:srcRect/>
          <a:stretch>
            <a:fillRect/>
          </a:stretch>
        </p:blipFill>
        <p:spPr bwMode="auto">
          <a:xfrm>
            <a:off x="1371600" y="3810000"/>
            <a:ext cx="3581400" cy="2686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2" cstate="print"/>
          <a:srcRect l="781" t="13542" r="3125" b="8333"/>
          <a:stretch>
            <a:fillRect/>
          </a:stretch>
        </p:blipFill>
        <p:spPr bwMode="auto">
          <a:xfrm>
            <a:off x="0" y="0"/>
            <a:ext cx="9067800" cy="552914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Government Regulation</a:t>
            </a:r>
            <a:endParaRPr lang="en-US" dirty="0"/>
          </a:p>
        </p:txBody>
      </p:sp>
      <p:pic>
        <p:nvPicPr>
          <p:cNvPr id="186370" name="Picture 2" descr="http://t1.gstatic.com/images?q=tbn:ANd9GcSCYhkNZmZ2x7iMYKCrPdlqwP0XiiHeDY3KlXtb7_jPucEW7rsdYQ:pacificsource.files.wordpress.com/2012/09/soda-ban.jpg"/>
          <p:cNvPicPr>
            <a:picLocks noChangeAspect="1" noChangeArrowheads="1"/>
          </p:cNvPicPr>
          <p:nvPr/>
        </p:nvPicPr>
        <p:blipFill>
          <a:blip r:embed="rId2" cstate="print"/>
          <a:srcRect/>
          <a:stretch>
            <a:fillRect/>
          </a:stretch>
        </p:blipFill>
        <p:spPr bwMode="auto">
          <a:xfrm>
            <a:off x="0" y="685800"/>
            <a:ext cx="4419600" cy="2618463"/>
          </a:xfrm>
          <a:prstGeom prst="rect">
            <a:avLst/>
          </a:prstGeom>
          <a:noFill/>
        </p:spPr>
      </p:pic>
      <p:pic>
        <p:nvPicPr>
          <p:cNvPr id="5" name="Picture 4"/>
          <p:cNvPicPr>
            <a:picLocks noChangeAspect="1"/>
          </p:cNvPicPr>
          <p:nvPr/>
        </p:nvPicPr>
        <p:blipFill>
          <a:blip r:embed="rId3"/>
          <a:stretch>
            <a:fillRect/>
          </a:stretch>
        </p:blipFill>
        <p:spPr>
          <a:xfrm>
            <a:off x="5029200" y="826049"/>
            <a:ext cx="3225800" cy="5650951"/>
          </a:xfrm>
          <a:prstGeom prst="rect">
            <a:avLst/>
          </a:prstGeom>
        </p:spPr>
      </p:pic>
      <p:pic>
        <p:nvPicPr>
          <p:cNvPr id="6" name="Picture 5"/>
          <p:cNvPicPr>
            <a:picLocks noChangeAspect="1"/>
          </p:cNvPicPr>
          <p:nvPr/>
        </p:nvPicPr>
        <p:blipFill>
          <a:blip r:embed="rId4"/>
          <a:stretch>
            <a:fillRect/>
          </a:stretch>
        </p:blipFill>
        <p:spPr>
          <a:xfrm>
            <a:off x="609600" y="3429000"/>
            <a:ext cx="2692400" cy="26924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66800" y="609600"/>
            <a:ext cx="8216900" cy="1143000"/>
          </a:xfrm>
        </p:spPr>
        <p:txBody>
          <a:bodyPr/>
          <a:lstStyle/>
          <a:p>
            <a:pPr eaLnBrk="1" hangingPunct="1"/>
            <a:r>
              <a:rPr lang="en-US" sz="3600" b="1" smtClean="0">
                <a:solidFill>
                  <a:schemeClr val="folHlink"/>
                </a:solidFill>
                <a:latin typeface="Arial" pitchFamily="34" charset="0"/>
                <a:cs typeface="Arial" pitchFamily="34" charset="0"/>
              </a:rPr>
              <a:t>Regulation </a:t>
            </a:r>
          </a:p>
        </p:txBody>
      </p:sp>
      <p:sp>
        <p:nvSpPr>
          <p:cNvPr id="18435" name="Rectangle 3"/>
          <p:cNvSpPr>
            <a:spLocks noGrp="1" noChangeArrowheads="1"/>
          </p:cNvSpPr>
          <p:nvPr>
            <p:ph type="body" idx="1"/>
          </p:nvPr>
        </p:nvSpPr>
        <p:spPr>
          <a:xfrm>
            <a:off x="685800" y="2062163"/>
            <a:ext cx="8382000" cy="3881437"/>
          </a:xfrm>
        </p:spPr>
        <p:txBody>
          <a:bodyPr/>
          <a:lstStyle/>
          <a:p>
            <a:pPr marL="514350" indent="-514350" eaLnBrk="1" hangingPunct="1"/>
            <a:r>
              <a:rPr lang="en-US" sz="2400" dirty="0" smtClean="0">
                <a:latin typeface="Arial" pitchFamily="34" charset="0"/>
                <a:cs typeface="Arial" pitchFamily="34" charset="0"/>
              </a:rPr>
              <a:t>Regulation – government oversight/influence in a market</a:t>
            </a:r>
          </a:p>
          <a:p>
            <a:pPr marL="914400" lvl="1" indent="-514350" eaLnBrk="1" hangingPunct="1"/>
            <a:r>
              <a:rPr lang="en-US" sz="1800" dirty="0" smtClean="0">
                <a:solidFill>
                  <a:srgbClr val="C00000"/>
                </a:solidFill>
                <a:latin typeface="Arial" pitchFamily="34" charset="0"/>
                <a:cs typeface="Arial" pitchFamily="34" charset="0"/>
              </a:rPr>
              <a:t>Imposed regulations increase the cost of production and will reduce the incentive to produce</a:t>
            </a:r>
            <a:endParaRPr lang="en-US" sz="1800" dirty="0" smtClean="0">
              <a:latin typeface="Arial" pitchFamily="34" charset="0"/>
              <a:cs typeface="Arial" pitchFamily="34" charset="0"/>
            </a:endParaRPr>
          </a:p>
          <a:p>
            <a:pPr marL="514350" indent="-514350" eaLnBrk="1" hangingPunct="1">
              <a:buFont typeface="Wingdings" pitchFamily="2" charset="2"/>
              <a:buNone/>
            </a:pPr>
            <a:endParaRPr lang="en-US" sz="2400" dirty="0" smtClean="0">
              <a:latin typeface="Arial" pitchFamily="34" charset="0"/>
              <a:cs typeface="Arial" pitchFamily="34" charset="0"/>
            </a:endParaRPr>
          </a:p>
          <a:p>
            <a:pPr marL="514350" indent="-514350" eaLnBrk="1" hangingPunct="1">
              <a:buFont typeface="Times New Roman" pitchFamily="18" charset="0"/>
              <a:buAutoNum type="arabicPeriod"/>
            </a:pPr>
            <a:endParaRPr lang="en-US" sz="2400" dirty="0" smtClean="0">
              <a:latin typeface="Arial" pitchFamily="34" charset="0"/>
              <a:cs typeface="Arial" pitchFamily="34" charset="0"/>
            </a:endParaRPr>
          </a:p>
        </p:txBody>
      </p:sp>
      <p:pic>
        <p:nvPicPr>
          <p:cNvPr id="21509" name="Picture 6" descr="http://2.bp.blogspot.com/_SZc9hEspn3c/SfupJ6fVCtI/AAAAAAAAA4M/Vwdhld9wRwo/s400/Regulation.jpg"/>
          <p:cNvPicPr>
            <a:picLocks noChangeAspect="1" noChangeArrowheads="1"/>
          </p:cNvPicPr>
          <p:nvPr/>
        </p:nvPicPr>
        <p:blipFill>
          <a:blip r:embed="rId2" cstate="print"/>
          <a:srcRect/>
          <a:stretch>
            <a:fillRect/>
          </a:stretch>
        </p:blipFill>
        <p:spPr bwMode="auto">
          <a:xfrm>
            <a:off x="7162800" y="0"/>
            <a:ext cx="1600200" cy="1700842"/>
          </a:xfrm>
          <a:prstGeom prst="rect">
            <a:avLst/>
          </a:prstGeom>
          <a:noFill/>
          <a:ln w="9525">
            <a:noFill/>
            <a:miter lim="800000"/>
            <a:headEnd/>
            <a:tailEnd/>
          </a:ln>
        </p:spPr>
      </p:pic>
      <p:pic>
        <p:nvPicPr>
          <p:cNvPr id="101378" name="Picture 2" descr="http://4.bp.blogspot.com/-VoiopbYsPo0/TqSPVDJ9VGI/AAAAAAAAA9Q/UypaQbV0ZuM/s1600/Food%2BRegulation.jpg"/>
          <p:cNvPicPr>
            <a:picLocks noChangeAspect="1" noChangeArrowheads="1"/>
          </p:cNvPicPr>
          <p:nvPr/>
        </p:nvPicPr>
        <p:blipFill>
          <a:blip r:embed="rId3" cstate="print"/>
          <a:srcRect/>
          <a:stretch>
            <a:fillRect/>
          </a:stretch>
        </p:blipFill>
        <p:spPr bwMode="auto">
          <a:xfrm>
            <a:off x="762000" y="3200400"/>
            <a:ext cx="4076700" cy="3174373"/>
          </a:xfrm>
          <a:prstGeom prst="rect">
            <a:avLst/>
          </a:prstGeom>
          <a:noFill/>
        </p:spPr>
      </p:pic>
      <p:pic>
        <p:nvPicPr>
          <p:cNvPr id="101380" name="Picture 4" descr="http://www.turbocare.com/turbocare/img/Other/pulp_paper_mill.jpg"/>
          <p:cNvPicPr>
            <a:picLocks noChangeAspect="1" noChangeArrowheads="1"/>
          </p:cNvPicPr>
          <p:nvPr/>
        </p:nvPicPr>
        <p:blipFill>
          <a:blip r:embed="rId4" cstate="print"/>
          <a:srcRect/>
          <a:stretch>
            <a:fillRect/>
          </a:stretch>
        </p:blipFill>
        <p:spPr bwMode="auto">
          <a:xfrm>
            <a:off x="5181600" y="3276600"/>
            <a:ext cx="356616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31900" y="609600"/>
            <a:ext cx="7759700" cy="1143000"/>
          </a:xfrm>
        </p:spPr>
        <p:txBody>
          <a:bodyPr/>
          <a:lstStyle/>
          <a:p>
            <a:pPr eaLnBrk="1" hangingPunct="1"/>
            <a:r>
              <a:rPr lang="en-US" sz="3600" dirty="0" smtClean="0">
                <a:solidFill>
                  <a:schemeClr val="folHlink"/>
                </a:solidFill>
                <a:latin typeface="Arial" pitchFamily="34" charset="0"/>
                <a:cs typeface="Arial" pitchFamily="34" charset="0"/>
              </a:rPr>
              <a:t>Supply</a:t>
            </a:r>
            <a:br>
              <a:rPr lang="en-US" sz="3600" dirty="0" smtClean="0">
                <a:solidFill>
                  <a:schemeClr val="folHlink"/>
                </a:solidFill>
                <a:latin typeface="Arial" pitchFamily="34" charset="0"/>
                <a:cs typeface="Arial" pitchFamily="34" charset="0"/>
              </a:rPr>
            </a:br>
            <a:endParaRPr lang="en-US" sz="3600" dirty="0" smtClean="0">
              <a:solidFill>
                <a:srgbClr val="003366"/>
              </a:solidFill>
              <a:latin typeface="Arial" pitchFamily="34" charset="0"/>
              <a:cs typeface="Arial" pitchFamily="34" charset="0"/>
            </a:endParaRPr>
          </a:p>
        </p:txBody>
      </p:sp>
      <p:sp>
        <p:nvSpPr>
          <p:cNvPr id="32774" name="Rectangle 6"/>
          <p:cNvSpPr>
            <a:spLocks noChangeArrowheads="1"/>
          </p:cNvSpPr>
          <p:nvPr/>
        </p:nvSpPr>
        <p:spPr bwMode="auto">
          <a:xfrm>
            <a:off x="685800" y="2111375"/>
            <a:ext cx="8229600" cy="2387600"/>
          </a:xfrm>
          <a:prstGeom prst="rect">
            <a:avLst/>
          </a:prstGeom>
          <a:noFill/>
          <a:ln w="9525">
            <a:noFill/>
            <a:miter lim="800000"/>
            <a:headEnd/>
            <a:tailEnd/>
          </a:ln>
        </p:spPr>
        <p:txBody>
          <a:bodyPr>
            <a:spAutoFit/>
          </a:bodyPr>
          <a:lstStyle/>
          <a:p>
            <a:pPr>
              <a:spcBef>
                <a:spcPct val="20000"/>
              </a:spcBef>
              <a:buClr>
                <a:schemeClr val="accent2"/>
              </a:buClr>
              <a:buFont typeface="Wingdings" pitchFamily="2" charset="2"/>
              <a:buChar char="w"/>
            </a:pPr>
            <a:r>
              <a:rPr lang="en-US" sz="2000" dirty="0" smtClean="0">
                <a:latin typeface="Arial" charset="0"/>
                <a:cs typeface="Arial" charset="0"/>
              </a:rPr>
              <a:t>Supply – the amount of good and services that sellers are willing and able to sell in the marketplace</a:t>
            </a:r>
          </a:p>
          <a:p>
            <a:pPr lvl="1">
              <a:spcBef>
                <a:spcPct val="20000"/>
              </a:spcBef>
              <a:buClr>
                <a:schemeClr val="accent2"/>
              </a:buClr>
              <a:buFont typeface="Wingdings" pitchFamily="2" charset="2"/>
              <a:buChar char="w"/>
            </a:pPr>
            <a:r>
              <a:rPr lang="en-US" sz="1800" dirty="0" smtClean="0">
                <a:solidFill>
                  <a:srgbClr val="C00000"/>
                </a:solidFill>
                <a:latin typeface="Arial" charset="0"/>
                <a:cs typeface="Arial" charset="0"/>
              </a:rPr>
              <a:t>The amount of a product that is offered for sale by a </a:t>
            </a:r>
            <a:r>
              <a:rPr lang="en-US" sz="1800" dirty="0" err="1" smtClean="0">
                <a:solidFill>
                  <a:srgbClr val="C00000"/>
                </a:solidFill>
                <a:latin typeface="Arial" charset="0"/>
                <a:cs typeface="Arial" charset="0"/>
              </a:rPr>
              <a:t>firm(s</a:t>
            </a:r>
            <a:r>
              <a:rPr lang="en-US" sz="1800" dirty="0" smtClean="0">
                <a:solidFill>
                  <a:srgbClr val="C00000"/>
                </a:solidFill>
                <a:latin typeface="Arial" charset="0"/>
                <a:cs typeface="Arial" charset="0"/>
              </a:rPr>
              <a:t>) at all possible prices</a:t>
            </a:r>
            <a:endParaRPr lang="en-US" sz="1800" dirty="0" smtClean="0">
              <a:latin typeface="Arial" charset="0"/>
              <a:cs typeface="Arial" charset="0"/>
            </a:endParaRPr>
          </a:p>
          <a:p>
            <a:pPr lvl="1">
              <a:spcBef>
                <a:spcPct val="20000"/>
              </a:spcBef>
              <a:buClr>
                <a:schemeClr val="accent2"/>
              </a:buClr>
            </a:pPr>
            <a:endParaRPr lang="en-US" sz="1800" dirty="0">
              <a:latin typeface="Arial" pitchFamily="34" charset="0"/>
              <a:cs typeface="Arial" pitchFamily="34" charset="0"/>
            </a:endParaRPr>
          </a:p>
          <a:p>
            <a:pPr lvl="1">
              <a:spcBef>
                <a:spcPct val="20000"/>
              </a:spcBef>
              <a:buClr>
                <a:schemeClr val="accent2"/>
              </a:buClr>
              <a:buFont typeface="Wingdings" pitchFamily="2" charset="2"/>
              <a:buChar char="w"/>
            </a:pPr>
            <a:endParaRPr lang="en-US" sz="2000" dirty="0">
              <a:latin typeface="Arial" pitchFamily="34" charset="0"/>
              <a:cs typeface="Arial" pitchFamily="34" charset="0"/>
            </a:endParaRPr>
          </a:p>
          <a:p>
            <a:pPr lvl="1">
              <a:spcBef>
                <a:spcPct val="20000"/>
              </a:spcBef>
              <a:buClr>
                <a:schemeClr val="accent2"/>
              </a:buClr>
              <a:buFont typeface="Wingdings" pitchFamily="2" charset="2"/>
              <a:buChar char="w"/>
            </a:pPr>
            <a:endParaRPr lang="en-US" sz="2000" dirty="0">
              <a:latin typeface="Arial" pitchFamily="34" charset="0"/>
              <a:cs typeface="Arial" pitchFamily="34" charset="0"/>
            </a:endParaRPr>
          </a:p>
        </p:txBody>
      </p:sp>
      <p:pic>
        <p:nvPicPr>
          <p:cNvPr id="9220" name="Picture 7" descr="http://www.webweaver.nu/clipart/img/nature/plants/gardening/lawn-mower.gif"/>
          <p:cNvPicPr>
            <a:picLocks noChangeAspect="1" noChangeArrowheads="1" noCrop="1"/>
          </p:cNvPicPr>
          <p:nvPr/>
        </p:nvPicPr>
        <p:blipFill>
          <a:blip r:embed="rId3" cstate="print"/>
          <a:srcRect/>
          <a:stretch>
            <a:fillRect/>
          </a:stretch>
        </p:blipFill>
        <p:spPr bwMode="auto">
          <a:xfrm>
            <a:off x="1219200" y="3429000"/>
            <a:ext cx="4337050" cy="3276600"/>
          </a:xfrm>
          <a:prstGeom prst="rect">
            <a:avLst/>
          </a:prstGeom>
          <a:noFill/>
          <a:ln w="9525">
            <a:noFill/>
            <a:miter lim="800000"/>
            <a:headEnd/>
            <a:tailEnd/>
          </a:ln>
        </p:spPr>
      </p:pic>
      <p:pic>
        <p:nvPicPr>
          <p:cNvPr id="9221" name="Picture 9" descr="http://www.wildmanstevebrill.com/JPEG%27S/Clipart/WeedWacker.gif"/>
          <p:cNvPicPr>
            <a:picLocks noChangeAspect="1" noChangeArrowheads="1"/>
          </p:cNvPicPr>
          <p:nvPr/>
        </p:nvPicPr>
        <p:blipFill>
          <a:blip r:embed="rId4" cstate="print"/>
          <a:srcRect/>
          <a:stretch>
            <a:fillRect/>
          </a:stretch>
        </p:blipFill>
        <p:spPr bwMode="auto">
          <a:xfrm>
            <a:off x="5257800" y="3352800"/>
            <a:ext cx="2895600" cy="284956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animEffect transition="in" filter="fade">
                                      <p:cBhvr>
                                        <p:cTn id="7" dur="500"/>
                                        <p:tgtEl>
                                          <p:spTgt spid="327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4">
                                            <p:txEl>
                                              <p:pRg st="1" end="1"/>
                                            </p:txEl>
                                          </p:spTgt>
                                        </p:tgtEl>
                                        <p:attrNameLst>
                                          <p:attrName>style.visibility</p:attrName>
                                        </p:attrNameLst>
                                      </p:cBhvr>
                                      <p:to>
                                        <p:strVal val="visible"/>
                                      </p:to>
                                    </p:set>
                                    <p:animEffect transition="in" filter="fade">
                                      <p:cBhvr>
                                        <p:cTn id="12" dur="500"/>
                                        <p:tgtEl>
                                          <p:spTgt spid="327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Business Expectations</a:t>
            </a:r>
            <a:endParaRPr lang="en-US" dirty="0"/>
          </a:p>
        </p:txBody>
      </p:sp>
      <p:pic>
        <p:nvPicPr>
          <p:cNvPr id="187394" name="Picture 2" descr="http://www.welsteadconstruction.com/wp-content/uploads/2012/11/Home-Builder.jpg">
            <a:hlinkClick r:id="rId2"/>
          </p:cNvPr>
          <p:cNvPicPr>
            <a:picLocks noChangeAspect="1" noChangeArrowheads="1"/>
          </p:cNvPicPr>
          <p:nvPr/>
        </p:nvPicPr>
        <p:blipFill>
          <a:blip r:embed="rId3" cstate="print"/>
          <a:srcRect/>
          <a:stretch>
            <a:fillRect/>
          </a:stretch>
        </p:blipFill>
        <p:spPr bwMode="auto">
          <a:xfrm flipH="1">
            <a:off x="292372" y="964721"/>
            <a:ext cx="4965428" cy="3302479"/>
          </a:xfrm>
          <a:prstGeom prst="rect">
            <a:avLst/>
          </a:prstGeom>
          <a:noFill/>
        </p:spPr>
      </p:pic>
      <p:pic>
        <p:nvPicPr>
          <p:cNvPr id="187396" name="Picture 4" descr="http://t3.gstatic.com/images?q=tbn:ANd9GcQHktGAOC4Tug-Qdqzc7E4CldCukRWWjK1EQBuwO7_mQ6GAY2jz_g:www.dreamstime.com/real-estate-clip-art-house-1-thumb2268977.jpg"/>
          <p:cNvPicPr>
            <a:picLocks noChangeAspect="1" noChangeArrowheads="1"/>
          </p:cNvPicPr>
          <p:nvPr/>
        </p:nvPicPr>
        <p:blipFill>
          <a:blip r:embed="rId4" cstate="print"/>
          <a:srcRect/>
          <a:stretch>
            <a:fillRect/>
          </a:stretch>
        </p:blipFill>
        <p:spPr bwMode="auto">
          <a:xfrm>
            <a:off x="5410200" y="685800"/>
            <a:ext cx="1295400" cy="1295400"/>
          </a:xfrm>
          <a:prstGeom prst="rect">
            <a:avLst/>
          </a:prstGeom>
          <a:noFill/>
        </p:spPr>
      </p:pic>
      <p:pic>
        <p:nvPicPr>
          <p:cNvPr id="7" name="Picture 4" descr="http://t3.gstatic.com/images?q=tbn:ANd9GcQHktGAOC4Tug-Qdqzc7E4CldCukRWWjK1EQBuwO7_mQ6GAY2jz_g:www.dreamstime.com/real-estate-clip-art-house-1-thumb2268977.jpg"/>
          <p:cNvPicPr>
            <a:picLocks noChangeAspect="1" noChangeArrowheads="1"/>
          </p:cNvPicPr>
          <p:nvPr/>
        </p:nvPicPr>
        <p:blipFill>
          <a:blip r:embed="rId4" cstate="print"/>
          <a:srcRect/>
          <a:stretch>
            <a:fillRect/>
          </a:stretch>
        </p:blipFill>
        <p:spPr bwMode="auto">
          <a:xfrm>
            <a:off x="6553200" y="685800"/>
            <a:ext cx="1295400" cy="1295400"/>
          </a:xfrm>
          <a:prstGeom prst="rect">
            <a:avLst/>
          </a:prstGeom>
          <a:noFill/>
        </p:spPr>
      </p:pic>
      <p:pic>
        <p:nvPicPr>
          <p:cNvPr id="8" name="Picture 4" descr="http://t3.gstatic.com/images?q=tbn:ANd9GcQHktGAOC4Tug-Qdqzc7E4CldCukRWWjK1EQBuwO7_mQ6GAY2jz_g:www.dreamstime.com/real-estate-clip-art-house-1-thumb2268977.jpg"/>
          <p:cNvPicPr>
            <a:picLocks noChangeAspect="1" noChangeArrowheads="1"/>
          </p:cNvPicPr>
          <p:nvPr/>
        </p:nvPicPr>
        <p:blipFill>
          <a:blip r:embed="rId4" cstate="print"/>
          <a:srcRect/>
          <a:stretch>
            <a:fillRect/>
          </a:stretch>
        </p:blipFill>
        <p:spPr bwMode="auto">
          <a:xfrm>
            <a:off x="7772400" y="685800"/>
            <a:ext cx="1295400" cy="1295400"/>
          </a:xfrm>
          <a:prstGeom prst="rect">
            <a:avLst/>
          </a:prstGeom>
          <a:noFill/>
        </p:spPr>
      </p:pic>
      <p:pic>
        <p:nvPicPr>
          <p:cNvPr id="9" name="Picture 4" descr="http://t3.gstatic.com/images?q=tbn:ANd9GcQHktGAOC4Tug-Qdqzc7E4CldCukRWWjK1EQBuwO7_mQ6GAY2jz_g:www.dreamstime.com/real-estate-clip-art-house-1-thumb2268977.jpg"/>
          <p:cNvPicPr>
            <a:picLocks noChangeAspect="1" noChangeArrowheads="1"/>
          </p:cNvPicPr>
          <p:nvPr/>
        </p:nvPicPr>
        <p:blipFill>
          <a:blip r:embed="rId4" cstate="print"/>
          <a:srcRect/>
          <a:stretch>
            <a:fillRect/>
          </a:stretch>
        </p:blipFill>
        <p:spPr bwMode="auto">
          <a:xfrm>
            <a:off x="5410200" y="1828800"/>
            <a:ext cx="1295400" cy="1295400"/>
          </a:xfrm>
          <a:prstGeom prst="rect">
            <a:avLst/>
          </a:prstGeom>
          <a:noFill/>
        </p:spPr>
      </p:pic>
      <p:pic>
        <p:nvPicPr>
          <p:cNvPr id="10" name="Picture 4" descr="http://t3.gstatic.com/images?q=tbn:ANd9GcQHktGAOC4Tug-Qdqzc7E4CldCukRWWjK1EQBuwO7_mQ6GAY2jz_g:www.dreamstime.com/real-estate-clip-art-house-1-thumb2268977.jpg"/>
          <p:cNvPicPr>
            <a:picLocks noChangeAspect="1" noChangeArrowheads="1"/>
          </p:cNvPicPr>
          <p:nvPr/>
        </p:nvPicPr>
        <p:blipFill>
          <a:blip r:embed="rId4" cstate="print"/>
          <a:srcRect/>
          <a:stretch>
            <a:fillRect/>
          </a:stretch>
        </p:blipFill>
        <p:spPr bwMode="auto">
          <a:xfrm>
            <a:off x="6553200" y="1828800"/>
            <a:ext cx="1295400" cy="1295400"/>
          </a:xfrm>
          <a:prstGeom prst="rect">
            <a:avLst/>
          </a:prstGeom>
          <a:noFill/>
        </p:spPr>
      </p:pic>
      <p:pic>
        <p:nvPicPr>
          <p:cNvPr id="11" name="Picture 4" descr="http://t3.gstatic.com/images?q=tbn:ANd9GcQHktGAOC4Tug-Qdqzc7E4CldCukRWWjK1EQBuwO7_mQ6GAY2jz_g:www.dreamstime.com/real-estate-clip-art-house-1-thumb2268977.jpg"/>
          <p:cNvPicPr>
            <a:picLocks noChangeAspect="1" noChangeArrowheads="1"/>
          </p:cNvPicPr>
          <p:nvPr/>
        </p:nvPicPr>
        <p:blipFill>
          <a:blip r:embed="rId4" cstate="print"/>
          <a:srcRect/>
          <a:stretch>
            <a:fillRect/>
          </a:stretch>
        </p:blipFill>
        <p:spPr bwMode="auto">
          <a:xfrm>
            <a:off x="7772400" y="1828800"/>
            <a:ext cx="1295400" cy="1295400"/>
          </a:xfrm>
          <a:prstGeom prst="rect">
            <a:avLst/>
          </a:prstGeom>
          <a:noFill/>
        </p:spPr>
      </p:pic>
      <p:pic>
        <p:nvPicPr>
          <p:cNvPr id="12" name="Picture 4" descr="http://t3.gstatic.com/images?q=tbn:ANd9GcQHktGAOC4Tug-Qdqzc7E4CldCukRWWjK1EQBuwO7_mQ6GAY2jz_g:www.dreamstime.com/real-estate-clip-art-house-1-thumb2268977.jpg"/>
          <p:cNvPicPr>
            <a:picLocks noChangeAspect="1" noChangeArrowheads="1"/>
          </p:cNvPicPr>
          <p:nvPr/>
        </p:nvPicPr>
        <p:blipFill>
          <a:blip r:embed="rId4" cstate="print"/>
          <a:srcRect/>
          <a:stretch>
            <a:fillRect/>
          </a:stretch>
        </p:blipFill>
        <p:spPr bwMode="auto">
          <a:xfrm>
            <a:off x="5410200" y="3048000"/>
            <a:ext cx="1295400" cy="1295400"/>
          </a:xfrm>
          <a:prstGeom prst="rect">
            <a:avLst/>
          </a:prstGeom>
          <a:noFill/>
        </p:spPr>
      </p:pic>
      <p:pic>
        <p:nvPicPr>
          <p:cNvPr id="13" name="Picture 4" descr="http://t3.gstatic.com/images?q=tbn:ANd9GcQHktGAOC4Tug-Qdqzc7E4CldCukRWWjK1EQBuwO7_mQ6GAY2jz_g:www.dreamstime.com/real-estate-clip-art-house-1-thumb2268977.jpg"/>
          <p:cNvPicPr>
            <a:picLocks noChangeAspect="1" noChangeArrowheads="1"/>
          </p:cNvPicPr>
          <p:nvPr/>
        </p:nvPicPr>
        <p:blipFill>
          <a:blip r:embed="rId4" cstate="print"/>
          <a:srcRect/>
          <a:stretch>
            <a:fillRect/>
          </a:stretch>
        </p:blipFill>
        <p:spPr bwMode="auto">
          <a:xfrm>
            <a:off x="6553200" y="3048000"/>
            <a:ext cx="1295400" cy="1295400"/>
          </a:xfrm>
          <a:prstGeom prst="rect">
            <a:avLst/>
          </a:prstGeom>
          <a:noFill/>
        </p:spPr>
      </p:pic>
      <p:pic>
        <p:nvPicPr>
          <p:cNvPr id="14" name="Picture 4" descr="http://t3.gstatic.com/images?q=tbn:ANd9GcQHktGAOC4Tug-Qdqzc7E4CldCukRWWjK1EQBuwO7_mQ6GAY2jz_g:www.dreamstime.com/real-estate-clip-art-house-1-thumb2268977.jpg"/>
          <p:cNvPicPr>
            <a:picLocks noChangeAspect="1" noChangeArrowheads="1"/>
          </p:cNvPicPr>
          <p:nvPr/>
        </p:nvPicPr>
        <p:blipFill>
          <a:blip r:embed="rId4" cstate="print"/>
          <a:srcRect/>
          <a:stretch>
            <a:fillRect/>
          </a:stretch>
        </p:blipFill>
        <p:spPr bwMode="auto">
          <a:xfrm>
            <a:off x="7772400" y="3048000"/>
            <a:ext cx="1295400" cy="1295400"/>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66800" y="609600"/>
            <a:ext cx="8216900" cy="1143000"/>
          </a:xfrm>
        </p:spPr>
        <p:txBody>
          <a:bodyPr/>
          <a:lstStyle/>
          <a:p>
            <a:pPr eaLnBrk="1" hangingPunct="1"/>
            <a:r>
              <a:rPr lang="en-US" sz="3600" b="1" dirty="0" smtClean="0">
                <a:solidFill>
                  <a:schemeClr val="folHlink"/>
                </a:solidFill>
                <a:latin typeface="Arial" pitchFamily="34" charset="0"/>
                <a:cs typeface="Arial" pitchFamily="34" charset="0"/>
              </a:rPr>
              <a:t>Future Expectations of Prices</a:t>
            </a:r>
          </a:p>
        </p:txBody>
      </p:sp>
      <p:sp>
        <p:nvSpPr>
          <p:cNvPr id="19459" name="Rectangle 3"/>
          <p:cNvSpPr>
            <a:spLocks noGrp="1" noChangeArrowheads="1"/>
          </p:cNvSpPr>
          <p:nvPr>
            <p:ph type="body" idx="1"/>
          </p:nvPr>
        </p:nvSpPr>
        <p:spPr>
          <a:xfrm>
            <a:off x="762000" y="2057400"/>
            <a:ext cx="8077200" cy="3881438"/>
          </a:xfrm>
        </p:spPr>
        <p:txBody>
          <a:bodyPr/>
          <a:lstStyle/>
          <a:p>
            <a:pPr marL="514350" indent="-514350" eaLnBrk="1" hangingPunct="1"/>
            <a:r>
              <a:rPr lang="en-US" sz="2200" dirty="0" smtClean="0">
                <a:latin typeface="Arial" pitchFamily="34" charset="0"/>
                <a:cs typeface="Arial" pitchFamily="34" charset="0"/>
              </a:rPr>
              <a:t>Expectations – suppliers inventory will reflect how they view the economy in the future</a:t>
            </a:r>
          </a:p>
          <a:p>
            <a:pPr marL="914400" lvl="1" indent="-514350" eaLnBrk="1" hangingPunct="1"/>
            <a:r>
              <a:rPr lang="en-US" sz="1600" dirty="0" smtClean="0">
                <a:solidFill>
                  <a:srgbClr val="C00000"/>
                </a:solidFill>
                <a:latin typeface="Arial" pitchFamily="34" charset="0"/>
                <a:cs typeface="Arial" pitchFamily="34" charset="0"/>
              </a:rPr>
              <a:t>Suppliers will build up their inventory if they feel the economy will be strong, reduce inventory if they feel it will be weak</a:t>
            </a:r>
            <a:endParaRPr lang="en-US" sz="1600" dirty="0" smtClean="0">
              <a:solidFill>
                <a:srgbClr val="002060"/>
              </a:solidFill>
              <a:latin typeface="Arial" pitchFamily="34" charset="0"/>
              <a:cs typeface="Arial" pitchFamily="34" charset="0"/>
            </a:endParaRPr>
          </a:p>
          <a:p>
            <a:pPr marL="914400" lvl="1" indent="-514350" eaLnBrk="1" hangingPunct="1"/>
            <a:endParaRPr lang="en-US" sz="1600" dirty="0" smtClean="0">
              <a:solidFill>
                <a:srgbClr val="C00000"/>
              </a:solidFill>
              <a:latin typeface="Arial" pitchFamily="34" charset="0"/>
              <a:cs typeface="Arial" pitchFamily="34" charset="0"/>
            </a:endParaRPr>
          </a:p>
          <a:p>
            <a:pPr marL="914400" lvl="1" indent="-514350" eaLnBrk="1" hangingPunct="1"/>
            <a:endParaRPr lang="en-US" sz="1600" dirty="0" smtClean="0">
              <a:solidFill>
                <a:srgbClr val="C00000"/>
              </a:solidFill>
              <a:latin typeface="Arial" pitchFamily="34" charset="0"/>
              <a:cs typeface="Arial" pitchFamily="34" charset="0"/>
            </a:endParaRPr>
          </a:p>
          <a:p>
            <a:pPr marL="514350" indent="-514350" eaLnBrk="1" hangingPunct="1"/>
            <a:endParaRPr lang="en-US" sz="2200" dirty="0" smtClean="0">
              <a:latin typeface="Arial" pitchFamily="34" charset="0"/>
              <a:cs typeface="Arial" pitchFamily="34" charset="0"/>
            </a:endParaRPr>
          </a:p>
          <a:p>
            <a:pPr marL="514350" indent="-514350" eaLnBrk="1" hangingPunct="1"/>
            <a:endParaRPr lang="en-US" sz="2200" dirty="0" smtClean="0">
              <a:latin typeface="Arial" pitchFamily="34" charset="0"/>
              <a:cs typeface="Arial" pitchFamily="34" charset="0"/>
            </a:endParaRPr>
          </a:p>
        </p:txBody>
      </p:sp>
      <p:pic>
        <p:nvPicPr>
          <p:cNvPr id="22533" name="Picture 4" descr="http://www.newarkgas.com/gp.jpg"/>
          <p:cNvPicPr>
            <a:picLocks noChangeAspect="1" noChangeArrowheads="1"/>
          </p:cNvPicPr>
          <p:nvPr/>
        </p:nvPicPr>
        <p:blipFill>
          <a:blip r:embed="rId2" cstate="print"/>
          <a:srcRect/>
          <a:stretch>
            <a:fillRect/>
          </a:stretch>
        </p:blipFill>
        <p:spPr bwMode="auto">
          <a:xfrm>
            <a:off x="1219200" y="3581400"/>
            <a:ext cx="3505200" cy="2628900"/>
          </a:xfrm>
          <a:prstGeom prst="rect">
            <a:avLst/>
          </a:prstGeom>
          <a:noFill/>
          <a:ln w="9525">
            <a:noFill/>
            <a:miter lim="800000"/>
            <a:headEnd/>
            <a:tailEnd/>
          </a:ln>
        </p:spPr>
      </p:pic>
      <p:pic>
        <p:nvPicPr>
          <p:cNvPr id="100354" name="Picture 2" descr="http://www.researchrecap.com/wp-content/uploads/2007/12/bbc-house-price.gif"/>
          <p:cNvPicPr>
            <a:picLocks noChangeAspect="1" noChangeArrowheads="1"/>
          </p:cNvPicPr>
          <p:nvPr/>
        </p:nvPicPr>
        <p:blipFill>
          <a:blip r:embed="rId3" cstate="print"/>
          <a:srcRect/>
          <a:stretch>
            <a:fillRect/>
          </a:stretch>
        </p:blipFill>
        <p:spPr bwMode="auto">
          <a:xfrm>
            <a:off x="5029200" y="3505200"/>
            <a:ext cx="3495675" cy="2743651"/>
          </a:xfrm>
          <a:prstGeom prst="rect">
            <a:avLst/>
          </a:prstGeom>
          <a:noFill/>
        </p:spPr>
      </p:pic>
      <p:pic>
        <p:nvPicPr>
          <p:cNvPr id="100356" name="Picture 4" descr="https://www.nytexaminer.com/wp-content/uploads/2011/11/Housing-Bubble.jpg"/>
          <p:cNvPicPr>
            <a:picLocks noChangeAspect="1" noChangeArrowheads="1"/>
          </p:cNvPicPr>
          <p:nvPr/>
        </p:nvPicPr>
        <p:blipFill>
          <a:blip r:embed="rId4" cstate="print"/>
          <a:srcRect/>
          <a:stretch>
            <a:fillRect/>
          </a:stretch>
        </p:blipFill>
        <p:spPr bwMode="auto">
          <a:xfrm>
            <a:off x="1" y="0"/>
            <a:ext cx="1987804" cy="19812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Sellers</a:t>
            </a:r>
            <a:endParaRPr lang="en-US" dirty="0"/>
          </a:p>
        </p:txBody>
      </p:sp>
      <p:pic>
        <p:nvPicPr>
          <p:cNvPr id="188418" name="Picture 2" descr="http://images.macworld.com/images/article/2012/06/original-iphone-285637.jpg">
            <a:hlinkClick r:id="rId2"/>
          </p:cNvPr>
          <p:cNvPicPr>
            <a:picLocks noChangeAspect="1" noChangeArrowheads="1"/>
          </p:cNvPicPr>
          <p:nvPr/>
        </p:nvPicPr>
        <p:blipFill>
          <a:blip r:embed="rId3" cstate="print"/>
          <a:srcRect/>
          <a:stretch>
            <a:fillRect/>
          </a:stretch>
        </p:blipFill>
        <p:spPr bwMode="auto">
          <a:xfrm>
            <a:off x="381000" y="1295400"/>
            <a:ext cx="2895600" cy="3867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8420" name="Picture 4" descr="http://blogs.cio.com/sites/cio.com/files/u7727/Smartphones.jpg">
            <a:hlinkClick r:id="rId4"/>
          </p:cNvPr>
          <p:cNvPicPr>
            <a:picLocks noChangeAspect="1" noChangeArrowheads="1"/>
          </p:cNvPicPr>
          <p:nvPr/>
        </p:nvPicPr>
        <p:blipFill>
          <a:blip r:embed="rId5" cstate="print"/>
          <a:srcRect/>
          <a:stretch>
            <a:fillRect/>
          </a:stretch>
        </p:blipFill>
        <p:spPr bwMode="auto">
          <a:xfrm>
            <a:off x="3200400" y="1752600"/>
            <a:ext cx="5388999" cy="3136706"/>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66800" y="609600"/>
            <a:ext cx="8216900" cy="1143000"/>
          </a:xfrm>
        </p:spPr>
        <p:txBody>
          <a:bodyPr/>
          <a:lstStyle/>
          <a:p>
            <a:pPr eaLnBrk="1" hangingPunct="1"/>
            <a:r>
              <a:rPr lang="en-US" sz="4000" b="1" smtClean="0">
                <a:solidFill>
                  <a:schemeClr val="folHlink"/>
                </a:solidFill>
                <a:latin typeface="Arial" pitchFamily="34" charset="0"/>
                <a:cs typeface="Arial" pitchFamily="34" charset="0"/>
              </a:rPr>
              <a:t>Number of Sellers</a:t>
            </a:r>
          </a:p>
        </p:txBody>
      </p:sp>
      <p:sp>
        <p:nvSpPr>
          <p:cNvPr id="20483" name="Rectangle 3"/>
          <p:cNvSpPr>
            <a:spLocks noGrp="1" noChangeArrowheads="1"/>
          </p:cNvSpPr>
          <p:nvPr>
            <p:ph type="body" idx="1"/>
          </p:nvPr>
        </p:nvSpPr>
        <p:spPr>
          <a:xfrm>
            <a:off x="914400" y="1600200"/>
            <a:ext cx="8001000" cy="3881438"/>
          </a:xfrm>
          <a:solidFill>
            <a:schemeClr val="bg1"/>
          </a:solidFill>
        </p:spPr>
        <p:txBody>
          <a:bodyPr/>
          <a:lstStyle/>
          <a:p>
            <a:pPr marL="514350" indent="-514350" eaLnBrk="1" hangingPunct="1"/>
            <a:r>
              <a:rPr lang="en-US" sz="2200" dirty="0" smtClean="0">
                <a:latin typeface="Arial" pitchFamily="34" charset="0"/>
                <a:cs typeface="Arial" pitchFamily="34" charset="0"/>
              </a:rPr>
              <a:t>Number of sellers – an increase/decrease in the number of sellers can cause an increase or decrease in the supply of goods and services</a:t>
            </a:r>
          </a:p>
          <a:p>
            <a:pPr marL="914400" lvl="1" indent="-514350" eaLnBrk="1" hangingPunct="1">
              <a:buNone/>
            </a:pPr>
            <a:endParaRPr lang="en-US" sz="1800" dirty="0" smtClean="0">
              <a:latin typeface="Arial" pitchFamily="34" charset="0"/>
              <a:cs typeface="Arial" pitchFamily="34" charset="0"/>
            </a:endParaRPr>
          </a:p>
          <a:p>
            <a:pPr marL="514350" indent="-514350" eaLnBrk="1" hangingPunct="1">
              <a:buFont typeface="Wingdings" pitchFamily="2" charset="2"/>
              <a:buNone/>
            </a:pPr>
            <a:endParaRPr lang="en-US" sz="2200" dirty="0" smtClean="0">
              <a:latin typeface="Arial" pitchFamily="34" charset="0"/>
              <a:cs typeface="Arial" pitchFamily="34" charset="0"/>
            </a:endParaRPr>
          </a:p>
          <a:p>
            <a:pPr marL="514350" indent="-514350" eaLnBrk="1" hangingPunct="1">
              <a:buFont typeface="Times New Roman" pitchFamily="18" charset="0"/>
              <a:buAutoNum type="arabicPeriod"/>
            </a:pPr>
            <a:endParaRPr lang="en-US" sz="2200" dirty="0" smtClean="0">
              <a:latin typeface="Arial" pitchFamily="34" charset="0"/>
              <a:cs typeface="Arial" pitchFamily="34" charset="0"/>
            </a:endParaRPr>
          </a:p>
        </p:txBody>
      </p:sp>
      <p:pic>
        <p:nvPicPr>
          <p:cNvPr id="23557" name="Picture 6" descr="http://reptilianagenda.net/wp-content/uploads/2010/07/fast-food-chains.jpg"/>
          <p:cNvPicPr>
            <a:picLocks noChangeAspect="1" noChangeArrowheads="1"/>
          </p:cNvPicPr>
          <p:nvPr/>
        </p:nvPicPr>
        <p:blipFill>
          <a:blip r:embed="rId2" cstate="print"/>
          <a:srcRect/>
          <a:stretch>
            <a:fillRect/>
          </a:stretch>
        </p:blipFill>
        <p:spPr bwMode="auto">
          <a:xfrm>
            <a:off x="4495800" y="3124200"/>
            <a:ext cx="4483629" cy="2819400"/>
          </a:xfrm>
          <a:prstGeom prst="rect">
            <a:avLst/>
          </a:prstGeom>
          <a:noFill/>
          <a:ln w="9525">
            <a:noFill/>
            <a:miter lim="800000"/>
            <a:headEnd/>
            <a:tailEnd/>
          </a:ln>
        </p:spPr>
      </p:pic>
      <p:pic>
        <p:nvPicPr>
          <p:cNvPr id="35842" name="Picture 2" descr="http://travelforfreebook.files.wordpress.com/2012/07/smartphones.jpeg"/>
          <p:cNvPicPr>
            <a:picLocks noChangeAspect="1" noChangeArrowheads="1"/>
          </p:cNvPicPr>
          <p:nvPr/>
        </p:nvPicPr>
        <p:blipFill>
          <a:blip r:embed="rId3" cstate="print"/>
          <a:srcRect/>
          <a:stretch>
            <a:fillRect/>
          </a:stretch>
        </p:blipFill>
        <p:spPr bwMode="auto">
          <a:xfrm>
            <a:off x="0" y="3352800"/>
            <a:ext cx="4343400" cy="2008823"/>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smtClean="0"/>
              <a:t>Supply Shock</a:t>
            </a:r>
            <a:endParaRPr lang="en-US" dirty="0"/>
          </a:p>
        </p:txBody>
      </p:sp>
      <p:sp>
        <p:nvSpPr>
          <p:cNvPr id="3" name="Content Placeholder 2"/>
          <p:cNvSpPr>
            <a:spLocks noGrp="1"/>
          </p:cNvSpPr>
          <p:nvPr>
            <p:ph idx="1"/>
          </p:nvPr>
        </p:nvSpPr>
        <p:spPr>
          <a:xfrm>
            <a:off x="381000" y="838200"/>
            <a:ext cx="8229600" cy="4525963"/>
          </a:xfrm>
        </p:spPr>
        <p:txBody>
          <a:bodyPr/>
          <a:lstStyle/>
          <a:p>
            <a:r>
              <a:rPr lang="en-US" dirty="0" smtClean="0"/>
              <a:t>Supply Shock – a sudden shortage of a good due to a natural disaster or human error</a:t>
            </a:r>
          </a:p>
          <a:p>
            <a:pPr lvl="1"/>
            <a:r>
              <a:rPr lang="en-US" dirty="0" smtClean="0"/>
              <a:t>Natural disasters – drought, earthquake, hurricane</a:t>
            </a:r>
          </a:p>
          <a:p>
            <a:pPr lvl="1"/>
            <a:r>
              <a:rPr lang="en-US" dirty="0" smtClean="0"/>
              <a:t>Human error – gulf oil spill, refinery fire, etc. </a:t>
            </a:r>
            <a:endParaRPr lang="en-US" dirty="0"/>
          </a:p>
        </p:txBody>
      </p:sp>
      <p:pic>
        <p:nvPicPr>
          <p:cNvPr id="189444" name="Picture 4" descr="http://msnbcmedia.msn.com/i/MSNBC/Components/Photo/_new/g-us-101202-deepwater-9p.jpg">
            <a:hlinkClick r:id="rId2"/>
          </p:cNvPr>
          <p:cNvPicPr>
            <a:picLocks noChangeAspect="1" noChangeArrowheads="1"/>
          </p:cNvPicPr>
          <p:nvPr/>
        </p:nvPicPr>
        <p:blipFill>
          <a:blip r:embed="rId3" cstate="print"/>
          <a:srcRect/>
          <a:stretch>
            <a:fillRect/>
          </a:stretch>
        </p:blipFill>
        <p:spPr bwMode="auto">
          <a:xfrm>
            <a:off x="304800" y="2971800"/>
            <a:ext cx="4352925" cy="2447926"/>
          </a:xfrm>
          <a:prstGeom prst="rect">
            <a:avLst/>
          </a:prstGeom>
          <a:noFill/>
        </p:spPr>
      </p:pic>
      <p:pic>
        <p:nvPicPr>
          <p:cNvPr id="189446" name="Picture 6" descr="http://images.nationalgeographic.com/wpf/media-live/photos/000/332/cache/japan-earthquake-tsunami-nuclear-unforgettable-pictures-wave_33291_600x450.jpg">
            <a:hlinkClick r:id="rId4"/>
          </p:cNvPr>
          <p:cNvPicPr>
            <a:picLocks noChangeAspect="1" noChangeArrowheads="1"/>
          </p:cNvPicPr>
          <p:nvPr/>
        </p:nvPicPr>
        <p:blipFill>
          <a:blip r:embed="rId5" cstate="print"/>
          <a:srcRect/>
          <a:stretch>
            <a:fillRect/>
          </a:stretch>
        </p:blipFill>
        <p:spPr bwMode="auto">
          <a:xfrm>
            <a:off x="4800600" y="2971800"/>
            <a:ext cx="3780171" cy="2514600"/>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pitchFamily="34" charset="0"/>
                <a:cs typeface="Arial" pitchFamily="34" charset="0"/>
              </a:rPr>
              <a:t>Difference Between A Change in Quantity Supplied and a Change in Supply</a:t>
            </a:r>
          </a:p>
        </p:txBody>
      </p:sp>
      <p:sp>
        <p:nvSpPr>
          <p:cNvPr id="3" name="Content Placeholder 2"/>
          <p:cNvSpPr>
            <a:spLocks noGrp="1"/>
          </p:cNvSpPr>
          <p:nvPr>
            <p:ph idx="1"/>
          </p:nvPr>
        </p:nvSpPr>
        <p:spPr>
          <a:xfrm>
            <a:off x="809625" y="1524000"/>
            <a:ext cx="7648575" cy="3881438"/>
          </a:xfrm>
          <a:solidFill>
            <a:schemeClr val="bg1"/>
          </a:solidFill>
        </p:spPr>
        <p:txBody>
          <a:bodyPr/>
          <a:lstStyle/>
          <a:p>
            <a:r>
              <a:rPr lang="en-US" sz="1800" dirty="0" smtClean="0">
                <a:latin typeface="Arial" pitchFamily="34" charset="0"/>
                <a:cs typeface="Arial" pitchFamily="34" charset="0"/>
              </a:rPr>
              <a:t>QS - A change in the amount a supplier will produce as a result of a change in price</a:t>
            </a:r>
          </a:p>
          <a:p>
            <a:pPr lvl="1"/>
            <a:r>
              <a:rPr lang="en-US" sz="1800" dirty="0" smtClean="0">
                <a:solidFill>
                  <a:srgbClr val="C00000"/>
                </a:solidFill>
                <a:latin typeface="Arial" pitchFamily="34" charset="0"/>
                <a:cs typeface="Arial" pitchFamily="34" charset="0"/>
              </a:rPr>
              <a:t>Reflected as movement along the curve</a:t>
            </a:r>
          </a:p>
          <a:p>
            <a:r>
              <a:rPr lang="en-US" sz="1800" dirty="0" smtClean="0">
                <a:latin typeface="Arial" pitchFamily="34" charset="0"/>
                <a:cs typeface="Arial" pitchFamily="34" charset="0"/>
              </a:rPr>
              <a:t>S – A change in the amount a supplier can produce as a result of a change in Ceteris </a:t>
            </a:r>
            <a:r>
              <a:rPr lang="en-US" sz="1800" dirty="0" err="1" smtClean="0">
                <a:latin typeface="Arial" pitchFamily="34" charset="0"/>
                <a:cs typeface="Arial" pitchFamily="34" charset="0"/>
              </a:rPr>
              <a:t>Peribus</a:t>
            </a:r>
            <a:r>
              <a:rPr lang="en-US" sz="1800" dirty="0" smtClean="0">
                <a:latin typeface="Arial" pitchFamily="34" charset="0"/>
                <a:cs typeface="Arial" pitchFamily="34" charset="0"/>
              </a:rPr>
              <a:t> (i.e. investment in new machinery in lawn business) </a:t>
            </a:r>
          </a:p>
          <a:p>
            <a:pPr lvl="1"/>
            <a:r>
              <a:rPr lang="en-US" sz="1800" dirty="0" smtClean="0">
                <a:solidFill>
                  <a:srgbClr val="C00000"/>
                </a:solidFill>
                <a:latin typeface="Arial" pitchFamily="34" charset="0"/>
                <a:cs typeface="Arial" pitchFamily="34" charset="0"/>
              </a:rPr>
              <a:t>Reflected as a shift in the curve</a:t>
            </a:r>
          </a:p>
        </p:txBody>
      </p:sp>
      <p:sp>
        <p:nvSpPr>
          <p:cNvPr id="15364" name="Rectangle 5"/>
          <p:cNvSpPr>
            <a:spLocks noChangeArrowheads="1"/>
          </p:cNvSpPr>
          <p:nvPr/>
        </p:nvSpPr>
        <p:spPr bwMode="auto">
          <a:xfrm>
            <a:off x="6934200" y="3676650"/>
            <a:ext cx="609600" cy="228600"/>
          </a:xfrm>
          <a:prstGeom prst="rect">
            <a:avLst/>
          </a:prstGeom>
          <a:solidFill>
            <a:schemeClr val="bg1"/>
          </a:solidFill>
          <a:ln w="9525" algn="ctr">
            <a:solidFill>
              <a:schemeClr val="bg1"/>
            </a:solidFill>
            <a:round/>
            <a:headEnd/>
            <a:tailEnd/>
          </a:ln>
        </p:spPr>
        <p:txBody>
          <a:bodyPr wrap="none"/>
          <a:lstStyle/>
          <a:p>
            <a:endParaRPr lang="en-US"/>
          </a:p>
        </p:txBody>
      </p:sp>
      <p:pic>
        <p:nvPicPr>
          <p:cNvPr id="93186" name="Picture 2" descr="http://instruction.blackhawk.edu/ghoffarth/economics/shiftsupplyi.gif"/>
          <p:cNvPicPr>
            <a:picLocks noChangeAspect="1" noChangeArrowheads="1"/>
          </p:cNvPicPr>
          <p:nvPr/>
        </p:nvPicPr>
        <p:blipFill>
          <a:blip r:embed="rId2" cstate="print"/>
          <a:srcRect/>
          <a:stretch>
            <a:fillRect/>
          </a:stretch>
        </p:blipFill>
        <p:spPr bwMode="auto">
          <a:xfrm>
            <a:off x="5334000" y="3771900"/>
            <a:ext cx="3200400" cy="2400300"/>
          </a:xfrm>
          <a:prstGeom prst="rect">
            <a:avLst/>
          </a:prstGeom>
          <a:ln>
            <a:noFill/>
          </a:ln>
          <a:effectLst>
            <a:outerShdw blurRad="292100" dist="139700" dir="2700000" algn="tl" rotWithShape="0">
              <a:srgbClr val="333333">
                <a:alpha val="65000"/>
              </a:srgbClr>
            </a:outerShdw>
          </a:effectLst>
        </p:spPr>
      </p:pic>
      <p:pic>
        <p:nvPicPr>
          <p:cNvPr id="93188" name="Picture 4" descr="http://instruction.blackhawk.edu/ghoffarth/economics/supplycurve.gif"/>
          <p:cNvPicPr>
            <a:picLocks noChangeAspect="1" noChangeArrowheads="1"/>
          </p:cNvPicPr>
          <p:nvPr/>
        </p:nvPicPr>
        <p:blipFill>
          <a:blip r:embed="rId3" cstate="print"/>
          <a:srcRect/>
          <a:stretch>
            <a:fillRect/>
          </a:stretch>
        </p:blipFill>
        <p:spPr bwMode="auto">
          <a:xfrm>
            <a:off x="1219200" y="3752850"/>
            <a:ext cx="3200400" cy="2400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71600" y="0"/>
            <a:ext cx="7378700" cy="1143000"/>
          </a:xfrm>
          <a:solidFill>
            <a:schemeClr val="bg1"/>
          </a:solidFill>
        </p:spPr>
        <p:txBody>
          <a:bodyPr/>
          <a:lstStyle/>
          <a:p>
            <a:r>
              <a:rPr lang="en-US" sz="4000" dirty="0" smtClean="0">
                <a:latin typeface="Calibri" pitchFamily="34" charset="0"/>
              </a:rPr>
              <a:t>Determinants of Supply</a:t>
            </a:r>
            <a:br>
              <a:rPr lang="en-US" sz="4000" dirty="0" smtClean="0">
                <a:latin typeface="Calibri" pitchFamily="34" charset="0"/>
              </a:rPr>
            </a:br>
            <a:r>
              <a:rPr lang="en-US" sz="4000" dirty="0" smtClean="0">
                <a:latin typeface="Calibri" pitchFamily="34" charset="0"/>
              </a:rPr>
              <a:t>What Causes a Shift?</a:t>
            </a:r>
            <a:r>
              <a:rPr lang="en-US" sz="4000" dirty="0" smtClean="0">
                <a:solidFill>
                  <a:srgbClr val="003366"/>
                </a:solidFill>
                <a:latin typeface="Calibri" pitchFamily="34" charset="0"/>
              </a:rPr>
              <a:t> pg. 116-120</a:t>
            </a:r>
            <a:endParaRPr lang="en-US" sz="4000" dirty="0" smtClean="0">
              <a:latin typeface="Calibri" pitchFamily="34" charset="0"/>
            </a:endParaRPr>
          </a:p>
        </p:txBody>
      </p:sp>
      <p:graphicFrame>
        <p:nvGraphicFramePr>
          <p:cNvPr id="5" name="Group 49"/>
          <p:cNvGraphicFramePr>
            <a:graphicFrameLocks noGrp="1"/>
          </p:cNvGraphicFramePr>
          <p:nvPr>
            <p:ph idx="1"/>
          </p:nvPr>
        </p:nvGraphicFramePr>
        <p:xfrm>
          <a:off x="76200" y="1066798"/>
          <a:ext cx="9067799" cy="5791201"/>
        </p:xfrm>
        <a:graphic>
          <a:graphicData uri="http://schemas.openxmlformats.org/drawingml/2006/table">
            <a:tbl>
              <a:tblPr/>
              <a:tblGrid>
                <a:gridCol w="2635087">
                  <a:extLst>
                    <a:ext uri="{9D8B030D-6E8A-4147-A177-3AD203B41FA5}">
                      <a16:colId xmlns:a16="http://schemas.microsoft.com/office/drawing/2014/main" val="20000"/>
                    </a:ext>
                  </a:extLst>
                </a:gridCol>
                <a:gridCol w="3336390">
                  <a:extLst>
                    <a:ext uri="{9D8B030D-6E8A-4147-A177-3AD203B41FA5}">
                      <a16:colId xmlns:a16="http://schemas.microsoft.com/office/drawing/2014/main" val="20001"/>
                    </a:ext>
                  </a:extLst>
                </a:gridCol>
                <a:gridCol w="3096322">
                  <a:extLst>
                    <a:ext uri="{9D8B030D-6E8A-4147-A177-3AD203B41FA5}">
                      <a16:colId xmlns:a16="http://schemas.microsoft.com/office/drawing/2014/main" val="20002"/>
                    </a:ext>
                  </a:extLst>
                </a:gridCol>
              </a:tblGrid>
              <a:tr h="7407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Determinant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Example of how it can Increase supply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Example of how it can decrease supply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8339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34" charset="0"/>
                        </a:rPr>
                        <a:t>1. Input costs, Effect of Rising Costs</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8445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34" charset="0"/>
                        </a:rPr>
                        <a:t>2.Technology</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a16="http://schemas.microsoft.com/office/drawing/2014/main" val="10002"/>
                  </a:ext>
                </a:extLst>
              </a:tr>
              <a:tr h="7321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34" charset="0"/>
                        </a:rPr>
                        <a:t>3.Subsidies</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72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34" charset="0"/>
                        </a:rPr>
                        <a:t>4.Taxes</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a16="http://schemas.microsoft.com/office/drawing/2014/main" val="10004"/>
                  </a:ext>
                </a:extLst>
              </a:tr>
              <a:tr h="572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34" charset="0"/>
                        </a:rPr>
                        <a:t>5.Regulation</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747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34" charset="0"/>
                        </a:rPr>
                        <a:t>6.Future Expectations of Prices</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a16="http://schemas.microsoft.com/office/drawing/2014/main" val="10006"/>
                  </a:ext>
                </a:extLst>
              </a:tr>
              <a:tr h="747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34" charset="0"/>
                        </a:rPr>
                        <a:t>7.Number of Sellers</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tx1"/>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2743200" y="1752600"/>
            <a:ext cx="3200400" cy="923330"/>
          </a:xfrm>
          <a:prstGeom prst="rect">
            <a:avLst/>
          </a:prstGeom>
          <a:noFill/>
        </p:spPr>
        <p:txBody>
          <a:bodyPr wrap="square" rtlCol="0">
            <a:spAutoFit/>
          </a:bodyPr>
          <a:lstStyle/>
          <a:p>
            <a:r>
              <a:rPr lang="en-US" sz="1800" dirty="0" smtClean="0">
                <a:solidFill>
                  <a:schemeClr val="bg1"/>
                </a:solidFill>
                <a:latin typeface="Calibri" pitchFamily="34" charset="0"/>
                <a:cs typeface="Calibri" pitchFamily="34" charset="0"/>
              </a:rPr>
              <a:t>A fall in the cost of inputs (raw materials) will allow more supply to be produced</a:t>
            </a:r>
            <a:endParaRPr lang="en-US" sz="1800" dirty="0">
              <a:solidFill>
                <a:schemeClr val="bg1"/>
              </a:solidFill>
              <a:latin typeface="Calibri" pitchFamily="34" charset="0"/>
              <a:cs typeface="Calibri" pitchFamily="34" charset="0"/>
            </a:endParaRPr>
          </a:p>
        </p:txBody>
      </p:sp>
      <p:sp>
        <p:nvSpPr>
          <p:cNvPr id="6" name="TextBox 5"/>
          <p:cNvSpPr txBox="1"/>
          <p:nvPr/>
        </p:nvSpPr>
        <p:spPr>
          <a:xfrm>
            <a:off x="6096000" y="1752600"/>
            <a:ext cx="2895600" cy="923330"/>
          </a:xfrm>
          <a:prstGeom prst="rect">
            <a:avLst/>
          </a:prstGeom>
          <a:noFill/>
        </p:spPr>
        <p:txBody>
          <a:bodyPr wrap="square" rtlCol="0">
            <a:spAutoFit/>
          </a:bodyPr>
          <a:lstStyle/>
          <a:p>
            <a:r>
              <a:rPr lang="en-US" sz="1800" dirty="0" smtClean="0">
                <a:solidFill>
                  <a:schemeClr val="bg1"/>
                </a:solidFill>
                <a:latin typeface="Calibri" pitchFamily="34" charset="0"/>
                <a:cs typeface="Calibri" pitchFamily="34" charset="0"/>
              </a:rPr>
              <a:t>A rise in the cost of inputs (machines, labor, etc.) will reduce supply</a:t>
            </a:r>
            <a:endParaRPr lang="en-US" sz="1800" dirty="0">
              <a:solidFill>
                <a:schemeClr val="bg1"/>
              </a:solidFill>
              <a:latin typeface="Calibri" pitchFamily="34" charset="0"/>
              <a:cs typeface="Calibri" pitchFamily="34" charset="0"/>
            </a:endParaRPr>
          </a:p>
        </p:txBody>
      </p:sp>
      <p:sp>
        <p:nvSpPr>
          <p:cNvPr id="7" name="TextBox 6"/>
          <p:cNvSpPr txBox="1"/>
          <p:nvPr/>
        </p:nvSpPr>
        <p:spPr>
          <a:xfrm>
            <a:off x="2667000" y="2590800"/>
            <a:ext cx="3200400" cy="923330"/>
          </a:xfrm>
          <a:prstGeom prst="rect">
            <a:avLst/>
          </a:prstGeom>
          <a:noFill/>
        </p:spPr>
        <p:txBody>
          <a:bodyPr wrap="square" rtlCol="0">
            <a:spAutoFit/>
          </a:bodyPr>
          <a:lstStyle/>
          <a:p>
            <a:r>
              <a:rPr lang="en-US" sz="1800" dirty="0" smtClean="0">
                <a:solidFill>
                  <a:schemeClr val="bg1"/>
                </a:solidFill>
                <a:latin typeface="Calibri" pitchFamily="34" charset="0"/>
                <a:cs typeface="Calibri" pitchFamily="34" charset="0"/>
              </a:rPr>
              <a:t>Robots have replaced human workers on assembly lines, email improves communication.</a:t>
            </a:r>
            <a:endParaRPr lang="en-US" sz="1800" dirty="0">
              <a:solidFill>
                <a:schemeClr val="bg1"/>
              </a:solidFill>
              <a:latin typeface="Calibri" pitchFamily="34" charset="0"/>
              <a:cs typeface="Calibri" pitchFamily="34" charset="0"/>
            </a:endParaRPr>
          </a:p>
        </p:txBody>
      </p:sp>
      <p:sp>
        <p:nvSpPr>
          <p:cNvPr id="8" name="TextBox 7"/>
          <p:cNvSpPr txBox="1"/>
          <p:nvPr/>
        </p:nvSpPr>
        <p:spPr>
          <a:xfrm>
            <a:off x="6019800" y="2590800"/>
            <a:ext cx="2895600" cy="646331"/>
          </a:xfrm>
          <a:prstGeom prst="rect">
            <a:avLst/>
          </a:prstGeom>
          <a:noFill/>
        </p:spPr>
        <p:txBody>
          <a:bodyPr wrap="square" rtlCol="0">
            <a:spAutoFit/>
          </a:bodyPr>
          <a:lstStyle/>
          <a:p>
            <a:r>
              <a:rPr lang="en-US" sz="1800" dirty="0" smtClean="0">
                <a:solidFill>
                  <a:schemeClr val="bg1"/>
                </a:solidFill>
                <a:latin typeface="Calibri" pitchFamily="34" charset="0"/>
                <a:cs typeface="Calibri" pitchFamily="34" charset="0"/>
              </a:rPr>
              <a:t>Breakdowns in technology can reduce supply.</a:t>
            </a:r>
            <a:endParaRPr lang="en-US" sz="1800" dirty="0">
              <a:solidFill>
                <a:schemeClr val="bg1"/>
              </a:solidFill>
              <a:latin typeface="Calibri" pitchFamily="34" charset="0"/>
              <a:cs typeface="Calibri" pitchFamily="34" charset="0"/>
            </a:endParaRPr>
          </a:p>
        </p:txBody>
      </p:sp>
      <p:sp>
        <p:nvSpPr>
          <p:cNvPr id="9" name="TextBox 8"/>
          <p:cNvSpPr txBox="1"/>
          <p:nvPr/>
        </p:nvSpPr>
        <p:spPr>
          <a:xfrm>
            <a:off x="2667000" y="3429000"/>
            <a:ext cx="3352800" cy="646331"/>
          </a:xfrm>
          <a:prstGeom prst="rect">
            <a:avLst/>
          </a:prstGeom>
          <a:noFill/>
        </p:spPr>
        <p:txBody>
          <a:bodyPr wrap="square" rtlCol="0">
            <a:spAutoFit/>
          </a:bodyPr>
          <a:lstStyle/>
          <a:p>
            <a:r>
              <a:rPr lang="en-US" sz="1800" dirty="0" smtClean="0">
                <a:solidFill>
                  <a:schemeClr val="bg1"/>
                </a:solidFill>
                <a:latin typeface="Calibri" pitchFamily="34" charset="0"/>
                <a:cs typeface="Calibri" pitchFamily="34" charset="0"/>
              </a:rPr>
              <a:t>Payments to farmers create incentive to continue to produce</a:t>
            </a:r>
            <a:endParaRPr lang="en-US" sz="1800" dirty="0">
              <a:solidFill>
                <a:schemeClr val="bg1"/>
              </a:solidFill>
              <a:latin typeface="Calibri" pitchFamily="34" charset="0"/>
              <a:cs typeface="Calibri" pitchFamily="34" charset="0"/>
            </a:endParaRPr>
          </a:p>
        </p:txBody>
      </p:sp>
      <p:sp>
        <p:nvSpPr>
          <p:cNvPr id="10" name="TextBox 9"/>
          <p:cNvSpPr txBox="1"/>
          <p:nvPr/>
        </p:nvSpPr>
        <p:spPr>
          <a:xfrm>
            <a:off x="6019800" y="3429000"/>
            <a:ext cx="3352800" cy="646331"/>
          </a:xfrm>
          <a:prstGeom prst="rect">
            <a:avLst/>
          </a:prstGeom>
          <a:noFill/>
        </p:spPr>
        <p:txBody>
          <a:bodyPr wrap="square" rtlCol="0">
            <a:spAutoFit/>
          </a:bodyPr>
          <a:lstStyle/>
          <a:p>
            <a:r>
              <a:rPr lang="en-US" sz="1800" dirty="0" smtClean="0">
                <a:solidFill>
                  <a:schemeClr val="bg1"/>
                </a:solidFill>
                <a:latin typeface="Calibri" pitchFamily="34" charset="0"/>
                <a:cs typeface="Calibri" pitchFamily="34" charset="0"/>
              </a:rPr>
              <a:t>Reduced incentives  when government removes subsidies</a:t>
            </a:r>
            <a:endParaRPr lang="en-US" sz="1800" dirty="0">
              <a:solidFill>
                <a:schemeClr val="bg1"/>
              </a:solidFill>
              <a:latin typeface="Calibri" pitchFamily="34" charset="0"/>
              <a:cs typeface="Calibri" pitchFamily="34" charset="0"/>
            </a:endParaRPr>
          </a:p>
        </p:txBody>
      </p:sp>
      <p:sp>
        <p:nvSpPr>
          <p:cNvPr id="11" name="TextBox 10"/>
          <p:cNvSpPr txBox="1"/>
          <p:nvPr/>
        </p:nvSpPr>
        <p:spPr>
          <a:xfrm>
            <a:off x="2667000" y="4191000"/>
            <a:ext cx="3352800" cy="646331"/>
          </a:xfrm>
          <a:prstGeom prst="rect">
            <a:avLst/>
          </a:prstGeom>
          <a:noFill/>
        </p:spPr>
        <p:txBody>
          <a:bodyPr wrap="square" rtlCol="0">
            <a:spAutoFit/>
          </a:bodyPr>
          <a:lstStyle/>
          <a:p>
            <a:r>
              <a:rPr lang="en-US" sz="1800" dirty="0" smtClean="0">
                <a:solidFill>
                  <a:schemeClr val="bg1"/>
                </a:solidFill>
                <a:latin typeface="Calibri" pitchFamily="34" charset="0"/>
                <a:cs typeface="Calibri" pitchFamily="34" charset="0"/>
              </a:rPr>
              <a:t>Excise taxes increases costs and reduces supply</a:t>
            </a:r>
            <a:endParaRPr lang="en-US" sz="1800" dirty="0">
              <a:solidFill>
                <a:schemeClr val="bg1"/>
              </a:solidFill>
              <a:latin typeface="Calibri" pitchFamily="34" charset="0"/>
              <a:cs typeface="Calibri" pitchFamily="34" charset="0"/>
            </a:endParaRPr>
          </a:p>
        </p:txBody>
      </p:sp>
      <p:sp>
        <p:nvSpPr>
          <p:cNvPr id="12" name="TextBox 11"/>
          <p:cNvSpPr txBox="1"/>
          <p:nvPr/>
        </p:nvSpPr>
        <p:spPr>
          <a:xfrm>
            <a:off x="6019800" y="4191000"/>
            <a:ext cx="3352800" cy="646331"/>
          </a:xfrm>
          <a:prstGeom prst="rect">
            <a:avLst/>
          </a:prstGeom>
          <a:noFill/>
        </p:spPr>
        <p:txBody>
          <a:bodyPr wrap="square" rtlCol="0">
            <a:spAutoFit/>
          </a:bodyPr>
          <a:lstStyle/>
          <a:p>
            <a:r>
              <a:rPr lang="en-US" sz="1800" dirty="0" smtClean="0">
                <a:solidFill>
                  <a:schemeClr val="bg1"/>
                </a:solidFill>
                <a:latin typeface="Calibri" pitchFamily="34" charset="0"/>
                <a:cs typeface="Calibri" pitchFamily="34" charset="0"/>
              </a:rPr>
              <a:t>Removal of taxes decreases costs and increases supply</a:t>
            </a:r>
            <a:endParaRPr lang="en-US" sz="1800" dirty="0">
              <a:solidFill>
                <a:schemeClr val="bg1"/>
              </a:solidFill>
              <a:latin typeface="Calibri" pitchFamily="34" charset="0"/>
              <a:cs typeface="Calibri" pitchFamily="34" charset="0"/>
            </a:endParaRPr>
          </a:p>
        </p:txBody>
      </p:sp>
      <p:sp>
        <p:nvSpPr>
          <p:cNvPr id="13" name="TextBox 12"/>
          <p:cNvSpPr txBox="1"/>
          <p:nvPr/>
        </p:nvSpPr>
        <p:spPr>
          <a:xfrm>
            <a:off x="2667000" y="4763869"/>
            <a:ext cx="3352800" cy="584775"/>
          </a:xfrm>
          <a:prstGeom prst="rect">
            <a:avLst/>
          </a:prstGeom>
          <a:noFill/>
        </p:spPr>
        <p:txBody>
          <a:bodyPr wrap="square" rtlCol="0">
            <a:spAutoFit/>
          </a:bodyPr>
          <a:lstStyle/>
          <a:p>
            <a:r>
              <a:rPr lang="en-US" sz="1600" dirty="0" smtClean="0">
                <a:solidFill>
                  <a:schemeClr val="bg1"/>
                </a:solidFill>
                <a:latin typeface="Calibri" pitchFamily="34" charset="0"/>
                <a:cs typeface="Calibri" pitchFamily="34" charset="0"/>
              </a:rPr>
              <a:t>Government intervention increases costs and reduces supply</a:t>
            </a:r>
            <a:endParaRPr lang="en-US" sz="1600" dirty="0">
              <a:solidFill>
                <a:schemeClr val="bg1"/>
              </a:solidFill>
              <a:latin typeface="Calibri" pitchFamily="34" charset="0"/>
              <a:cs typeface="Calibri" pitchFamily="34" charset="0"/>
            </a:endParaRPr>
          </a:p>
        </p:txBody>
      </p:sp>
      <p:sp>
        <p:nvSpPr>
          <p:cNvPr id="14" name="TextBox 13"/>
          <p:cNvSpPr txBox="1"/>
          <p:nvPr/>
        </p:nvSpPr>
        <p:spPr>
          <a:xfrm>
            <a:off x="6019800" y="4825425"/>
            <a:ext cx="3352800" cy="584775"/>
          </a:xfrm>
          <a:prstGeom prst="rect">
            <a:avLst/>
          </a:prstGeom>
          <a:noFill/>
        </p:spPr>
        <p:txBody>
          <a:bodyPr wrap="square" rtlCol="0">
            <a:spAutoFit/>
          </a:bodyPr>
          <a:lstStyle/>
          <a:p>
            <a:r>
              <a:rPr lang="en-US" sz="1600" dirty="0" smtClean="0">
                <a:solidFill>
                  <a:schemeClr val="bg1"/>
                </a:solidFill>
                <a:latin typeface="Calibri" pitchFamily="34" charset="0"/>
                <a:cs typeface="Calibri" pitchFamily="34" charset="0"/>
              </a:rPr>
              <a:t>Government deregulation decreases costs and increases supply</a:t>
            </a:r>
            <a:endParaRPr lang="en-US" sz="1600" dirty="0">
              <a:solidFill>
                <a:schemeClr val="bg1"/>
              </a:solidFill>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09600" y="0"/>
            <a:ext cx="7848600" cy="685800"/>
          </a:xfrm>
          <a:solidFill>
            <a:schemeClr val="bg1"/>
          </a:solidFill>
        </p:spPr>
        <p:txBody>
          <a:bodyPr/>
          <a:lstStyle/>
          <a:p>
            <a:r>
              <a:rPr lang="en-US" dirty="0" smtClean="0"/>
              <a:t>Determinants of Supply Videos</a:t>
            </a:r>
          </a:p>
        </p:txBody>
      </p:sp>
      <p:graphicFrame>
        <p:nvGraphicFramePr>
          <p:cNvPr id="4" name="Content Placeholder 3"/>
          <p:cNvGraphicFramePr>
            <a:graphicFrameLocks noGrp="1"/>
          </p:cNvGraphicFramePr>
          <p:nvPr>
            <p:ph idx="1"/>
          </p:nvPr>
        </p:nvGraphicFramePr>
        <p:xfrm>
          <a:off x="228600" y="609600"/>
          <a:ext cx="8763000" cy="5130260"/>
        </p:xfrm>
        <a:graphic>
          <a:graphicData uri="http://schemas.openxmlformats.org/drawingml/2006/table">
            <a:tbl>
              <a:tblPr firstRow="1" bandRow="1">
                <a:tableStyleId>{073A0DAA-6AF3-43AB-8588-CEC1D06C72B9}</a:tableStyleId>
              </a:tblPr>
              <a:tblGrid>
                <a:gridCol w="219075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190750">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452438">
                <a:tc>
                  <a:txBody>
                    <a:bodyPr/>
                    <a:lstStyle/>
                    <a:p>
                      <a:r>
                        <a:rPr lang="en-US" dirty="0" smtClean="0"/>
                        <a:t>Videos</a:t>
                      </a:r>
                      <a:endParaRPr lang="en-US" dirty="0"/>
                    </a:p>
                  </a:txBody>
                  <a:tcPr/>
                </a:tc>
                <a:tc>
                  <a:txBody>
                    <a:bodyPr/>
                    <a:lstStyle/>
                    <a:p>
                      <a:r>
                        <a:rPr lang="en-US" dirty="0" smtClean="0"/>
                        <a:t>Determinants of Supply</a:t>
                      </a:r>
                      <a:endParaRPr lang="en-US" dirty="0"/>
                    </a:p>
                  </a:txBody>
                  <a:tcPr/>
                </a:tc>
                <a:tc>
                  <a:txBody>
                    <a:bodyPr/>
                    <a:lstStyle/>
                    <a:p>
                      <a:r>
                        <a:rPr lang="en-US" dirty="0" smtClean="0"/>
                        <a:t>Increase or Decrease Supply</a:t>
                      </a:r>
                      <a:endParaRPr lang="en-US" dirty="0"/>
                    </a:p>
                  </a:txBody>
                  <a:tcPr/>
                </a:tc>
                <a:tc>
                  <a:txBody>
                    <a:bodyPr/>
                    <a:lstStyle/>
                    <a:p>
                      <a:r>
                        <a:rPr lang="en-US" dirty="0" smtClean="0"/>
                        <a:t>Shift</a:t>
                      </a:r>
                      <a:r>
                        <a:rPr lang="en-US" baseline="0" dirty="0" smtClean="0"/>
                        <a:t> of the supply curve</a:t>
                      </a:r>
                      <a:endParaRPr lang="en-US" dirty="0"/>
                    </a:p>
                  </a:txBody>
                  <a:tcPr/>
                </a:tc>
                <a:extLst>
                  <a:ext uri="{0D108BD9-81ED-4DB2-BD59-A6C34878D82A}">
                    <a16:rowId xmlns:a16="http://schemas.microsoft.com/office/drawing/2014/main" val="10000"/>
                  </a:ext>
                </a:extLst>
              </a:tr>
              <a:tr h="645052">
                <a:tc>
                  <a:txBody>
                    <a:bodyPr/>
                    <a:lstStyle/>
                    <a:p>
                      <a:r>
                        <a:rPr lang="en-US" dirty="0" smtClean="0"/>
                        <a:t>Car Production</a:t>
                      </a:r>
                      <a:endParaRPr lang="en-US" dirty="0"/>
                    </a:p>
                  </a:txBody>
                  <a:tcPr/>
                </a:tc>
                <a:tc>
                  <a:txBody>
                    <a:bodyPr/>
                    <a:lstStyle/>
                    <a:p>
                      <a:r>
                        <a:rPr lang="en-US" dirty="0" smtClean="0"/>
                        <a:t>Technology</a:t>
                      </a:r>
                      <a:endParaRPr lang="en-US" dirty="0"/>
                    </a:p>
                  </a:txBody>
                  <a:tcPr/>
                </a:tc>
                <a:tc>
                  <a:txBody>
                    <a:bodyPr/>
                    <a:lstStyle/>
                    <a:p>
                      <a:r>
                        <a:rPr lang="en-US" dirty="0" smtClean="0"/>
                        <a:t>Increase</a:t>
                      </a:r>
                      <a:endParaRPr lang="en-US" dirty="0"/>
                    </a:p>
                  </a:txBody>
                  <a:tcPr/>
                </a:tc>
                <a:tc>
                  <a:txBody>
                    <a:bodyPr/>
                    <a:lstStyle/>
                    <a:p>
                      <a:r>
                        <a:rPr lang="en-US" dirty="0" smtClean="0"/>
                        <a:t>Right</a:t>
                      </a:r>
                      <a:endParaRPr lang="en-US" dirty="0"/>
                    </a:p>
                  </a:txBody>
                  <a:tcPr/>
                </a:tc>
                <a:extLst>
                  <a:ext uri="{0D108BD9-81ED-4DB2-BD59-A6C34878D82A}">
                    <a16:rowId xmlns:a16="http://schemas.microsoft.com/office/drawing/2014/main" val="10001"/>
                  </a:ext>
                </a:extLst>
              </a:tr>
              <a:tr h="619868">
                <a:tc>
                  <a:txBody>
                    <a:bodyPr/>
                    <a:lstStyle/>
                    <a:p>
                      <a:r>
                        <a:rPr lang="en-US" dirty="0" smtClean="0"/>
                        <a:t>Tanning Tax</a:t>
                      </a:r>
                      <a:endParaRPr lang="en-US" dirty="0"/>
                    </a:p>
                  </a:txBody>
                  <a:tcPr/>
                </a:tc>
                <a:tc>
                  <a:txBody>
                    <a:bodyPr/>
                    <a:lstStyle/>
                    <a:p>
                      <a:r>
                        <a:rPr lang="en-US" dirty="0" smtClean="0"/>
                        <a:t>Taxes, Regulation</a:t>
                      </a:r>
                      <a:endParaRPr lang="en-US" dirty="0"/>
                    </a:p>
                  </a:txBody>
                  <a:tcPr/>
                </a:tc>
                <a:tc>
                  <a:txBody>
                    <a:bodyPr/>
                    <a:lstStyle/>
                    <a:p>
                      <a:r>
                        <a:rPr lang="en-US" dirty="0" smtClean="0"/>
                        <a:t>Decrease</a:t>
                      </a:r>
                      <a:endParaRPr lang="en-US" dirty="0"/>
                    </a:p>
                  </a:txBody>
                  <a:tcPr/>
                </a:tc>
                <a:tc>
                  <a:txBody>
                    <a:bodyPr/>
                    <a:lstStyle/>
                    <a:p>
                      <a:r>
                        <a:rPr lang="en-US" dirty="0" smtClean="0"/>
                        <a:t>Left</a:t>
                      </a:r>
                      <a:endParaRPr lang="en-US" dirty="0"/>
                    </a:p>
                  </a:txBody>
                  <a:tcPr/>
                </a:tc>
                <a:extLst>
                  <a:ext uri="{0D108BD9-81ED-4DB2-BD59-A6C34878D82A}">
                    <a16:rowId xmlns:a16="http://schemas.microsoft.com/office/drawing/2014/main" val="10002"/>
                  </a:ext>
                </a:extLst>
              </a:tr>
              <a:tr h="645052">
                <a:tc>
                  <a:txBody>
                    <a:bodyPr/>
                    <a:lstStyle/>
                    <a:p>
                      <a:r>
                        <a:rPr lang="en-US" dirty="0" smtClean="0"/>
                        <a:t>Gas Prices</a:t>
                      </a:r>
                      <a:endParaRPr lang="en-US" dirty="0"/>
                    </a:p>
                  </a:txBody>
                  <a:tcPr/>
                </a:tc>
                <a:tc>
                  <a:txBody>
                    <a:bodyPr/>
                    <a:lstStyle/>
                    <a:p>
                      <a:r>
                        <a:rPr lang="en-US" dirty="0" smtClean="0"/>
                        <a:t>Input</a:t>
                      </a:r>
                      <a:endParaRPr lang="en-US" dirty="0"/>
                    </a:p>
                  </a:txBody>
                  <a:tcPr/>
                </a:tc>
                <a:tc>
                  <a:txBody>
                    <a:bodyPr/>
                    <a:lstStyle/>
                    <a:p>
                      <a:r>
                        <a:rPr lang="en-US" dirty="0" smtClean="0"/>
                        <a:t>Increase</a:t>
                      </a:r>
                      <a:endParaRPr lang="en-US" dirty="0"/>
                    </a:p>
                  </a:txBody>
                  <a:tcPr/>
                </a:tc>
                <a:tc>
                  <a:txBody>
                    <a:bodyPr/>
                    <a:lstStyle/>
                    <a:p>
                      <a:r>
                        <a:rPr lang="en-US" dirty="0" smtClean="0"/>
                        <a:t>Right</a:t>
                      </a:r>
                      <a:endParaRPr lang="en-US" dirty="0"/>
                    </a:p>
                  </a:txBody>
                  <a:tcPr/>
                </a:tc>
                <a:extLst>
                  <a:ext uri="{0D108BD9-81ED-4DB2-BD59-A6C34878D82A}">
                    <a16:rowId xmlns:a16="http://schemas.microsoft.com/office/drawing/2014/main" val="10003"/>
                  </a:ext>
                </a:extLst>
              </a:tr>
              <a:tr h="645052">
                <a:tc>
                  <a:txBody>
                    <a:bodyPr/>
                    <a:lstStyle/>
                    <a:p>
                      <a:r>
                        <a:rPr lang="en-US" dirty="0" smtClean="0"/>
                        <a:t>Cigs</a:t>
                      </a:r>
                      <a:endParaRPr lang="en-US" dirty="0"/>
                    </a:p>
                  </a:txBody>
                  <a:tcPr/>
                </a:tc>
                <a:tc>
                  <a:txBody>
                    <a:bodyPr/>
                    <a:lstStyle/>
                    <a:p>
                      <a:r>
                        <a:rPr lang="en-US" dirty="0" smtClean="0"/>
                        <a:t>Regulation</a:t>
                      </a:r>
                      <a:endParaRPr lang="en-US" dirty="0"/>
                    </a:p>
                  </a:txBody>
                  <a:tcPr/>
                </a:tc>
                <a:tc>
                  <a:txBody>
                    <a:bodyPr/>
                    <a:lstStyle/>
                    <a:p>
                      <a:r>
                        <a:rPr lang="en-US" dirty="0" smtClean="0"/>
                        <a:t>Decrease</a:t>
                      </a:r>
                      <a:endParaRPr lang="en-US" dirty="0"/>
                    </a:p>
                  </a:txBody>
                  <a:tcPr/>
                </a:tc>
                <a:tc>
                  <a:txBody>
                    <a:bodyPr/>
                    <a:lstStyle/>
                    <a:p>
                      <a:r>
                        <a:rPr lang="en-US" dirty="0" smtClean="0"/>
                        <a:t>Left</a:t>
                      </a:r>
                      <a:endParaRPr lang="en-US" dirty="0"/>
                    </a:p>
                  </a:txBody>
                  <a:tcPr/>
                </a:tc>
                <a:extLst>
                  <a:ext uri="{0D108BD9-81ED-4DB2-BD59-A6C34878D82A}">
                    <a16:rowId xmlns:a16="http://schemas.microsoft.com/office/drawing/2014/main" val="10004"/>
                  </a:ext>
                </a:extLst>
              </a:tr>
              <a:tr h="645052">
                <a:tc>
                  <a:txBody>
                    <a:bodyPr/>
                    <a:lstStyle/>
                    <a:p>
                      <a:r>
                        <a:rPr lang="en-US" dirty="0" smtClean="0"/>
                        <a:t>Tablet Wars</a:t>
                      </a:r>
                      <a:endParaRPr lang="en-US" dirty="0"/>
                    </a:p>
                  </a:txBody>
                  <a:tcPr/>
                </a:tc>
                <a:tc>
                  <a:txBody>
                    <a:bodyPr/>
                    <a:lstStyle/>
                    <a:p>
                      <a:r>
                        <a:rPr lang="en-US" dirty="0" smtClean="0"/>
                        <a:t>Number of Sellers</a:t>
                      </a:r>
                      <a:endParaRPr lang="en-US" dirty="0"/>
                    </a:p>
                  </a:txBody>
                  <a:tcPr/>
                </a:tc>
                <a:tc>
                  <a:txBody>
                    <a:bodyPr/>
                    <a:lstStyle/>
                    <a:p>
                      <a:r>
                        <a:rPr lang="en-US" dirty="0" smtClean="0"/>
                        <a:t>Increase </a:t>
                      </a:r>
                      <a:endParaRPr lang="en-US" dirty="0"/>
                    </a:p>
                  </a:txBody>
                  <a:tcPr/>
                </a:tc>
                <a:tc>
                  <a:txBody>
                    <a:bodyPr/>
                    <a:lstStyle/>
                    <a:p>
                      <a:r>
                        <a:rPr lang="en-US" dirty="0" smtClean="0"/>
                        <a:t>Right</a:t>
                      </a:r>
                      <a:endParaRPr lang="en-US" dirty="0"/>
                    </a:p>
                  </a:txBody>
                  <a:tcPr/>
                </a:tc>
                <a:extLst>
                  <a:ext uri="{0D108BD9-81ED-4DB2-BD59-A6C34878D82A}">
                    <a16:rowId xmlns:a16="http://schemas.microsoft.com/office/drawing/2014/main" val="10005"/>
                  </a:ext>
                </a:extLst>
              </a:tr>
              <a:tr h="645052">
                <a:tc>
                  <a:txBody>
                    <a:bodyPr/>
                    <a:lstStyle/>
                    <a:p>
                      <a:r>
                        <a:rPr lang="en-US" dirty="0" smtClean="0"/>
                        <a:t>Gambling</a:t>
                      </a:r>
                      <a:endParaRPr lang="en-US" dirty="0"/>
                    </a:p>
                  </a:txBody>
                  <a:tcPr/>
                </a:tc>
                <a:tc>
                  <a:txBody>
                    <a:bodyPr/>
                    <a:lstStyle/>
                    <a:p>
                      <a:r>
                        <a:rPr lang="en-US" dirty="0" smtClean="0"/>
                        <a:t>Regulation, Number of Sellers</a:t>
                      </a:r>
                      <a:endParaRPr lang="en-US" dirty="0"/>
                    </a:p>
                  </a:txBody>
                  <a:tcPr/>
                </a:tc>
                <a:tc>
                  <a:txBody>
                    <a:bodyPr/>
                    <a:lstStyle/>
                    <a:p>
                      <a:r>
                        <a:rPr lang="en-US" dirty="0" smtClean="0"/>
                        <a:t>Decrease</a:t>
                      </a:r>
                      <a:endParaRPr lang="en-US" dirty="0"/>
                    </a:p>
                  </a:txBody>
                  <a:tcPr/>
                </a:tc>
                <a:tc>
                  <a:txBody>
                    <a:bodyPr/>
                    <a:lstStyle/>
                    <a:p>
                      <a:r>
                        <a:rPr lang="en-US" dirty="0" smtClean="0"/>
                        <a:t>Left</a:t>
                      </a:r>
                      <a:endParaRPr lang="en-US" dirty="0"/>
                    </a:p>
                  </a:txBody>
                  <a:tcPr/>
                </a:tc>
                <a:extLst>
                  <a:ext uri="{0D108BD9-81ED-4DB2-BD59-A6C34878D82A}">
                    <a16:rowId xmlns:a16="http://schemas.microsoft.com/office/drawing/2014/main" val="10006"/>
                  </a:ext>
                </a:extLst>
              </a:tr>
              <a:tr h="64505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reeform 92"/>
          <p:cNvSpPr>
            <a:spLocks/>
          </p:cNvSpPr>
          <p:nvPr/>
        </p:nvSpPr>
        <p:spPr bwMode="auto">
          <a:xfrm>
            <a:off x="5448300" y="4467225"/>
            <a:ext cx="3400425" cy="1028700"/>
          </a:xfrm>
          <a:custGeom>
            <a:avLst/>
            <a:gdLst>
              <a:gd name="T0" fmla="*/ 1371634 w 3400425"/>
              <a:gd name="T1" fmla="*/ 0 h 1028700"/>
              <a:gd name="T2" fmla="*/ 676275 w 3400425"/>
              <a:gd name="T3" fmla="*/ 542925 h 1028700"/>
              <a:gd name="T4" fmla="*/ 0 w 3400425"/>
              <a:gd name="T5" fmla="*/ 981075 h 1028700"/>
              <a:gd name="T6" fmla="*/ 0 w 3400425"/>
              <a:gd name="T7" fmla="*/ 1028700 h 1028700"/>
              <a:gd name="T8" fmla="*/ 3400425 w 3400425"/>
              <a:gd name="T9" fmla="*/ 1019175 h 1028700"/>
              <a:gd name="T10" fmla="*/ 2124075 w 3400425"/>
              <a:gd name="T11" fmla="*/ 523875 h 1028700"/>
              <a:gd name="T12" fmla="*/ 1371634 w 3400425"/>
              <a:gd name="T13" fmla="*/ 0 h 1028700"/>
              <a:gd name="T14" fmla="*/ 0 60000 65536"/>
              <a:gd name="T15" fmla="*/ 0 60000 65536"/>
              <a:gd name="T16" fmla="*/ 0 60000 65536"/>
              <a:gd name="T17" fmla="*/ 0 60000 65536"/>
              <a:gd name="T18" fmla="*/ 0 60000 65536"/>
              <a:gd name="T19" fmla="*/ 0 60000 65536"/>
              <a:gd name="T20" fmla="*/ 0 60000 65536"/>
              <a:gd name="T21" fmla="*/ 0 w 3400425"/>
              <a:gd name="T22" fmla="*/ 0 h 1028700"/>
              <a:gd name="T23" fmla="*/ 3400425 w 3400425"/>
              <a:gd name="T24" fmla="*/ 1028700 h 1028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00425" h="1028700">
                <a:moveTo>
                  <a:pt x="1371600" y="0"/>
                </a:moveTo>
                <a:lnTo>
                  <a:pt x="676275" y="542925"/>
                </a:lnTo>
                <a:lnTo>
                  <a:pt x="0" y="981075"/>
                </a:lnTo>
                <a:lnTo>
                  <a:pt x="0" y="1028700"/>
                </a:lnTo>
                <a:lnTo>
                  <a:pt x="3400425" y="1019175"/>
                </a:lnTo>
                <a:lnTo>
                  <a:pt x="2124075" y="523875"/>
                </a:lnTo>
                <a:lnTo>
                  <a:pt x="1371600" y="0"/>
                </a:lnTo>
                <a:close/>
              </a:path>
            </a:pathLst>
          </a:custGeom>
          <a:gradFill rotWithShape="0">
            <a:gsLst>
              <a:gs pos="0">
                <a:srgbClr val="5E9EFF"/>
              </a:gs>
              <a:gs pos="39999">
                <a:srgbClr val="85C2FF"/>
              </a:gs>
              <a:gs pos="70000">
                <a:srgbClr val="C4D6EB"/>
              </a:gs>
              <a:gs pos="100000">
                <a:srgbClr val="FFEBFA"/>
              </a:gs>
            </a:gsLst>
            <a:lin ang="16200000" scaled="1"/>
          </a:gradFill>
          <a:ln w="9525" algn="ctr">
            <a:solidFill>
              <a:schemeClr val="tx1"/>
            </a:solidFill>
            <a:round/>
            <a:headEnd/>
            <a:tailEnd/>
          </a:ln>
        </p:spPr>
        <p:txBody>
          <a:bodyPr wrap="none"/>
          <a:lstStyle/>
          <a:p>
            <a:endParaRPr lang="en-US"/>
          </a:p>
        </p:txBody>
      </p:sp>
      <p:cxnSp>
        <p:nvCxnSpPr>
          <p:cNvPr id="60419" name="Straight Connector 82"/>
          <p:cNvCxnSpPr>
            <a:cxnSpLocks noChangeShapeType="1"/>
          </p:cNvCxnSpPr>
          <p:nvPr/>
        </p:nvCxnSpPr>
        <p:spPr bwMode="auto">
          <a:xfrm>
            <a:off x="5410200" y="5486400"/>
            <a:ext cx="3429000" cy="0"/>
          </a:xfrm>
          <a:prstGeom prst="line">
            <a:avLst/>
          </a:prstGeom>
          <a:noFill/>
          <a:ln w="25400" algn="ctr">
            <a:solidFill>
              <a:schemeClr val="tx1"/>
            </a:solidFill>
            <a:round/>
            <a:headEnd/>
            <a:tailEnd/>
          </a:ln>
        </p:spPr>
      </p:cxnSp>
      <p:sp>
        <p:nvSpPr>
          <p:cNvPr id="60420" name="Freeform 68"/>
          <p:cNvSpPr>
            <a:spLocks/>
          </p:cNvSpPr>
          <p:nvPr/>
        </p:nvSpPr>
        <p:spPr bwMode="auto">
          <a:xfrm>
            <a:off x="5486400" y="2819400"/>
            <a:ext cx="2743200" cy="1600200"/>
          </a:xfrm>
          <a:custGeom>
            <a:avLst/>
            <a:gdLst>
              <a:gd name="T0" fmla="*/ 0 w 2724150"/>
              <a:gd name="T1" fmla="*/ 0 h 1590675"/>
              <a:gd name="T2" fmla="*/ 0 w 2724150"/>
              <a:gd name="T3" fmla="*/ 0 h 1590675"/>
              <a:gd name="T4" fmla="*/ 72432 w 2724150"/>
              <a:gd name="T5" fmla="*/ 93348 h 1590675"/>
              <a:gd name="T6" fmla="*/ 1038151 w 2724150"/>
              <a:gd name="T7" fmla="*/ 1271885 h 1590675"/>
              <a:gd name="T8" fmla="*/ 1690020 w 2724150"/>
              <a:gd name="T9" fmla="*/ 1948659 h 1590675"/>
              <a:gd name="T10" fmla="*/ 3452449 w 2724150"/>
              <a:gd name="T11" fmla="*/ 11668 h 1590675"/>
              <a:gd name="T12" fmla="*/ 0 w 2724150"/>
              <a:gd name="T13" fmla="*/ 0 h 1590675"/>
              <a:gd name="T14" fmla="*/ 0 60000 65536"/>
              <a:gd name="T15" fmla="*/ 0 60000 65536"/>
              <a:gd name="T16" fmla="*/ 0 60000 65536"/>
              <a:gd name="T17" fmla="*/ 0 60000 65536"/>
              <a:gd name="T18" fmla="*/ 0 60000 65536"/>
              <a:gd name="T19" fmla="*/ 0 60000 65536"/>
              <a:gd name="T20" fmla="*/ 0 60000 65536"/>
              <a:gd name="T21" fmla="*/ 0 w 2724150"/>
              <a:gd name="T22" fmla="*/ 0 h 1590675"/>
              <a:gd name="T23" fmla="*/ 2724150 w 2724150"/>
              <a:gd name="T24" fmla="*/ 1590675 h 15906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24150" h="1590675">
                <a:moveTo>
                  <a:pt x="0" y="0"/>
                </a:moveTo>
                <a:lnTo>
                  <a:pt x="0" y="0"/>
                </a:lnTo>
                <a:lnTo>
                  <a:pt x="57150" y="76200"/>
                </a:lnTo>
                <a:lnTo>
                  <a:pt x="819150" y="1038225"/>
                </a:lnTo>
                <a:lnTo>
                  <a:pt x="1333500" y="1590675"/>
                </a:lnTo>
                <a:lnTo>
                  <a:pt x="2724150" y="9525"/>
                </a:lnTo>
                <a:lnTo>
                  <a:pt x="0" y="0"/>
                </a:lnTo>
                <a:close/>
              </a:path>
            </a:pathLst>
          </a:custGeom>
          <a:gradFill rotWithShape="0">
            <a:gsLst>
              <a:gs pos="0">
                <a:srgbClr val="5E9EFF"/>
              </a:gs>
              <a:gs pos="39999">
                <a:srgbClr val="85C2FF"/>
              </a:gs>
              <a:gs pos="70000">
                <a:srgbClr val="C4D6EB"/>
              </a:gs>
              <a:gs pos="100000">
                <a:srgbClr val="FFEBFA"/>
              </a:gs>
            </a:gsLst>
            <a:lin ang="5400000"/>
          </a:gradFill>
          <a:ln w="9525" algn="ctr">
            <a:solidFill>
              <a:schemeClr val="tx1"/>
            </a:solidFill>
            <a:round/>
            <a:headEnd/>
            <a:tailEnd/>
          </a:ln>
        </p:spPr>
        <p:txBody>
          <a:bodyPr wrap="none"/>
          <a:lstStyle/>
          <a:p>
            <a:endParaRPr lang="en-US"/>
          </a:p>
        </p:txBody>
      </p:sp>
      <p:sp>
        <p:nvSpPr>
          <p:cNvPr id="60421" name="Freeform 73"/>
          <p:cNvSpPr>
            <a:spLocks/>
          </p:cNvSpPr>
          <p:nvPr/>
        </p:nvSpPr>
        <p:spPr bwMode="auto">
          <a:xfrm>
            <a:off x="5430838" y="2805113"/>
            <a:ext cx="2840037" cy="2646362"/>
          </a:xfrm>
          <a:custGeom>
            <a:avLst/>
            <a:gdLst>
              <a:gd name="T0" fmla="*/ 0 w 2840182"/>
              <a:gd name="T1" fmla="*/ 2650970 h 2646219"/>
              <a:gd name="T2" fmla="*/ 691572 w 2840182"/>
              <a:gd name="T3" fmla="*/ 2192913 h 2646219"/>
              <a:gd name="T4" fmla="*/ 1383111 w 2840182"/>
              <a:gd name="T5" fmla="*/ 1651662 h 2646219"/>
              <a:gd name="T6" fmla="*/ 1839552 w 2840182"/>
              <a:gd name="T7" fmla="*/ 1124233 h 2646219"/>
              <a:gd name="T8" fmla="*/ 2378957 w 2840182"/>
              <a:gd name="T9" fmla="*/ 513543 h 2646219"/>
              <a:gd name="T10" fmla="*/ 2835365 w 2840182"/>
              <a:gd name="T11" fmla="*/ 0 h 2646219"/>
              <a:gd name="T12" fmla="*/ 0 60000 65536"/>
              <a:gd name="T13" fmla="*/ 0 60000 65536"/>
              <a:gd name="T14" fmla="*/ 0 60000 65536"/>
              <a:gd name="T15" fmla="*/ 0 60000 65536"/>
              <a:gd name="T16" fmla="*/ 0 60000 65536"/>
              <a:gd name="T17" fmla="*/ 0 60000 65536"/>
              <a:gd name="T18" fmla="*/ 0 w 2840182"/>
              <a:gd name="T19" fmla="*/ 0 h 2646219"/>
              <a:gd name="T20" fmla="*/ 2840182 w 2840182"/>
              <a:gd name="T21" fmla="*/ 2646219 h 2646219"/>
            </a:gdLst>
            <a:ahLst/>
            <a:cxnLst>
              <a:cxn ang="T12">
                <a:pos x="T0" y="T1"/>
              </a:cxn>
              <a:cxn ang="T13">
                <a:pos x="T2" y="T3"/>
              </a:cxn>
              <a:cxn ang="T14">
                <a:pos x="T4" y="T5"/>
              </a:cxn>
              <a:cxn ang="T15">
                <a:pos x="T6" y="T7"/>
              </a:cxn>
              <a:cxn ang="T16">
                <a:pos x="T8" y="T9"/>
              </a:cxn>
              <a:cxn ang="T17">
                <a:pos x="T10" y="T11"/>
              </a:cxn>
            </a:cxnLst>
            <a:rect l="T18" t="T19" r="T20" b="T21"/>
            <a:pathLst>
              <a:path w="2840182" h="2646219">
                <a:moveTo>
                  <a:pt x="0" y="2646219"/>
                </a:moveTo>
                <a:lnTo>
                  <a:pt x="692727" y="2189019"/>
                </a:lnTo>
                <a:lnTo>
                  <a:pt x="1385454" y="1648691"/>
                </a:lnTo>
                <a:lnTo>
                  <a:pt x="1842654" y="1122219"/>
                </a:lnTo>
                <a:lnTo>
                  <a:pt x="2382982" y="512619"/>
                </a:lnTo>
                <a:lnTo>
                  <a:pt x="2840182" y="0"/>
                </a:lnTo>
              </a:path>
            </a:pathLst>
          </a:custGeom>
          <a:noFill/>
          <a:ln w="25400" algn="ctr">
            <a:solidFill>
              <a:srgbClr val="EE9012"/>
            </a:solidFill>
            <a:round/>
            <a:headEnd/>
            <a:tailEnd/>
          </a:ln>
        </p:spPr>
        <p:txBody>
          <a:bodyPr wrap="none"/>
          <a:lstStyle/>
          <a:p>
            <a:endParaRPr lang="en-US"/>
          </a:p>
        </p:txBody>
      </p:sp>
      <p:sp>
        <p:nvSpPr>
          <p:cNvPr id="60422" name="Freeform 72"/>
          <p:cNvSpPr>
            <a:spLocks/>
          </p:cNvSpPr>
          <p:nvPr/>
        </p:nvSpPr>
        <p:spPr bwMode="auto">
          <a:xfrm>
            <a:off x="5445125" y="2792413"/>
            <a:ext cx="3394075" cy="2693987"/>
          </a:xfrm>
          <a:custGeom>
            <a:avLst/>
            <a:gdLst>
              <a:gd name="T0" fmla="*/ 0 w 3269673"/>
              <a:gd name="T1" fmla="*/ 0 h 2646218"/>
              <a:gd name="T2" fmla="*/ 1430258 w 3269673"/>
              <a:gd name="T3" fmla="*/ 967542 h 2646218"/>
              <a:gd name="T4" fmla="*/ 2959144 w 3269673"/>
              <a:gd name="T5" fmla="*/ 1960539 h 2646218"/>
              <a:gd name="T6" fmla="*/ 4882586 w 3269673"/>
              <a:gd name="T7" fmla="*/ 3055369 h 2646218"/>
              <a:gd name="T8" fmla="*/ 7595111 w 3269673"/>
              <a:gd name="T9" fmla="*/ 4022898 h 2646218"/>
              <a:gd name="T10" fmla="*/ 11639229 w 3269673"/>
              <a:gd name="T11" fmla="*/ 4863116 h 2646218"/>
              <a:gd name="T12" fmla="*/ 11639229 w 3269673"/>
              <a:gd name="T13" fmla="*/ 4863116 h 2646218"/>
              <a:gd name="T14" fmla="*/ 11639229 w 3269673"/>
              <a:gd name="T15" fmla="*/ 4863116 h 2646218"/>
              <a:gd name="T16" fmla="*/ 0 60000 65536"/>
              <a:gd name="T17" fmla="*/ 0 60000 65536"/>
              <a:gd name="T18" fmla="*/ 0 60000 65536"/>
              <a:gd name="T19" fmla="*/ 0 60000 65536"/>
              <a:gd name="T20" fmla="*/ 0 60000 65536"/>
              <a:gd name="T21" fmla="*/ 0 60000 65536"/>
              <a:gd name="T22" fmla="*/ 0 60000 65536"/>
              <a:gd name="T23" fmla="*/ 0 60000 65536"/>
              <a:gd name="T24" fmla="*/ 0 w 3269673"/>
              <a:gd name="T25" fmla="*/ 0 h 2646218"/>
              <a:gd name="T26" fmla="*/ 3269673 w 3269673"/>
              <a:gd name="T27" fmla="*/ 2646218 h 2646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69673" h="2646218">
                <a:moveTo>
                  <a:pt x="0" y="0"/>
                </a:moveTo>
                <a:lnTo>
                  <a:pt x="401782" y="526473"/>
                </a:lnTo>
                <a:lnTo>
                  <a:pt x="831273" y="1066800"/>
                </a:lnTo>
                <a:lnTo>
                  <a:pt x="1371600" y="1662545"/>
                </a:lnTo>
                <a:lnTo>
                  <a:pt x="2133600" y="2189018"/>
                </a:lnTo>
                <a:lnTo>
                  <a:pt x="3269673" y="2646218"/>
                </a:lnTo>
              </a:path>
            </a:pathLst>
          </a:custGeom>
          <a:noFill/>
          <a:ln w="25400" algn="ctr">
            <a:solidFill>
              <a:srgbClr val="00B050"/>
            </a:solidFill>
            <a:round/>
            <a:headEnd/>
            <a:tailEnd/>
          </a:ln>
        </p:spPr>
        <p:txBody>
          <a:bodyPr wrap="none"/>
          <a:lstStyle/>
          <a:p>
            <a:endParaRPr lang="en-US"/>
          </a:p>
        </p:txBody>
      </p:sp>
      <p:sp>
        <p:nvSpPr>
          <p:cNvPr id="60423" name="Rectangle 2"/>
          <p:cNvSpPr>
            <a:spLocks noGrp="1" noChangeArrowheads="1"/>
          </p:cNvSpPr>
          <p:nvPr>
            <p:ph type="title"/>
          </p:nvPr>
        </p:nvSpPr>
        <p:spPr>
          <a:xfrm>
            <a:off x="1447800" y="1143000"/>
            <a:ext cx="7543800" cy="1143000"/>
          </a:xfrm>
        </p:spPr>
        <p:txBody>
          <a:bodyPr/>
          <a:lstStyle/>
          <a:p>
            <a:pPr algn="l" eaLnBrk="1" hangingPunct="1">
              <a:buFontTx/>
              <a:buChar char="•"/>
            </a:pPr>
            <a:r>
              <a:rPr lang="en-US" sz="2000" dirty="0" smtClean="0">
                <a:solidFill>
                  <a:schemeClr val="tx1"/>
                </a:solidFill>
                <a:latin typeface="Arial" pitchFamily="34" charset="0"/>
                <a:cs typeface="Arial" pitchFamily="34" charset="0"/>
              </a:rPr>
              <a:t> Plot the schedule below</a:t>
            </a:r>
          </a:p>
        </p:txBody>
      </p:sp>
      <p:graphicFrame>
        <p:nvGraphicFramePr>
          <p:cNvPr id="79947" name="Group 75"/>
          <p:cNvGraphicFramePr>
            <a:graphicFrameLocks noGrp="1"/>
          </p:cNvGraphicFramePr>
          <p:nvPr/>
        </p:nvGraphicFramePr>
        <p:xfrm>
          <a:off x="152400" y="2586038"/>
          <a:ext cx="2057400" cy="3052766"/>
        </p:xfrm>
        <a:graphic>
          <a:graphicData uri="http://schemas.openxmlformats.org/drawingml/2006/table">
            <a:tbl>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tblGrid>
              <a:tr h="5286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Price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QD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79953" name="Group 81"/>
          <p:cNvGraphicFramePr>
            <a:graphicFrameLocks noGrp="1"/>
          </p:cNvGraphicFramePr>
          <p:nvPr/>
        </p:nvGraphicFramePr>
        <p:xfrm>
          <a:off x="2209800" y="2586038"/>
          <a:ext cx="1219200" cy="3052766"/>
        </p:xfrm>
        <a:graphic>
          <a:graphicData uri="http://schemas.openxmlformats.org/drawingml/2006/table">
            <a:tbl>
              <a:tblPr/>
              <a:tblGrid>
                <a:gridCol w="1219200">
                  <a:extLst>
                    <a:ext uri="{9D8B030D-6E8A-4147-A177-3AD203B41FA5}">
                      <a16:colId xmlns:a16="http://schemas.microsoft.com/office/drawing/2014/main" val="20000"/>
                    </a:ext>
                  </a:extLst>
                </a:gridCol>
              </a:tblGrid>
              <a:tr h="5286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QS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pSp>
        <p:nvGrpSpPr>
          <p:cNvPr id="60468" name="Group 50"/>
          <p:cNvGrpSpPr>
            <a:grpSpLocks/>
          </p:cNvGrpSpPr>
          <p:nvPr/>
        </p:nvGrpSpPr>
        <p:grpSpPr bwMode="auto">
          <a:xfrm>
            <a:off x="4770438" y="2138311"/>
            <a:ext cx="4275137" cy="4340560"/>
            <a:chOff x="2458" y="1224"/>
            <a:chExt cx="3045" cy="2931"/>
          </a:xfrm>
        </p:grpSpPr>
        <p:sp>
          <p:nvSpPr>
            <p:cNvPr id="60516" name="Rectangle 51"/>
            <p:cNvSpPr>
              <a:spLocks noChangeArrowheads="1"/>
            </p:cNvSpPr>
            <p:nvPr/>
          </p:nvSpPr>
          <p:spPr bwMode="auto">
            <a:xfrm>
              <a:off x="3055" y="1271"/>
              <a:ext cx="335" cy="156"/>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pitchFamily="34" charset="0"/>
                </a:rPr>
                <a:t>Price</a:t>
              </a:r>
              <a:endParaRPr lang="en-AU" sz="1500" b="1" dirty="0">
                <a:solidFill>
                  <a:srgbClr val="000000"/>
                </a:solidFill>
                <a:latin typeface="Arial" pitchFamily="34" charset="0"/>
              </a:endParaRPr>
            </a:p>
          </p:txBody>
        </p:sp>
        <p:sp>
          <p:nvSpPr>
            <p:cNvPr id="60517" name="Rectangle 53"/>
            <p:cNvSpPr>
              <a:spLocks noChangeArrowheads="1"/>
            </p:cNvSpPr>
            <p:nvPr/>
          </p:nvSpPr>
          <p:spPr bwMode="auto">
            <a:xfrm>
              <a:off x="3115" y="1485"/>
              <a:ext cx="0" cy="144"/>
            </a:xfrm>
            <a:prstGeom prst="rect">
              <a:avLst/>
            </a:prstGeom>
            <a:noFill/>
            <a:ln w="9525">
              <a:noFill/>
              <a:miter lim="800000"/>
              <a:headEnd/>
              <a:tailEnd/>
            </a:ln>
          </p:spPr>
          <p:txBody>
            <a:bodyPr wrap="none" lIns="0" tIns="0" rIns="0" bIns="0">
              <a:spAutoFit/>
            </a:bodyPr>
            <a:lstStyle/>
            <a:p>
              <a:pPr defTabSz="514350" eaLnBrk="0" hangingPunct="0"/>
              <a:endParaRPr lang="en-AU" sz="1500" b="1">
                <a:solidFill>
                  <a:srgbClr val="000000"/>
                </a:solidFill>
                <a:latin typeface="Arial" pitchFamily="34" charset="0"/>
              </a:endParaRPr>
            </a:p>
          </p:txBody>
        </p:sp>
        <p:sp>
          <p:nvSpPr>
            <p:cNvPr id="60518" name="Rectangle 54"/>
            <p:cNvSpPr>
              <a:spLocks noChangeArrowheads="1"/>
            </p:cNvSpPr>
            <p:nvPr/>
          </p:nvSpPr>
          <p:spPr bwMode="auto">
            <a:xfrm>
              <a:off x="2458" y="271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15.00</a:t>
              </a:r>
            </a:p>
          </p:txBody>
        </p:sp>
        <p:sp>
          <p:nvSpPr>
            <p:cNvPr id="60519" name="Rectangle 55"/>
            <p:cNvSpPr>
              <a:spLocks noChangeArrowheads="1"/>
            </p:cNvSpPr>
            <p:nvPr/>
          </p:nvSpPr>
          <p:spPr bwMode="auto">
            <a:xfrm>
              <a:off x="2458" y="235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20.00</a:t>
              </a:r>
            </a:p>
          </p:txBody>
        </p:sp>
        <p:sp>
          <p:nvSpPr>
            <p:cNvPr id="60520" name="Rectangle 56"/>
            <p:cNvSpPr>
              <a:spLocks noChangeArrowheads="1"/>
            </p:cNvSpPr>
            <p:nvPr/>
          </p:nvSpPr>
          <p:spPr bwMode="auto">
            <a:xfrm>
              <a:off x="2458" y="194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25.00</a:t>
              </a:r>
            </a:p>
          </p:txBody>
        </p:sp>
        <p:sp>
          <p:nvSpPr>
            <p:cNvPr id="60521" name="Rectangle 58"/>
            <p:cNvSpPr>
              <a:spLocks noChangeArrowheads="1"/>
            </p:cNvSpPr>
            <p:nvPr/>
          </p:nvSpPr>
          <p:spPr bwMode="auto">
            <a:xfrm>
              <a:off x="2458" y="3022"/>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10.00</a:t>
              </a:r>
            </a:p>
          </p:txBody>
        </p:sp>
        <p:sp>
          <p:nvSpPr>
            <p:cNvPr id="60522" name="Rectangle 59"/>
            <p:cNvSpPr>
              <a:spLocks noChangeArrowheads="1"/>
            </p:cNvSpPr>
            <p:nvPr/>
          </p:nvSpPr>
          <p:spPr bwMode="auto">
            <a:xfrm>
              <a:off x="2458" y="3362"/>
              <a:ext cx="267"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5.00</a:t>
              </a:r>
            </a:p>
          </p:txBody>
        </p:sp>
        <p:sp>
          <p:nvSpPr>
            <p:cNvPr id="60523" name="Rectangle 60"/>
            <p:cNvSpPr>
              <a:spLocks noChangeArrowheads="1"/>
            </p:cNvSpPr>
            <p:nvPr/>
          </p:nvSpPr>
          <p:spPr bwMode="auto">
            <a:xfrm>
              <a:off x="2861" y="3804"/>
              <a:ext cx="67" cy="144"/>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0</a:t>
              </a:r>
            </a:p>
          </p:txBody>
        </p:sp>
        <p:sp>
          <p:nvSpPr>
            <p:cNvPr id="60524" name="Rectangle 61"/>
            <p:cNvSpPr>
              <a:spLocks noChangeArrowheads="1"/>
            </p:cNvSpPr>
            <p:nvPr/>
          </p:nvSpPr>
          <p:spPr bwMode="auto">
            <a:xfrm>
              <a:off x="2961" y="3804"/>
              <a:ext cx="2542"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  1   2  3  4  5  6  7  8  9 10 11 12 13 14 15</a:t>
              </a:r>
            </a:p>
          </p:txBody>
        </p:sp>
        <p:sp>
          <p:nvSpPr>
            <p:cNvPr id="60525" name="Line 73"/>
            <p:cNvSpPr>
              <a:spLocks noChangeShapeType="1"/>
            </p:cNvSpPr>
            <p:nvPr/>
          </p:nvSpPr>
          <p:spPr bwMode="auto">
            <a:xfrm>
              <a:off x="2846" y="204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26" name="Line 75"/>
            <p:cNvSpPr>
              <a:spLocks noChangeShapeType="1"/>
            </p:cNvSpPr>
            <p:nvPr/>
          </p:nvSpPr>
          <p:spPr bwMode="auto">
            <a:xfrm>
              <a:off x="2846" y="2404"/>
              <a:ext cx="5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27" name="Line 76"/>
            <p:cNvSpPr>
              <a:spLocks noChangeShapeType="1"/>
            </p:cNvSpPr>
            <p:nvPr/>
          </p:nvSpPr>
          <p:spPr bwMode="auto">
            <a:xfrm>
              <a:off x="2846" y="276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28" name="Line 77"/>
            <p:cNvSpPr>
              <a:spLocks noChangeShapeType="1"/>
            </p:cNvSpPr>
            <p:nvPr/>
          </p:nvSpPr>
          <p:spPr bwMode="auto">
            <a:xfrm>
              <a:off x="2846" y="3124"/>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29" name="Line 78"/>
            <p:cNvSpPr>
              <a:spLocks noChangeShapeType="1"/>
            </p:cNvSpPr>
            <p:nvPr/>
          </p:nvSpPr>
          <p:spPr bwMode="auto">
            <a:xfrm>
              <a:off x="2846" y="3440"/>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30" name="Line 79"/>
            <p:cNvSpPr>
              <a:spLocks noChangeShapeType="1"/>
            </p:cNvSpPr>
            <p:nvPr/>
          </p:nvSpPr>
          <p:spPr bwMode="auto">
            <a:xfrm>
              <a:off x="306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31" name="Line 80"/>
            <p:cNvSpPr>
              <a:spLocks noChangeShapeType="1"/>
            </p:cNvSpPr>
            <p:nvPr/>
          </p:nvSpPr>
          <p:spPr bwMode="auto">
            <a:xfrm>
              <a:off x="3238"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32" name="Line 81"/>
            <p:cNvSpPr>
              <a:spLocks noChangeShapeType="1"/>
            </p:cNvSpPr>
            <p:nvPr/>
          </p:nvSpPr>
          <p:spPr bwMode="auto">
            <a:xfrm>
              <a:off x="3410"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33" name="Line 82"/>
            <p:cNvSpPr>
              <a:spLocks noChangeShapeType="1"/>
            </p:cNvSpPr>
            <p:nvPr/>
          </p:nvSpPr>
          <p:spPr bwMode="auto">
            <a:xfrm>
              <a:off x="3565"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34" name="Line 83"/>
            <p:cNvSpPr>
              <a:spLocks noChangeShapeType="1"/>
            </p:cNvSpPr>
            <p:nvPr/>
          </p:nvSpPr>
          <p:spPr bwMode="auto">
            <a:xfrm>
              <a:off x="3727"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35" name="Line 84"/>
            <p:cNvSpPr>
              <a:spLocks noChangeShapeType="1"/>
            </p:cNvSpPr>
            <p:nvPr/>
          </p:nvSpPr>
          <p:spPr bwMode="auto">
            <a:xfrm>
              <a:off x="4053"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36" name="Line 85"/>
            <p:cNvSpPr>
              <a:spLocks noChangeShapeType="1"/>
            </p:cNvSpPr>
            <p:nvPr/>
          </p:nvSpPr>
          <p:spPr bwMode="auto">
            <a:xfrm>
              <a:off x="4215"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37" name="Line 86"/>
            <p:cNvSpPr>
              <a:spLocks noChangeShapeType="1"/>
            </p:cNvSpPr>
            <p:nvPr/>
          </p:nvSpPr>
          <p:spPr bwMode="auto">
            <a:xfrm>
              <a:off x="5030"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38" name="Line 87"/>
            <p:cNvSpPr>
              <a:spLocks noChangeShapeType="1"/>
            </p:cNvSpPr>
            <p:nvPr/>
          </p:nvSpPr>
          <p:spPr bwMode="auto">
            <a:xfrm>
              <a:off x="4378"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39" name="Line 88"/>
            <p:cNvSpPr>
              <a:spLocks noChangeShapeType="1"/>
            </p:cNvSpPr>
            <p:nvPr/>
          </p:nvSpPr>
          <p:spPr bwMode="auto">
            <a:xfrm>
              <a:off x="454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40" name="Line 89"/>
            <p:cNvSpPr>
              <a:spLocks noChangeShapeType="1"/>
            </p:cNvSpPr>
            <p:nvPr/>
          </p:nvSpPr>
          <p:spPr bwMode="auto">
            <a:xfrm>
              <a:off x="4704"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41" name="Rectangle 90"/>
            <p:cNvSpPr>
              <a:spLocks noChangeArrowheads="1"/>
            </p:cNvSpPr>
            <p:nvPr/>
          </p:nvSpPr>
          <p:spPr bwMode="auto">
            <a:xfrm>
              <a:off x="4868" y="3999"/>
              <a:ext cx="556" cy="156"/>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pitchFamily="34" charset="0"/>
                </a:rPr>
                <a:t>Quantity</a:t>
              </a:r>
              <a:endParaRPr lang="en-AU" sz="1500" b="1" dirty="0">
                <a:solidFill>
                  <a:srgbClr val="000000"/>
                </a:solidFill>
                <a:latin typeface="Arial" pitchFamily="34" charset="0"/>
              </a:endParaRPr>
            </a:p>
          </p:txBody>
        </p:sp>
        <p:sp>
          <p:nvSpPr>
            <p:cNvPr id="60542" name="Line 104"/>
            <p:cNvSpPr>
              <a:spLocks noChangeShapeType="1"/>
            </p:cNvSpPr>
            <p:nvPr/>
          </p:nvSpPr>
          <p:spPr bwMode="auto">
            <a:xfrm>
              <a:off x="4867"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43" name="Freeform 105"/>
            <p:cNvSpPr>
              <a:spLocks/>
            </p:cNvSpPr>
            <p:nvPr/>
          </p:nvSpPr>
          <p:spPr bwMode="auto">
            <a:xfrm>
              <a:off x="2913" y="1224"/>
              <a:ext cx="2498" cy="2571"/>
            </a:xfrm>
            <a:custGeom>
              <a:avLst/>
              <a:gdLst>
                <a:gd name="T0" fmla="*/ 0 w 2621"/>
                <a:gd name="T1" fmla="*/ 0 h 2571"/>
                <a:gd name="T2" fmla="*/ 0 w 2621"/>
                <a:gd name="T3" fmla="*/ 2570 h 2571"/>
                <a:gd name="T4" fmla="*/ 144 w 2621"/>
                <a:gd name="T5" fmla="*/ 2570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12700" cap="rnd">
              <a:solidFill>
                <a:srgbClr val="000000"/>
              </a:solidFill>
              <a:round/>
              <a:headEnd type="none" w="sm" len="sm"/>
              <a:tailEnd type="none" w="sm" len="sm"/>
            </a:ln>
          </p:spPr>
          <p:txBody>
            <a:bodyPr/>
            <a:lstStyle/>
            <a:p>
              <a:endParaRPr lang="en-US"/>
            </a:p>
          </p:txBody>
        </p:sp>
      </p:grpSp>
      <p:sp>
        <p:nvSpPr>
          <p:cNvPr id="60469" name="Freeform 95"/>
          <p:cNvSpPr>
            <a:spLocks/>
          </p:cNvSpPr>
          <p:nvPr/>
        </p:nvSpPr>
        <p:spPr bwMode="auto">
          <a:xfrm>
            <a:off x="6329363" y="3878263"/>
            <a:ext cx="71437" cy="84137"/>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60470" name="Freeform 96"/>
          <p:cNvSpPr>
            <a:spLocks/>
          </p:cNvSpPr>
          <p:nvPr/>
        </p:nvSpPr>
        <p:spPr bwMode="auto">
          <a:xfrm>
            <a:off x="7548563" y="49530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60471" name="Freeform 97"/>
          <p:cNvSpPr>
            <a:spLocks/>
          </p:cNvSpPr>
          <p:nvPr/>
        </p:nvSpPr>
        <p:spPr bwMode="auto">
          <a:xfrm>
            <a:off x="5416550" y="5410200"/>
            <a:ext cx="69850" cy="8255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60472" name="Freeform 98"/>
          <p:cNvSpPr>
            <a:spLocks/>
          </p:cNvSpPr>
          <p:nvPr/>
        </p:nvSpPr>
        <p:spPr bwMode="auto">
          <a:xfrm>
            <a:off x="6786563" y="44196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60473" name="Freeform 106"/>
          <p:cNvSpPr>
            <a:spLocks/>
          </p:cNvSpPr>
          <p:nvPr/>
        </p:nvSpPr>
        <p:spPr bwMode="auto">
          <a:xfrm>
            <a:off x="8839200" y="5478463"/>
            <a:ext cx="69850" cy="84137"/>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0 h 57"/>
              <a:gd name="T12" fmla="*/ 2147483647 w 50"/>
              <a:gd name="T13" fmla="*/ 0 h 57"/>
              <a:gd name="T14" fmla="*/ 2147483647 w 50"/>
              <a:gd name="T15" fmla="*/ 0 h 57"/>
              <a:gd name="T16" fmla="*/ 2147483647 w 50"/>
              <a:gd name="T17" fmla="*/ 2147483647 h 57"/>
              <a:gd name="T18" fmla="*/ 0 w 50"/>
              <a:gd name="T19" fmla="*/ 2147483647 h 57"/>
              <a:gd name="T20" fmla="*/ 2147483647 w 50"/>
              <a:gd name="T21" fmla="*/ 2147483647 h 57"/>
              <a:gd name="T22" fmla="*/ 2147483647 w 50"/>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7"/>
              <a:gd name="T38" fmla="*/ 50 w 50"/>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7">
                <a:moveTo>
                  <a:pt x="29" y="56"/>
                </a:moveTo>
                <a:lnTo>
                  <a:pt x="39" y="45"/>
                </a:lnTo>
                <a:lnTo>
                  <a:pt x="49" y="45"/>
                </a:lnTo>
                <a:lnTo>
                  <a:pt x="49" y="23"/>
                </a:lnTo>
                <a:lnTo>
                  <a:pt x="49" y="11"/>
                </a:lnTo>
                <a:lnTo>
                  <a:pt x="39" y="0"/>
                </a:lnTo>
                <a:lnTo>
                  <a:pt x="29" y="0"/>
                </a:lnTo>
                <a:lnTo>
                  <a:pt x="10" y="0"/>
                </a:lnTo>
                <a:lnTo>
                  <a:pt x="10" y="11"/>
                </a:lnTo>
                <a:lnTo>
                  <a:pt x="0" y="23"/>
                </a:lnTo>
                <a:lnTo>
                  <a:pt x="10" y="45"/>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60474" name="Freeform 93"/>
          <p:cNvSpPr>
            <a:spLocks/>
          </p:cNvSpPr>
          <p:nvPr/>
        </p:nvSpPr>
        <p:spPr bwMode="auto">
          <a:xfrm>
            <a:off x="5799138" y="3276600"/>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60475" name="Freeform 93"/>
          <p:cNvSpPr>
            <a:spLocks/>
          </p:cNvSpPr>
          <p:nvPr/>
        </p:nvSpPr>
        <p:spPr bwMode="auto">
          <a:xfrm>
            <a:off x="5418138" y="2743200"/>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60476" name="Rectangle 57"/>
          <p:cNvSpPr>
            <a:spLocks noChangeArrowheads="1"/>
          </p:cNvSpPr>
          <p:nvPr/>
        </p:nvSpPr>
        <p:spPr bwMode="auto">
          <a:xfrm>
            <a:off x="4724400" y="2667000"/>
            <a:ext cx="48260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30.00</a:t>
            </a:r>
          </a:p>
        </p:txBody>
      </p:sp>
      <p:sp>
        <p:nvSpPr>
          <p:cNvPr id="60477" name="Line 103"/>
          <p:cNvSpPr>
            <a:spLocks noChangeShapeType="1"/>
          </p:cNvSpPr>
          <p:nvPr/>
        </p:nvSpPr>
        <p:spPr bwMode="auto">
          <a:xfrm flipH="1">
            <a:off x="5327650" y="2819400"/>
            <a:ext cx="82550" cy="1588"/>
          </a:xfrm>
          <a:prstGeom prst="line">
            <a:avLst/>
          </a:prstGeom>
          <a:noFill/>
          <a:ln w="12700">
            <a:solidFill>
              <a:srgbClr val="000000"/>
            </a:solidFill>
            <a:round/>
            <a:headEnd type="none" w="sm" len="sm"/>
            <a:tailEnd type="none" w="sm" len="sm"/>
          </a:ln>
        </p:spPr>
        <p:txBody>
          <a:bodyPr wrap="none" anchor="ctr"/>
          <a:lstStyle/>
          <a:p>
            <a:endParaRPr lang="en-US"/>
          </a:p>
        </p:txBody>
      </p:sp>
      <p:graphicFrame>
        <p:nvGraphicFramePr>
          <p:cNvPr id="55" name="Group 81"/>
          <p:cNvGraphicFramePr>
            <a:graphicFrameLocks noGrp="1"/>
          </p:cNvGraphicFramePr>
          <p:nvPr/>
        </p:nvGraphicFramePr>
        <p:xfrm>
          <a:off x="3429000" y="2586038"/>
          <a:ext cx="1219200" cy="3052766"/>
        </p:xfrm>
        <a:graphic>
          <a:graphicData uri="http://schemas.openxmlformats.org/drawingml/2006/table">
            <a:tbl>
              <a:tblPr/>
              <a:tblGrid>
                <a:gridCol w="1219200">
                  <a:extLst>
                    <a:ext uri="{9D8B030D-6E8A-4147-A177-3AD203B41FA5}">
                      <a16:colId xmlns:a16="http://schemas.microsoft.com/office/drawing/2014/main" val="20000"/>
                    </a:ext>
                  </a:extLst>
                </a:gridCol>
              </a:tblGrid>
              <a:tr h="5286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rgbClr val="000000"/>
                          </a:solidFill>
                          <a:effectLst/>
                          <a:latin typeface="Times New Roman" pitchFamily="18" charset="0"/>
                        </a:rPr>
                        <a:t>Surplus/</a:t>
                      </a:r>
                      <a:br>
                        <a:rPr kumimoji="0" lang="en-US" sz="1400" b="0" i="0" u="none" strike="noStrike" cap="none" normalizeH="0" baseline="0" dirty="0" smtClean="0">
                          <a:ln>
                            <a:noFill/>
                          </a:ln>
                          <a:solidFill>
                            <a:srgbClr val="000000"/>
                          </a:solidFill>
                          <a:effectLst/>
                          <a:latin typeface="Times New Roman" pitchFamily="18" charset="0"/>
                        </a:rPr>
                      </a:br>
                      <a:r>
                        <a:rPr kumimoji="0" lang="en-US" sz="1400" b="0" i="0" u="none" strike="noStrike" cap="none" normalizeH="0" baseline="0" dirty="0" smtClean="0">
                          <a:ln>
                            <a:noFill/>
                          </a:ln>
                          <a:solidFill>
                            <a:srgbClr val="000000"/>
                          </a:solidFill>
                          <a:effectLst/>
                          <a:latin typeface="Times New Roman" pitchFamily="18" charset="0"/>
                        </a:rPr>
                        <a:t>Shortage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0496" name="Freeform 95"/>
          <p:cNvSpPr>
            <a:spLocks/>
          </p:cNvSpPr>
          <p:nvPr/>
        </p:nvSpPr>
        <p:spPr bwMode="auto">
          <a:xfrm>
            <a:off x="7777163" y="32766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60497" name="Freeform 96"/>
          <p:cNvSpPr>
            <a:spLocks/>
          </p:cNvSpPr>
          <p:nvPr/>
        </p:nvSpPr>
        <p:spPr bwMode="auto">
          <a:xfrm>
            <a:off x="6786563" y="44196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60498" name="Freeform 97"/>
          <p:cNvSpPr>
            <a:spLocks/>
          </p:cNvSpPr>
          <p:nvPr/>
        </p:nvSpPr>
        <p:spPr bwMode="auto">
          <a:xfrm>
            <a:off x="6096000" y="4953000"/>
            <a:ext cx="69850" cy="8255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60499" name="Freeform 98"/>
          <p:cNvSpPr>
            <a:spLocks/>
          </p:cNvSpPr>
          <p:nvPr/>
        </p:nvSpPr>
        <p:spPr bwMode="auto">
          <a:xfrm>
            <a:off x="7239000" y="38862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60500" name="Freeform 93"/>
          <p:cNvSpPr>
            <a:spLocks/>
          </p:cNvSpPr>
          <p:nvPr/>
        </p:nvSpPr>
        <p:spPr bwMode="auto">
          <a:xfrm>
            <a:off x="8229600" y="2743200"/>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60501" name="Rectangle 56"/>
          <p:cNvSpPr>
            <a:spLocks noChangeArrowheads="1"/>
          </p:cNvSpPr>
          <p:nvPr/>
        </p:nvSpPr>
        <p:spPr bwMode="auto">
          <a:xfrm>
            <a:off x="8820150" y="5562600"/>
            <a:ext cx="247650" cy="228600"/>
          </a:xfrm>
          <a:prstGeom prst="rect">
            <a:avLst/>
          </a:prstGeom>
          <a:noFill/>
          <a:ln w="9525">
            <a:noFill/>
            <a:miter lim="800000"/>
            <a:headEnd/>
            <a:tailEnd/>
          </a:ln>
        </p:spPr>
        <p:txBody>
          <a:bodyPr lIns="0" tIns="0" rIns="0" bIns="0">
            <a:spAutoFit/>
          </a:bodyPr>
          <a:lstStyle/>
          <a:p>
            <a:pPr defTabSz="514350" eaLnBrk="0" hangingPunct="0"/>
            <a:r>
              <a:rPr lang="en-AU" sz="1500" b="1">
                <a:solidFill>
                  <a:srgbClr val="000000"/>
                </a:solidFill>
                <a:latin typeface="Arial" pitchFamily="34" charset="0"/>
              </a:rPr>
              <a:t>D</a:t>
            </a:r>
          </a:p>
        </p:txBody>
      </p:sp>
      <p:sp>
        <p:nvSpPr>
          <p:cNvPr id="60502" name="Rectangle 56"/>
          <p:cNvSpPr>
            <a:spLocks noChangeArrowheads="1"/>
          </p:cNvSpPr>
          <p:nvPr/>
        </p:nvSpPr>
        <p:spPr bwMode="auto">
          <a:xfrm>
            <a:off x="5486400" y="5486400"/>
            <a:ext cx="128588"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S</a:t>
            </a:r>
          </a:p>
        </p:txBody>
      </p:sp>
      <p:cxnSp>
        <p:nvCxnSpPr>
          <p:cNvPr id="60503" name="Straight Arrow Connector 53"/>
          <p:cNvCxnSpPr>
            <a:cxnSpLocks noChangeShapeType="1"/>
          </p:cNvCxnSpPr>
          <p:nvPr/>
        </p:nvCxnSpPr>
        <p:spPr bwMode="auto">
          <a:xfrm rot="10800000" flipV="1">
            <a:off x="6934200" y="4419600"/>
            <a:ext cx="685800" cy="1588"/>
          </a:xfrm>
          <a:prstGeom prst="straightConnector1">
            <a:avLst/>
          </a:prstGeom>
          <a:noFill/>
          <a:ln w="9525" algn="ctr">
            <a:solidFill>
              <a:schemeClr val="tx1"/>
            </a:solidFill>
            <a:round/>
            <a:headEnd/>
            <a:tailEnd type="arrow" w="med" len="med"/>
          </a:ln>
        </p:spPr>
      </p:cxnSp>
      <p:sp>
        <p:nvSpPr>
          <p:cNvPr id="60504" name="Rectangle 51"/>
          <p:cNvSpPr>
            <a:spLocks noChangeArrowheads="1"/>
          </p:cNvSpPr>
          <p:nvPr/>
        </p:nvSpPr>
        <p:spPr bwMode="auto">
          <a:xfrm>
            <a:off x="7620000" y="4170402"/>
            <a:ext cx="1570944" cy="553998"/>
          </a:xfrm>
          <a:prstGeom prst="rect">
            <a:avLst/>
          </a:prstGeom>
          <a:noFill/>
          <a:ln w="9525">
            <a:noFill/>
            <a:miter lim="800000"/>
            <a:headEnd/>
            <a:tailEnd/>
          </a:ln>
        </p:spPr>
        <p:txBody>
          <a:bodyPr wrap="none" lIns="0" tIns="0" rIns="0" bIns="0">
            <a:spAutoFit/>
          </a:bodyPr>
          <a:lstStyle/>
          <a:p>
            <a:pPr algn="ctr" defTabSz="514350" eaLnBrk="0" hangingPunct="0"/>
            <a:r>
              <a:rPr lang="en-AU" sz="1200" b="1" dirty="0" smtClean="0">
                <a:solidFill>
                  <a:srgbClr val="000000"/>
                </a:solidFill>
                <a:latin typeface="Arial" pitchFamily="34" charset="0"/>
              </a:rPr>
              <a:t>Equilibrium Point/</a:t>
            </a:r>
            <a:br>
              <a:rPr lang="en-AU" sz="1200" b="1" dirty="0" smtClean="0">
                <a:solidFill>
                  <a:srgbClr val="000000"/>
                </a:solidFill>
                <a:latin typeface="Arial" pitchFamily="34" charset="0"/>
              </a:rPr>
            </a:br>
            <a:r>
              <a:rPr lang="en-AU" sz="1200" b="1" dirty="0" smtClean="0">
                <a:solidFill>
                  <a:srgbClr val="000000"/>
                </a:solidFill>
                <a:latin typeface="Arial" pitchFamily="34" charset="0"/>
              </a:rPr>
              <a:t>Market Clearing Price</a:t>
            </a:r>
            <a:br>
              <a:rPr lang="en-AU" sz="1200" b="1" dirty="0" smtClean="0">
                <a:solidFill>
                  <a:srgbClr val="000000"/>
                </a:solidFill>
                <a:latin typeface="Arial" pitchFamily="34" charset="0"/>
              </a:rPr>
            </a:br>
            <a:r>
              <a:rPr lang="en-AU" sz="1200" b="1" dirty="0" smtClean="0">
                <a:solidFill>
                  <a:srgbClr val="000000"/>
                </a:solidFill>
                <a:latin typeface="Arial" pitchFamily="34" charset="0"/>
              </a:rPr>
              <a:t>(</a:t>
            </a:r>
            <a:r>
              <a:rPr lang="en-AU" sz="1200" b="1" dirty="0" err="1" smtClean="0">
                <a:solidFill>
                  <a:srgbClr val="000000"/>
                </a:solidFill>
                <a:latin typeface="Arial" pitchFamily="34" charset="0"/>
              </a:rPr>
              <a:t>Pe</a:t>
            </a:r>
            <a:r>
              <a:rPr lang="en-AU" sz="1200" b="1" dirty="0" smtClean="0">
                <a:solidFill>
                  <a:srgbClr val="000000"/>
                </a:solidFill>
                <a:latin typeface="Arial" pitchFamily="34" charset="0"/>
              </a:rPr>
              <a:t>/</a:t>
            </a:r>
            <a:r>
              <a:rPr lang="en-AU" sz="1200" b="1" dirty="0" err="1" smtClean="0">
                <a:solidFill>
                  <a:srgbClr val="000000"/>
                </a:solidFill>
                <a:latin typeface="Arial" pitchFamily="34" charset="0"/>
              </a:rPr>
              <a:t>Qe</a:t>
            </a:r>
            <a:r>
              <a:rPr lang="en-AU" sz="1200" b="1" dirty="0" smtClean="0">
                <a:solidFill>
                  <a:srgbClr val="000000"/>
                </a:solidFill>
                <a:latin typeface="Arial" pitchFamily="34" charset="0"/>
              </a:rPr>
              <a:t>)</a:t>
            </a:r>
            <a:endParaRPr lang="en-AU" sz="1200" b="1" dirty="0">
              <a:solidFill>
                <a:srgbClr val="000000"/>
              </a:solidFill>
              <a:latin typeface="Arial" pitchFamily="34" charset="0"/>
            </a:endParaRPr>
          </a:p>
        </p:txBody>
      </p:sp>
      <p:sp>
        <p:nvSpPr>
          <p:cNvPr id="60505" name="Line 81"/>
          <p:cNvSpPr>
            <a:spLocks noChangeShapeType="1"/>
          </p:cNvSpPr>
          <p:nvPr/>
        </p:nvSpPr>
        <p:spPr bwMode="auto">
          <a:xfrm>
            <a:off x="6781800" y="5848350"/>
            <a:ext cx="0" cy="9525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06" name="Line 86"/>
          <p:cNvSpPr>
            <a:spLocks noChangeShapeType="1"/>
          </p:cNvSpPr>
          <p:nvPr/>
        </p:nvSpPr>
        <p:spPr bwMode="auto">
          <a:xfrm>
            <a:off x="8610600" y="5848350"/>
            <a:ext cx="1588" cy="9525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07" name="Line 86"/>
          <p:cNvSpPr>
            <a:spLocks noChangeShapeType="1"/>
          </p:cNvSpPr>
          <p:nvPr/>
        </p:nvSpPr>
        <p:spPr bwMode="auto">
          <a:xfrm>
            <a:off x="8913813" y="5848350"/>
            <a:ext cx="1587" cy="95250"/>
          </a:xfrm>
          <a:prstGeom prst="line">
            <a:avLst/>
          </a:prstGeom>
          <a:noFill/>
          <a:ln w="12700">
            <a:solidFill>
              <a:srgbClr val="000000"/>
            </a:solidFill>
            <a:round/>
            <a:headEnd type="none" w="sm" len="sm"/>
            <a:tailEnd type="none" w="sm" len="sm"/>
          </a:ln>
        </p:spPr>
        <p:txBody>
          <a:bodyPr wrap="none" anchor="ctr"/>
          <a:lstStyle/>
          <a:p>
            <a:endParaRPr lang="en-US"/>
          </a:p>
        </p:txBody>
      </p:sp>
      <p:cxnSp>
        <p:nvCxnSpPr>
          <p:cNvPr id="60508" name="Straight Connector 65"/>
          <p:cNvCxnSpPr>
            <a:cxnSpLocks noChangeShapeType="1"/>
          </p:cNvCxnSpPr>
          <p:nvPr/>
        </p:nvCxnSpPr>
        <p:spPr bwMode="auto">
          <a:xfrm>
            <a:off x="5486400" y="2819400"/>
            <a:ext cx="2743200" cy="0"/>
          </a:xfrm>
          <a:prstGeom prst="line">
            <a:avLst/>
          </a:prstGeom>
          <a:noFill/>
          <a:ln w="25400" algn="ctr">
            <a:solidFill>
              <a:schemeClr val="tx1"/>
            </a:solidFill>
            <a:round/>
            <a:headEnd/>
            <a:tailEnd/>
          </a:ln>
        </p:spPr>
      </p:cxnSp>
      <p:cxnSp>
        <p:nvCxnSpPr>
          <p:cNvPr id="60509" name="Straight Arrow Connector 70"/>
          <p:cNvCxnSpPr>
            <a:cxnSpLocks noChangeShapeType="1"/>
          </p:cNvCxnSpPr>
          <p:nvPr/>
        </p:nvCxnSpPr>
        <p:spPr bwMode="auto">
          <a:xfrm rot="5400000" flipH="1" flipV="1">
            <a:off x="6210300" y="3770313"/>
            <a:ext cx="1293813" cy="1587"/>
          </a:xfrm>
          <a:prstGeom prst="straightConnector1">
            <a:avLst/>
          </a:prstGeom>
          <a:noFill/>
          <a:ln w="9525" algn="ctr">
            <a:solidFill>
              <a:schemeClr val="tx1"/>
            </a:solidFill>
            <a:round/>
            <a:headEnd/>
            <a:tailEnd type="arrow" w="med" len="med"/>
          </a:ln>
        </p:spPr>
      </p:cxnSp>
      <p:sp>
        <p:nvSpPr>
          <p:cNvPr id="60510" name="Rectangle 51"/>
          <p:cNvSpPr>
            <a:spLocks noChangeArrowheads="1"/>
          </p:cNvSpPr>
          <p:nvPr/>
        </p:nvSpPr>
        <p:spPr bwMode="auto">
          <a:xfrm>
            <a:off x="6570663" y="2895600"/>
            <a:ext cx="714375" cy="230188"/>
          </a:xfrm>
          <a:prstGeom prst="rect">
            <a:avLst/>
          </a:prstGeom>
          <a:noFill/>
          <a:ln w="9525">
            <a:noFill/>
            <a:miter lim="800000"/>
            <a:headEnd/>
            <a:tailEnd/>
          </a:ln>
        </p:spPr>
        <p:txBody>
          <a:bodyPr wrap="none" lIns="0" tIns="0" rIns="0" bIns="0">
            <a:spAutoFit/>
          </a:bodyPr>
          <a:lstStyle/>
          <a:p>
            <a:pPr algn="ctr" defTabSz="514350" eaLnBrk="0" hangingPunct="0"/>
            <a:r>
              <a:rPr lang="en-AU" sz="1500" b="1">
                <a:solidFill>
                  <a:srgbClr val="000000"/>
                </a:solidFill>
                <a:latin typeface="Arial" pitchFamily="34" charset="0"/>
              </a:rPr>
              <a:t>Surplus</a:t>
            </a:r>
          </a:p>
        </p:txBody>
      </p:sp>
      <p:cxnSp>
        <p:nvCxnSpPr>
          <p:cNvPr id="60511" name="Straight Arrow Connector 79"/>
          <p:cNvCxnSpPr>
            <a:cxnSpLocks noChangeShapeType="1"/>
          </p:cNvCxnSpPr>
          <p:nvPr/>
        </p:nvCxnSpPr>
        <p:spPr bwMode="auto">
          <a:xfrm rot="5400000">
            <a:off x="6476206" y="4877594"/>
            <a:ext cx="763588" cy="0"/>
          </a:xfrm>
          <a:prstGeom prst="straightConnector1">
            <a:avLst/>
          </a:prstGeom>
          <a:noFill/>
          <a:ln w="9525" algn="ctr">
            <a:solidFill>
              <a:schemeClr val="tx1"/>
            </a:solidFill>
            <a:round/>
            <a:headEnd/>
            <a:tailEnd type="arrow" w="med" len="med"/>
          </a:ln>
        </p:spPr>
      </p:cxnSp>
      <p:sp>
        <p:nvSpPr>
          <p:cNvPr id="60512" name="Rectangle 51"/>
          <p:cNvSpPr>
            <a:spLocks noChangeArrowheads="1"/>
          </p:cNvSpPr>
          <p:nvPr/>
        </p:nvSpPr>
        <p:spPr bwMode="auto">
          <a:xfrm>
            <a:off x="6418263" y="5257800"/>
            <a:ext cx="833437" cy="230188"/>
          </a:xfrm>
          <a:prstGeom prst="rect">
            <a:avLst/>
          </a:prstGeom>
          <a:noFill/>
          <a:ln w="9525">
            <a:noFill/>
            <a:miter lim="800000"/>
            <a:headEnd/>
            <a:tailEnd/>
          </a:ln>
        </p:spPr>
        <p:txBody>
          <a:bodyPr wrap="none" lIns="0" tIns="0" rIns="0" bIns="0">
            <a:spAutoFit/>
          </a:bodyPr>
          <a:lstStyle/>
          <a:p>
            <a:pPr algn="ctr" defTabSz="514350" eaLnBrk="0" hangingPunct="0"/>
            <a:r>
              <a:rPr lang="en-AU" sz="1500" b="1">
                <a:solidFill>
                  <a:srgbClr val="000000"/>
                </a:solidFill>
                <a:latin typeface="Arial" pitchFamily="34" charset="0"/>
              </a:rPr>
              <a:t>Shortage</a:t>
            </a:r>
          </a:p>
        </p:txBody>
      </p:sp>
      <p:sp>
        <p:nvSpPr>
          <p:cNvPr id="60514" name="TextBox 68"/>
          <p:cNvSpPr txBox="1">
            <a:spLocks noChangeArrowheads="1"/>
          </p:cNvSpPr>
          <p:nvPr/>
        </p:nvSpPr>
        <p:spPr bwMode="auto">
          <a:xfrm>
            <a:off x="990600" y="1981200"/>
            <a:ext cx="3962400" cy="461963"/>
          </a:xfrm>
          <a:prstGeom prst="rect">
            <a:avLst/>
          </a:prstGeom>
          <a:noFill/>
          <a:ln w="9525">
            <a:noFill/>
            <a:miter lim="800000"/>
            <a:headEnd/>
            <a:tailEnd/>
          </a:ln>
        </p:spPr>
        <p:txBody>
          <a:bodyPr>
            <a:spAutoFit/>
          </a:bodyPr>
          <a:lstStyle/>
          <a:p>
            <a:r>
              <a:rPr lang="en-US" sz="2400">
                <a:latin typeface="Calibri" pitchFamily="34" charset="0"/>
              </a:rPr>
              <a:t>Formula – QS - QD</a:t>
            </a:r>
          </a:p>
        </p:txBody>
      </p:sp>
      <p:sp>
        <p:nvSpPr>
          <p:cNvPr id="69" name="Rectangle 2"/>
          <p:cNvSpPr txBox="1">
            <a:spLocks noChangeArrowheads="1"/>
          </p:cNvSpPr>
          <p:nvPr/>
        </p:nvSpPr>
        <p:spPr bwMode="auto">
          <a:xfrm>
            <a:off x="838200" y="762000"/>
            <a:ext cx="7759700" cy="1143000"/>
          </a:xfrm>
          <a:prstGeom prst="rect">
            <a:avLst/>
          </a:prstGeom>
          <a:noFill/>
          <a:ln w="9525">
            <a:noFill/>
            <a:miter lim="800000"/>
            <a:headEnd/>
            <a:tailEnd/>
          </a:ln>
        </p:spPr>
        <p:txBody>
          <a:bodyPr anchor="ctr"/>
          <a:lstStyle/>
          <a:p>
            <a:pPr algn="ctr">
              <a:lnSpc>
                <a:spcPct val="85000"/>
              </a:lnSpc>
              <a:defRPr/>
            </a:pPr>
            <a:r>
              <a:rPr lang="en-US" sz="3600" kern="0" dirty="0" smtClean="0">
                <a:solidFill>
                  <a:schemeClr val="folHlink"/>
                </a:solidFill>
                <a:latin typeface="Arial" pitchFamily="34" charset="0"/>
                <a:cs typeface="Arial" pitchFamily="34" charset="0"/>
              </a:rPr>
              <a:t>Activator – Combining </a:t>
            </a:r>
          </a:p>
          <a:p>
            <a:pPr algn="ctr">
              <a:lnSpc>
                <a:spcPct val="85000"/>
              </a:lnSpc>
              <a:defRPr/>
            </a:pPr>
            <a:r>
              <a:rPr lang="en-US" sz="3600" kern="0" dirty="0" smtClean="0">
                <a:solidFill>
                  <a:schemeClr val="folHlink"/>
                </a:solidFill>
                <a:latin typeface="Arial" pitchFamily="34" charset="0"/>
                <a:cs typeface="Arial" pitchFamily="34" charset="0"/>
              </a:rPr>
              <a:t>Supply and Demand</a:t>
            </a:r>
          </a:p>
          <a:p>
            <a:pPr algn="ctr">
              <a:lnSpc>
                <a:spcPct val="85000"/>
              </a:lnSpc>
              <a:defRPr/>
            </a:pPr>
            <a:endParaRPr lang="en-US" sz="3600" kern="0" dirty="0">
              <a:solidFill>
                <a:srgbClr val="003366"/>
              </a:solidFill>
              <a:latin typeface="Arial" pitchFamily="34" charset="0"/>
              <a:ea typeface="+mj-ea"/>
              <a:cs typeface="Arial" pitchFamily="34" charset="0"/>
            </a:endParaRPr>
          </a:p>
        </p:txBody>
      </p:sp>
      <p:graphicFrame>
        <p:nvGraphicFramePr>
          <p:cNvPr id="70" name="Table 69"/>
          <p:cNvGraphicFramePr>
            <a:graphicFrameLocks noGrp="1"/>
          </p:cNvGraphicFramePr>
          <p:nvPr/>
        </p:nvGraphicFramePr>
        <p:xfrm>
          <a:off x="3429000" y="3114672"/>
          <a:ext cx="1219200" cy="2524128"/>
        </p:xfrm>
        <a:graphic>
          <a:graphicData uri="http://schemas.openxmlformats.org/drawingml/2006/table">
            <a:tbl>
              <a:tblPr/>
              <a:tblGrid>
                <a:gridCol w="1219200">
                  <a:extLst>
                    <a:ext uri="{9D8B030D-6E8A-4147-A177-3AD203B41FA5}">
                      <a16:colId xmlns:a16="http://schemas.microsoft.com/office/drawing/2014/main" val="20000"/>
                    </a:ext>
                  </a:extLst>
                </a:gridCol>
              </a:tblGrid>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rgbClr val="000000"/>
                          </a:solidFill>
                          <a:effectLst/>
                          <a:latin typeface="Times New Roman" pitchFamily="18" charset="0"/>
                        </a:rPr>
                        <a:t>9</a:t>
                      </a:r>
                      <a:endParaRPr kumimoji="0" lang="en-US" sz="20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rgbClr val="000000"/>
                          </a:solidFill>
                          <a:effectLst/>
                          <a:latin typeface="Times New Roman" pitchFamily="18" charset="0"/>
                        </a:rPr>
                        <a:t>5</a:t>
                      </a:r>
                      <a:endParaRPr kumimoji="0" lang="en-US" sz="20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rgbClr val="000000"/>
                          </a:solidFill>
                          <a:effectLst/>
                          <a:latin typeface="Times New Roman" pitchFamily="18" charset="0"/>
                        </a:rPr>
                        <a:t>0</a:t>
                      </a:r>
                      <a:endParaRPr kumimoji="0" lang="en-US" sz="20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rgbClr val="000000"/>
                          </a:solidFill>
                          <a:effectLst/>
                          <a:latin typeface="Times New Roman" pitchFamily="18" charset="0"/>
                        </a:rPr>
                        <a:t>-7</a:t>
                      </a:r>
                      <a:endParaRPr kumimoji="0" lang="en-US" sz="20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609600"/>
            <a:ext cx="8216900" cy="1143000"/>
          </a:xfrm>
        </p:spPr>
        <p:txBody>
          <a:bodyPr/>
          <a:lstStyle/>
          <a:p>
            <a:r>
              <a:rPr lang="en-US" sz="3600" b="1" dirty="0" smtClean="0">
                <a:solidFill>
                  <a:schemeClr val="folHlink"/>
                </a:solidFill>
                <a:latin typeface="Arial" pitchFamily="34" charset="0"/>
                <a:cs typeface="Arial" pitchFamily="34" charset="0"/>
              </a:rPr>
              <a:t>Prices</a:t>
            </a:r>
            <a:endParaRPr lang="en-US" sz="3600" dirty="0" smtClean="0">
              <a:solidFill>
                <a:srgbClr val="003366"/>
              </a:solidFill>
              <a:latin typeface="Arial" pitchFamily="34" charset="0"/>
              <a:cs typeface="Arial" pitchFamily="34" charset="0"/>
            </a:endParaRPr>
          </a:p>
        </p:txBody>
      </p:sp>
      <p:sp>
        <p:nvSpPr>
          <p:cNvPr id="24579" name="Rectangle 3"/>
          <p:cNvSpPr>
            <a:spLocks noGrp="1" noChangeArrowheads="1"/>
          </p:cNvSpPr>
          <p:nvPr>
            <p:ph type="body" idx="1"/>
          </p:nvPr>
        </p:nvSpPr>
        <p:spPr>
          <a:xfrm>
            <a:off x="762000" y="2138363"/>
            <a:ext cx="8001000" cy="3881437"/>
          </a:xfrm>
        </p:spPr>
        <p:txBody>
          <a:bodyPr/>
          <a:lstStyle/>
          <a:p>
            <a:pPr marL="514350" indent="-514350" eaLnBrk="1" hangingPunct="1"/>
            <a:r>
              <a:rPr lang="en-US" sz="2200" dirty="0" smtClean="0">
                <a:latin typeface="Arial" pitchFamily="34" charset="0"/>
                <a:cs typeface="Arial" pitchFamily="34" charset="0"/>
              </a:rPr>
              <a:t>Price – the value of a product as established by supply and demand</a:t>
            </a:r>
          </a:p>
          <a:p>
            <a:pPr marL="914400" lvl="1" indent="-514350" eaLnBrk="1" hangingPunct="1"/>
            <a:r>
              <a:rPr lang="en-US" sz="1800" dirty="0" smtClean="0">
                <a:solidFill>
                  <a:srgbClr val="C00000"/>
                </a:solidFill>
                <a:latin typeface="Arial" pitchFamily="34" charset="0"/>
                <a:cs typeface="Arial" pitchFamily="34" charset="0"/>
              </a:rPr>
              <a:t>A link between producers and consumers</a:t>
            </a:r>
          </a:p>
          <a:p>
            <a:pPr marL="914400" lvl="1" indent="-514350" eaLnBrk="1" hangingPunct="1">
              <a:buNone/>
            </a:pPr>
            <a:endParaRPr lang="en-US" sz="1800" dirty="0" smtClean="0">
              <a:solidFill>
                <a:srgbClr val="C00000"/>
              </a:solidFill>
              <a:latin typeface="Arial" pitchFamily="34" charset="0"/>
              <a:cs typeface="Arial" pitchFamily="34" charset="0"/>
            </a:endParaRPr>
          </a:p>
        </p:txBody>
      </p:sp>
      <p:pic>
        <p:nvPicPr>
          <p:cNvPr id="15365" name="Picture 5" descr="supply and demand"/>
          <p:cNvPicPr>
            <a:picLocks noChangeAspect="1" noChangeArrowheads="1"/>
          </p:cNvPicPr>
          <p:nvPr/>
        </p:nvPicPr>
        <p:blipFill>
          <a:blip r:embed="rId2" cstate="print"/>
          <a:srcRect/>
          <a:stretch>
            <a:fillRect/>
          </a:stretch>
        </p:blipFill>
        <p:spPr bwMode="auto">
          <a:xfrm>
            <a:off x="838200" y="3505200"/>
            <a:ext cx="2667000" cy="2667000"/>
          </a:xfrm>
          <a:prstGeom prst="rect">
            <a:avLst/>
          </a:prstGeom>
          <a:ln>
            <a:noFill/>
          </a:ln>
          <a:effectLst>
            <a:outerShdw blurRad="190500" algn="tl" rotWithShape="0">
              <a:srgbClr val="000000">
                <a:alpha val="70000"/>
              </a:srgbClr>
            </a:outerShdw>
          </a:effectLst>
        </p:spPr>
      </p:pic>
      <p:pic>
        <p:nvPicPr>
          <p:cNvPr id="15369" name="Picture 9" descr="http://www.vtc.edu.hk/ti/stti/ba/baste/p&amp;s/Journal%20Website/images/year3-1-2.JPG"/>
          <p:cNvPicPr>
            <a:picLocks noChangeAspect="1" noChangeArrowheads="1"/>
          </p:cNvPicPr>
          <p:nvPr/>
        </p:nvPicPr>
        <p:blipFill>
          <a:blip r:embed="rId3" cstate="print"/>
          <a:srcRect/>
          <a:stretch>
            <a:fillRect/>
          </a:stretch>
        </p:blipFill>
        <p:spPr bwMode="auto">
          <a:xfrm>
            <a:off x="3886200" y="3505200"/>
            <a:ext cx="5029200" cy="2667000"/>
          </a:xfrm>
          <a:prstGeom prst="rect">
            <a:avLst/>
          </a:prstGeom>
          <a:ln>
            <a:noFill/>
          </a:ln>
          <a:effectLst>
            <a:outerShdw blurRad="190500" algn="tl" rotWithShape="0">
              <a:srgbClr val="000000">
                <a:alpha val="70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43000" y="609600"/>
            <a:ext cx="7912100" cy="1143000"/>
          </a:xfrm>
        </p:spPr>
        <p:txBody>
          <a:bodyPr/>
          <a:lstStyle/>
          <a:p>
            <a:pPr eaLnBrk="1" hangingPunct="1"/>
            <a:r>
              <a:rPr lang="en-US" sz="4800" dirty="0" smtClean="0">
                <a:solidFill>
                  <a:schemeClr val="folHlink"/>
                </a:solidFill>
                <a:latin typeface="Arial" pitchFamily="34" charset="0"/>
                <a:cs typeface="Arial" pitchFamily="34" charset="0"/>
              </a:rPr>
              <a:t>The Law of Supply</a:t>
            </a:r>
          </a:p>
        </p:txBody>
      </p:sp>
      <p:sp>
        <p:nvSpPr>
          <p:cNvPr id="39939" name="Rectangle 3"/>
          <p:cNvSpPr>
            <a:spLocks noGrp="1" noChangeArrowheads="1"/>
          </p:cNvSpPr>
          <p:nvPr>
            <p:ph type="body" idx="1"/>
          </p:nvPr>
        </p:nvSpPr>
        <p:spPr>
          <a:xfrm>
            <a:off x="609600" y="1981200"/>
            <a:ext cx="4724400" cy="2967038"/>
          </a:xfrm>
        </p:spPr>
        <p:txBody>
          <a:bodyPr/>
          <a:lstStyle/>
          <a:p>
            <a:pPr eaLnBrk="1" hangingPunct="1"/>
            <a:r>
              <a:rPr lang="en-US" sz="2100" dirty="0" smtClean="0">
                <a:latin typeface="Arial" pitchFamily="34" charset="0"/>
                <a:cs typeface="Arial" pitchFamily="34" charset="0"/>
              </a:rPr>
              <a:t>Law of Supply – the higher the price offered, the larger the quantity (amount) produced by the supplier; the lower prices offered, the lower quantity supplied</a:t>
            </a:r>
          </a:p>
          <a:p>
            <a:pPr lvl="1" eaLnBrk="1" hangingPunct="1"/>
            <a:r>
              <a:rPr lang="en-US" sz="2100" dirty="0" smtClean="0">
                <a:solidFill>
                  <a:srgbClr val="C00000"/>
                </a:solidFill>
                <a:latin typeface="Arial" pitchFamily="34" charset="0"/>
                <a:cs typeface="Arial" pitchFamily="34" charset="0"/>
              </a:rPr>
              <a:t>Direct (positive) relationship between price and the QS of a product. </a:t>
            </a:r>
          </a:p>
          <a:p>
            <a:pPr eaLnBrk="1" hangingPunct="1">
              <a:buFont typeface="Wingdings" pitchFamily="2" charset="2"/>
              <a:buNone/>
            </a:pPr>
            <a:endParaRPr lang="en-US" sz="2100" dirty="0" smtClean="0">
              <a:latin typeface="Arial" pitchFamily="34" charset="0"/>
              <a:cs typeface="Arial" pitchFamily="34" charset="0"/>
            </a:endParaRPr>
          </a:p>
        </p:txBody>
      </p:sp>
      <p:sp>
        <p:nvSpPr>
          <p:cNvPr id="7" name="Up Arrow 6"/>
          <p:cNvSpPr/>
          <p:nvPr/>
        </p:nvSpPr>
        <p:spPr bwMode="auto">
          <a:xfrm>
            <a:off x="7086600" y="2286000"/>
            <a:ext cx="1981200" cy="1981200"/>
          </a:xfrm>
          <a:prstGeom prst="upArrow">
            <a:avLst/>
          </a:prstGeom>
          <a:gradFill flip="none" rotWithShape="1">
            <a:gsLst>
              <a:gs pos="0">
                <a:schemeClr val="tx1"/>
              </a:gs>
              <a:gs pos="67000">
                <a:schemeClr val="tx1"/>
              </a:gs>
              <a:gs pos="100000">
                <a:schemeClr val="bg1"/>
              </a:gs>
            </a:gsLst>
            <a:lin ang="5400000" scaled="1"/>
            <a:tileRect/>
          </a:gradFill>
          <a:ln w="9525" cap="flat" cmpd="sng" algn="ctr">
            <a:solidFill>
              <a:schemeClr val="tx1"/>
            </a:solidFill>
            <a:prstDash val="solid"/>
            <a:round/>
            <a:headEnd type="none" w="med" len="med"/>
            <a:tailEnd type="none" w="med" len="med"/>
          </a:ln>
          <a:effectLst/>
        </p:spPr>
        <p:txBody>
          <a:bodyPr wrap="none"/>
          <a:lstStyle/>
          <a:p>
            <a:pPr algn="ctr">
              <a:defRPr/>
            </a:pPr>
            <a:r>
              <a:rPr lang="en-US" sz="1600" dirty="0">
                <a:solidFill>
                  <a:schemeClr val="bg1"/>
                </a:solidFill>
              </a:rPr>
              <a:t>Supply</a:t>
            </a:r>
            <a:br>
              <a:rPr lang="en-US" sz="1600" dirty="0">
                <a:solidFill>
                  <a:schemeClr val="bg1"/>
                </a:solidFill>
              </a:rPr>
            </a:br>
            <a:r>
              <a:rPr lang="en-US" sz="1600" dirty="0">
                <a:solidFill>
                  <a:schemeClr val="bg1"/>
                </a:solidFill>
              </a:rPr>
              <a:t/>
            </a:r>
            <a:br>
              <a:rPr lang="en-US" sz="1600" dirty="0">
                <a:solidFill>
                  <a:schemeClr val="bg1"/>
                </a:solidFill>
              </a:rPr>
            </a:br>
            <a:r>
              <a:rPr lang="en-US" sz="1600" dirty="0">
                <a:solidFill>
                  <a:schemeClr val="bg1"/>
                </a:solidFill>
              </a:rPr>
              <a:t>Quantity </a:t>
            </a:r>
            <a:br>
              <a:rPr lang="en-US" sz="1600" dirty="0">
                <a:solidFill>
                  <a:schemeClr val="bg1"/>
                </a:solidFill>
              </a:rPr>
            </a:br>
            <a:r>
              <a:rPr lang="en-US" sz="1600" dirty="0">
                <a:solidFill>
                  <a:schemeClr val="bg1"/>
                </a:solidFill>
              </a:rPr>
              <a:t>Supplied </a:t>
            </a:r>
          </a:p>
          <a:p>
            <a:pPr algn="ctr">
              <a:defRPr/>
            </a:pPr>
            <a:r>
              <a:rPr lang="en-US" sz="1600" dirty="0">
                <a:solidFill>
                  <a:schemeClr val="bg1"/>
                </a:solidFill>
              </a:rPr>
              <a:t>Increases</a:t>
            </a:r>
          </a:p>
        </p:txBody>
      </p:sp>
      <p:sp>
        <p:nvSpPr>
          <p:cNvPr id="12" name="Up Arrow 11"/>
          <p:cNvSpPr/>
          <p:nvPr/>
        </p:nvSpPr>
        <p:spPr bwMode="auto">
          <a:xfrm>
            <a:off x="5029200" y="2286000"/>
            <a:ext cx="1981200" cy="1981200"/>
          </a:xfrm>
          <a:prstGeom prst="upArrow">
            <a:avLst/>
          </a:prstGeom>
          <a:gradFill flip="none" rotWithShape="1">
            <a:gsLst>
              <a:gs pos="0">
                <a:schemeClr val="tx1"/>
              </a:gs>
              <a:gs pos="67000">
                <a:schemeClr val="tx1"/>
              </a:gs>
              <a:gs pos="100000">
                <a:schemeClr val="bg1"/>
              </a:gs>
            </a:gsLst>
            <a:lin ang="5400000" scaled="1"/>
            <a:tileRect/>
          </a:gradFill>
          <a:ln w="9525" cap="flat" cmpd="sng" algn="ctr">
            <a:solidFill>
              <a:schemeClr val="tx1"/>
            </a:solidFill>
            <a:prstDash val="solid"/>
            <a:round/>
            <a:headEnd type="none" w="med" len="med"/>
            <a:tailEnd type="none" w="med" len="med"/>
          </a:ln>
          <a:effectLst/>
        </p:spPr>
        <p:txBody>
          <a:bodyPr wrap="none"/>
          <a:lstStyle/>
          <a:p>
            <a:pPr algn="ctr">
              <a:defRPr/>
            </a:pPr>
            <a:r>
              <a:rPr lang="en-US" sz="1600" dirty="0">
                <a:solidFill>
                  <a:schemeClr val="bg1"/>
                </a:solidFill>
              </a:rPr>
              <a:t>Price</a:t>
            </a:r>
            <a:br>
              <a:rPr lang="en-US" sz="1600" dirty="0">
                <a:solidFill>
                  <a:schemeClr val="bg1"/>
                </a:solidFill>
              </a:rPr>
            </a:br>
            <a:r>
              <a:rPr lang="en-US" sz="1600" dirty="0">
                <a:solidFill>
                  <a:schemeClr val="bg1"/>
                </a:solidFill>
              </a:rPr>
              <a:t/>
            </a:r>
            <a:br>
              <a:rPr lang="en-US" sz="1600" dirty="0">
                <a:solidFill>
                  <a:schemeClr val="bg1"/>
                </a:solidFill>
              </a:rPr>
            </a:br>
            <a:r>
              <a:rPr lang="en-US" sz="1600" dirty="0">
                <a:solidFill>
                  <a:schemeClr val="bg1"/>
                </a:solidFill>
              </a:rPr>
              <a:t>As </a:t>
            </a:r>
            <a:br>
              <a:rPr lang="en-US" sz="1600" dirty="0">
                <a:solidFill>
                  <a:schemeClr val="bg1"/>
                </a:solidFill>
              </a:rPr>
            </a:br>
            <a:r>
              <a:rPr lang="en-US" sz="1600" dirty="0">
                <a:solidFill>
                  <a:schemeClr val="bg1"/>
                </a:solidFill>
              </a:rPr>
              <a:t>Prices</a:t>
            </a:r>
          </a:p>
          <a:p>
            <a:pPr algn="ctr">
              <a:defRPr/>
            </a:pPr>
            <a:r>
              <a:rPr lang="en-US" sz="1600" dirty="0">
                <a:solidFill>
                  <a:schemeClr val="bg1"/>
                </a:solidFill>
              </a:rPr>
              <a:t>Increase</a:t>
            </a:r>
          </a:p>
        </p:txBody>
      </p:sp>
      <p:sp>
        <p:nvSpPr>
          <p:cNvPr id="13" name="Down Arrow 12"/>
          <p:cNvSpPr/>
          <p:nvPr/>
        </p:nvSpPr>
        <p:spPr bwMode="auto">
          <a:xfrm>
            <a:off x="7086600" y="4572000"/>
            <a:ext cx="2057400" cy="2057400"/>
          </a:xfrm>
          <a:prstGeom prst="downArrow">
            <a:avLst/>
          </a:prstGeom>
          <a:gradFill flip="none" rotWithShape="1">
            <a:gsLst>
              <a:gs pos="0">
                <a:srgbClr val="C00000"/>
              </a:gs>
              <a:gs pos="71000">
                <a:srgbClr val="FF0000"/>
              </a:gs>
              <a:gs pos="100000">
                <a:schemeClr val="accent1">
                  <a:tint val="23500"/>
                  <a:satMod val="160000"/>
                </a:schemeClr>
              </a:gs>
            </a:gsLst>
            <a:lin ang="16200000" scaled="1"/>
            <a:tileRect/>
          </a:gradFill>
          <a:ln w="9525" cap="flat" cmpd="sng" algn="ctr">
            <a:solidFill>
              <a:schemeClr val="tx1"/>
            </a:solidFill>
            <a:prstDash val="solid"/>
            <a:round/>
            <a:headEnd type="none" w="med" len="med"/>
            <a:tailEnd type="none" w="med" len="med"/>
          </a:ln>
          <a:effectLst/>
        </p:spPr>
        <p:txBody>
          <a:bodyPr wrap="none"/>
          <a:lstStyle/>
          <a:p>
            <a:pPr algn="ctr">
              <a:defRPr/>
            </a:pPr>
            <a:r>
              <a:rPr lang="en-US" sz="1800" dirty="0">
                <a:solidFill>
                  <a:schemeClr val="bg1"/>
                </a:solidFill>
              </a:rPr>
              <a:t/>
            </a:r>
            <a:br>
              <a:rPr lang="en-US" sz="1800" dirty="0">
                <a:solidFill>
                  <a:schemeClr val="bg1"/>
                </a:solidFill>
              </a:rPr>
            </a:br>
            <a:endParaRPr lang="en-US" sz="1800" dirty="0">
              <a:solidFill>
                <a:schemeClr val="bg1"/>
              </a:solidFill>
            </a:endParaRPr>
          </a:p>
          <a:p>
            <a:pPr algn="ctr">
              <a:defRPr/>
            </a:pPr>
            <a:r>
              <a:rPr lang="en-US" sz="1800" dirty="0">
                <a:solidFill>
                  <a:schemeClr val="bg1"/>
                </a:solidFill>
              </a:rPr>
              <a:t>Supply</a:t>
            </a:r>
          </a:p>
          <a:p>
            <a:pPr algn="ctr">
              <a:defRPr/>
            </a:pPr>
            <a:endParaRPr lang="en-US" sz="1800" dirty="0">
              <a:solidFill>
                <a:schemeClr val="bg1"/>
              </a:solidFill>
            </a:endParaRPr>
          </a:p>
          <a:p>
            <a:pPr algn="ctr">
              <a:defRPr/>
            </a:pPr>
            <a:r>
              <a:rPr lang="en-US" sz="1600" dirty="0">
                <a:solidFill>
                  <a:schemeClr val="bg1"/>
                </a:solidFill>
              </a:rPr>
              <a:t>Quantity </a:t>
            </a:r>
          </a:p>
          <a:p>
            <a:pPr algn="ctr">
              <a:defRPr/>
            </a:pPr>
            <a:r>
              <a:rPr lang="en-US" sz="1600" dirty="0">
                <a:solidFill>
                  <a:schemeClr val="bg1"/>
                </a:solidFill>
              </a:rPr>
              <a:t>Supplied</a:t>
            </a:r>
          </a:p>
          <a:p>
            <a:pPr algn="ctr">
              <a:defRPr/>
            </a:pPr>
            <a:r>
              <a:rPr lang="en-US" sz="1600" dirty="0">
                <a:solidFill>
                  <a:schemeClr val="bg1"/>
                </a:solidFill>
              </a:rPr>
              <a:t>Falls</a:t>
            </a:r>
          </a:p>
          <a:p>
            <a:pPr>
              <a:defRPr/>
            </a:pPr>
            <a:endParaRPr lang="en-US" sz="1800" dirty="0"/>
          </a:p>
        </p:txBody>
      </p:sp>
      <p:sp>
        <p:nvSpPr>
          <p:cNvPr id="8" name="Down Arrow 7"/>
          <p:cNvSpPr/>
          <p:nvPr/>
        </p:nvSpPr>
        <p:spPr bwMode="auto">
          <a:xfrm>
            <a:off x="4953000" y="4572000"/>
            <a:ext cx="2057400" cy="2057400"/>
          </a:xfrm>
          <a:prstGeom prst="downArrow">
            <a:avLst/>
          </a:prstGeom>
          <a:gradFill flip="none" rotWithShape="1">
            <a:gsLst>
              <a:gs pos="0">
                <a:srgbClr val="C00000"/>
              </a:gs>
              <a:gs pos="71000">
                <a:srgbClr val="FF0000"/>
              </a:gs>
              <a:gs pos="100000">
                <a:schemeClr val="accent1">
                  <a:tint val="23500"/>
                  <a:satMod val="160000"/>
                </a:schemeClr>
              </a:gs>
            </a:gsLst>
            <a:lin ang="16200000" scaled="1"/>
            <a:tileRect/>
          </a:gradFill>
          <a:ln w="9525" cap="flat" cmpd="sng" algn="ctr">
            <a:solidFill>
              <a:schemeClr val="tx1"/>
            </a:solidFill>
            <a:prstDash val="solid"/>
            <a:round/>
            <a:headEnd type="none" w="med" len="med"/>
            <a:tailEnd type="none" w="med" len="med"/>
          </a:ln>
          <a:effectLst/>
        </p:spPr>
        <p:txBody>
          <a:bodyPr wrap="none"/>
          <a:lstStyle/>
          <a:p>
            <a:pPr algn="ctr">
              <a:defRPr/>
            </a:pPr>
            <a:r>
              <a:rPr lang="en-US" sz="1800" dirty="0">
                <a:solidFill>
                  <a:schemeClr val="bg1"/>
                </a:solidFill>
              </a:rPr>
              <a:t/>
            </a:r>
            <a:br>
              <a:rPr lang="en-US" sz="1800" dirty="0">
                <a:solidFill>
                  <a:schemeClr val="bg1"/>
                </a:solidFill>
              </a:rPr>
            </a:br>
            <a:endParaRPr lang="en-US" sz="1800" dirty="0">
              <a:solidFill>
                <a:schemeClr val="bg1"/>
              </a:solidFill>
            </a:endParaRPr>
          </a:p>
          <a:p>
            <a:pPr algn="ctr">
              <a:defRPr/>
            </a:pPr>
            <a:r>
              <a:rPr lang="en-US" sz="1800" dirty="0">
                <a:solidFill>
                  <a:schemeClr val="bg1"/>
                </a:solidFill>
              </a:rPr>
              <a:t>Price</a:t>
            </a:r>
          </a:p>
          <a:p>
            <a:pPr algn="ctr">
              <a:defRPr/>
            </a:pPr>
            <a:endParaRPr lang="en-US" sz="1800" dirty="0">
              <a:solidFill>
                <a:schemeClr val="bg1"/>
              </a:solidFill>
            </a:endParaRPr>
          </a:p>
          <a:p>
            <a:pPr algn="ctr">
              <a:defRPr/>
            </a:pPr>
            <a:r>
              <a:rPr lang="en-US" sz="1600" dirty="0">
                <a:solidFill>
                  <a:schemeClr val="bg1"/>
                </a:solidFill>
              </a:rPr>
              <a:t>As</a:t>
            </a:r>
            <a:br>
              <a:rPr lang="en-US" sz="1600" dirty="0">
                <a:solidFill>
                  <a:schemeClr val="bg1"/>
                </a:solidFill>
              </a:rPr>
            </a:br>
            <a:r>
              <a:rPr lang="en-US" sz="1600" dirty="0">
                <a:solidFill>
                  <a:schemeClr val="bg1"/>
                </a:solidFill>
              </a:rPr>
              <a:t>Prices </a:t>
            </a:r>
          </a:p>
          <a:p>
            <a:pPr algn="ctr">
              <a:defRPr/>
            </a:pPr>
            <a:r>
              <a:rPr lang="en-US" sz="1600" dirty="0">
                <a:solidFill>
                  <a:schemeClr val="bg1"/>
                </a:solidFill>
              </a:rPr>
              <a:t>Fall</a:t>
            </a:r>
          </a:p>
          <a:p>
            <a:pPr>
              <a:defRPr/>
            </a:pPr>
            <a:endParaRPr lang="en-US" sz="1800" dirty="0"/>
          </a:p>
        </p:txBody>
      </p:sp>
      <p:pic>
        <p:nvPicPr>
          <p:cNvPr id="10248" name="Picture 13" descr="http://www.chiefingredient.com/blog/wp-content/supply-demand.jpg"/>
          <p:cNvPicPr>
            <a:picLocks noChangeAspect="1" noChangeArrowheads="1"/>
          </p:cNvPicPr>
          <p:nvPr/>
        </p:nvPicPr>
        <p:blipFill>
          <a:blip r:embed="rId3" cstate="print"/>
          <a:srcRect/>
          <a:stretch>
            <a:fillRect/>
          </a:stretch>
        </p:blipFill>
        <p:spPr bwMode="auto">
          <a:xfrm>
            <a:off x="1600200" y="4695825"/>
            <a:ext cx="3124200" cy="20637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2" autoUpdateAnimBg="0"/>
      <p:bldP spid="7" grpId="0" animBg="1" autoUpdateAnimBg="0"/>
      <p:bldP spid="12" grpId="0" animBg="1" autoUpdateAnimBg="0"/>
      <p:bldP spid="13" grpId="0" animBg="1" autoUpdateAnimBg="0"/>
      <p:bldP spid="8"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609600"/>
            <a:ext cx="8216900" cy="1143000"/>
          </a:xfrm>
        </p:spPr>
        <p:txBody>
          <a:bodyPr/>
          <a:lstStyle/>
          <a:p>
            <a:pPr eaLnBrk="1" hangingPunct="1"/>
            <a:r>
              <a:rPr lang="en-US" sz="4000" b="1" smtClean="0">
                <a:solidFill>
                  <a:schemeClr val="folHlink"/>
                </a:solidFill>
                <a:latin typeface="Arial" pitchFamily="34" charset="0"/>
                <a:cs typeface="Arial" pitchFamily="34" charset="0"/>
              </a:rPr>
              <a:t>Defining Equilibrium</a:t>
            </a:r>
          </a:p>
        </p:txBody>
      </p:sp>
      <p:sp>
        <p:nvSpPr>
          <p:cNvPr id="24579" name="Rectangle 3"/>
          <p:cNvSpPr>
            <a:spLocks noGrp="1" noChangeArrowheads="1"/>
          </p:cNvSpPr>
          <p:nvPr>
            <p:ph type="body" idx="1"/>
          </p:nvPr>
        </p:nvSpPr>
        <p:spPr>
          <a:xfrm>
            <a:off x="762000" y="1752600"/>
            <a:ext cx="8382000" cy="3881437"/>
          </a:xfrm>
          <a:solidFill>
            <a:schemeClr val="bg1"/>
          </a:solidFill>
        </p:spPr>
        <p:txBody>
          <a:bodyPr/>
          <a:lstStyle/>
          <a:p>
            <a:pPr marL="514350" indent="-514350" eaLnBrk="1" hangingPunct="1"/>
            <a:r>
              <a:rPr lang="en-US" sz="2200" dirty="0" smtClean="0">
                <a:latin typeface="Arial" pitchFamily="34" charset="0"/>
                <a:cs typeface="Arial" pitchFamily="34" charset="0"/>
              </a:rPr>
              <a:t>Equilibrium – the point of balance where demand and supply come together</a:t>
            </a:r>
          </a:p>
          <a:p>
            <a:pPr marL="514350" indent="-514350" eaLnBrk="1" hangingPunct="1"/>
            <a:r>
              <a:rPr lang="en-US" sz="1800" dirty="0" smtClean="0">
                <a:latin typeface="Arial" pitchFamily="34" charset="0"/>
                <a:cs typeface="Arial" pitchFamily="34" charset="0"/>
              </a:rPr>
              <a:t>Market clearing price – price that has cleared the market, accepted by </a:t>
            </a:r>
            <a:br>
              <a:rPr lang="en-US" sz="1800" dirty="0" smtClean="0">
                <a:latin typeface="Arial" pitchFamily="34" charset="0"/>
                <a:cs typeface="Arial" pitchFamily="34" charset="0"/>
              </a:rPr>
            </a:br>
            <a:r>
              <a:rPr lang="en-US" sz="1800" dirty="0" smtClean="0">
                <a:latin typeface="Arial" pitchFamily="34" charset="0"/>
                <a:cs typeface="Arial" pitchFamily="34" charset="0"/>
              </a:rPr>
              <a:t>both buyers and sellers</a:t>
            </a:r>
          </a:p>
          <a:p>
            <a:pPr marL="914400" lvl="1" indent="-514350" eaLnBrk="1" hangingPunct="1"/>
            <a:r>
              <a:rPr lang="en-US" sz="1800" dirty="0" smtClean="0">
                <a:solidFill>
                  <a:srgbClr val="C00000"/>
                </a:solidFill>
                <a:latin typeface="Arial" pitchFamily="34" charset="0"/>
                <a:cs typeface="Arial" pitchFamily="34" charset="0"/>
              </a:rPr>
              <a:t>QD = QS</a:t>
            </a:r>
          </a:p>
        </p:txBody>
      </p:sp>
      <p:pic>
        <p:nvPicPr>
          <p:cNvPr id="16389" name="Picture 5" descr="http://www.econweb.com/MacroWelcome/sandd/Equilibrium.gif"/>
          <p:cNvPicPr>
            <a:picLocks noChangeAspect="1" noChangeArrowheads="1" noCrop="1"/>
          </p:cNvPicPr>
          <p:nvPr/>
        </p:nvPicPr>
        <p:blipFill>
          <a:blip r:embed="rId2" cstate="print"/>
          <a:srcRect/>
          <a:stretch>
            <a:fillRect/>
          </a:stretch>
        </p:blipFill>
        <p:spPr bwMode="auto">
          <a:xfrm>
            <a:off x="914400" y="3810000"/>
            <a:ext cx="3590925" cy="2971800"/>
          </a:xfrm>
          <a:prstGeom prst="rect">
            <a:avLst/>
          </a:prstGeom>
          <a:ln>
            <a:noFill/>
          </a:ln>
          <a:effectLst>
            <a:outerShdw blurRad="190500" algn="tl" rotWithShape="0">
              <a:srgbClr val="000000">
                <a:alpha val="70000"/>
              </a:srgbClr>
            </a:outerShdw>
          </a:effectLst>
        </p:spPr>
      </p:pic>
      <p:sp>
        <p:nvSpPr>
          <p:cNvPr id="62469" name="Rectangle 4"/>
          <p:cNvSpPr>
            <a:spLocks noChangeArrowheads="1"/>
          </p:cNvSpPr>
          <p:nvPr/>
        </p:nvSpPr>
        <p:spPr bwMode="auto">
          <a:xfrm>
            <a:off x="3048000" y="3886200"/>
            <a:ext cx="1371600" cy="304800"/>
          </a:xfrm>
          <a:prstGeom prst="rect">
            <a:avLst/>
          </a:prstGeom>
          <a:solidFill>
            <a:schemeClr val="bg1"/>
          </a:solidFill>
          <a:ln w="9525" algn="ctr">
            <a:noFill/>
            <a:round/>
            <a:headEnd/>
            <a:tailEnd/>
          </a:ln>
        </p:spPr>
        <p:txBody>
          <a:bodyPr wrap="none"/>
          <a:lstStyle/>
          <a:p>
            <a:endParaRPr lang="en-US"/>
          </a:p>
        </p:txBody>
      </p:sp>
      <p:pic>
        <p:nvPicPr>
          <p:cNvPr id="62470" name="Picture 7" descr="http://library.thinkquest.org/J003305F/scales.gif"/>
          <p:cNvPicPr>
            <a:picLocks noChangeAspect="1" noChangeArrowheads="1"/>
          </p:cNvPicPr>
          <p:nvPr/>
        </p:nvPicPr>
        <p:blipFill>
          <a:blip r:embed="rId3" cstate="print"/>
          <a:srcRect/>
          <a:stretch>
            <a:fillRect/>
          </a:stretch>
        </p:blipFill>
        <p:spPr bwMode="auto">
          <a:xfrm>
            <a:off x="4800600" y="3581400"/>
            <a:ext cx="4114800" cy="30289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609600"/>
            <a:ext cx="8216900" cy="1143000"/>
          </a:xfrm>
        </p:spPr>
        <p:txBody>
          <a:bodyPr/>
          <a:lstStyle/>
          <a:p>
            <a:pPr eaLnBrk="1" hangingPunct="1"/>
            <a:r>
              <a:rPr lang="en-US" b="1" smtClean="0">
                <a:solidFill>
                  <a:schemeClr val="folHlink"/>
                </a:solidFill>
                <a:latin typeface="Arial" pitchFamily="34" charset="0"/>
                <a:cs typeface="Arial" pitchFamily="34" charset="0"/>
              </a:rPr>
              <a:t>Disequilibrium</a:t>
            </a:r>
          </a:p>
        </p:txBody>
      </p:sp>
      <p:sp>
        <p:nvSpPr>
          <p:cNvPr id="24579" name="Rectangle 3"/>
          <p:cNvSpPr>
            <a:spLocks noGrp="1" noChangeArrowheads="1"/>
          </p:cNvSpPr>
          <p:nvPr>
            <p:ph type="body" idx="1"/>
          </p:nvPr>
        </p:nvSpPr>
        <p:spPr>
          <a:xfrm>
            <a:off x="762000" y="2138363"/>
            <a:ext cx="8001000" cy="3881437"/>
          </a:xfrm>
        </p:spPr>
        <p:txBody>
          <a:bodyPr/>
          <a:lstStyle/>
          <a:p>
            <a:pPr marL="514350" indent="-514350" eaLnBrk="1" hangingPunct="1"/>
            <a:r>
              <a:rPr lang="en-US" sz="2200" dirty="0" smtClean="0">
                <a:latin typeface="Arial" pitchFamily="34" charset="0"/>
                <a:cs typeface="Arial" pitchFamily="34" charset="0"/>
              </a:rPr>
              <a:t>Disequilibrium – occurs when the quantity supplied is not equal to the quantity demanded</a:t>
            </a:r>
          </a:p>
          <a:p>
            <a:pPr marL="914400" lvl="1" indent="-514350" eaLnBrk="1" hangingPunct="1"/>
            <a:r>
              <a:rPr lang="en-US" sz="1800" dirty="0" smtClean="0">
                <a:solidFill>
                  <a:srgbClr val="C00000"/>
                </a:solidFill>
                <a:latin typeface="Arial" pitchFamily="34" charset="0"/>
                <a:cs typeface="Arial" pitchFamily="34" charset="0"/>
              </a:rPr>
              <a:t>QD &lt; QS</a:t>
            </a:r>
          </a:p>
          <a:p>
            <a:pPr marL="914400" lvl="1" indent="-514350" eaLnBrk="1" hangingPunct="1"/>
            <a:r>
              <a:rPr lang="en-US" sz="1800" dirty="0" smtClean="0">
                <a:solidFill>
                  <a:srgbClr val="C00000"/>
                </a:solidFill>
                <a:latin typeface="Arial" pitchFamily="34" charset="0"/>
                <a:cs typeface="Arial" pitchFamily="34" charset="0"/>
              </a:rPr>
              <a:t>QD &gt; QS</a:t>
            </a:r>
          </a:p>
          <a:p>
            <a:pPr marL="914400" lvl="1" indent="-514350" eaLnBrk="1" hangingPunct="1"/>
            <a:endParaRPr lang="en-US" sz="1800" dirty="0" smtClean="0">
              <a:solidFill>
                <a:srgbClr val="C00000"/>
              </a:solidFill>
              <a:latin typeface="Arial" pitchFamily="34" charset="0"/>
              <a:cs typeface="Arial" pitchFamily="34" charset="0"/>
            </a:endParaRPr>
          </a:p>
        </p:txBody>
      </p:sp>
      <p:pic>
        <p:nvPicPr>
          <p:cNvPr id="17413" name="Picture 5" descr="http://cdis.missouri.edu/exec/data/courses2/2081/diagram1-3.jpg"/>
          <p:cNvPicPr>
            <a:picLocks noChangeAspect="1" noChangeArrowheads="1"/>
          </p:cNvPicPr>
          <p:nvPr/>
        </p:nvPicPr>
        <p:blipFill>
          <a:blip r:embed="rId2" cstate="print"/>
          <a:srcRect/>
          <a:stretch>
            <a:fillRect/>
          </a:stretch>
        </p:blipFill>
        <p:spPr bwMode="auto">
          <a:xfrm>
            <a:off x="990600" y="3810000"/>
            <a:ext cx="3759200" cy="2819400"/>
          </a:xfrm>
          <a:prstGeom prst="rect">
            <a:avLst/>
          </a:prstGeom>
          <a:ln>
            <a:noFill/>
          </a:ln>
          <a:effectLst>
            <a:outerShdw blurRad="190500" algn="tl" rotWithShape="0">
              <a:srgbClr val="000000">
                <a:alpha val="70000"/>
              </a:srgbClr>
            </a:outerShdw>
          </a:effectLst>
        </p:spPr>
      </p:pic>
      <p:pic>
        <p:nvPicPr>
          <p:cNvPr id="17415" name="Picture 7" descr="http://cdis.missouri.edu/exec/data/courses2/2081/diagram1-4.jpg"/>
          <p:cNvPicPr>
            <a:picLocks noChangeAspect="1" noChangeArrowheads="1"/>
          </p:cNvPicPr>
          <p:nvPr/>
        </p:nvPicPr>
        <p:blipFill>
          <a:blip r:embed="rId3" cstate="print"/>
          <a:srcRect/>
          <a:stretch>
            <a:fillRect/>
          </a:stretch>
        </p:blipFill>
        <p:spPr bwMode="auto">
          <a:xfrm>
            <a:off x="4951413" y="3827463"/>
            <a:ext cx="3735387" cy="2801937"/>
          </a:xfrm>
          <a:prstGeom prst="rect">
            <a:avLst/>
          </a:prstGeom>
          <a:ln>
            <a:noFill/>
          </a:ln>
          <a:effectLst>
            <a:outerShdw blurRad="190500" algn="tl" rotWithShape="0">
              <a:srgbClr val="000000">
                <a:alpha val="70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609600"/>
            <a:ext cx="8216900" cy="1143000"/>
          </a:xfrm>
        </p:spPr>
        <p:txBody>
          <a:bodyPr/>
          <a:lstStyle/>
          <a:p>
            <a:pPr eaLnBrk="1" hangingPunct="1"/>
            <a:r>
              <a:rPr lang="en-US" sz="4000" b="1" dirty="0" smtClean="0">
                <a:solidFill>
                  <a:schemeClr val="folHlink"/>
                </a:solidFill>
                <a:latin typeface="Arial" pitchFamily="34" charset="0"/>
                <a:cs typeface="Arial" pitchFamily="34" charset="0"/>
              </a:rPr>
              <a:t>Excess Demand</a:t>
            </a:r>
          </a:p>
        </p:txBody>
      </p:sp>
      <p:sp>
        <p:nvSpPr>
          <p:cNvPr id="24579" name="Rectangle 3"/>
          <p:cNvSpPr>
            <a:spLocks noGrp="1" noChangeArrowheads="1"/>
          </p:cNvSpPr>
          <p:nvPr>
            <p:ph type="body" idx="1"/>
          </p:nvPr>
        </p:nvSpPr>
        <p:spPr>
          <a:xfrm>
            <a:off x="762000" y="2057400"/>
            <a:ext cx="8001000" cy="3881438"/>
          </a:xfrm>
        </p:spPr>
        <p:txBody>
          <a:bodyPr/>
          <a:lstStyle/>
          <a:p>
            <a:pPr marL="514350" indent="-514350" eaLnBrk="1" hangingPunct="1"/>
            <a:r>
              <a:rPr lang="en-US" sz="2000" dirty="0" smtClean="0">
                <a:latin typeface="Arial" pitchFamily="34" charset="0"/>
                <a:cs typeface="Arial" pitchFamily="34" charset="0"/>
              </a:rPr>
              <a:t>Excess Demand – quantity demanded is greater than quantity supplied at the current price</a:t>
            </a:r>
          </a:p>
          <a:p>
            <a:pPr marL="914400" lvl="1" indent="-514350" eaLnBrk="1" hangingPunct="1"/>
            <a:r>
              <a:rPr lang="en-US" sz="1600" dirty="0" smtClean="0">
                <a:latin typeface="Arial" pitchFamily="34" charset="0"/>
                <a:cs typeface="Arial" pitchFamily="34" charset="0"/>
              </a:rPr>
              <a:t>Causes a shortage	</a:t>
            </a:r>
          </a:p>
          <a:p>
            <a:pPr marL="514350" indent="-514350" eaLnBrk="1" hangingPunct="1"/>
            <a:r>
              <a:rPr lang="en-US" sz="2000" dirty="0" smtClean="0">
                <a:solidFill>
                  <a:srgbClr val="C00000"/>
                </a:solidFill>
                <a:latin typeface="Arial" pitchFamily="34" charset="0"/>
                <a:cs typeface="Arial" pitchFamily="34" charset="0"/>
              </a:rPr>
              <a:t>Shortage – not enough of a product to satisfy the amount demanded by the consumer </a:t>
            </a:r>
          </a:p>
          <a:p>
            <a:pPr marL="914400" lvl="1" indent="-514350" eaLnBrk="1" hangingPunct="1"/>
            <a:r>
              <a:rPr lang="en-US" sz="1600" dirty="0" smtClean="0">
                <a:solidFill>
                  <a:srgbClr val="003366"/>
                </a:solidFill>
                <a:latin typeface="Arial" pitchFamily="34" charset="0"/>
                <a:cs typeface="Arial" pitchFamily="34" charset="0"/>
              </a:rPr>
              <a:t>QD &gt; QS</a:t>
            </a:r>
          </a:p>
          <a:p>
            <a:pPr marL="914400" lvl="1" indent="-514350" eaLnBrk="1" hangingPunct="1"/>
            <a:r>
              <a:rPr lang="en-US" sz="1600" dirty="0" smtClean="0">
                <a:solidFill>
                  <a:srgbClr val="C00000"/>
                </a:solidFill>
                <a:latin typeface="Arial" pitchFamily="34" charset="0"/>
                <a:cs typeface="Arial" pitchFamily="34" charset="0"/>
              </a:rPr>
              <a:t>Shortages puts upward pressure on price, forces</a:t>
            </a:r>
            <a:br>
              <a:rPr lang="en-US" sz="1600" dirty="0" smtClean="0">
                <a:solidFill>
                  <a:srgbClr val="C00000"/>
                </a:solidFill>
                <a:latin typeface="Arial" pitchFamily="34" charset="0"/>
                <a:cs typeface="Arial" pitchFamily="34" charset="0"/>
              </a:rPr>
            </a:br>
            <a:r>
              <a:rPr lang="en-US" sz="1600" dirty="0" smtClean="0">
                <a:solidFill>
                  <a:srgbClr val="C00000"/>
                </a:solidFill>
                <a:latin typeface="Arial" pitchFamily="34" charset="0"/>
                <a:cs typeface="Arial" pitchFamily="34" charset="0"/>
              </a:rPr>
              <a:t>prices up</a:t>
            </a:r>
          </a:p>
        </p:txBody>
      </p:sp>
      <p:pic>
        <p:nvPicPr>
          <p:cNvPr id="65540" name="Picture 5" descr="BABIES''R''US">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633851">
            <a:off x="3179763" y="4630738"/>
            <a:ext cx="2784475" cy="819150"/>
          </a:xfrm>
          <a:prstGeom prst="rect">
            <a:avLst/>
          </a:prstGeom>
          <a:noFill/>
          <a:ln w="9525">
            <a:noFill/>
            <a:miter lim="800000"/>
            <a:headEnd/>
            <a:tailEnd/>
          </a:ln>
        </p:spPr>
      </p:pic>
      <p:pic>
        <p:nvPicPr>
          <p:cNvPr id="65541" name="Picture 7" descr="http://www.comparecarseats.com/images/product/EB_Infant_Car_Seat.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867400" y="3581400"/>
            <a:ext cx="2895600" cy="3152775"/>
          </a:xfrm>
          <a:prstGeom prst="rect">
            <a:avLst/>
          </a:prstGeom>
          <a:noFill/>
          <a:ln w="9525">
            <a:noFill/>
            <a:miter lim="800000"/>
            <a:headEnd/>
            <a:tailEnd/>
          </a:ln>
        </p:spPr>
      </p:pic>
      <p:pic>
        <p:nvPicPr>
          <p:cNvPr id="7" name="Picture 7" descr="http://cdis.missouri.edu/exec/data/courses2/2081/diagram1-4.jpg"/>
          <p:cNvPicPr>
            <a:picLocks noChangeAspect="1" noChangeArrowheads="1"/>
          </p:cNvPicPr>
          <p:nvPr/>
        </p:nvPicPr>
        <p:blipFill>
          <a:blip r:embed="rId5" cstate="print"/>
          <a:srcRect/>
          <a:stretch>
            <a:fillRect/>
          </a:stretch>
        </p:blipFill>
        <p:spPr bwMode="auto">
          <a:xfrm>
            <a:off x="6858000" y="76200"/>
            <a:ext cx="2133600" cy="1600200"/>
          </a:xfrm>
          <a:prstGeom prst="rect">
            <a:avLst/>
          </a:prstGeom>
          <a:ln>
            <a:noFill/>
          </a:ln>
          <a:effectLst>
            <a:outerShdw blurRad="190500" algn="tl" rotWithShape="0">
              <a:srgbClr val="000000">
                <a:alpha val="70000"/>
              </a:srgbClr>
            </a:outerShdw>
          </a:effectLst>
        </p:spPr>
      </p:pic>
      <p:pic>
        <p:nvPicPr>
          <p:cNvPr id="65543" name="Picture 7" descr="http://marchmom.com/DancingBaby/baby.gif"/>
          <p:cNvPicPr>
            <a:picLocks noChangeAspect="1" noChangeArrowheads="1" noCrop="1"/>
          </p:cNvPicPr>
          <p:nvPr/>
        </p:nvPicPr>
        <p:blipFill>
          <a:blip r:embed="rId6" cstate="print"/>
          <a:srcRect/>
          <a:stretch>
            <a:fillRect/>
          </a:stretch>
        </p:blipFill>
        <p:spPr bwMode="auto">
          <a:xfrm>
            <a:off x="1205019" y="4038600"/>
            <a:ext cx="2077931" cy="27241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fade">
                                      <p:cBhvr>
                                        <p:cTn id="27"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89"/>
          <p:cNvSpPr>
            <a:spLocks/>
          </p:cNvSpPr>
          <p:nvPr/>
        </p:nvSpPr>
        <p:spPr bwMode="auto">
          <a:xfrm>
            <a:off x="5753100" y="2638425"/>
            <a:ext cx="3114675" cy="2733675"/>
          </a:xfrm>
          <a:custGeom>
            <a:avLst/>
            <a:gdLst>
              <a:gd name="T0" fmla="*/ 0 w 3114675"/>
              <a:gd name="T1" fmla="*/ 0 h 2733675"/>
              <a:gd name="T2" fmla="*/ 295275 w 3114675"/>
              <a:gd name="T3" fmla="*/ 514350 h 2733675"/>
              <a:gd name="T4" fmla="*/ 838200 w 3114675"/>
              <a:gd name="T5" fmla="*/ 1133510 h 2733675"/>
              <a:gd name="T6" fmla="*/ 1362110 w 3114675"/>
              <a:gd name="T7" fmla="*/ 1657385 h 2733675"/>
              <a:gd name="T8" fmla="*/ 2057435 w 3114675"/>
              <a:gd name="T9" fmla="*/ 2200275 h 2733675"/>
              <a:gd name="T10" fmla="*/ 3114675 w 3114675"/>
              <a:gd name="T11" fmla="*/ 2733675 h 2733675"/>
              <a:gd name="T12" fmla="*/ 3114675 w 3114675"/>
              <a:gd name="T13" fmla="*/ 2733675 h 2733675"/>
              <a:gd name="T14" fmla="*/ 0 60000 65536"/>
              <a:gd name="T15" fmla="*/ 0 60000 65536"/>
              <a:gd name="T16" fmla="*/ 0 60000 65536"/>
              <a:gd name="T17" fmla="*/ 0 60000 65536"/>
              <a:gd name="T18" fmla="*/ 0 60000 65536"/>
              <a:gd name="T19" fmla="*/ 0 60000 65536"/>
              <a:gd name="T20" fmla="*/ 0 60000 65536"/>
              <a:gd name="T21" fmla="*/ 0 w 3114675"/>
              <a:gd name="T22" fmla="*/ 0 h 2733675"/>
              <a:gd name="T23" fmla="*/ 3114675 w 3114675"/>
              <a:gd name="T24" fmla="*/ 2733675 h 27336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14675" h="2733675">
                <a:moveTo>
                  <a:pt x="0" y="0"/>
                </a:moveTo>
                <a:lnTo>
                  <a:pt x="295275" y="514350"/>
                </a:lnTo>
                <a:lnTo>
                  <a:pt x="838200" y="1133475"/>
                </a:lnTo>
                <a:lnTo>
                  <a:pt x="1362075" y="1657350"/>
                </a:lnTo>
                <a:lnTo>
                  <a:pt x="2057400" y="2200275"/>
                </a:lnTo>
                <a:lnTo>
                  <a:pt x="3114675" y="2733675"/>
                </a:lnTo>
              </a:path>
            </a:pathLst>
          </a:custGeom>
          <a:noFill/>
          <a:ln w="25400" algn="ctr">
            <a:solidFill>
              <a:srgbClr val="C00000"/>
            </a:solidFill>
            <a:round/>
            <a:headEnd/>
            <a:tailEnd/>
          </a:ln>
        </p:spPr>
        <p:txBody>
          <a:bodyPr wrap="none"/>
          <a:lstStyle/>
          <a:p>
            <a:endParaRPr lang="en-US"/>
          </a:p>
        </p:txBody>
      </p:sp>
      <p:sp>
        <p:nvSpPr>
          <p:cNvPr id="36867" name="Freeform 73"/>
          <p:cNvSpPr>
            <a:spLocks/>
          </p:cNvSpPr>
          <p:nvPr/>
        </p:nvSpPr>
        <p:spPr bwMode="auto">
          <a:xfrm>
            <a:off x="5430838" y="2667000"/>
            <a:ext cx="1731962" cy="2632075"/>
          </a:xfrm>
          <a:custGeom>
            <a:avLst/>
            <a:gdLst>
              <a:gd name="T0" fmla="*/ 0 w 2840182"/>
              <a:gd name="T1" fmla="*/ 2193878 h 2646219"/>
              <a:gd name="T2" fmla="*/ 1 w 2840182"/>
              <a:gd name="T3" fmla="*/ 1814839 h 2646219"/>
              <a:gd name="T4" fmla="*/ 1 w 2840182"/>
              <a:gd name="T5" fmla="*/ 1366872 h 2646219"/>
              <a:gd name="T6" fmla="*/ 1 w 2840182"/>
              <a:gd name="T7" fmla="*/ 930395 h 2646219"/>
              <a:gd name="T8" fmla="*/ 1 w 2840182"/>
              <a:gd name="T9" fmla="*/ 424996 h 2646219"/>
              <a:gd name="T10" fmla="*/ 1 w 2840182"/>
              <a:gd name="T11" fmla="*/ 0 h 2646219"/>
              <a:gd name="T12" fmla="*/ 0 60000 65536"/>
              <a:gd name="T13" fmla="*/ 0 60000 65536"/>
              <a:gd name="T14" fmla="*/ 0 60000 65536"/>
              <a:gd name="T15" fmla="*/ 0 60000 65536"/>
              <a:gd name="T16" fmla="*/ 0 60000 65536"/>
              <a:gd name="T17" fmla="*/ 0 60000 65536"/>
              <a:gd name="T18" fmla="*/ 0 w 2840182"/>
              <a:gd name="T19" fmla="*/ 0 h 2646219"/>
              <a:gd name="T20" fmla="*/ 2840182 w 2840182"/>
              <a:gd name="T21" fmla="*/ 2646219 h 2646219"/>
            </a:gdLst>
            <a:ahLst/>
            <a:cxnLst>
              <a:cxn ang="T12">
                <a:pos x="T0" y="T1"/>
              </a:cxn>
              <a:cxn ang="T13">
                <a:pos x="T2" y="T3"/>
              </a:cxn>
              <a:cxn ang="T14">
                <a:pos x="T4" y="T5"/>
              </a:cxn>
              <a:cxn ang="T15">
                <a:pos x="T6" y="T7"/>
              </a:cxn>
              <a:cxn ang="T16">
                <a:pos x="T8" y="T9"/>
              </a:cxn>
              <a:cxn ang="T17">
                <a:pos x="T10" y="T11"/>
              </a:cxn>
            </a:cxnLst>
            <a:rect l="T18" t="T19" r="T20" b="T21"/>
            <a:pathLst>
              <a:path w="2840182" h="2646219">
                <a:moveTo>
                  <a:pt x="0" y="2646219"/>
                </a:moveTo>
                <a:lnTo>
                  <a:pt x="692727" y="2189019"/>
                </a:lnTo>
                <a:lnTo>
                  <a:pt x="1385454" y="1648691"/>
                </a:lnTo>
                <a:lnTo>
                  <a:pt x="1842654" y="1122219"/>
                </a:lnTo>
                <a:lnTo>
                  <a:pt x="2382982" y="512619"/>
                </a:lnTo>
                <a:lnTo>
                  <a:pt x="2840182" y="0"/>
                </a:lnTo>
              </a:path>
            </a:pathLst>
          </a:custGeom>
          <a:noFill/>
          <a:ln w="25400" algn="ctr">
            <a:solidFill>
              <a:srgbClr val="EE9012"/>
            </a:solidFill>
            <a:round/>
            <a:headEnd/>
            <a:tailEnd/>
          </a:ln>
        </p:spPr>
        <p:txBody>
          <a:bodyPr wrap="none"/>
          <a:lstStyle/>
          <a:p>
            <a:endParaRPr lang="en-US"/>
          </a:p>
        </p:txBody>
      </p:sp>
      <p:sp>
        <p:nvSpPr>
          <p:cNvPr id="36868" name="Freeform 72"/>
          <p:cNvSpPr>
            <a:spLocks/>
          </p:cNvSpPr>
          <p:nvPr/>
        </p:nvSpPr>
        <p:spPr bwMode="auto">
          <a:xfrm>
            <a:off x="5445125" y="2640013"/>
            <a:ext cx="1946275" cy="2617787"/>
          </a:xfrm>
          <a:custGeom>
            <a:avLst/>
            <a:gdLst>
              <a:gd name="T0" fmla="*/ 0 w 3269673"/>
              <a:gd name="T1" fmla="*/ 0 h 2646218"/>
              <a:gd name="T2" fmla="*/ 1 w 3269673"/>
              <a:gd name="T3" fmla="*/ 360825 h 2646218"/>
              <a:gd name="T4" fmla="*/ 1 w 3269673"/>
              <a:gd name="T5" fmla="*/ 731148 h 2646218"/>
              <a:gd name="T6" fmla="*/ 1 w 3269673"/>
              <a:gd name="T7" fmla="*/ 1139454 h 2646218"/>
              <a:gd name="T8" fmla="*/ 1 w 3269673"/>
              <a:gd name="T9" fmla="*/ 1500281 h 2646218"/>
              <a:gd name="T10" fmla="*/ 1 w 3269673"/>
              <a:gd name="T11" fmla="*/ 1813623 h 2646218"/>
              <a:gd name="T12" fmla="*/ 1 w 3269673"/>
              <a:gd name="T13" fmla="*/ 1813623 h 2646218"/>
              <a:gd name="T14" fmla="*/ 1 w 3269673"/>
              <a:gd name="T15" fmla="*/ 1813623 h 2646218"/>
              <a:gd name="T16" fmla="*/ 0 60000 65536"/>
              <a:gd name="T17" fmla="*/ 0 60000 65536"/>
              <a:gd name="T18" fmla="*/ 0 60000 65536"/>
              <a:gd name="T19" fmla="*/ 0 60000 65536"/>
              <a:gd name="T20" fmla="*/ 0 60000 65536"/>
              <a:gd name="T21" fmla="*/ 0 60000 65536"/>
              <a:gd name="T22" fmla="*/ 0 60000 65536"/>
              <a:gd name="T23" fmla="*/ 0 60000 65536"/>
              <a:gd name="T24" fmla="*/ 0 w 3269673"/>
              <a:gd name="T25" fmla="*/ 0 h 2646218"/>
              <a:gd name="T26" fmla="*/ 3269673 w 3269673"/>
              <a:gd name="T27" fmla="*/ 2646218 h 2646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69673" h="2646218">
                <a:moveTo>
                  <a:pt x="0" y="0"/>
                </a:moveTo>
                <a:lnTo>
                  <a:pt x="401782" y="526473"/>
                </a:lnTo>
                <a:lnTo>
                  <a:pt x="831273" y="1066800"/>
                </a:lnTo>
                <a:lnTo>
                  <a:pt x="1371600" y="1662545"/>
                </a:lnTo>
                <a:lnTo>
                  <a:pt x="2133600" y="2189018"/>
                </a:lnTo>
                <a:lnTo>
                  <a:pt x="3269673" y="2646218"/>
                </a:lnTo>
              </a:path>
            </a:pathLst>
          </a:custGeom>
          <a:noFill/>
          <a:ln w="25400" algn="ctr">
            <a:solidFill>
              <a:srgbClr val="00B050"/>
            </a:solidFill>
            <a:round/>
            <a:headEnd/>
            <a:tailEnd/>
          </a:ln>
        </p:spPr>
        <p:txBody>
          <a:bodyPr wrap="none"/>
          <a:lstStyle/>
          <a:p>
            <a:endParaRPr lang="en-US"/>
          </a:p>
        </p:txBody>
      </p:sp>
      <p:sp>
        <p:nvSpPr>
          <p:cNvPr id="66566" name="Rectangle 2"/>
          <p:cNvSpPr>
            <a:spLocks noGrp="1" noChangeArrowheads="1"/>
          </p:cNvSpPr>
          <p:nvPr>
            <p:ph type="title"/>
          </p:nvPr>
        </p:nvSpPr>
        <p:spPr>
          <a:xfrm>
            <a:off x="1447800" y="914400"/>
            <a:ext cx="7543800" cy="1143000"/>
          </a:xfrm>
        </p:spPr>
        <p:txBody>
          <a:bodyPr/>
          <a:lstStyle/>
          <a:p>
            <a:pPr algn="l" eaLnBrk="1" hangingPunct="1">
              <a:buFontTx/>
              <a:buChar char="•"/>
            </a:pPr>
            <a:r>
              <a:rPr lang="en-US" sz="1800" smtClean="0">
                <a:solidFill>
                  <a:schemeClr val="tx1"/>
                </a:solidFill>
                <a:latin typeface="Arial" pitchFamily="34" charset="0"/>
                <a:cs typeface="Arial" pitchFamily="34" charset="0"/>
              </a:rPr>
              <a:t> Plot the schedule below, which represents market supply and demand and the effects of a change in demand.</a:t>
            </a:r>
          </a:p>
        </p:txBody>
      </p:sp>
      <p:graphicFrame>
        <p:nvGraphicFramePr>
          <p:cNvPr id="79947" name="Group 75"/>
          <p:cNvGraphicFramePr>
            <a:graphicFrameLocks noGrp="1"/>
          </p:cNvGraphicFramePr>
          <p:nvPr/>
        </p:nvGraphicFramePr>
        <p:xfrm>
          <a:off x="152400" y="2124071"/>
          <a:ext cx="2057400" cy="3052766"/>
        </p:xfrm>
        <a:graphic>
          <a:graphicData uri="http://schemas.openxmlformats.org/drawingml/2006/table">
            <a:tbl>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tblGrid>
              <a:tr h="5286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Price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QD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79953" name="Group 81"/>
          <p:cNvGraphicFramePr>
            <a:graphicFrameLocks noGrp="1"/>
          </p:cNvGraphicFramePr>
          <p:nvPr/>
        </p:nvGraphicFramePr>
        <p:xfrm>
          <a:off x="2209800" y="2124071"/>
          <a:ext cx="1219200" cy="3052766"/>
        </p:xfrm>
        <a:graphic>
          <a:graphicData uri="http://schemas.openxmlformats.org/drawingml/2006/table">
            <a:tbl>
              <a:tblPr/>
              <a:tblGrid>
                <a:gridCol w="1219200">
                  <a:extLst>
                    <a:ext uri="{9D8B030D-6E8A-4147-A177-3AD203B41FA5}">
                      <a16:colId xmlns:a16="http://schemas.microsoft.com/office/drawing/2014/main" val="20000"/>
                    </a:ext>
                  </a:extLst>
                </a:gridCol>
              </a:tblGrid>
              <a:tr h="5286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QS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Rectangle 2"/>
          <p:cNvSpPr txBox="1">
            <a:spLocks noChangeArrowheads="1"/>
          </p:cNvSpPr>
          <p:nvPr/>
        </p:nvSpPr>
        <p:spPr bwMode="auto">
          <a:xfrm>
            <a:off x="1003300" y="457200"/>
            <a:ext cx="7759700" cy="1143000"/>
          </a:xfrm>
          <a:prstGeom prst="rect">
            <a:avLst/>
          </a:prstGeom>
          <a:noFill/>
          <a:ln w="9525">
            <a:noFill/>
            <a:miter lim="800000"/>
            <a:headEnd/>
            <a:tailEnd/>
          </a:ln>
        </p:spPr>
        <p:txBody>
          <a:bodyPr anchor="ctr"/>
          <a:lstStyle/>
          <a:p>
            <a:pPr algn="ctr">
              <a:lnSpc>
                <a:spcPct val="85000"/>
              </a:lnSpc>
              <a:defRPr/>
            </a:pPr>
            <a:r>
              <a:rPr lang="en-US" sz="2400" kern="0" dirty="0">
                <a:solidFill>
                  <a:schemeClr val="folHlink"/>
                </a:solidFill>
                <a:latin typeface="Arial" charset="0"/>
                <a:ea typeface="+mj-ea"/>
                <a:cs typeface="Arial" charset="0"/>
              </a:rPr>
              <a:t>Application – The Effects of a Change in Demand</a:t>
            </a:r>
            <a:br>
              <a:rPr lang="en-US" sz="2400" kern="0" dirty="0">
                <a:solidFill>
                  <a:schemeClr val="folHlink"/>
                </a:solidFill>
                <a:latin typeface="Arial" charset="0"/>
                <a:ea typeface="+mj-ea"/>
                <a:cs typeface="Arial" charset="0"/>
              </a:rPr>
            </a:br>
            <a:endParaRPr lang="en-US" sz="2400" kern="0" dirty="0">
              <a:solidFill>
                <a:srgbClr val="003366"/>
              </a:solidFill>
              <a:latin typeface="Arial" charset="0"/>
              <a:ea typeface="+mj-ea"/>
              <a:cs typeface="Arial" charset="0"/>
            </a:endParaRPr>
          </a:p>
        </p:txBody>
      </p:sp>
      <p:grpSp>
        <p:nvGrpSpPr>
          <p:cNvPr id="66612" name="Group 50"/>
          <p:cNvGrpSpPr>
            <a:grpSpLocks/>
          </p:cNvGrpSpPr>
          <p:nvPr/>
        </p:nvGrpSpPr>
        <p:grpSpPr bwMode="auto">
          <a:xfrm>
            <a:off x="4770438" y="1985911"/>
            <a:ext cx="4379912" cy="4278364"/>
            <a:chOff x="2458" y="1224"/>
            <a:chExt cx="3120" cy="2889"/>
          </a:xfrm>
        </p:grpSpPr>
        <p:sp>
          <p:nvSpPr>
            <p:cNvPr id="66682" name="Rectangle 51"/>
            <p:cNvSpPr>
              <a:spLocks noChangeArrowheads="1"/>
            </p:cNvSpPr>
            <p:nvPr/>
          </p:nvSpPr>
          <p:spPr bwMode="auto">
            <a:xfrm>
              <a:off x="3131" y="1272"/>
              <a:ext cx="336" cy="156"/>
            </a:xfrm>
            <a:prstGeom prst="rect">
              <a:avLst/>
            </a:prstGeom>
            <a:noFill/>
            <a:ln w="9525">
              <a:noFill/>
              <a:miter lim="800000"/>
              <a:headEnd/>
              <a:tailEnd/>
            </a:ln>
          </p:spPr>
          <p:txBody>
            <a:bodyPr wrap="none" lIns="0" tIns="0" rIns="0" bIns="0">
              <a:spAutoFit/>
            </a:bodyPr>
            <a:lstStyle/>
            <a:p>
              <a:pPr defTabSz="514350" eaLnBrk="0" hangingPunct="0"/>
              <a:r>
                <a:rPr lang="en-AU" sz="1500" b="1" dirty="0">
                  <a:solidFill>
                    <a:srgbClr val="000000"/>
                  </a:solidFill>
                  <a:latin typeface="Arial" pitchFamily="34" charset="0"/>
                </a:rPr>
                <a:t>Price</a:t>
              </a:r>
            </a:p>
          </p:txBody>
        </p:sp>
        <p:sp>
          <p:nvSpPr>
            <p:cNvPr id="66683" name="Rectangle 53"/>
            <p:cNvSpPr>
              <a:spLocks noChangeArrowheads="1"/>
            </p:cNvSpPr>
            <p:nvPr/>
          </p:nvSpPr>
          <p:spPr bwMode="auto">
            <a:xfrm>
              <a:off x="3115" y="1485"/>
              <a:ext cx="0" cy="144"/>
            </a:xfrm>
            <a:prstGeom prst="rect">
              <a:avLst/>
            </a:prstGeom>
            <a:noFill/>
            <a:ln w="9525">
              <a:noFill/>
              <a:miter lim="800000"/>
              <a:headEnd/>
              <a:tailEnd/>
            </a:ln>
          </p:spPr>
          <p:txBody>
            <a:bodyPr wrap="none" lIns="0" tIns="0" rIns="0" bIns="0">
              <a:spAutoFit/>
            </a:bodyPr>
            <a:lstStyle/>
            <a:p>
              <a:pPr defTabSz="514350" eaLnBrk="0" hangingPunct="0"/>
              <a:endParaRPr lang="en-AU" sz="1500" b="1">
                <a:solidFill>
                  <a:srgbClr val="000000"/>
                </a:solidFill>
                <a:latin typeface="Arial" pitchFamily="34" charset="0"/>
              </a:endParaRPr>
            </a:p>
          </p:txBody>
        </p:sp>
        <p:sp>
          <p:nvSpPr>
            <p:cNvPr id="66684" name="Rectangle 54"/>
            <p:cNvSpPr>
              <a:spLocks noChangeArrowheads="1"/>
            </p:cNvSpPr>
            <p:nvPr/>
          </p:nvSpPr>
          <p:spPr bwMode="auto">
            <a:xfrm>
              <a:off x="2458" y="271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20.00</a:t>
              </a:r>
            </a:p>
          </p:txBody>
        </p:sp>
        <p:sp>
          <p:nvSpPr>
            <p:cNvPr id="66685" name="Rectangle 55"/>
            <p:cNvSpPr>
              <a:spLocks noChangeArrowheads="1"/>
            </p:cNvSpPr>
            <p:nvPr/>
          </p:nvSpPr>
          <p:spPr bwMode="auto">
            <a:xfrm>
              <a:off x="2458" y="235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30.00</a:t>
              </a:r>
            </a:p>
          </p:txBody>
        </p:sp>
        <p:sp>
          <p:nvSpPr>
            <p:cNvPr id="66686" name="Rectangle 56"/>
            <p:cNvSpPr>
              <a:spLocks noChangeArrowheads="1"/>
            </p:cNvSpPr>
            <p:nvPr/>
          </p:nvSpPr>
          <p:spPr bwMode="auto">
            <a:xfrm>
              <a:off x="2458" y="194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40.00</a:t>
              </a:r>
            </a:p>
          </p:txBody>
        </p:sp>
        <p:sp>
          <p:nvSpPr>
            <p:cNvPr id="66687" name="Rectangle 58"/>
            <p:cNvSpPr>
              <a:spLocks noChangeArrowheads="1"/>
            </p:cNvSpPr>
            <p:nvPr/>
          </p:nvSpPr>
          <p:spPr bwMode="auto">
            <a:xfrm>
              <a:off x="2458" y="3022"/>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10.00</a:t>
              </a:r>
            </a:p>
          </p:txBody>
        </p:sp>
        <p:sp>
          <p:nvSpPr>
            <p:cNvPr id="66688" name="Rectangle 59"/>
            <p:cNvSpPr>
              <a:spLocks noChangeArrowheads="1"/>
            </p:cNvSpPr>
            <p:nvPr/>
          </p:nvSpPr>
          <p:spPr bwMode="auto">
            <a:xfrm>
              <a:off x="2458" y="3362"/>
              <a:ext cx="267"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5.00</a:t>
              </a:r>
            </a:p>
          </p:txBody>
        </p:sp>
        <p:sp>
          <p:nvSpPr>
            <p:cNvPr id="66689" name="Rectangle 60"/>
            <p:cNvSpPr>
              <a:spLocks noChangeArrowheads="1"/>
            </p:cNvSpPr>
            <p:nvPr/>
          </p:nvSpPr>
          <p:spPr bwMode="auto">
            <a:xfrm>
              <a:off x="2861" y="3804"/>
              <a:ext cx="67" cy="144"/>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0</a:t>
              </a:r>
            </a:p>
          </p:txBody>
        </p:sp>
        <p:sp>
          <p:nvSpPr>
            <p:cNvPr id="66690" name="Rectangle 61"/>
            <p:cNvSpPr>
              <a:spLocks noChangeArrowheads="1"/>
            </p:cNvSpPr>
            <p:nvPr/>
          </p:nvSpPr>
          <p:spPr bwMode="auto">
            <a:xfrm>
              <a:off x="2961" y="3804"/>
              <a:ext cx="2617"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  1   3   5   7   9  11 13  15  17  19  21 23 25</a:t>
              </a:r>
            </a:p>
          </p:txBody>
        </p:sp>
        <p:sp>
          <p:nvSpPr>
            <p:cNvPr id="66691" name="Line 73"/>
            <p:cNvSpPr>
              <a:spLocks noChangeShapeType="1"/>
            </p:cNvSpPr>
            <p:nvPr/>
          </p:nvSpPr>
          <p:spPr bwMode="auto">
            <a:xfrm>
              <a:off x="2846" y="204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692" name="Line 75"/>
            <p:cNvSpPr>
              <a:spLocks noChangeShapeType="1"/>
            </p:cNvSpPr>
            <p:nvPr/>
          </p:nvSpPr>
          <p:spPr bwMode="auto">
            <a:xfrm>
              <a:off x="2846" y="2404"/>
              <a:ext cx="5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693" name="Line 76"/>
            <p:cNvSpPr>
              <a:spLocks noChangeShapeType="1"/>
            </p:cNvSpPr>
            <p:nvPr/>
          </p:nvSpPr>
          <p:spPr bwMode="auto">
            <a:xfrm>
              <a:off x="2846" y="276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694" name="Line 77"/>
            <p:cNvSpPr>
              <a:spLocks noChangeShapeType="1"/>
            </p:cNvSpPr>
            <p:nvPr/>
          </p:nvSpPr>
          <p:spPr bwMode="auto">
            <a:xfrm>
              <a:off x="2846" y="3124"/>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695" name="Line 78"/>
            <p:cNvSpPr>
              <a:spLocks noChangeShapeType="1"/>
            </p:cNvSpPr>
            <p:nvPr/>
          </p:nvSpPr>
          <p:spPr bwMode="auto">
            <a:xfrm>
              <a:off x="2846" y="3440"/>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696" name="Line 79"/>
            <p:cNvSpPr>
              <a:spLocks noChangeShapeType="1"/>
            </p:cNvSpPr>
            <p:nvPr/>
          </p:nvSpPr>
          <p:spPr bwMode="auto">
            <a:xfrm>
              <a:off x="306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697" name="Line 80"/>
            <p:cNvSpPr>
              <a:spLocks noChangeShapeType="1"/>
            </p:cNvSpPr>
            <p:nvPr/>
          </p:nvSpPr>
          <p:spPr bwMode="auto">
            <a:xfrm>
              <a:off x="326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698" name="Line 81"/>
            <p:cNvSpPr>
              <a:spLocks noChangeShapeType="1"/>
            </p:cNvSpPr>
            <p:nvPr/>
          </p:nvSpPr>
          <p:spPr bwMode="auto">
            <a:xfrm>
              <a:off x="3450"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699" name="Line 82"/>
            <p:cNvSpPr>
              <a:spLocks noChangeShapeType="1"/>
            </p:cNvSpPr>
            <p:nvPr/>
          </p:nvSpPr>
          <p:spPr bwMode="auto">
            <a:xfrm>
              <a:off x="3619"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700" name="Line 83"/>
            <p:cNvSpPr>
              <a:spLocks noChangeShapeType="1"/>
            </p:cNvSpPr>
            <p:nvPr/>
          </p:nvSpPr>
          <p:spPr bwMode="auto">
            <a:xfrm>
              <a:off x="378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701" name="Line 84"/>
            <p:cNvSpPr>
              <a:spLocks noChangeShapeType="1"/>
            </p:cNvSpPr>
            <p:nvPr/>
          </p:nvSpPr>
          <p:spPr bwMode="auto">
            <a:xfrm>
              <a:off x="3945"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702" name="Line 85"/>
            <p:cNvSpPr>
              <a:spLocks noChangeShapeType="1"/>
            </p:cNvSpPr>
            <p:nvPr/>
          </p:nvSpPr>
          <p:spPr bwMode="auto">
            <a:xfrm>
              <a:off x="4162"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703" name="Line 86"/>
            <p:cNvSpPr>
              <a:spLocks noChangeShapeType="1"/>
            </p:cNvSpPr>
            <p:nvPr/>
          </p:nvSpPr>
          <p:spPr bwMode="auto">
            <a:xfrm>
              <a:off x="5248"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704" name="Line 87"/>
            <p:cNvSpPr>
              <a:spLocks noChangeShapeType="1"/>
            </p:cNvSpPr>
            <p:nvPr/>
          </p:nvSpPr>
          <p:spPr bwMode="auto">
            <a:xfrm>
              <a:off x="4378"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705" name="Line 88"/>
            <p:cNvSpPr>
              <a:spLocks noChangeShapeType="1"/>
            </p:cNvSpPr>
            <p:nvPr/>
          </p:nvSpPr>
          <p:spPr bwMode="auto">
            <a:xfrm>
              <a:off x="4616"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706" name="Line 89"/>
            <p:cNvSpPr>
              <a:spLocks noChangeShapeType="1"/>
            </p:cNvSpPr>
            <p:nvPr/>
          </p:nvSpPr>
          <p:spPr bwMode="auto">
            <a:xfrm>
              <a:off x="4845"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707" name="Rectangle 90"/>
            <p:cNvSpPr>
              <a:spLocks noChangeArrowheads="1"/>
            </p:cNvSpPr>
            <p:nvPr/>
          </p:nvSpPr>
          <p:spPr bwMode="auto">
            <a:xfrm>
              <a:off x="2846" y="3957"/>
              <a:ext cx="593"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Quantity </a:t>
              </a:r>
            </a:p>
          </p:txBody>
        </p:sp>
        <p:sp>
          <p:nvSpPr>
            <p:cNvPr id="66708" name="Line 104"/>
            <p:cNvSpPr>
              <a:spLocks noChangeShapeType="1"/>
            </p:cNvSpPr>
            <p:nvPr/>
          </p:nvSpPr>
          <p:spPr bwMode="auto">
            <a:xfrm>
              <a:off x="5064"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709" name="Freeform 105"/>
            <p:cNvSpPr>
              <a:spLocks/>
            </p:cNvSpPr>
            <p:nvPr/>
          </p:nvSpPr>
          <p:spPr bwMode="auto">
            <a:xfrm>
              <a:off x="2913" y="1224"/>
              <a:ext cx="2552" cy="2571"/>
            </a:xfrm>
            <a:custGeom>
              <a:avLst/>
              <a:gdLst>
                <a:gd name="T0" fmla="*/ 0 w 2621"/>
                <a:gd name="T1" fmla="*/ 0 h 2571"/>
                <a:gd name="T2" fmla="*/ 0 w 2621"/>
                <a:gd name="T3" fmla="*/ 2570 h 2571"/>
                <a:gd name="T4" fmla="*/ 289 w 2621"/>
                <a:gd name="T5" fmla="*/ 2570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12700" cap="rnd">
              <a:solidFill>
                <a:srgbClr val="000000"/>
              </a:solidFill>
              <a:round/>
              <a:headEnd type="none" w="sm" len="sm"/>
              <a:tailEnd type="none" w="sm" len="sm"/>
            </a:ln>
          </p:spPr>
          <p:txBody>
            <a:bodyPr/>
            <a:lstStyle/>
            <a:p>
              <a:endParaRPr lang="en-US"/>
            </a:p>
          </p:txBody>
        </p:sp>
      </p:grpSp>
      <p:sp>
        <p:nvSpPr>
          <p:cNvPr id="2" name="Freeform 95"/>
          <p:cNvSpPr>
            <a:spLocks/>
          </p:cNvSpPr>
          <p:nvPr/>
        </p:nvSpPr>
        <p:spPr bwMode="auto">
          <a:xfrm>
            <a:off x="5948363" y="3725863"/>
            <a:ext cx="71437" cy="84137"/>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36917" name="Freeform 96"/>
          <p:cNvSpPr>
            <a:spLocks/>
          </p:cNvSpPr>
          <p:nvPr/>
        </p:nvSpPr>
        <p:spPr bwMode="auto">
          <a:xfrm>
            <a:off x="6710363" y="48006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36918" name="Freeform 97"/>
          <p:cNvSpPr>
            <a:spLocks/>
          </p:cNvSpPr>
          <p:nvPr/>
        </p:nvSpPr>
        <p:spPr bwMode="auto">
          <a:xfrm>
            <a:off x="5416550" y="5257800"/>
            <a:ext cx="69850" cy="8255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36920" name="Freeform 106"/>
          <p:cNvSpPr>
            <a:spLocks/>
          </p:cNvSpPr>
          <p:nvPr/>
        </p:nvSpPr>
        <p:spPr bwMode="auto">
          <a:xfrm>
            <a:off x="7391400" y="5257800"/>
            <a:ext cx="69850" cy="84138"/>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0 h 57"/>
              <a:gd name="T12" fmla="*/ 2147483647 w 50"/>
              <a:gd name="T13" fmla="*/ 0 h 57"/>
              <a:gd name="T14" fmla="*/ 2147483647 w 50"/>
              <a:gd name="T15" fmla="*/ 0 h 57"/>
              <a:gd name="T16" fmla="*/ 2147483647 w 50"/>
              <a:gd name="T17" fmla="*/ 2147483647 h 57"/>
              <a:gd name="T18" fmla="*/ 0 w 50"/>
              <a:gd name="T19" fmla="*/ 2147483647 h 57"/>
              <a:gd name="T20" fmla="*/ 2147483647 w 50"/>
              <a:gd name="T21" fmla="*/ 2147483647 h 57"/>
              <a:gd name="T22" fmla="*/ 2147483647 w 50"/>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7"/>
              <a:gd name="T38" fmla="*/ 50 w 50"/>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7">
                <a:moveTo>
                  <a:pt x="29" y="56"/>
                </a:moveTo>
                <a:lnTo>
                  <a:pt x="39" y="45"/>
                </a:lnTo>
                <a:lnTo>
                  <a:pt x="49" y="45"/>
                </a:lnTo>
                <a:lnTo>
                  <a:pt x="49" y="23"/>
                </a:lnTo>
                <a:lnTo>
                  <a:pt x="49" y="11"/>
                </a:lnTo>
                <a:lnTo>
                  <a:pt x="39" y="0"/>
                </a:lnTo>
                <a:lnTo>
                  <a:pt x="29" y="0"/>
                </a:lnTo>
                <a:lnTo>
                  <a:pt x="10" y="0"/>
                </a:lnTo>
                <a:lnTo>
                  <a:pt x="10" y="11"/>
                </a:lnTo>
                <a:lnTo>
                  <a:pt x="0" y="23"/>
                </a:lnTo>
                <a:lnTo>
                  <a:pt x="10" y="45"/>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36921" name="Freeform 93"/>
          <p:cNvSpPr>
            <a:spLocks/>
          </p:cNvSpPr>
          <p:nvPr/>
        </p:nvSpPr>
        <p:spPr bwMode="auto">
          <a:xfrm>
            <a:off x="5646738" y="3124200"/>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36922" name="Freeform 93"/>
          <p:cNvSpPr>
            <a:spLocks/>
          </p:cNvSpPr>
          <p:nvPr/>
        </p:nvSpPr>
        <p:spPr bwMode="auto">
          <a:xfrm>
            <a:off x="5418138" y="2590800"/>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66619" name="Rectangle 57"/>
          <p:cNvSpPr>
            <a:spLocks noChangeArrowheads="1"/>
          </p:cNvSpPr>
          <p:nvPr/>
        </p:nvSpPr>
        <p:spPr bwMode="auto">
          <a:xfrm>
            <a:off x="4724400" y="2514600"/>
            <a:ext cx="48260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50.00</a:t>
            </a:r>
          </a:p>
        </p:txBody>
      </p:sp>
      <p:sp>
        <p:nvSpPr>
          <p:cNvPr id="66620" name="Line 103"/>
          <p:cNvSpPr>
            <a:spLocks noChangeShapeType="1"/>
          </p:cNvSpPr>
          <p:nvPr/>
        </p:nvSpPr>
        <p:spPr bwMode="auto">
          <a:xfrm flipH="1">
            <a:off x="5327650" y="2667000"/>
            <a:ext cx="82550" cy="1588"/>
          </a:xfrm>
          <a:prstGeom prst="line">
            <a:avLst/>
          </a:prstGeom>
          <a:noFill/>
          <a:ln w="12700">
            <a:solidFill>
              <a:srgbClr val="000000"/>
            </a:solidFill>
            <a:round/>
            <a:headEnd type="none" w="sm" len="sm"/>
            <a:tailEnd type="none" w="sm" len="sm"/>
          </a:ln>
        </p:spPr>
        <p:txBody>
          <a:bodyPr wrap="none" anchor="ctr"/>
          <a:lstStyle/>
          <a:p>
            <a:endParaRPr lang="en-US"/>
          </a:p>
        </p:txBody>
      </p:sp>
      <p:graphicFrame>
        <p:nvGraphicFramePr>
          <p:cNvPr id="55" name="Group 81"/>
          <p:cNvGraphicFramePr>
            <a:graphicFrameLocks noGrp="1"/>
          </p:cNvGraphicFramePr>
          <p:nvPr/>
        </p:nvGraphicFramePr>
        <p:xfrm>
          <a:off x="3429000" y="2124071"/>
          <a:ext cx="1219200" cy="3052766"/>
        </p:xfrm>
        <a:graphic>
          <a:graphicData uri="http://schemas.openxmlformats.org/drawingml/2006/table">
            <a:tbl>
              <a:tblPr/>
              <a:tblGrid>
                <a:gridCol w="1219200">
                  <a:extLst>
                    <a:ext uri="{9D8B030D-6E8A-4147-A177-3AD203B41FA5}">
                      <a16:colId xmlns:a16="http://schemas.microsoft.com/office/drawing/2014/main" val="20000"/>
                    </a:ext>
                  </a:extLst>
                </a:gridCol>
              </a:tblGrid>
              <a:tr h="5286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rgbClr val="000000"/>
                          </a:solidFill>
                          <a:effectLst/>
                          <a:latin typeface="Calibri" pitchFamily="34" charset="0"/>
                        </a:rPr>
                        <a:t>QD (change in demand)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6943" name="Freeform 95"/>
          <p:cNvSpPr>
            <a:spLocks/>
          </p:cNvSpPr>
          <p:nvPr/>
        </p:nvSpPr>
        <p:spPr bwMode="auto">
          <a:xfrm>
            <a:off x="6862763" y="31242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36944" name="Freeform 96"/>
          <p:cNvSpPr>
            <a:spLocks/>
          </p:cNvSpPr>
          <p:nvPr/>
        </p:nvSpPr>
        <p:spPr bwMode="auto">
          <a:xfrm>
            <a:off x="6253163" y="42672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36945" name="Freeform 97"/>
          <p:cNvSpPr>
            <a:spLocks/>
          </p:cNvSpPr>
          <p:nvPr/>
        </p:nvSpPr>
        <p:spPr bwMode="auto">
          <a:xfrm>
            <a:off x="5867400" y="4800600"/>
            <a:ext cx="69850" cy="8255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36947" name="Freeform 93"/>
          <p:cNvSpPr>
            <a:spLocks/>
          </p:cNvSpPr>
          <p:nvPr/>
        </p:nvSpPr>
        <p:spPr bwMode="auto">
          <a:xfrm>
            <a:off x="7170738" y="2590800"/>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36948" name="Rectangle 56"/>
          <p:cNvSpPr>
            <a:spLocks noChangeArrowheads="1"/>
          </p:cNvSpPr>
          <p:nvPr/>
        </p:nvSpPr>
        <p:spPr bwMode="auto">
          <a:xfrm>
            <a:off x="5638800" y="5257800"/>
            <a:ext cx="128588"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S</a:t>
            </a:r>
          </a:p>
        </p:txBody>
      </p:sp>
      <p:sp>
        <p:nvSpPr>
          <p:cNvPr id="66644" name="Line 86"/>
          <p:cNvSpPr>
            <a:spLocks noChangeShapeType="1"/>
          </p:cNvSpPr>
          <p:nvPr/>
        </p:nvSpPr>
        <p:spPr bwMode="auto">
          <a:xfrm>
            <a:off x="8915400" y="5684838"/>
            <a:ext cx="1588" cy="9525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84" name="Freeform 95"/>
          <p:cNvSpPr>
            <a:spLocks/>
          </p:cNvSpPr>
          <p:nvPr/>
        </p:nvSpPr>
        <p:spPr bwMode="auto">
          <a:xfrm>
            <a:off x="6557963" y="37338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85" name="Freeform 96"/>
          <p:cNvSpPr>
            <a:spLocks/>
          </p:cNvSpPr>
          <p:nvPr/>
        </p:nvSpPr>
        <p:spPr bwMode="auto">
          <a:xfrm>
            <a:off x="7777163" y="48006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86" name="Freeform 98"/>
          <p:cNvSpPr>
            <a:spLocks/>
          </p:cNvSpPr>
          <p:nvPr/>
        </p:nvSpPr>
        <p:spPr bwMode="auto">
          <a:xfrm>
            <a:off x="7086600" y="42672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87" name="Freeform 106"/>
          <p:cNvSpPr>
            <a:spLocks/>
          </p:cNvSpPr>
          <p:nvPr/>
        </p:nvSpPr>
        <p:spPr bwMode="auto">
          <a:xfrm>
            <a:off x="8839200" y="5334000"/>
            <a:ext cx="69850" cy="84138"/>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0 h 57"/>
              <a:gd name="T12" fmla="*/ 2147483647 w 50"/>
              <a:gd name="T13" fmla="*/ 0 h 57"/>
              <a:gd name="T14" fmla="*/ 2147483647 w 50"/>
              <a:gd name="T15" fmla="*/ 0 h 57"/>
              <a:gd name="T16" fmla="*/ 2147483647 w 50"/>
              <a:gd name="T17" fmla="*/ 2147483647 h 57"/>
              <a:gd name="T18" fmla="*/ 0 w 50"/>
              <a:gd name="T19" fmla="*/ 2147483647 h 57"/>
              <a:gd name="T20" fmla="*/ 2147483647 w 50"/>
              <a:gd name="T21" fmla="*/ 2147483647 h 57"/>
              <a:gd name="T22" fmla="*/ 2147483647 w 50"/>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7"/>
              <a:gd name="T38" fmla="*/ 50 w 50"/>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7">
                <a:moveTo>
                  <a:pt x="29" y="56"/>
                </a:moveTo>
                <a:lnTo>
                  <a:pt x="39" y="45"/>
                </a:lnTo>
                <a:lnTo>
                  <a:pt x="49" y="45"/>
                </a:lnTo>
                <a:lnTo>
                  <a:pt x="49" y="23"/>
                </a:lnTo>
                <a:lnTo>
                  <a:pt x="49" y="11"/>
                </a:lnTo>
                <a:lnTo>
                  <a:pt x="39" y="0"/>
                </a:lnTo>
                <a:lnTo>
                  <a:pt x="29" y="0"/>
                </a:lnTo>
                <a:lnTo>
                  <a:pt x="10" y="0"/>
                </a:lnTo>
                <a:lnTo>
                  <a:pt x="10" y="11"/>
                </a:lnTo>
                <a:lnTo>
                  <a:pt x="0" y="23"/>
                </a:lnTo>
                <a:lnTo>
                  <a:pt x="10" y="45"/>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88" name="Freeform 93"/>
          <p:cNvSpPr>
            <a:spLocks/>
          </p:cNvSpPr>
          <p:nvPr/>
        </p:nvSpPr>
        <p:spPr bwMode="auto">
          <a:xfrm>
            <a:off x="6019800" y="3124200"/>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89" name="Freeform 93"/>
          <p:cNvSpPr>
            <a:spLocks/>
          </p:cNvSpPr>
          <p:nvPr/>
        </p:nvSpPr>
        <p:spPr bwMode="auto">
          <a:xfrm>
            <a:off x="5715000" y="2590800"/>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cxnSp>
        <p:nvCxnSpPr>
          <p:cNvPr id="91" name="Straight Arrow Connector 90"/>
          <p:cNvCxnSpPr>
            <a:cxnSpLocks noChangeShapeType="1"/>
          </p:cNvCxnSpPr>
          <p:nvPr/>
        </p:nvCxnSpPr>
        <p:spPr bwMode="auto">
          <a:xfrm>
            <a:off x="7696200" y="5257800"/>
            <a:ext cx="762000" cy="1588"/>
          </a:xfrm>
          <a:prstGeom prst="straightConnector1">
            <a:avLst/>
          </a:prstGeom>
          <a:noFill/>
          <a:ln w="22225" algn="ctr">
            <a:solidFill>
              <a:schemeClr val="tx1"/>
            </a:solidFill>
            <a:round/>
            <a:headEnd/>
            <a:tailEnd type="arrow" w="med" len="med"/>
          </a:ln>
        </p:spPr>
      </p:cxnSp>
      <p:sp>
        <p:nvSpPr>
          <p:cNvPr id="36957" name="Rectangle 56"/>
          <p:cNvSpPr>
            <a:spLocks noChangeArrowheads="1"/>
          </p:cNvSpPr>
          <p:nvPr/>
        </p:nvSpPr>
        <p:spPr bwMode="auto">
          <a:xfrm>
            <a:off x="7391400" y="5334000"/>
            <a:ext cx="2476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D1</a:t>
            </a:r>
          </a:p>
        </p:txBody>
      </p:sp>
      <p:sp>
        <p:nvSpPr>
          <p:cNvPr id="93" name="Rectangle 56"/>
          <p:cNvSpPr>
            <a:spLocks noChangeArrowheads="1"/>
          </p:cNvSpPr>
          <p:nvPr/>
        </p:nvSpPr>
        <p:spPr bwMode="auto">
          <a:xfrm>
            <a:off x="8763000" y="5410200"/>
            <a:ext cx="2476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D2</a:t>
            </a:r>
          </a:p>
        </p:txBody>
      </p:sp>
      <p:sp>
        <p:nvSpPr>
          <p:cNvPr id="94" name="Freeform 83"/>
          <p:cNvSpPr>
            <a:spLocks/>
          </p:cNvSpPr>
          <p:nvPr/>
        </p:nvSpPr>
        <p:spPr bwMode="auto">
          <a:xfrm>
            <a:off x="5410200" y="3733800"/>
            <a:ext cx="1219200" cy="2057400"/>
          </a:xfrm>
          <a:custGeom>
            <a:avLst/>
            <a:gdLst>
              <a:gd name="T0" fmla="*/ 0 w 976"/>
              <a:gd name="T1" fmla="*/ 0 h 1009"/>
              <a:gd name="T2" fmla="*/ 2147483647 w 976"/>
              <a:gd name="T3" fmla="*/ 0 h 1009"/>
              <a:gd name="T4" fmla="*/ 2147483647 w 976"/>
              <a:gd name="T5" fmla="*/ 2147483647 h 1009"/>
              <a:gd name="T6" fmla="*/ 0 60000 65536"/>
              <a:gd name="T7" fmla="*/ 0 60000 65536"/>
              <a:gd name="T8" fmla="*/ 0 60000 65536"/>
              <a:gd name="T9" fmla="*/ 0 w 976"/>
              <a:gd name="T10" fmla="*/ 0 h 1009"/>
              <a:gd name="T11" fmla="*/ 976 w 976"/>
              <a:gd name="T12" fmla="*/ 1009 h 1009"/>
            </a:gdLst>
            <a:ahLst/>
            <a:cxnLst>
              <a:cxn ang="T6">
                <a:pos x="T0" y="T1"/>
              </a:cxn>
              <a:cxn ang="T7">
                <a:pos x="T2" y="T3"/>
              </a:cxn>
              <a:cxn ang="T8">
                <a:pos x="T4" y="T5"/>
              </a:cxn>
            </a:cxnLst>
            <a:rect l="T9" t="T10" r="T11" b="T12"/>
            <a:pathLst>
              <a:path w="976" h="1009">
                <a:moveTo>
                  <a:pt x="0" y="0"/>
                </a:moveTo>
                <a:lnTo>
                  <a:pt x="975" y="0"/>
                </a:lnTo>
                <a:lnTo>
                  <a:pt x="975" y="1008"/>
                </a:lnTo>
              </a:path>
            </a:pathLst>
          </a:custGeom>
          <a:noFill/>
          <a:ln w="25400" cap="rnd">
            <a:solidFill>
              <a:srgbClr val="000000"/>
            </a:solidFill>
            <a:prstDash val="dash"/>
            <a:round/>
            <a:headEnd type="none" w="sm" len="sm"/>
            <a:tailEnd type="none" w="sm" len="sm"/>
          </a:ln>
        </p:spPr>
        <p:txBody>
          <a:bodyPr/>
          <a:lstStyle/>
          <a:p>
            <a:endParaRPr lang="en-US"/>
          </a:p>
        </p:txBody>
      </p:sp>
      <p:cxnSp>
        <p:nvCxnSpPr>
          <p:cNvPr id="66" name="Straight Arrow Connector 65"/>
          <p:cNvCxnSpPr>
            <a:cxnSpLocks noChangeShapeType="1"/>
          </p:cNvCxnSpPr>
          <p:nvPr/>
        </p:nvCxnSpPr>
        <p:spPr bwMode="auto">
          <a:xfrm rot="10800000" flipV="1">
            <a:off x="6781800" y="3733800"/>
            <a:ext cx="685800" cy="1588"/>
          </a:xfrm>
          <a:prstGeom prst="straightConnector1">
            <a:avLst/>
          </a:prstGeom>
          <a:noFill/>
          <a:ln w="9525" algn="ctr">
            <a:solidFill>
              <a:schemeClr val="tx1"/>
            </a:solidFill>
            <a:round/>
            <a:headEnd/>
            <a:tailEnd type="arrow" w="med" len="med"/>
          </a:ln>
        </p:spPr>
      </p:cxnSp>
      <p:sp>
        <p:nvSpPr>
          <p:cNvPr id="67" name="Rectangle 51"/>
          <p:cNvSpPr>
            <a:spLocks noChangeArrowheads="1"/>
          </p:cNvSpPr>
          <p:nvPr/>
        </p:nvSpPr>
        <p:spPr bwMode="auto">
          <a:xfrm>
            <a:off x="7543800" y="3581400"/>
            <a:ext cx="1503363" cy="461963"/>
          </a:xfrm>
          <a:prstGeom prst="rect">
            <a:avLst/>
          </a:prstGeom>
          <a:noFill/>
          <a:ln w="9525">
            <a:noFill/>
            <a:miter lim="800000"/>
            <a:headEnd/>
            <a:tailEnd/>
          </a:ln>
        </p:spPr>
        <p:txBody>
          <a:bodyPr wrap="none" lIns="0" tIns="0" rIns="0" bIns="0">
            <a:spAutoFit/>
          </a:bodyPr>
          <a:lstStyle/>
          <a:p>
            <a:pPr algn="ctr" defTabSz="514350" eaLnBrk="0" hangingPunct="0"/>
            <a:r>
              <a:rPr lang="en-AU" sz="1500" b="1">
                <a:solidFill>
                  <a:srgbClr val="000000"/>
                </a:solidFill>
                <a:latin typeface="Arial" pitchFamily="34" charset="0"/>
              </a:rPr>
              <a:t>New Equilibrium</a:t>
            </a:r>
          </a:p>
          <a:p>
            <a:pPr algn="ctr" defTabSz="514350" eaLnBrk="0" hangingPunct="0"/>
            <a:r>
              <a:rPr lang="en-AU" sz="1500" b="1">
                <a:solidFill>
                  <a:srgbClr val="000000"/>
                </a:solidFill>
                <a:latin typeface="Arial" pitchFamily="34" charset="0"/>
              </a:rPr>
              <a:t>Price/Quantity</a:t>
            </a:r>
          </a:p>
        </p:txBody>
      </p:sp>
      <p:sp>
        <p:nvSpPr>
          <p:cNvPr id="22624" name="Right Arrow 94"/>
          <p:cNvSpPr>
            <a:spLocks noChangeArrowheads="1"/>
          </p:cNvSpPr>
          <p:nvPr/>
        </p:nvSpPr>
        <p:spPr bwMode="auto">
          <a:xfrm rot="-3582347">
            <a:off x="6173787" y="3819526"/>
            <a:ext cx="512763" cy="430212"/>
          </a:xfrm>
          <a:prstGeom prst="rightArrow">
            <a:avLst>
              <a:gd name="adj1" fmla="val 25000"/>
              <a:gd name="adj2" fmla="val 35955"/>
            </a:avLst>
          </a:prstGeom>
          <a:solidFill>
            <a:srgbClr val="EE9012">
              <a:alpha val="41176"/>
            </a:srgbClr>
          </a:solidFill>
          <a:ln w="9525" algn="ctr">
            <a:solidFill>
              <a:schemeClr val="tx1"/>
            </a:solidFill>
            <a:round/>
            <a:headEnd/>
            <a:tailEnd/>
          </a:ln>
        </p:spPr>
        <p:txBody>
          <a:bodyPr wrap="none"/>
          <a:lstStyle/>
          <a:p>
            <a:endParaRPr lang="en-US"/>
          </a:p>
        </p:txBody>
      </p:sp>
      <p:graphicFrame>
        <p:nvGraphicFramePr>
          <p:cNvPr id="70" name="Group 81"/>
          <p:cNvGraphicFramePr>
            <a:graphicFrameLocks noGrp="1"/>
          </p:cNvGraphicFramePr>
          <p:nvPr/>
        </p:nvGraphicFramePr>
        <p:xfrm>
          <a:off x="3429000" y="2128834"/>
          <a:ext cx="1219200" cy="3052766"/>
        </p:xfrm>
        <a:graphic>
          <a:graphicData uri="http://schemas.openxmlformats.org/drawingml/2006/table">
            <a:tbl>
              <a:tblPr/>
              <a:tblGrid>
                <a:gridCol w="1219200">
                  <a:extLst>
                    <a:ext uri="{9D8B030D-6E8A-4147-A177-3AD203B41FA5}">
                      <a16:colId xmlns:a16="http://schemas.microsoft.com/office/drawing/2014/main" val="20000"/>
                    </a:ext>
                  </a:extLst>
                </a:gridCol>
              </a:tblGrid>
              <a:tr h="5286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25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922"/>
                                        </p:tgtEl>
                                        <p:attrNameLst>
                                          <p:attrName>style.visibility</p:attrName>
                                        </p:attrNameLst>
                                      </p:cBhvr>
                                      <p:to>
                                        <p:strVal val="visible"/>
                                      </p:to>
                                    </p:set>
                                    <p:animEffect transition="in" filter="fade">
                                      <p:cBhvr>
                                        <p:cTn id="7" dur="500"/>
                                        <p:tgtEl>
                                          <p:spTgt spid="369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921"/>
                                        </p:tgtEl>
                                        <p:attrNameLst>
                                          <p:attrName>style.visibility</p:attrName>
                                        </p:attrNameLst>
                                      </p:cBhvr>
                                      <p:to>
                                        <p:strVal val="visible"/>
                                      </p:to>
                                    </p:set>
                                    <p:animEffect transition="in" filter="fade">
                                      <p:cBhvr>
                                        <p:cTn id="11" dur="500"/>
                                        <p:tgtEl>
                                          <p:spTgt spid="369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944"/>
                                        </p:tgtEl>
                                        <p:attrNameLst>
                                          <p:attrName>style.visibility</p:attrName>
                                        </p:attrNameLst>
                                      </p:cBhvr>
                                      <p:to>
                                        <p:strVal val="visible"/>
                                      </p:to>
                                    </p:set>
                                    <p:animEffect transition="in" filter="fade">
                                      <p:cBhvr>
                                        <p:cTn id="19" dur="500"/>
                                        <p:tgtEl>
                                          <p:spTgt spid="3694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917"/>
                                        </p:tgtEl>
                                        <p:attrNameLst>
                                          <p:attrName>style.visibility</p:attrName>
                                        </p:attrNameLst>
                                      </p:cBhvr>
                                      <p:to>
                                        <p:strVal val="visible"/>
                                      </p:to>
                                    </p:set>
                                    <p:animEffect transition="in" filter="fade">
                                      <p:cBhvr>
                                        <p:cTn id="23" dur="500"/>
                                        <p:tgtEl>
                                          <p:spTgt spid="369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6920"/>
                                        </p:tgtEl>
                                        <p:attrNameLst>
                                          <p:attrName>style.visibility</p:attrName>
                                        </p:attrNameLst>
                                      </p:cBhvr>
                                      <p:to>
                                        <p:strVal val="visible"/>
                                      </p:to>
                                    </p:set>
                                    <p:animEffect transition="in" filter="fade">
                                      <p:cBhvr>
                                        <p:cTn id="27" dur="500"/>
                                        <p:tgtEl>
                                          <p:spTgt spid="3692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6918"/>
                                        </p:tgtEl>
                                        <p:attrNameLst>
                                          <p:attrName>style.visibility</p:attrName>
                                        </p:attrNameLst>
                                      </p:cBhvr>
                                      <p:to>
                                        <p:strVal val="visible"/>
                                      </p:to>
                                    </p:set>
                                    <p:animEffect transition="in" filter="fade">
                                      <p:cBhvr>
                                        <p:cTn id="31" dur="500"/>
                                        <p:tgtEl>
                                          <p:spTgt spid="3691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6945"/>
                                        </p:tgtEl>
                                        <p:attrNameLst>
                                          <p:attrName>style.visibility</p:attrName>
                                        </p:attrNameLst>
                                      </p:cBhvr>
                                      <p:to>
                                        <p:strVal val="visible"/>
                                      </p:to>
                                    </p:set>
                                    <p:animEffect transition="in" filter="fade">
                                      <p:cBhvr>
                                        <p:cTn id="35" dur="500"/>
                                        <p:tgtEl>
                                          <p:spTgt spid="36945"/>
                                        </p:tgtEl>
                                      </p:cBhvr>
                                    </p:animEffect>
                                  </p:childTnLst>
                                </p:cTn>
                              </p:par>
                            </p:childTnLst>
                          </p:cTn>
                        </p:par>
                        <p:par>
                          <p:cTn id="36" fill="hold">
                            <p:stCondLst>
                              <p:cond delay="4000"/>
                            </p:stCondLst>
                            <p:childTnLst>
                              <p:par>
                                <p:cTn id="37" presetID="10" presetClass="entr" presetSubtype="0" fill="hold" grpId="1" nodeType="after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fade">
                                      <p:cBhvr>
                                        <p:cTn id="39" dur="500"/>
                                        <p:tgtEl>
                                          <p:spTgt spid="8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6943"/>
                                        </p:tgtEl>
                                        <p:attrNameLst>
                                          <p:attrName>style.visibility</p:attrName>
                                        </p:attrNameLst>
                                      </p:cBhvr>
                                      <p:to>
                                        <p:strVal val="visible"/>
                                      </p:to>
                                    </p:set>
                                    <p:animEffect transition="in" filter="fade">
                                      <p:cBhvr>
                                        <p:cTn id="43" dur="500"/>
                                        <p:tgtEl>
                                          <p:spTgt spid="3694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6947"/>
                                        </p:tgtEl>
                                        <p:attrNameLst>
                                          <p:attrName>style.visibility</p:attrName>
                                        </p:attrNameLst>
                                      </p:cBhvr>
                                      <p:to>
                                        <p:strVal val="visible"/>
                                      </p:to>
                                    </p:set>
                                    <p:animEffect transition="in" filter="fade">
                                      <p:cBhvr>
                                        <p:cTn id="47" dur="500"/>
                                        <p:tgtEl>
                                          <p:spTgt spid="36947"/>
                                        </p:tgtEl>
                                      </p:cBhvr>
                                    </p:animEffect>
                                  </p:childTnLst>
                                </p:cTn>
                              </p:par>
                            </p:childTnLst>
                          </p:cTn>
                        </p:par>
                        <p:par>
                          <p:cTn id="48" fill="hold">
                            <p:stCondLst>
                              <p:cond delay="6500"/>
                            </p:stCondLst>
                            <p:childTnLst>
                              <p:par>
                                <p:cTn id="49" presetID="22" presetClass="entr" presetSubtype="1" fill="hold" grpId="0" nodeType="afterEffect">
                                  <p:stCondLst>
                                    <p:cond delay="0"/>
                                  </p:stCondLst>
                                  <p:childTnLst>
                                    <p:set>
                                      <p:cBhvr>
                                        <p:cTn id="50" dur="1" fill="hold">
                                          <p:stCondLst>
                                            <p:cond delay="0"/>
                                          </p:stCondLst>
                                        </p:cTn>
                                        <p:tgtEl>
                                          <p:spTgt spid="36868"/>
                                        </p:tgtEl>
                                        <p:attrNameLst>
                                          <p:attrName>style.visibility</p:attrName>
                                        </p:attrNameLst>
                                      </p:cBhvr>
                                      <p:to>
                                        <p:strVal val="visible"/>
                                      </p:to>
                                    </p:set>
                                    <p:animEffect transition="in" filter="wipe(up)">
                                      <p:cBhvr>
                                        <p:cTn id="51" dur="500"/>
                                        <p:tgtEl>
                                          <p:spTgt spid="36868"/>
                                        </p:tgtEl>
                                      </p:cBhvr>
                                    </p:animEffect>
                                  </p:childTnLst>
                                </p:cTn>
                              </p:par>
                            </p:childTnLst>
                          </p:cTn>
                        </p:par>
                        <p:par>
                          <p:cTn id="52" fill="hold">
                            <p:stCondLst>
                              <p:cond delay="7000"/>
                            </p:stCondLst>
                            <p:childTnLst>
                              <p:par>
                                <p:cTn id="53" presetID="22" presetClass="entr" presetSubtype="4" fill="hold" grpId="0" nodeType="afterEffect">
                                  <p:stCondLst>
                                    <p:cond delay="0"/>
                                  </p:stCondLst>
                                  <p:childTnLst>
                                    <p:set>
                                      <p:cBhvr>
                                        <p:cTn id="54" dur="1" fill="hold">
                                          <p:stCondLst>
                                            <p:cond delay="0"/>
                                          </p:stCondLst>
                                        </p:cTn>
                                        <p:tgtEl>
                                          <p:spTgt spid="36867"/>
                                        </p:tgtEl>
                                        <p:attrNameLst>
                                          <p:attrName>style.visibility</p:attrName>
                                        </p:attrNameLst>
                                      </p:cBhvr>
                                      <p:to>
                                        <p:strVal val="visible"/>
                                      </p:to>
                                    </p:set>
                                    <p:animEffect transition="in" filter="wipe(down)">
                                      <p:cBhvr>
                                        <p:cTn id="55" dur="500"/>
                                        <p:tgtEl>
                                          <p:spTgt spid="36867"/>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36948"/>
                                        </p:tgtEl>
                                        <p:attrNameLst>
                                          <p:attrName>style.visibility</p:attrName>
                                        </p:attrNameLst>
                                      </p:cBhvr>
                                      <p:to>
                                        <p:strVal val="visible"/>
                                      </p:to>
                                    </p:set>
                                    <p:animEffect transition="in" filter="fade">
                                      <p:cBhvr>
                                        <p:cTn id="59" dur="500"/>
                                        <p:tgtEl>
                                          <p:spTgt spid="36948"/>
                                        </p:tgtEl>
                                      </p:cBhvr>
                                    </p:animEffect>
                                  </p:childTnLst>
                                </p:cTn>
                              </p:par>
                            </p:childTnLst>
                          </p:cTn>
                        </p:par>
                        <p:par>
                          <p:cTn id="60" fill="hold">
                            <p:stCondLst>
                              <p:cond delay="8000"/>
                            </p:stCondLst>
                            <p:childTnLst>
                              <p:par>
                                <p:cTn id="61" presetID="10" presetClass="entr" presetSubtype="0" fill="hold" grpId="0" nodeType="afterEffect">
                                  <p:stCondLst>
                                    <p:cond delay="0"/>
                                  </p:stCondLst>
                                  <p:childTnLst>
                                    <p:set>
                                      <p:cBhvr>
                                        <p:cTn id="62" dur="1" fill="hold">
                                          <p:stCondLst>
                                            <p:cond delay="0"/>
                                          </p:stCondLst>
                                        </p:cTn>
                                        <p:tgtEl>
                                          <p:spTgt spid="36957"/>
                                        </p:tgtEl>
                                        <p:attrNameLst>
                                          <p:attrName>style.visibility</p:attrName>
                                        </p:attrNameLst>
                                      </p:cBhvr>
                                      <p:to>
                                        <p:strVal val="visible"/>
                                      </p:to>
                                    </p:set>
                                    <p:animEffect transition="in" filter="fade">
                                      <p:cBhvr>
                                        <p:cTn id="63" dur="500"/>
                                        <p:tgtEl>
                                          <p:spTgt spid="36957"/>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89"/>
                                        </p:tgtEl>
                                        <p:attrNameLst>
                                          <p:attrName>style.visibility</p:attrName>
                                        </p:attrNameLst>
                                      </p:cBhvr>
                                      <p:to>
                                        <p:strVal val="visible"/>
                                      </p:to>
                                    </p:set>
                                    <p:anim calcmode="lin" valueType="num">
                                      <p:cBhvr additive="base">
                                        <p:cTn id="68" dur="500" fill="hold"/>
                                        <p:tgtEl>
                                          <p:spTgt spid="89"/>
                                        </p:tgtEl>
                                        <p:attrNameLst>
                                          <p:attrName>ppt_x</p:attrName>
                                        </p:attrNameLst>
                                      </p:cBhvr>
                                      <p:tavLst>
                                        <p:tav tm="0">
                                          <p:val>
                                            <p:strVal val="#ppt_x"/>
                                          </p:val>
                                        </p:tav>
                                        <p:tav tm="100000">
                                          <p:val>
                                            <p:strVal val="#ppt_x"/>
                                          </p:val>
                                        </p:tav>
                                      </p:tavLst>
                                    </p:anim>
                                    <p:anim calcmode="lin" valueType="num">
                                      <p:cBhvr additive="base">
                                        <p:cTn id="69" dur="500" fill="hold"/>
                                        <p:tgtEl>
                                          <p:spTgt spid="89"/>
                                        </p:tgtEl>
                                        <p:attrNameLst>
                                          <p:attrName>ppt_y</p:attrName>
                                        </p:attrNameLst>
                                      </p:cBhvr>
                                      <p:tavLst>
                                        <p:tav tm="0">
                                          <p:val>
                                            <p:strVal val="1+#ppt_h/2"/>
                                          </p:val>
                                        </p:tav>
                                        <p:tav tm="100000">
                                          <p:val>
                                            <p:strVal val="#ppt_y"/>
                                          </p:val>
                                        </p:tav>
                                      </p:tavLst>
                                    </p:anim>
                                  </p:childTnLst>
                                </p:cTn>
                              </p:par>
                            </p:childTnLst>
                          </p:cTn>
                        </p:par>
                        <p:par>
                          <p:cTn id="70" fill="hold">
                            <p:stCondLst>
                              <p:cond delay="500"/>
                            </p:stCondLst>
                            <p:childTnLst>
                              <p:par>
                                <p:cTn id="71" presetID="2" presetClass="entr" presetSubtype="4"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ppt_x"/>
                                          </p:val>
                                        </p:tav>
                                        <p:tav tm="100000">
                                          <p:val>
                                            <p:strVal val="#ppt_x"/>
                                          </p:val>
                                        </p:tav>
                                      </p:tavLst>
                                    </p:anim>
                                    <p:anim calcmode="lin" valueType="num">
                                      <p:cBhvr additive="base">
                                        <p:cTn id="74" dur="500" fill="hold"/>
                                        <p:tgtEl>
                                          <p:spTgt spid="88"/>
                                        </p:tgtEl>
                                        <p:attrNameLst>
                                          <p:attrName>ppt_y</p:attrName>
                                        </p:attrNameLst>
                                      </p:cBhvr>
                                      <p:tavLst>
                                        <p:tav tm="0">
                                          <p:val>
                                            <p:strVal val="1+#ppt_h/2"/>
                                          </p:val>
                                        </p:tav>
                                        <p:tav tm="100000">
                                          <p:val>
                                            <p:strVal val="#ppt_y"/>
                                          </p:val>
                                        </p:tav>
                                      </p:tavLst>
                                    </p:anim>
                                  </p:childTnLst>
                                </p:cTn>
                              </p:par>
                            </p:childTnLst>
                          </p:cTn>
                        </p:par>
                        <p:par>
                          <p:cTn id="75" fill="hold">
                            <p:stCondLst>
                              <p:cond delay="1000"/>
                            </p:stCondLst>
                            <p:childTnLst>
                              <p:par>
                                <p:cTn id="76" presetID="2" presetClass="entr" presetSubtype="4" fill="hold" grpId="0" nodeType="afterEffect">
                                  <p:stCondLst>
                                    <p:cond delay="0"/>
                                  </p:stCondLst>
                                  <p:childTnLst>
                                    <p:set>
                                      <p:cBhvr>
                                        <p:cTn id="77" dur="1" fill="hold">
                                          <p:stCondLst>
                                            <p:cond delay="0"/>
                                          </p:stCondLst>
                                        </p:cTn>
                                        <p:tgtEl>
                                          <p:spTgt spid="84"/>
                                        </p:tgtEl>
                                        <p:attrNameLst>
                                          <p:attrName>style.visibility</p:attrName>
                                        </p:attrNameLst>
                                      </p:cBhvr>
                                      <p:to>
                                        <p:strVal val="visible"/>
                                      </p:to>
                                    </p:set>
                                    <p:anim calcmode="lin" valueType="num">
                                      <p:cBhvr additive="base">
                                        <p:cTn id="78" dur="500" fill="hold"/>
                                        <p:tgtEl>
                                          <p:spTgt spid="84"/>
                                        </p:tgtEl>
                                        <p:attrNameLst>
                                          <p:attrName>ppt_x</p:attrName>
                                        </p:attrNameLst>
                                      </p:cBhvr>
                                      <p:tavLst>
                                        <p:tav tm="0">
                                          <p:val>
                                            <p:strVal val="#ppt_x"/>
                                          </p:val>
                                        </p:tav>
                                        <p:tav tm="100000">
                                          <p:val>
                                            <p:strVal val="#ppt_x"/>
                                          </p:val>
                                        </p:tav>
                                      </p:tavLst>
                                    </p:anim>
                                    <p:anim calcmode="lin" valueType="num">
                                      <p:cBhvr additive="base">
                                        <p:cTn id="79" dur="500" fill="hold"/>
                                        <p:tgtEl>
                                          <p:spTgt spid="84"/>
                                        </p:tgtEl>
                                        <p:attrNameLst>
                                          <p:attrName>ppt_y</p:attrName>
                                        </p:attrNameLst>
                                      </p:cBhvr>
                                      <p:tavLst>
                                        <p:tav tm="0">
                                          <p:val>
                                            <p:strVal val="1+#ppt_h/2"/>
                                          </p:val>
                                        </p:tav>
                                        <p:tav tm="100000">
                                          <p:val>
                                            <p:strVal val="#ppt_y"/>
                                          </p:val>
                                        </p:tav>
                                      </p:tavLst>
                                    </p:anim>
                                  </p:childTnLst>
                                </p:cTn>
                              </p:par>
                            </p:childTnLst>
                          </p:cTn>
                        </p:par>
                        <p:par>
                          <p:cTn id="80" fill="hold">
                            <p:stCondLst>
                              <p:cond delay="1500"/>
                            </p:stCondLst>
                            <p:childTnLst>
                              <p:par>
                                <p:cTn id="81" presetID="2" presetClass="entr" presetSubtype="4" fill="hold" grpId="0"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additive="base">
                                        <p:cTn id="83" dur="500" fill="hold"/>
                                        <p:tgtEl>
                                          <p:spTgt spid="86"/>
                                        </p:tgtEl>
                                        <p:attrNameLst>
                                          <p:attrName>ppt_x</p:attrName>
                                        </p:attrNameLst>
                                      </p:cBhvr>
                                      <p:tavLst>
                                        <p:tav tm="0">
                                          <p:val>
                                            <p:strVal val="#ppt_x"/>
                                          </p:val>
                                        </p:tav>
                                        <p:tav tm="100000">
                                          <p:val>
                                            <p:strVal val="#ppt_x"/>
                                          </p:val>
                                        </p:tav>
                                      </p:tavLst>
                                    </p:anim>
                                    <p:anim calcmode="lin" valueType="num">
                                      <p:cBhvr additive="base">
                                        <p:cTn id="84" dur="500" fill="hold"/>
                                        <p:tgtEl>
                                          <p:spTgt spid="86"/>
                                        </p:tgtEl>
                                        <p:attrNameLst>
                                          <p:attrName>ppt_y</p:attrName>
                                        </p:attrNameLst>
                                      </p:cBhvr>
                                      <p:tavLst>
                                        <p:tav tm="0">
                                          <p:val>
                                            <p:strVal val="1+#ppt_h/2"/>
                                          </p:val>
                                        </p:tav>
                                        <p:tav tm="100000">
                                          <p:val>
                                            <p:strVal val="#ppt_y"/>
                                          </p:val>
                                        </p:tav>
                                      </p:tavLst>
                                    </p:anim>
                                  </p:childTnLst>
                                </p:cTn>
                              </p:par>
                            </p:childTnLst>
                          </p:cTn>
                        </p:par>
                        <p:par>
                          <p:cTn id="85" fill="hold">
                            <p:stCondLst>
                              <p:cond delay="2000"/>
                            </p:stCondLst>
                            <p:childTnLst>
                              <p:par>
                                <p:cTn id="86" presetID="2" presetClass="entr" presetSubtype="4" fill="hold" grpId="0" nodeType="afterEffect">
                                  <p:stCondLst>
                                    <p:cond delay="0"/>
                                  </p:stCondLst>
                                  <p:childTnLst>
                                    <p:set>
                                      <p:cBhvr>
                                        <p:cTn id="87" dur="1" fill="hold">
                                          <p:stCondLst>
                                            <p:cond delay="0"/>
                                          </p:stCondLst>
                                        </p:cTn>
                                        <p:tgtEl>
                                          <p:spTgt spid="85"/>
                                        </p:tgtEl>
                                        <p:attrNameLst>
                                          <p:attrName>style.visibility</p:attrName>
                                        </p:attrNameLst>
                                      </p:cBhvr>
                                      <p:to>
                                        <p:strVal val="visible"/>
                                      </p:to>
                                    </p:set>
                                    <p:anim calcmode="lin" valueType="num">
                                      <p:cBhvr additive="base">
                                        <p:cTn id="88" dur="500" fill="hold"/>
                                        <p:tgtEl>
                                          <p:spTgt spid="85"/>
                                        </p:tgtEl>
                                        <p:attrNameLst>
                                          <p:attrName>ppt_x</p:attrName>
                                        </p:attrNameLst>
                                      </p:cBhvr>
                                      <p:tavLst>
                                        <p:tav tm="0">
                                          <p:val>
                                            <p:strVal val="#ppt_x"/>
                                          </p:val>
                                        </p:tav>
                                        <p:tav tm="100000">
                                          <p:val>
                                            <p:strVal val="#ppt_x"/>
                                          </p:val>
                                        </p:tav>
                                      </p:tavLst>
                                    </p:anim>
                                    <p:anim calcmode="lin" valueType="num">
                                      <p:cBhvr additive="base">
                                        <p:cTn id="89" dur="500" fill="hold"/>
                                        <p:tgtEl>
                                          <p:spTgt spid="85"/>
                                        </p:tgtEl>
                                        <p:attrNameLst>
                                          <p:attrName>ppt_y</p:attrName>
                                        </p:attrNameLst>
                                      </p:cBhvr>
                                      <p:tavLst>
                                        <p:tav tm="0">
                                          <p:val>
                                            <p:strVal val="1+#ppt_h/2"/>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87"/>
                                        </p:tgtEl>
                                        <p:attrNameLst>
                                          <p:attrName>style.visibility</p:attrName>
                                        </p:attrNameLst>
                                      </p:cBhvr>
                                      <p:to>
                                        <p:strVal val="visible"/>
                                      </p:to>
                                    </p:set>
                                    <p:anim calcmode="lin" valueType="num">
                                      <p:cBhvr additive="base">
                                        <p:cTn id="93" dur="500" fill="hold"/>
                                        <p:tgtEl>
                                          <p:spTgt spid="87"/>
                                        </p:tgtEl>
                                        <p:attrNameLst>
                                          <p:attrName>ppt_x</p:attrName>
                                        </p:attrNameLst>
                                      </p:cBhvr>
                                      <p:tavLst>
                                        <p:tav tm="0">
                                          <p:val>
                                            <p:strVal val="#ppt_x"/>
                                          </p:val>
                                        </p:tav>
                                        <p:tav tm="100000">
                                          <p:val>
                                            <p:strVal val="#ppt_x"/>
                                          </p:val>
                                        </p:tav>
                                      </p:tavLst>
                                    </p:anim>
                                    <p:anim calcmode="lin" valueType="num">
                                      <p:cBhvr additive="base">
                                        <p:cTn id="94" dur="500" fill="hold"/>
                                        <p:tgtEl>
                                          <p:spTgt spid="87"/>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2" presetClass="entr" presetSubtype="8" fill="hold" grpId="0" nodeType="afterEffect">
                                  <p:stCondLst>
                                    <p:cond delay="0"/>
                                  </p:stCondLst>
                                  <p:childTnLst>
                                    <p:set>
                                      <p:cBhvr>
                                        <p:cTn id="97" dur="1" fill="hold">
                                          <p:stCondLst>
                                            <p:cond delay="0"/>
                                          </p:stCondLst>
                                        </p:cTn>
                                        <p:tgtEl>
                                          <p:spTgt spid="22530"/>
                                        </p:tgtEl>
                                        <p:attrNameLst>
                                          <p:attrName>style.visibility</p:attrName>
                                        </p:attrNameLst>
                                      </p:cBhvr>
                                      <p:to>
                                        <p:strVal val="visible"/>
                                      </p:to>
                                    </p:set>
                                    <p:animEffect transition="in" filter="wipe(left)">
                                      <p:cBhvr>
                                        <p:cTn id="98" dur="500"/>
                                        <p:tgtEl>
                                          <p:spTgt spid="22530"/>
                                        </p:tgtEl>
                                      </p:cBhvr>
                                    </p:animEffect>
                                  </p:childTnLst>
                                </p:cTn>
                              </p:par>
                            </p:childTnLst>
                          </p:cTn>
                        </p:par>
                        <p:par>
                          <p:cTn id="99" fill="hold">
                            <p:stCondLst>
                              <p:cond delay="3500"/>
                            </p:stCondLst>
                            <p:childTnLst>
                              <p:par>
                                <p:cTn id="100" presetID="2" presetClass="entr" presetSubtype="4" fill="hold" grpId="0" nodeType="afterEffect">
                                  <p:stCondLst>
                                    <p:cond delay="0"/>
                                  </p:stCondLst>
                                  <p:childTnLst>
                                    <p:set>
                                      <p:cBhvr>
                                        <p:cTn id="101" dur="1" fill="hold">
                                          <p:stCondLst>
                                            <p:cond delay="0"/>
                                          </p:stCondLst>
                                        </p:cTn>
                                        <p:tgtEl>
                                          <p:spTgt spid="93"/>
                                        </p:tgtEl>
                                        <p:attrNameLst>
                                          <p:attrName>style.visibility</p:attrName>
                                        </p:attrNameLst>
                                      </p:cBhvr>
                                      <p:to>
                                        <p:strVal val="visible"/>
                                      </p:to>
                                    </p:set>
                                    <p:anim calcmode="lin" valueType="num">
                                      <p:cBhvr additive="base">
                                        <p:cTn id="102" dur="500" fill="hold"/>
                                        <p:tgtEl>
                                          <p:spTgt spid="93"/>
                                        </p:tgtEl>
                                        <p:attrNameLst>
                                          <p:attrName>ppt_x</p:attrName>
                                        </p:attrNameLst>
                                      </p:cBhvr>
                                      <p:tavLst>
                                        <p:tav tm="0">
                                          <p:val>
                                            <p:strVal val="#ppt_x"/>
                                          </p:val>
                                        </p:tav>
                                        <p:tav tm="100000">
                                          <p:val>
                                            <p:strVal val="#ppt_x"/>
                                          </p:val>
                                        </p:tav>
                                      </p:tavLst>
                                    </p:anim>
                                    <p:anim calcmode="lin" valueType="num">
                                      <p:cBhvr additive="base">
                                        <p:cTn id="10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91"/>
                                        </p:tgtEl>
                                        <p:attrNameLst>
                                          <p:attrName>style.visibility</p:attrName>
                                        </p:attrNameLst>
                                      </p:cBhvr>
                                      <p:to>
                                        <p:strVal val="visible"/>
                                      </p:to>
                                    </p:set>
                                    <p:animEffect transition="in" filter="wipe(left)">
                                      <p:cBhvr>
                                        <p:cTn id="108" dur="500"/>
                                        <p:tgtEl>
                                          <p:spTgt spid="9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22624"/>
                                        </p:tgtEl>
                                        <p:attrNameLst>
                                          <p:attrName>style.visibility</p:attrName>
                                        </p:attrNameLst>
                                      </p:cBhvr>
                                      <p:to>
                                        <p:strVal val="visible"/>
                                      </p:to>
                                    </p:set>
                                    <p:animEffect transition="in" filter="wipe(down)">
                                      <p:cBhvr>
                                        <p:cTn id="113" dur="500"/>
                                        <p:tgtEl>
                                          <p:spTgt spid="22624"/>
                                        </p:tgtEl>
                                      </p:cBhvr>
                                    </p:animEffect>
                                  </p:childTnLst>
                                </p:cTn>
                              </p:par>
                            </p:childTnLst>
                          </p:cTn>
                        </p:par>
                        <p:par>
                          <p:cTn id="114" fill="hold">
                            <p:stCondLst>
                              <p:cond delay="500"/>
                            </p:stCondLst>
                            <p:childTnLst>
                              <p:par>
                                <p:cTn id="115" presetID="22" presetClass="entr" presetSubtype="4" fill="hold" grpId="0" nodeType="afterEffect">
                                  <p:stCondLst>
                                    <p:cond delay="0"/>
                                  </p:stCondLst>
                                  <p:childTnLst>
                                    <p:set>
                                      <p:cBhvr>
                                        <p:cTn id="116" dur="1" fill="hold">
                                          <p:stCondLst>
                                            <p:cond delay="0"/>
                                          </p:stCondLst>
                                        </p:cTn>
                                        <p:tgtEl>
                                          <p:spTgt spid="94"/>
                                        </p:tgtEl>
                                        <p:attrNameLst>
                                          <p:attrName>style.visibility</p:attrName>
                                        </p:attrNameLst>
                                      </p:cBhvr>
                                      <p:to>
                                        <p:strVal val="visible"/>
                                      </p:to>
                                    </p:set>
                                    <p:animEffect transition="in" filter="wipe(down)">
                                      <p:cBhvr>
                                        <p:cTn id="117" dur="500"/>
                                        <p:tgtEl>
                                          <p:spTgt spid="9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2" fill="hold" nodeType="clickEffect">
                                  <p:stCondLst>
                                    <p:cond delay="0"/>
                                  </p:stCondLst>
                                  <p:childTnLst>
                                    <p:set>
                                      <p:cBhvr>
                                        <p:cTn id="121" dur="1" fill="hold">
                                          <p:stCondLst>
                                            <p:cond delay="0"/>
                                          </p:stCondLst>
                                        </p:cTn>
                                        <p:tgtEl>
                                          <p:spTgt spid="66"/>
                                        </p:tgtEl>
                                        <p:attrNameLst>
                                          <p:attrName>style.visibility</p:attrName>
                                        </p:attrNameLst>
                                      </p:cBhvr>
                                      <p:to>
                                        <p:strVal val="visible"/>
                                      </p:to>
                                    </p:set>
                                    <p:animEffect transition="in" filter="wipe(right)">
                                      <p:cBhvr>
                                        <p:cTn id="122" dur="500"/>
                                        <p:tgtEl>
                                          <p:spTgt spid="66"/>
                                        </p:tgtEl>
                                      </p:cBhvr>
                                    </p:animEffect>
                                  </p:childTnLst>
                                </p:cTn>
                              </p:par>
                            </p:childTnLst>
                          </p:cTn>
                        </p:par>
                        <p:par>
                          <p:cTn id="123" fill="hold">
                            <p:stCondLst>
                              <p:cond delay="500"/>
                            </p:stCondLst>
                            <p:childTnLst>
                              <p:par>
                                <p:cTn id="124" presetID="2" presetClass="entr" presetSubtype="2" fill="hold" grpId="0" nodeType="afterEffect">
                                  <p:stCondLst>
                                    <p:cond delay="0"/>
                                  </p:stCondLst>
                                  <p:childTnLst>
                                    <p:set>
                                      <p:cBhvr>
                                        <p:cTn id="125" dur="1" fill="hold">
                                          <p:stCondLst>
                                            <p:cond delay="0"/>
                                          </p:stCondLst>
                                        </p:cTn>
                                        <p:tgtEl>
                                          <p:spTgt spid="67"/>
                                        </p:tgtEl>
                                        <p:attrNameLst>
                                          <p:attrName>style.visibility</p:attrName>
                                        </p:attrNameLst>
                                      </p:cBhvr>
                                      <p:to>
                                        <p:strVal val="visible"/>
                                      </p:to>
                                    </p:set>
                                    <p:anim calcmode="lin" valueType="num">
                                      <p:cBhvr additive="base">
                                        <p:cTn id="126" dur="500" fill="hold"/>
                                        <p:tgtEl>
                                          <p:spTgt spid="67"/>
                                        </p:tgtEl>
                                        <p:attrNameLst>
                                          <p:attrName>ppt_x</p:attrName>
                                        </p:attrNameLst>
                                      </p:cBhvr>
                                      <p:tavLst>
                                        <p:tav tm="0">
                                          <p:val>
                                            <p:strVal val="1+#ppt_w/2"/>
                                          </p:val>
                                        </p:tav>
                                        <p:tav tm="100000">
                                          <p:val>
                                            <p:strVal val="#ppt_x"/>
                                          </p:val>
                                        </p:tav>
                                      </p:tavLst>
                                    </p:anim>
                                    <p:anim calcmode="lin" valueType="num">
                                      <p:cBhvr additive="base">
                                        <p:cTn id="127"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36867" grpId="0" animBg="1"/>
      <p:bldP spid="36868" grpId="0" animBg="1"/>
      <p:bldP spid="2" grpId="0" animBg="1"/>
      <p:bldP spid="36917" grpId="0" animBg="1"/>
      <p:bldP spid="36918" grpId="0" animBg="1"/>
      <p:bldP spid="36920" grpId="0" animBg="1"/>
      <p:bldP spid="36921" grpId="0" animBg="1"/>
      <p:bldP spid="36922" grpId="0" animBg="1"/>
      <p:bldP spid="36943" grpId="0" animBg="1"/>
      <p:bldP spid="36944" grpId="0" animBg="1"/>
      <p:bldP spid="36945" grpId="0" animBg="1"/>
      <p:bldP spid="36947" grpId="0" animBg="1"/>
      <p:bldP spid="36948" grpId="0"/>
      <p:bldP spid="84" grpId="0" animBg="1"/>
      <p:bldP spid="84" grpId="1" animBg="1"/>
      <p:bldP spid="85" grpId="0" animBg="1"/>
      <p:bldP spid="86" grpId="0" animBg="1"/>
      <p:bldP spid="87" grpId="0" animBg="1"/>
      <p:bldP spid="88" grpId="0" animBg="1"/>
      <p:bldP spid="89" grpId="0" animBg="1"/>
      <p:bldP spid="36957" grpId="0"/>
      <p:bldP spid="93" grpId="0" autoUpdateAnimBg="0"/>
      <p:bldP spid="94" grpId="0" animBg="1"/>
      <p:bldP spid="67" grpId="0"/>
      <p:bldP spid="2262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Shortages Caused by Excess Demand</a:t>
            </a:r>
            <a:endParaRPr lang="en-US" dirty="0"/>
          </a:p>
        </p:txBody>
      </p:sp>
      <p:pic>
        <p:nvPicPr>
          <p:cNvPr id="3" name="Picture 22" descr="C:\Prentice Hall\CaseFair\presentations\Cf03\images\optimized\excessdmd2-2.gif"/>
          <p:cNvPicPr>
            <a:picLocks noChangeAspect="1" noChangeArrowheads="1"/>
          </p:cNvPicPr>
          <p:nvPr/>
        </p:nvPicPr>
        <p:blipFill>
          <a:blip r:embed="rId2"/>
          <a:srcRect/>
          <a:stretch>
            <a:fillRect/>
          </a:stretch>
        </p:blipFill>
        <p:spPr bwMode="auto">
          <a:xfrm>
            <a:off x="2438400" y="2439988"/>
            <a:ext cx="4040188" cy="3354388"/>
          </a:xfrm>
          <a:prstGeom prst="rect">
            <a:avLst/>
          </a:prstGeom>
          <a:noFill/>
          <a:ln w="9525">
            <a:noFill/>
            <a:miter lim="800000"/>
            <a:headEnd/>
            <a:tailEnd/>
          </a:ln>
        </p:spPr>
      </p:pic>
      <p:pic>
        <p:nvPicPr>
          <p:cNvPr id="4" name="Picture 23" descr="C:\Prentice Hall\CaseFair\presentations\Cf03\images\optimized\excessdmd2-3.gif"/>
          <p:cNvPicPr>
            <a:picLocks noChangeAspect="1" noChangeArrowheads="1"/>
          </p:cNvPicPr>
          <p:nvPr/>
        </p:nvPicPr>
        <p:blipFill>
          <a:blip r:embed="rId3"/>
          <a:srcRect/>
          <a:stretch>
            <a:fillRect/>
          </a:stretch>
        </p:blipFill>
        <p:spPr bwMode="auto">
          <a:xfrm>
            <a:off x="2438400" y="2439988"/>
            <a:ext cx="4040188" cy="3354388"/>
          </a:xfrm>
          <a:prstGeom prst="rect">
            <a:avLst/>
          </a:prstGeom>
          <a:noFill/>
          <a:ln w="9525">
            <a:noFill/>
            <a:miter lim="800000"/>
            <a:headEnd/>
            <a:tailEnd/>
          </a:ln>
        </p:spPr>
      </p:pic>
      <p:pic>
        <p:nvPicPr>
          <p:cNvPr id="5" name="Picture 24" descr="C:\Prentice Hall\CaseFair\presentations\Cf03\images\optimized\excessdmd2-4.gif"/>
          <p:cNvPicPr>
            <a:picLocks noChangeAspect="1" noChangeArrowheads="1"/>
          </p:cNvPicPr>
          <p:nvPr/>
        </p:nvPicPr>
        <p:blipFill>
          <a:blip r:embed="rId4"/>
          <a:srcRect/>
          <a:stretch>
            <a:fillRect/>
          </a:stretch>
        </p:blipFill>
        <p:spPr bwMode="auto">
          <a:xfrm>
            <a:off x="2438400" y="2439988"/>
            <a:ext cx="4040188" cy="3354388"/>
          </a:xfrm>
          <a:prstGeom prst="rect">
            <a:avLst/>
          </a:prstGeom>
          <a:noFill/>
          <a:ln w="9525">
            <a:noFill/>
            <a:miter lim="800000"/>
            <a:headEnd/>
            <a:tailEnd/>
          </a:ln>
        </p:spPr>
      </p:pic>
      <p:pic>
        <p:nvPicPr>
          <p:cNvPr id="6" name="Picture 25" descr="C:\Prentice Hall\CaseFair\presentations\Cf03\images\optimized\excessdmd2-1.gif"/>
          <p:cNvPicPr>
            <a:picLocks noChangeAspect="1" noChangeArrowheads="1"/>
          </p:cNvPicPr>
          <p:nvPr/>
        </p:nvPicPr>
        <p:blipFill>
          <a:blip r:embed="rId5"/>
          <a:srcRect/>
          <a:stretch>
            <a:fillRect/>
          </a:stretch>
        </p:blipFill>
        <p:spPr bwMode="auto">
          <a:xfrm>
            <a:off x="2438400" y="2438400"/>
            <a:ext cx="4038600" cy="3354388"/>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ou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90" name="Picture 2" descr="http://images.bedbathandbeyond.com/assets/product_images/380/14130617366181P.JPG"/>
          <p:cNvPicPr>
            <a:picLocks noChangeAspect="1" noChangeArrowheads="1"/>
          </p:cNvPicPr>
          <p:nvPr/>
        </p:nvPicPr>
        <p:blipFill>
          <a:blip r:embed="rId2" cstate="print"/>
          <a:srcRect l="4504" t="10811" b="9911"/>
          <a:stretch>
            <a:fillRect/>
          </a:stretch>
        </p:blipFill>
        <p:spPr bwMode="auto">
          <a:xfrm>
            <a:off x="5257800" y="3581400"/>
            <a:ext cx="3429000" cy="2846717"/>
          </a:xfrm>
          <a:prstGeom prst="rect">
            <a:avLst/>
          </a:prstGeom>
          <a:noFill/>
          <a:ln w="9525">
            <a:noFill/>
            <a:miter lim="800000"/>
            <a:headEnd/>
            <a:tailEnd/>
          </a:ln>
        </p:spPr>
      </p:pic>
      <p:sp>
        <p:nvSpPr>
          <p:cNvPr id="24578" name="Rectangle 2"/>
          <p:cNvSpPr>
            <a:spLocks noGrp="1" noChangeArrowheads="1"/>
          </p:cNvSpPr>
          <p:nvPr>
            <p:ph type="title"/>
          </p:nvPr>
        </p:nvSpPr>
        <p:spPr>
          <a:xfrm>
            <a:off x="228600" y="609600"/>
            <a:ext cx="8216900" cy="1143000"/>
          </a:xfrm>
        </p:spPr>
        <p:txBody>
          <a:bodyPr/>
          <a:lstStyle/>
          <a:p>
            <a:pPr eaLnBrk="1" hangingPunct="1"/>
            <a:r>
              <a:rPr lang="en-US" sz="4000" b="1" smtClean="0">
                <a:solidFill>
                  <a:schemeClr val="folHlink"/>
                </a:solidFill>
                <a:latin typeface="Arial" pitchFamily="34" charset="0"/>
                <a:cs typeface="Arial" pitchFamily="34" charset="0"/>
              </a:rPr>
              <a:t>Excess Supply</a:t>
            </a:r>
          </a:p>
        </p:txBody>
      </p:sp>
      <p:sp>
        <p:nvSpPr>
          <p:cNvPr id="24579" name="Rectangle 3"/>
          <p:cNvSpPr>
            <a:spLocks noGrp="1" noChangeArrowheads="1"/>
          </p:cNvSpPr>
          <p:nvPr>
            <p:ph type="body" idx="1"/>
          </p:nvPr>
        </p:nvSpPr>
        <p:spPr>
          <a:xfrm>
            <a:off x="762000" y="2138363"/>
            <a:ext cx="8001000" cy="3881437"/>
          </a:xfrm>
        </p:spPr>
        <p:txBody>
          <a:bodyPr/>
          <a:lstStyle/>
          <a:p>
            <a:pPr marL="514350" indent="-514350" eaLnBrk="1" hangingPunct="1"/>
            <a:r>
              <a:rPr lang="en-US" sz="2200" dirty="0" smtClean="0">
                <a:latin typeface="Arial" pitchFamily="34" charset="0"/>
                <a:cs typeface="Arial" pitchFamily="34" charset="0"/>
              </a:rPr>
              <a:t>Excess Supply – quantity supplied is greater than quantity demanded at the current price</a:t>
            </a:r>
          </a:p>
          <a:p>
            <a:pPr marL="914400" lvl="1" indent="-514350" eaLnBrk="1" hangingPunct="1"/>
            <a:r>
              <a:rPr lang="en-US" sz="1800" dirty="0" smtClean="0">
                <a:latin typeface="Arial" pitchFamily="34" charset="0"/>
                <a:cs typeface="Arial" pitchFamily="34" charset="0"/>
              </a:rPr>
              <a:t>Creates a surplus</a:t>
            </a:r>
          </a:p>
          <a:p>
            <a:pPr marL="514350" indent="-514350" eaLnBrk="1" hangingPunct="1"/>
            <a:r>
              <a:rPr lang="en-US" sz="2200" dirty="0" smtClean="0">
                <a:solidFill>
                  <a:srgbClr val="C00000"/>
                </a:solidFill>
                <a:latin typeface="Arial" pitchFamily="34" charset="0"/>
                <a:cs typeface="Arial" pitchFamily="34" charset="0"/>
              </a:rPr>
              <a:t>Surplus – to much of a product above what </a:t>
            </a:r>
            <a:r>
              <a:rPr lang="en-US" sz="2200" smtClean="0">
                <a:solidFill>
                  <a:srgbClr val="C00000"/>
                </a:solidFill>
                <a:latin typeface="Arial" pitchFamily="34" charset="0"/>
                <a:cs typeface="Arial" pitchFamily="34" charset="0"/>
              </a:rPr>
              <a:t>is used or needed</a:t>
            </a:r>
          </a:p>
          <a:p>
            <a:pPr marL="914400" lvl="1" indent="-514350" eaLnBrk="1" hangingPunct="1"/>
            <a:r>
              <a:rPr lang="en-US" sz="1800" dirty="0" smtClean="0">
                <a:latin typeface="Arial" pitchFamily="34" charset="0"/>
                <a:cs typeface="Arial" pitchFamily="34" charset="0"/>
              </a:rPr>
              <a:t>QD &lt; QS</a:t>
            </a:r>
          </a:p>
          <a:p>
            <a:pPr marL="914400" lvl="1" indent="-514350" eaLnBrk="1" hangingPunct="1"/>
            <a:r>
              <a:rPr lang="en-US" sz="1800" dirty="0" smtClean="0">
                <a:solidFill>
                  <a:srgbClr val="C00000"/>
                </a:solidFill>
                <a:latin typeface="Arial" pitchFamily="34" charset="0"/>
                <a:cs typeface="Arial" pitchFamily="34" charset="0"/>
              </a:rPr>
              <a:t>Surpluses put downward pressure on price, </a:t>
            </a:r>
            <a:br>
              <a:rPr lang="en-US" sz="1800" dirty="0" smtClean="0">
                <a:solidFill>
                  <a:srgbClr val="C00000"/>
                </a:solidFill>
                <a:latin typeface="Arial" pitchFamily="34" charset="0"/>
                <a:cs typeface="Arial" pitchFamily="34" charset="0"/>
              </a:rPr>
            </a:br>
            <a:r>
              <a:rPr lang="en-US" sz="1800" dirty="0" smtClean="0">
                <a:solidFill>
                  <a:srgbClr val="C00000"/>
                </a:solidFill>
                <a:latin typeface="Arial" pitchFamily="34" charset="0"/>
                <a:cs typeface="Arial" pitchFamily="34" charset="0"/>
              </a:rPr>
              <a:t>forcing prices down</a:t>
            </a:r>
          </a:p>
          <a:p>
            <a:pPr marL="914400" lvl="1" indent="-514350" eaLnBrk="1" hangingPunct="1"/>
            <a:endParaRPr lang="en-US" sz="1800" dirty="0" smtClean="0">
              <a:solidFill>
                <a:srgbClr val="C00000"/>
              </a:solidFill>
              <a:latin typeface="Arial" pitchFamily="34" charset="0"/>
              <a:cs typeface="Arial" pitchFamily="34" charset="0"/>
            </a:endParaRPr>
          </a:p>
        </p:txBody>
      </p:sp>
      <p:pic>
        <p:nvPicPr>
          <p:cNvPr id="6" name="Picture 5" descr="http://cdis.missouri.edu/exec/data/courses2/2081/diagram1-3.jpg"/>
          <p:cNvPicPr>
            <a:picLocks noChangeAspect="1" noChangeArrowheads="1"/>
          </p:cNvPicPr>
          <p:nvPr/>
        </p:nvPicPr>
        <p:blipFill>
          <a:blip r:embed="rId3" cstate="print"/>
          <a:srcRect/>
          <a:stretch>
            <a:fillRect/>
          </a:stretch>
        </p:blipFill>
        <p:spPr bwMode="auto">
          <a:xfrm>
            <a:off x="6858000" y="76200"/>
            <a:ext cx="2235200" cy="1676400"/>
          </a:xfrm>
          <a:prstGeom prst="rect">
            <a:avLst/>
          </a:prstGeom>
          <a:ln>
            <a:noFill/>
          </a:ln>
          <a:effectLst>
            <a:outerShdw blurRad="190500" algn="tl" rotWithShape="0">
              <a:srgbClr val="000000">
                <a:alpha val="70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fade">
                                      <p:cBhvr>
                                        <p:cTn id="27"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67"/>
          <p:cNvSpPr>
            <a:spLocks/>
          </p:cNvSpPr>
          <p:nvPr/>
        </p:nvSpPr>
        <p:spPr bwMode="auto">
          <a:xfrm>
            <a:off x="5900738" y="2709863"/>
            <a:ext cx="2286000" cy="2667000"/>
          </a:xfrm>
          <a:custGeom>
            <a:avLst/>
            <a:gdLst>
              <a:gd name="T0" fmla="*/ 0 w 2286000"/>
              <a:gd name="T1" fmla="*/ 2667000 h 2667000"/>
              <a:gd name="T2" fmla="*/ 838200 w 2286000"/>
              <a:gd name="T3" fmla="*/ 2198914 h 2667000"/>
              <a:gd name="T4" fmla="*/ 1219200 w 2286000"/>
              <a:gd name="T5" fmla="*/ 1665514 h 2667000"/>
              <a:gd name="T6" fmla="*/ 1524000 w 2286000"/>
              <a:gd name="T7" fmla="*/ 1132114 h 2667000"/>
              <a:gd name="T8" fmla="*/ 1905000 w 2286000"/>
              <a:gd name="T9" fmla="*/ 533400 h 2667000"/>
              <a:gd name="T10" fmla="*/ 2286000 w 2286000"/>
              <a:gd name="T11" fmla="*/ 0 h 2667000"/>
              <a:gd name="T12" fmla="*/ 0 60000 65536"/>
              <a:gd name="T13" fmla="*/ 0 60000 65536"/>
              <a:gd name="T14" fmla="*/ 0 60000 65536"/>
              <a:gd name="T15" fmla="*/ 0 60000 65536"/>
              <a:gd name="T16" fmla="*/ 0 60000 65536"/>
              <a:gd name="T17" fmla="*/ 0 60000 65536"/>
              <a:gd name="T18" fmla="*/ 0 w 2286000"/>
              <a:gd name="T19" fmla="*/ 0 h 2667000"/>
              <a:gd name="T20" fmla="*/ 2286000 w 2286000"/>
              <a:gd name="T21" fmla="*/ 2667000 h 2667000"/>
            </a:gdLst>
            <a:ahLst/>
            <a:cxnLst>
              <a:cxn ang="T12">
                <a:pos x="T0" y="T1"/>
              </a:cxn>
              <a:cxn ang="T13">
                <a:pos x="T2" y="T3"/>
              </a:cxn>
              <a:cxn ang="T14">
                <a:pos x="T4" y="T5"/>
              </a:cxn>
              <a:cxn ang="T15">
                <a:pos x="T6" y="T7"/>
              </a:cxn>
              <a:cxn ang="T16">
                <a:pos x="T8" y="T9"/>
              </a:cxn>
              <a:cxn ang="T17">
                <a:pos x="T10" y="T11"/>
              </a:cxn>
            </a:cxnLst>
            <a:rect l="T18" t="T19" r="T20" b="T21"/>
            <a:pathLst>
              <a:path w="2286000" h="2667000">
                <a:moveTo>
                  <a:pt x="0" y="2667000"/>
                </a:moveTo>
                <a:lnTo>
                  <a:pt x="838200" y="2198914"/>
                </a:lnTo>
                <a:lnTo>
                  <a:pt x="1219200" y="1665514"/>
                </a:lnTo>
                <a:lnTo>
                  <a:pt x="1524000" y="1132114"/>
                </a:lnTo>
                <a:lnTo>
                  <a:pt x="1905000" y="533400"/>
                </a:lnTo>
                <a:lnTo>
                  <a:pt x="2286000" y="0"/>
                </a:lnTo>
              </a:path>
            </a:pathLst>
          </a:custGeom>
          <a:noFill/>
          <a:ln w="25400" algn="ctr">
            <a:solidFill>
              <a:srgbClr val="7030A0"/>
            </a:solidFill>
            <a:round/>
            <a:headEnd/>
            <a:tailEnd/>
          </a:ln>
        </p:spPr>
        <p:txBody>
          <a:bodyPr wrap="none"/>
          <a:lstStyle/>
          <a:p>
            <a:endParaRPr lang="en-US"/>
          </a:p>
        </p:txBody>
      </p:sp>
      <p:sp>
        <p:nvSpPr>
          <p:cNvPr id="68612" name="Freeform 73"/>
          <p:cNvSpPr>
            <a:spLocks/>
          </p:cNvSpPr>
          <p:nvPr/>
        </p:nvSpPr>
        <p:spPr bwMode="auto">
          <a:xfrm>
            <a:off x="5430838" y="2743200"/>
            <a:ext cx="1731962" cy="2632075"/>
          </a:xfrm>
          <a:custGeom>
            <a:avLst/>
            <a:gdLst>
              <a:gd name="T0" fmla="*/ 0 w 2840182"/>
              <a:gd name="T1" fmla="*/ 2193878 h 2646219"/>
              <a:gd name="T2" fmla="*/ 1 w 2840182"/>
              <a:gd name="T3" fmla="*/ 1814839 h 2646219"/>
              <a:gd name="T4" fmla="*/ 1 w 2840182"/>
              <a:gd name="T5" fmla="*/ 1366872 h 2646219"/>
              <a:gd name="T6" fmla="*/ 1 w 2840182"/>
              <a:gd name="T7" fmla="*/ 930395 h 2646219"/>
              <a:gd name="T8" fmla="*/ 1 w 2840182"/>
              <a:gd name="T9" fmla="*/ 424996 h 2646219"/>
              <a:gd name="T10" fmla="*/ 1 w 2840182"/>
              <a:gd name="T11" fmla="*/ 0 h 2646219"/>
              <a:gd name="T12" fmla="*/ 0 60000 65536"/>
              <a:gd name="T13" fmla="*/ 0 60000 65536"/>
              <a:gd name="T14" fmla="*/ 0 60000 65536"/>
              <a:gd name="T15" fmla="*/ 0 60000 65536"/>
              <a:gd name="T16" fmla="*/ 0 60000 65536"/>
              <a:gd name="T17" fmla="*/ 0 60000 65536"/>
              <a:gd name="T18" fmla="*/ 0 w 2840182"/>
              <a:gd name="T19" fmla="*/ 0 h 2646219"/>
              <a:gd name="T20" fmla="*/ 2840182 w 2840182"/>
              <a:gd name="T21" fmla="*/ 2646219 h 2646219"/>
            </a:gdLst>
            <a:ahLst/>
            <a:cxnLst>
              <a:cxn ang="T12">
                <a:pos x="T0" y="T1"/>
              </a:cxn>
              <a:cxn ang="T13">
                <a:pos x="T2" y="T3"/>
              </a:cxn>
              <a:cxn ang="T14">
                <a:pos x="T4" y="T5"/>
              </a:cxn>
              <a:cxn ang="T15">
                <a:pos x="T6" y="T7"/>
              </a:cxn>
              <a:cxn ang="T16">
                <a:pos x="T8" y="T9"/>
              </a:cxn>
              <a:cxn ang="T17">
                <a:pos x="T10" y="T11"/>
              </a:cxn>
            </a:cxnLst>
            <a:rect l="T18" t="T19" r="T20" b="T21"/>
            <a:pathLst>
              <a:path w="2840182" h="2646219">
                <a:moveTo>
                  <a:pt x="0" y="2646219"/>
                </a:moveTo>
                <a:lnTo>
                  <a:pt x="692727" y="2189019"/>
                </a:lnTo>
                <a:lnTo>
                  <a:pt x="1385454" y="1648691"/>
                </a:lnTo>
                <a:lnTo>
                  <a:pt x="1842654" y="1122219"/>
                </a:lnTo>
                <a:lnTo>
                  <a:pt x="2382982" y="512619"/>
                </a:lnTo>
                <a:lnTo>
                  <a:pt x="2840182" y="0"/>
                </a:lnTo>
              </a:path>
            </a:pathLst>
          </a:custGeom>
          <a:noFill/>
          <a:ln w="25400" algn="ctr">
            <a:solidFill>
              <a:srgbClr val="EE9012"/>
            </a:solidFill>
            <a:round/>
            <a:headEnd/>
            <a:tailEnd/>
          </a:ln>
        </p:spPr>
        <p:txBody>
          <a:bodyPr wrap="none"/>
          <a:lstStyle/>
          <a:p>
            <a:endParaRPr lang="en-US"/>
          </a:p>
        </p:txBody>
      </p:sp>
      <p:sp>
        <p:nvSpPr>
          <p:cNvPr id="68613" name="Freeform 72"/>
          <p:cNvSpPr>
            <a:spLocks/>
          </p:cNvSpPr>
          <p:nvPr/>
        </p:nvSpPr>
        <p:spPr bwMode="auto">
          <a:xfrm>
            <a:off x="5445125" y="2716213"/>
            <a:ext cx="1946275" cy="2617787"/>
          </a:xfrm>
          <a:custGeom>
            <a:avLst/>
            <a:gdLst>
              <a:gd name="T0" fmla="*/ 0 w 3269673"/>
              <a:gd name="T1" fmla="*/ 0 h 2646218"/>
              <a:gd name="T2" fmla="*/ 1 w 3269673"/>
              <a:gd name="T3" fmla="*/ 360825 h 2646218"/>
              <a:gd name="T4" fmla="*/ 1 w 3269673"/>
              <a:gd name="T5" fmla="*/ 731148 h 2646218"/>
              <a:gd name="T6" fmla="*/ 1 w 3269673"/>
              <a:gd name="T7" fmla="*/ 1139454 h 2646218"/>
              <a:gd name="T8" fmla="*/ 1 w 3269673"/>
              <a:gd name="T9" fmla="*/ 1500281 h 2646218"/>
              <a:gd name="T10" fmla="*/ 1 w 3269673"/>
              <a:gd name="T11" fmla="*/ 1813623 h 2646218"/>
              <a:gd name="T12" fmla="*/ 1 w 3269673"/>
              <a:gd name="T13" fmla="*/ 1813623 h 2646218"/>
              <a:gd name="T14" fmla="*/ 1 w 3269673"/>
              <a:gd name="T15" fmla="*/ 1813623 h 2646218"/>
              <a:gd name="T16" fmla="*/ 0 60000 65536"/>
              <a:gd name="T17" fmla="*/ 0 60000 65536"/>
              <a:gd name="T18" fmla="*/ 0 60000 65536"/>
              <a:gd name="T19" fmla="*/ 0 60000 65536"/>
              <a:gd name="T20" fmla="*/ 0 60000 65536"/>
              <a:gd name="T21" fmla="*/ 0 60000 65536"/>
              <a:gd name="T22" fmla="*/ 0 60000 65536"/>
              <a:gd name="T23" fmla="*/ 0 60000 65536"/>
              <a:gd name="T24" fmla="*/ 0 w 3269673"/>
              <a:gd name="T25" fmla="*/ 0 h 2646218"/>
              <a:gd name="T26" fmla="*/ 3269673 w 3269673"/>
              <a:gd name="T27" fmla="*/ 2646218 h 2646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69673" h="2646218">
                <a:moveTo>
                  <a:pt x="0" y="0"/>
                </a:moveTo>
                <a:lnTo>
                  <a:pt x="401782" y="526473"/>
                </a:lnTo>
                <a:lnTo>
                  <a:pt x="831273" y="1066800"/>
                </a:lnTo>
                <a:lnTo>
                  <a:pt x="1371600" y="1662545"/>
                </a:lnTo>
                <a:lnTo>
                  <a:pt x="2133600" y="2189018"/>
                </a:lnTo>
                <a:lnTo>
                  <a:pt x="3269673" y="2646218"/>
                </a:lnTo>
              </a:path>
            </a:pathLst>
          </a:custGeom>
          <a:noFill/>
          <a:ln w="25400" algn="ctr">
            <a:solidFill>
              <a:srgbClr val="00B050"/>
            </a:solidFill>
            <a:round/>
            <a:headEnd/>
            <a:tailEnd/>
          </a:ln>
        </p:spPr>
        <p:txBody>
          <a:bodyPr wrap="none"/>
          <a:lstStyle/>
          <a:p>
            <a:endParaRPr lang="en-US"/>
          </a:p>
        </p:txBody>
      </p:sp>
      <p:sp>
        <p:nvSpPr>
          <p:cNvPr id="68614" name="Rectangle 2"/>
          <p:cNvSpPr>
            <a:spLocks noGrp="1" noChangeArrowheads="1"/>
          </p:cNvSpPr>
          <p:nvPr>
            <p:ph type="title"/>
          </p:nvPr>
        </p:nvSpPr>
        <p:spPr>
          <a:xfrm>
            <a:off x="1447800" y="914400"/>
            <a:ext cx="7543800" cy="1143000"/>
          </a:xfrm>
        </p:spPr>
        <p:txBody>
          <a:bodyPr/>
          <a:lstStyle/>
          <a:p>
            <a:pPr algn="l" eaLnBrk="1" hangingPunct="1">
              <a:buFontTx/>
              <a:buChar char="•"/>
            </a:pPr>
            <a:r>
              <a:rPr lang="en-US" sz="1800" smtClean="0">
                <a:solidFill>
                  <a:schemeClr val="tx1"/>
                </a:solidFill>
                <a:latin typeface="Arial" pitchFamily="34" charset="0"/>
                <a:cs typeface="Arial" pitchFamily="34" charset="0"/>
              </a:rPr>
              <a:t>Plot the schedule below, which represents market supply and demand and the effects of a change in supply.</a:t>
            </a:r>
          </a:p>
        </p:txBody>
      </p:sp>
      <p:graphicFrame>
        <p:nvGraphicFramePr>
          <p:cNvPr id="79947" name="Group 75"/>
          <p:cNvGraphicFramePr>
            <a:graphicFrameLocks noGrp="1"/>
          </p:cNvGraphicFramePr>
          <p:nvPr/>
        </p:nvGraphicFramePr>
        <p:xfrm>
          <a:off x="228600" y="2128838"/>
          <a:ext cx="1747280" cy="3047999"/>
        </p:xfrm>
        <a:graphic>
          <a:graphicData uri="http://schemas.openxmlformats.org/drawingml/2006/table">
            <a:tbl>
              <a:tblPr/>
              <a:tblGrid>
                <a:gridCol w="873640">
                  <a:extLst>
                    <a:ext uri="{9D8B030D-6E8A-4147-A177-3AD203B41FA5}">
                      <a16:colId xmlns:a16="http://schemas.microsoft.com/office/drawing/2014/main" val="20000"/>
                    </a:ext>
                  </a:extLst>
                </a:gridCol>
                <a:gridCol w="873640">
                  <a:extLst>
                    <a:ext uri="{9D8B030D-6E8A-4147-A177-3AD203B41FA5}">
                      <a16:colId xmlns:a16="http://schemas.microsoft.com/office/drawing/2014/main" val="20001"/>
                    </a:ext>
                  </a:extLst>
                </a:gridCol>
              </a:tblGrid>
              <a:tr h="52781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Price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QD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79953" name="Group 81"/>
          <p:cNvGraphicFramePr>
            <a:graphicFrameLocks noGrp="1"/>
          </p:cNvGraphicFramePr>
          <p:nvPr/>
        </p:nvGraphicFramePr>
        <p:xfrm>
          <a:off x="1981200" y="2133601"/>
          <a:ext cx="1035424" cy="3047999"/>
        </p:xfrm>
        <a:graphic>
          <a:graphicData uri="http://schemas.openxmlformats.org/drawingml/2006/table">
            <a:tbl>
              <a:tblPr/>
              <a:tblGrid>
                <a:gridCol w="1035424">
                  <a:extLst>
                    <a:ext uri="{9D8B030D-6E8A-4147-A177-3AD203B41FA5}">
                      <a16:colId xmlns:a16="http://schemas.microsoft.com/office/drawing/2014/main" val="20000"/>
                    </a:ext>
                  </a:extLst>
                </a:gridCol>
              </a:tblGrid>
              <a:tr h="52781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QS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Rectangle 2"/>
          <p:cNvSpPr txBox="1">
            <a:spLocks noChangeArrowheads="1"/>
          </p:cNvSpPr>
          <p:nvPr/>
        </p:nvSpPr>
        <p:spPr bwMode="auto">
          <a:xfrm>
            <a:off x="927100" y="304800"/>
            <a:ext cx="7759700" cy="1143000"/>
          </a:xfrm>
          <a:prstGeom prst="rect">
            <a:avLst/>
          </a:prstGeom>
          <a:noFill/>
          <a:ln w="9525">
            <a:noFill/>
            <a:miter lim="800000"/>
            <a:headEnd/>
            <a:tailEnd/>
          </a:ln>
        </p:spPr>
        <p:txBody>
          <a:bodyPr anchor="ctr"/>
          <a:lstStyle/>
          <a:p>
            <a:pPr algn="ctr">
              <a:lnSpc>
                <a:spcPct val="85000"/>
              </a:lnSpc>
              <a:defRPr/>
            </a:pPr>
            <a:r>
              <a:rPr lang="en-US" sz="2400" kern="0" dirty="0">
                <a:solidFill>
                  <a:schemeClr val="folHlink"/>
                </a:solidFill>
                <a:latin typeface="Arial" charset="0"/>
                <a:ea typeface="+mj-ea"/>
                <a:cs typeface="Arial" charset="0"/>
              </a:rPr>
              <a:t>Application – The Effects of a Change in Supply</a:t>
            </a:r>
            <a:endParaRPr lang="en-US" sz="2400" kern="0" dirty="0">
              <a:solidFill>
                <a:srgbClr val="003366"/>
              </a:solidFill>
              <a:latin typeface="Arial" charset="0"/>
              <a:ea typeface="+mj-ea"/>
              <a:cs typeface="Arial" charset="0"/>
            </a:endParaRPr>
          </a:p>
        </p:txBody>
      </p:sp>
      <p:grpSp>
        <p:nvGrpSpPr>
          <p:cNvPr id="68660" name="Group 50"/>
          <p:cNvGrpSpPr>
            <a:grpSpLocks/>
          </p:cNvGrpSpPr>
          <p:nvPr/>
        </p:nvGrpSpPr>
        <p:grpSpPr bwMode="auto">
          <a:xfrm>
            <a:off x="4770438" y="2062111"/>
            <a:ext cx="4379912" cy="4278362"/>
            <a:chOff x="2458" y="1224"/>
            <a:chExt cx="3120" cy="2889"/>
          </a:xfrm>
        </p:grpSpPr>
        <p:sp>
          <p:nvSpPr>
            <p:cNvPr id="68730" name="Rectangle 51"/>
            <p:cNvSpPr>
              <a:spLocks noChangeArrowheads="1"/>
            </p:cNvSpPr>
            <p:nvPr/>
          </p:nvSpPr>
          <p:spPr bwMode="auto">
            <a:xfrm>
              <a:off x="3055" y="1271"/>
              <a:ext cx="336" cy="156"/>
            </a:xfrm>
            <a:prstGeom prst="rect">
              <a:avLst/>
            </a:prstGeom>
            <a:noFill/>
            <a:ln w="9525">
              <a:noFill/>
              <a:miter lim="800000"/>
              <a:headEnd/>
              <a:tailEnd/>
            </a:ln>
          </p:spPr>
          <p:txBody>
            <a:bodyPr wrap="none" lIns="0" tIns="0" rIns="0" bIns="0">
              <a:spAutoFit/>
            </a:bodyPr>
            <a:lstStyle/>
            <a:p>
              <a:pPr defTabSz="514350" eaLnBrk="0" hangingPunct="0"/>
              <a:r>
                <a:rPr lang="en-AU" sz="1500" b="1" dirty="0">
                  <a:solidFill>
                    <a:srgbClr val="000000"/>
                  </a:solidFill>
                  <a:latin typeface="Arial" pitchFamily="34" charset="0"/>
                </a:rPr>
                <a:t>Price</a:t>
              </a:r>
            </a:p>
          </p:txBody>
        </p:sp>
        <p:sp>
          <p:nvSpPr>
            <p:cNvPr id="68731" name="Rectangle 53"/>
            <p:cNvSpPr>
              <a:spLocks noChangeArrowheads="1"/>
            </p:cNvSpPr>
            <p:nvPr/>
          </p:nvSpPr>
          <p:spPr bwMode="auto">
            <a:xfrm>
              <a:off x="3115" y="1485"/>
              <a:ext cx="0" cy="144"/>
            </a:xfrm>
            <a:prstGeom prst="rect">
              <a:avLst/>
            </a:prstGeom>
            <a:noFill/>
            <a:ln w="9525">
              <a:noFill/>
              <a:miter lim="800000"/>
              <a:headEnd/>
              <a:tailEnd/>
            </a:ln>
          </p:spPr>
          <p:txBody>
            <a:bodyPr wrap="none" lIns="0" tIns="0" rIns="0" bIns="0">
              <a:spAutoFit/>
            </a:bodyPr>
            <a:lstStyle/>
            <a:p>
              <a:pPr defTabSz="514350" eaLnBrk="0" hangingPunct="0"/>
              <a:endParaRPr lang="en-AU" sz="1500" b="1">
                <a:solidFill>
                  <a:srgbClr val="000000"/>
                </a:solidFill>
                <a:latin typeface="Arial" pitchFamily="34" charset="0"/>
              </a:endParaRPr>
            </a:p>
          </p:txBody>
        </p:sp>
        <p:sp>
          <p:nvSpPr>
            <p:cNvPr id="68732" name="Rectangle 54"/>
            <p:cNvSpPr>
              <a:spLocks noChangeArrowheads="1"/>
            </p:cNvSpPr>
            <p:nvPr/>
          </p:nvSpPr>
          <p:spPr bwMode="auto">
            <a:xfrm>
              <a:off x="2458" y="271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20.00</a:t>
              </a:r>
            </a:p>
          </p:txBody>
        </p:sp>
        <p:sp>
          <p:nvSpPr>
            <p:cNvPr id="68733" name="Rectangle 55"/>
            <p:cNvSpPr>
              <a:spLocks noChangeArrowheads="1"/>
            </p:cNvSpPr>
            <p:nvPr/>
          </p:nvSpPr>
          <p:spPr bwMode="auto">
            <a:xfrm>
              <a:off x="2458" y="235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30.00</a:t>
              </a:r>
            </a:p>
          </p:txBody>
        </p:sp>
        <p:sp>
          <p:nvSpPr>
            <p:cNvPr id="68734" name="Rectangle 56"/>
            <p:cNvSpPr>
              <a:spLocks noChangeArrowheads="1"/>
            </p:cNvSpPr>
            <p:nvPr/>
          </p:nvSpPr>
          <p:spPr bwMode="auto">
            <a:xfrm>
              <a:off x="2458" y="194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40.00</a:t>
              </a:r>
            </a:p>
          </p:txBody>
        </p:sp>
        <p:sp>
          <p:nvSpPr>
            <p:cNvPr id="68735" name="Rectangle 58"/>
            <p:cNvSpPr>
              <a:spLocks noChangeArrowheads="1"/>
            </p:cNvSpPr>
            <p:nvPr/>
          </p:nvSpPr>
          <p:spPr bwMode="auto">
            <a:xfrm>
              <a:off x="2458" y="3022"/>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10.00</a:t>
              </a:r>
            </a:p>
          </p:txBody>
        </p:sp>
        <p:sp>
          <p:nvSpPr>
            <p:cNvPr id="68736" name="Rectangle 59"/>
            <p:cNvSpPr>
              <a:spLocks noChangeArrowheads="1"/>
            </p:cNvSpPr>
            <p:nvPr/>
          </p:nvSpPr>
          <p:spPr bwMode="auto">
            <a:xfrm>
              <a:off x="2458" y="3362"/>
              <a:ext cx="267"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5.00</a:t>
              </a:r>
            </a:p>
          </p:txBody>
        </p:sp>
        <p:sp>
          <p:nvSpPr>
            <p:cNvPr id="68737" name="Rectangle 60"/>
            <p:cNvSpPr>
              <a:spLocks noChangeArrowheads="1"/>
            </p:cNvSpPr>
            <p:nvPr/>
          </p:nvSpPr>
          <p:spPr bwMode="auto">
            <a:xfrm>
              <a:off x="2861" y="3804"/>
              <a:ext cx="67" cy="144"/>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0</a:t>
              </a:r>
            </a:p>
          </p:txBody>
        </p:sp>
        <p:sp>
          <p:nvSpPr>
            <p:cNvPr id="68738" name="Rectangle 61"/>
            <p:cNvSpPr>
              <a:spLocks noChangeArrowheads="1"/>
            </p:cNvSpPr>
            <p:nvPr/>
          </p:nvSpPr>
          <p:spPr bwMode="auto">
            <a:xfrm>
              <a:off x="2961" y="3804"/>
              <a:ext cx="2617"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  1   3  5   7   9 11  13  15  17  19  21 23 25</a:t>
              </a:r>
            </a:p>
          </p:txBody>
        </p:sp>
        <p:sp>
          <p:nvSpPr>
            <p:cNvPr id="68739" name="Line 73"/>
            <p:cNvSpPr>
              <a:spLocks noChangeShapeType="1"/>
            </p:cNvSpPr>
            <p:nvPr/>
          </p:nvSpPr>
          <p:spPr bwMode="auto">
            <a:xfrm>
              <a:off x="2846" y="204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40" name="Line 75"/>
            <p:cNvSpPr>
              <a:spLocks noChangeShapeType="1"/>
            </p:cNvSpPr>
            <p:nvPr/>
          </p:nvSpPr>
          <p:spPr bwMode="auto">
            <a:xfrm>
              <a:off x="2846" y="2404"/>
              <a:ext cx="5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41" name="Line 76"/>
            <p:cNvSpPr>
              <a:spLocks noChangeShapeType="1"/>
            </p:cNvSpPr>
            <p:nvPr/>
          </p:nvSpPr>
          <p:spPr bwMode="auto">
            <a:xfrm>
              <a:off x="2846" y="276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42" name="Line 77"/>
            <p:cNvSpPr>
              <a:spLocks noChangeShapeType="1"/>
            </p:cNvSpPr>
            <p:nvPr/>
          </p:nvSpPr>
          <p:spPr bwMode="auto">
            <a:xfrm>
              <a:off x="2846" y="3124"/>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43" name="Line 78"/>
            <p:cNvSpPr>
              <a:spLocks noChangeShapeType="1"/>
            </p:cNvSpPr>
            <p:nvPr/>
          </p:nvSpPr>
          <p:spPr bwMode="auto">
            <a:xfrm>
              <a:off x="2846" y="3440"/>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44" name="Line 79"/>
            <p:cNvSpPr>
              <a:spLocks noChangeShapeType="1"/>
            </p:cNvSpPr>
            <p:nvPr/>
          </p:nvSpPr>
          <p:spPr bwMode="auto">
            <a:xfrm>
              <a:off x="306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45" name="Line 80"/>
            <p:cNvSpPr>
              <a:spLocks noChangeShapeType="1"/>
            </p:cNvSpPr>
            <p:nvPr/>
          </p:nvSpPr>
          <p:spPr bwMode="auto">
            <a:xfrm>
              <a:off x="3240"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46" name="Line 81"/>
            <p:cNvSpPr>
              <a:spLocks noChangeShapeType="1"/>
            </p:cNvSpPr>
            <p:nvPr/>
          </p:nvSpPr>
          <p:spPr bwMode="auto">
            <a:xfrm>
              <a:off x="3410"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47" name="Line 82"/>
            <p:cNvSpPr>
              <a:spLocks noChangeShapeType="1"/>
            </p:cNvSpPr>
            <p:nvPr/>
          </p:nvSpPr>
          <p:spPr bwMode="auto">
            <a:xfrm>
              <a:off x="3580"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48" name="Line 83"/>
            <p:cNvSpPr>
              <a:spLocks noChangeShapeType="1"/>
            </p:cNvSpPr>
            <p:nvPr/>
          </p:nvSpPr>
          <p:spPr bwMode="auto">
            <a:xfrm>
              <a:off x="378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49" name="Line 84"/>
            <p:cNvSpPr>
              <a:spLocks noChangeShapeType="1"/>
            </p:cNvSpPr>
            <p:nvPr/>
          </p:nvSpPr>
          <p:spPr bwMode="auto">
            <a:xfrm>
              <a:off x="3945"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50" name="Line 85"/>
            <p:cNvSpPr>
              <a:spLocks noChangeShapeType="1"/>
            </p:cNvSpPr>
            <p:nvPr/>
          </p:nvSpPr>
          <p:spPr bwMode="auto">
            <a:xfrm>
              <a:off x="4162"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51" name="Line 86"/>
            <p:cNvSpPr>
              <a:spLocks noChangeShapeType="1"/>
            </p:cNvSpPr>
            <p:nvPr/>
          </p:nvSpPr>
          <p:spPr bwMode="auto">
            <a:xfrm>
              <a:off x="5248"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52" name="Line 87"/>
            <p:cNvSpPr>
              <a:spLocks noChangeShapeType="1"/>
            </p:cNvSpPr>
            <p:nvPr/>
          </p:nvSpPr>
          <p:spPr bwMode="auto">
            <a:xfrm>
              <a:off x="4378"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53" name="Line 88"/>
            <p:cNvSpPr>
              <a:spLocks noChangeShapeType="1"/>
            </p:cNvSpPr>
            <p:nvPr/>
          </p:nvSpPr>
          <p:spPr bwMode="auto">
            <a:xfrm>
              <a:off x="4616"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54" name="Line 89"/>
            <p:cNvSpPr>
              <a:spLocks noChangeShapeType="1"/>
            </p:cNvSpPr>
            <p:nvPr/>
          </p:nvSpPr>
          <p:spPr bwMode="auto">
            <a:xfrm>
              <a:off x="4845"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55" name="Rectangle 90"/>
            <p:cNvSpPr>
              <a:spLocks noChangeArrowheads="1"/>
            </p:cNvSpPr>
            <p:nvPr/>
          </p:nvSpPr>
          <p:spPr bwMode="auto">
            <a:xfrm>
              <a:off x="2846" y="3957"/>
              <a:ext cx="555"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Quantity</a:t>
              </a:r>
            </a:p>
          </p:txBody>
        </p:sp>
        <p:sp>
          <p:nvSpPr>
            <p:cNvPr id="68756" name="Line 104"/>
            <p:cNvSpPr>
              <a:spLocks noChangeShapeType="1"/>
            </p:cNvSpPr>
            <p:nvPr/>
          </p:nvSpPr>
          <p:spPr bwMode="auto">
            <a:xfrm>
              <a:off x="5064"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57" name="Freeform 105"/>
            <p:cNvSpPr>
              <a:spLocks/>
            </p:cNvSpPr>
            <p:nvPr/>
          </p:nvSpPr>
          <p:spPr bwMode="auto">
            <a:xfrm>
              <a:off x="2913" y="1224"/>
              <a:ext cx="2552" cy="2571"/>
            </a:xfrm>
            <a:custGeom>
              <a:avLst/>
              <a:gdLst>
                <a:gd name="T0" fmla="*/ 0 w 2621"/>
                <a:gd name="T1" fmla="*/ 0 h 2571"/>
                <a:gd name="T2" fmla="*/ 0 w 2621"/>
                <a:gd name="T3" fmla="*/ 2570 h 2571"/>
                <a:gd name="T4" fmla="*/ 289 w 2621"/>
                <a:gd name="T5" fmla="*/ 2570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12700" cap="rnd">
              <a:solidFill>
                <a:srgbClr val="000000"/>
              </a:solidFill>
              <a:round/>
              <a:headEnd type="none" w="sm" len="sm"/>
              <a:tailEnd type="none" w="sm" len="sm"/>
            </a:ln>
          </p:spPr>
          <p:txBody>
            <a:bodyPr/>
            <a:lstStyle/>
            <a:p>
              <a:endParaRPr lang="en-US"/>
            </a:p>
          </p:txBody>
        </p:sp>
      </p:grpSp>
      <p:sp>
        <p:nvSpPr>
          <p:cNvPr id="68661" name="Freeform 95"/>
          <p:cNvSpPr>
            <a:spLocks/>
          </p:cNvSpPr>
          <p:nvPr/>
        </p:nvSpPr>
        <p:spPr bwMode="auto">
          <a:xfrm>
            <a:off x="5948363" y="3802063"/>
            <a:ext cx="71437" cy="84137"/>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68662" name="Freeform 96"/>
          <p:cNvSpPr>
            <a:spLocks/>
          </p:cNvSpPr>
          <p:nvPr/>
        </p:nvSpPr>
        <p:spPr bwMode="auto">
          <a:xfrm>
            <a:off x="6710363" y="48768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68663" name="Freeform 97"/>
          <p:cNvSpPr>
            <a:spLocks/>
          </p:cNvSpPr>
          <p:nvPr/>
        </p:nvSpPr>
        <p:spPr bwMode="auto">
          <a:xfrm>
            <a:off x="5416550" y="5334000"/>
            <a:ext cx="69850" cy="8255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68664" name="Freeform 98"/>
          <p:cNvSpPr>
            <a:spLocks/>
          </p:cNvSpPr>
          <p:nvPr/>
        </p:nvSpPr>
        <p:spPr bwMode="auto">
          <a:xfrm>
            <a:off x="6248400" y="43434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68665" name="Freeform 106"/>
          <p:cNvSpPr>
            <a:spLocks/>
          </p:cNvSpPr>
          <p:nvPr/>
        </p:nvSpPr>
        <p:spPr bwMode="auto">
          <a:xfrm>
            <a:off x="7391400" y="5334000"/>
            <a:ext cx="69850" cy="84138"/>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0 h 57"/>
              <a:gd name="T12" fmla="*/ 2147483647 w 50"/>
              <a:gd name="T13" fmla="*/ 0 h 57"/>
              <a:gd name="T14" fmla="*/ 2147483647 w 50"/>
              <a:gd name="T15" fmla="*/ 0 h 57"/>
              <a:gd name="T16" fmla="*/ 2147483647 w 50"/>
              <a:gd name="T17" fmla="*/ 2147483647 h 57"/>
              <a:gd name="T18" fmla="*/ 0 w 50"/>
              <a:gd name="T19" fmla="*/ 2147483647 h 57"/>
              <a:gd name="T20" fmla="*/ 2147483647 w 50"/>
              <a:gd name="T21" fmla="*/ 2147483647 h 57"/>
              <a:gd name="T22" fmla="*/ 2147483647 w 50"/>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7"/>
              <a:gd name="T38" fmla="*/ 50 w 50"/>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7">
                <a:moveTo>
                  <a:pt x="29" y="56"/>
                </a:moveTo>
                <a:lnTo>
                  <a:pt x="39" y="45"/>
                </a:lnTo>
                <a:lnTo>
                  <a:pt x="49" y="45"/>
                </a:lnTo>
                <a:lnTo>
                  <a:pt x="49" y="23"/>
                </a:lnTo>
                <a:lnTo>
                  <a:pt x="49" y="11"/>
                </a:lnTo>
                <a:lnTo>
                  <a:pt x="39" y="0"/>
                </a:lnTo>
                <a:lnTo>
                  <a:pt x="29" y="0"/>
                </a:lnTo>
                <a:lnTo>
                  <a:pt x="10" y="0"/>
                </a:lnTo>
                <a:lnTo>
                  <a:pt x="10" y="11"/>
                </a:lnTo>
                <a:lnTo>
                  <a:pt x="0" y="23"/>
                </a:lnTo>
                <a:lnTo>
                  <a:pt x="10" y="45"/>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68666" name="Freeform 93"/>
          <p:cNvSpPr>
            <a:spLocks/>
          </p:cNvSpPr>
          <p:nvPr/>
        </p:nvSpPr>
        <p:spPr bwMode="auto">
          <a:xfrm>
            <a:off x="5646738" y="3200400"/>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68667" name="Freeform 93"/>
          <p:cNvSpPr>
            <a:spLocks/>
          </p:cNvSpPr>
          <p:nvPr/>
        </p:nvSpPr>
        <p:spPr bwMode="auto">
          <a:xfrm>
            <a:off x="5418138" y="2667000"/>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68668" name="Rectangle 57"/>
          <p:cNvSpPr>
            <a:spLocks noChangeArrowheads="1"/>
          </p:cNvSpPr>
          <p:nvPr/>
        </p:nvSpPr>
        <p:spPr bwMode="auto">
          <a:xfrm>
            <a:off x="4724400" y="2590800"/>
            <a:ext cx="48260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50.00</a:t>
            </a:r>
          </a:p>
        </p:txBody>
      </p:sp>
      <p:sp>
        <p:nvSpPr>
          <p:cNvPr id="68669" name="Line 103"/>
          <p:cNvSpPr>
            <a:spLocks noChangeShapeType="1"/>
          </p:cNvSpPr>
          <p:nvPr/>
        </p:nvSpPr>
        <p:spPr bwMode="auto">
          <a:xfrm flipH="1">
            <a:off x="5327650" y="2743200"/>
            <a:ext cx="82550" cy="1588"/>
          </a:xfrm>
          <a:prstGeom prst="line">
            <a:avLst/>
          </a:prstGeom>
          <a:noFill/>
          <a:ln w="12700">
            <a:solidFill>
              <a:srgbClr val="000000"/>
            </a:solidFill>
            <a:round/>
            <a:headEnd type="none" w="sm" len="sm"/>
            <a:tailEnd type="none" w="sm" len="sm"/>
          </a:ln>
        </p:spPr>
        <p:txBody>
          <a:bodyPr wrap="none" anchor="ctr"/>
          <a:lstStyle/>
          <a:p>
            <a:endParaRPr lang="en-US"/>
          </a:p>
        </p:txBody>
      </p:sp>
      <p:graphicFrame>
        <p:nvGraphicFramePr>
          <p:cNvPr id="55" name="Group 81"/>
          <p:cNvGraphicFramePr>
            <a:graphicFrameLocks noGrp="1"/>
          </p:cNvGraphicFramePr>
          <p:nvPr/>
        </p:nvGraphicFramePr>
        <p:xfrm>
          <a:off x="3048000" y="2133601"/>
          <a:ext cx="1600200" cy="3047999"/>
        </p:xfrm>
        <a:graphic>
          <a:graphicData uri="http://schemas.openxmlformats.org/drawingml/2006/table">
            <a:tbl>
              <a:tblPr/>
              <a:tblGrid>
                <a:gridCol w="1600200">
                  <a:extLst>
                    <a:ext uri="{9D8B030D-6E8A-4147-A177-3AD203B41FA5}">
                      <a16:colId xmlns:a16="http://schemas.microsoft.com/office/drawing/2014/main" val="20000"/>
                    </a:ext>
                  </a:extLst>
                </a:gridCol>
              </a:tblGrid>
              <a:tr h="52781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rgbClr val="000000"/>
                          </a:solidFill>
                          <a:effectLst/>
                          <a:latin typeface="Calibri" pitchFamily="34" charset="0"/>
                        </a:rPr>
                        <a:t>QS (change in supply)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8688" name="Freeform 95"/>
          <p:cNvSpPr>
            <a:spLocks/>
          </p:cNvSpPr>
          <p:nvPr/>
        </p:nvSpPr>
        <p:spPr bwMode="auto">
          <a:xfrm>
            <a:off x="6862763" y="32004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68689" name="Freeform 96"/>
          <p:cNvSpPr>
            <a:spLocks/>
          </p:cNvSpPr>
          <p:nvPr/>
        </p:nvSpPr>
        <p:spPr bwMode="auto">
          <a:xfrm>
            <a:off x="6248400" y="43434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68690" name="Freeform 97"/>
          <p:cNvSpPr>
            <a:spLocks/>
          </p:cNvSpPr>
          <p:nvPr/>
        </p:nvSpPr>
        <p:spPr bwMode="auto">
          <a:xfrm>
            <a:off x="5867400" y="4876800"/>
            <a:ext cx="69850" cy="8255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68691" name="Freeform 98"/>
          <p:cNvSpPr>
            <a:spLocks/>
          </p:cNvSpPr>
          <p:nvPr/>
        </p:nvSpPr>
        <p:spPr bwMode="auto">
          <a:xfrm>
            <a:off x="6557963" y="38100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68692" name="Freeform 93"/>
          <p:cNvSpPr>
            <a:spLocks/>
          </p:cNvSpPr>
          <p:nvPr/>
        </p:nvSpPr>
        <p:spPr bwMode="auto">
          <a:xfrm>
            <a:off x="7170738" y="2667000"/>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68693" name="Rectangle 56"/>
          <p:cNvSpPr>
            <a:spLocks noChangeArrowheads="1"/>
          </p:cNvSpPr>
          <p:nvPr/>
        </p:nvSpPr>
        <p:spPr bwMode="auto">
          <a:xfrm>
            <a:off x="5510213" y="5334000"/>
            <a:ext cx="2349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S1</a:t>
            </a:r>
          </a:p>
        </p:txBody>
      </p:sp>
      <p:sp>
        <p:nvSpPr>
          <p:cNvPr id="68694" name="Line 86"/>
          <p:cNvSpPr>
            <a:spLocks noChangeShapeType="1"/>
          </p:cNvSpPr>
          <p:nvPr/>
        </p:nvSpPr>
        <p:spPr bwMode="auto">
          <a:xfrm>
            <a:off x="8915400" y="5761038"/>
            <a:ext cx="1588" cy="9525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84" name="Freeform 95"/>
          <p:cNvSpPr>
            <a:spLocks/>
          </p:cNvSpPr>
          <p:nvPr/>
        </p:nvSpPr>
        <p:spPr bwMode="auto">
          <a:xfrm>
            <a:off x="7086600" y="43434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85" name="Freeform 96"/>
          <p:cNvSpPr>
            <a:spLocks/>
          </p:cNvSpPr>
          <p:nvPr/>
        </p:nvSpPr>
        <p:spPr bwMode="auto">
          <a:xfrm>
            <a:off x="7772400" y="32004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86" name="Freeform 98"/>
          <p:cNvSpPr>
            <a:spLocks/>
          </p:cNvSpPr>
          <p:nvPr/>
        </p:nvSpPr>
        <p:spPr bwMode="auto">
          <a:xfrm>
            <a:off x="7391400" y="38100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87" name="Freeform 106"/>
          <p:cNvSpPr>
            <a:spLocks/>
          </p:cNvSpPr>
          <p:nvPr/>
        </p:nvSpPr>
        <p:spPr bwMode="auto">
          <a:xfrm>
            <a:off x="8153400" y="2667000"/>
            <a:ext cx="69850" cy="84138"/>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0 h 57"/>
              <a:gd name="T12" fmla="*/ 2147483647 w 50"/>
              <a:gd name="T13" fmla="*/ 0 h 57"/>
              <a:gd name="T14" fmla="*/ 2147483647 w 50"/>
              <a:gd name="T15" fmla="*/ 0 h 57"/>
              <a:gd name="T16" fmla="*/ 2147483647 w 50"/>
              <a:gd name="T17" fmla="*/ 2147483647 h 57"/>
              <a:gd name="T18" fmla="*/ 0 w 50"/>
              <a:gd name="T19" fmla="*/ 2147483647 h 57"/>
              <a:gd name="T20" fmla="*/ 2147483647 w 50"/>
              <a:gd name="T21" fmla="*/ 2147483647 h 57"/>
              <a:gd name="T22" fmla="*/ 2147483647 w 50"/>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7"/>
              <a:gd name="T38" fmla="*/ 50 w 50"/>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7">
                <a:moveTo>
                  <a:pt x="29" y="56"/>
                </a:moveTo>
                <a:lnTo>
                  <a:pt x="39" y="45"/>
                </a:lnTo>
                <a:lnTo>
                  <a:pt x="49" y="45"/>
                </a:lnTo>
                <a:lnTo>
                  <a:pt x="49" y="23"/>
                </a:lnTo>
                <a:lnTo>
                  <a:pt x="49" y="11"/>
                </a:lnTo>
                <a:lnTo>
                  <a:pt x="39" y="0"/>
                </a:lnTo>
                <a:lnTo>
                  <a:pt x="29" y="0"/>
                </a:lnTo>
                <a:lnTo>
                  <a:pt x="10" y="0"/>
                </a:lnTo>
                <a:lnTo>
                  <a:pt x="10" y="11"/>
                </a:lnTo>
                <a:lnTo>
                  <a:pt x="0" y="23"/>
                </a:lnTo>
                <a:lnTo>
                  <a:pt x="10" y="45"/>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88" name="Freeform 93"/>
          <p:cNvSpPr>
            <a:spLocks/>
          </p:cNvSpPr>
          <p:nvPr/>
        </p:nvSpPr>
        <p:spPr bwMode="auto">
          <a:xfrm>
            <a:off x="6705600" y="4876800"/>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89" name="Freeform 93"/>
          <p:cNvSpPr>
            <a:spLocks/>
          </p:cNvSpPr>
          <p:nvPr/>
        </p:nvSpPr>
        <p:spPr bwMode="auto">
          <a:xfrm>
            <a:off x="5867400" y="5334000"/>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cxnSp>
        <p:nvCxnSpPr>
          <p:cNvPr id="91" name="Straight Arrow Connector 90"/>
          <p:cNvCxnSpPr>
            <a:cxnSpLocks noChangeShapeType="1"/>
          </p:cNvCxnSpPr>
          <p:nvPr/>
        </p:nvCxnSpPr>
        <p:spPr bwMode="auto">
          <a:xfrm>
            <a:off x="7162800" y="2895600"/>
            <a:ext cx="762000" cy="1588"/>
          </a:xfrm>
          <a:prstGeom prst="straightConnector1">
            <a:avLst/>
          </a:prstGeom>
          <a:noFill/>
          <a:ln w="22225" algn="ctr">
            <a:solidFill>
              <a:schemeClr val="tx1"/>
            </a:solidFill>
            <a:round/>
            <a:headEnd/>
            <a:tailEnd type="arrow" w="med" len="med"/>
          </a:ln>
        </p:spPr>
      </p:cxnSp>
      <p:sp>
        <p:nvSpPr>
          <p:cNvPr id="68702" name="Rectangle 56"/>
          <p:cNvSpPr>
            <a:spLocks noChangeArrowheads="1"/>
          </p:cNvSpPr>
          <p:nvPr/>
        </p:nvSpPr>
        <p:spPr bwMode="auto">
          <a:xfrm>
            <a:off x="7391400" y="5410200"/>
            <a:ext cx="13970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D</a:t>
            </a:r>
          </a:p>
        </p:txBody>
      </p:sp>
      <p:sp>
        <p:nvSpPr>
          <p:cNvPr id="93" name="Rectangle 56"/>
          <p:cNvSpPr>
            <a:spLocks noChangeArrowheads="1"/>
          </p:cNvSpPr>
          <p:nvPr/>
        </p:nvSpPr>
        <p:spPr bwMode="auto">
          <a:xfrm>
            <a:off x="6019800" y="5334000"/>
            <a:ext cx="2349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S2</a:t>
            </a:r>
          </a:p>
        </p:txBody>
      </p:sp>
      <p:sp>
        <p:nvSpPr>
          <p:cNvPr id="94" name="Freeform 83"/>
          <p:cNvSpPr>
            <a:spLocks/>
          </p:cNvSpPr>
          <p:nvPr/>
        </p:nvSpPr>
        <p:spPr bwMode="auto">
          <a:xfrm>
            <a:off x="5386388" y="4876800"/>
            <a:ext cx="1371600" cy="990600"/>
          </a:xfrm>
          <a:custGeom>
            <a:avLst/>
            <a:gdLst>
              <a:gd name="T0" fmla="*/ 0 w 976"/>
              <a:gd name="T1" fmla="*/ 0 h 1009"/>
              <a:gd name="T2" fmla="*/ 2147483647 w 976"/>
              <a:gd name="T3" fmla="*/ 0 h 1009"/>
              <a:gd name="T4" fmla="*/ 2147483647 w 976"/>
              <a:gd name="T5" fmla="*/ 2147483647 h 1009"/>
              <a:gd name="T6" fmla="*/ 0 60000 65536"/>
              <a:gd name="T7" fmla="*/ 0 60000 65536"/>
              <a:gd name="T8" fmla="*/ 0 60000 65536"/>
              <a:gd name="T9" fmla="*/ 0 w 976"/>
              <a:gd name="T10" fmla="*/ 0 h 1009"/>
              <a:gd name="T11" fmla="*/ 976 w 976"/>
              <a:gd name="T12" fmla="*/ 1009 h 1009"/>
            </a:gdLst>
            <a:ahLst/>
            <a:cxnLst>
              <a:cxn ang="T6">
                <a:pos x="T0" y="T1"/>
              </a:cxn>
              <a:cxn ang="T7">
                <a:pos x="T2" y="T3"/>
              </a:cxn>
              <a:cxn ang="T8">
                <a:pos x="T4" y="T5"/>
              </a:cxn>
            </a:cxnLst>
            <a:rect l="T9" t="T10" r="T11" b="T12"/>
            <a:pathLst>
              <a:path w="976" h="1009">
                <a:moveTo>
                  <a:pt x="0" y="0"/>
                </a:moveTo>
                <a:lnTo>
                  <a:pt x="975" y="0"/>
                </a:lnTo>
                <a:lnTo>
                  <a:pt x="975" y="1008"/>
                </a:lnTo>
              </a:path>
            </a:pathLst>
          </a:custGeom>
          <a:noFill/>
          <a:ln w="28575" cap="rnd">
            <a:solidFill>
              <a:srgbClr val="000000"/>
            </a:solidFill>
            <a:prstDash val="dash"/>
            <a:round/>
            <a:headEnd type="none" w="sm" len="sm"/>
            <a:tailEnd type="none" w="sm" len="sm"/>
          </a:ln>
        </p:spPr>
        <p:txBody>
          <a:bodyPr/>
          <a:lstStyle/>
          <a:p>
            <a:endParaRPr lang="en-US"/>
          </a:p>
        </p:txBody>
      </p:sp>
      <p:sp>
        <p:nvSpPr>
          <p:cNvPr id="23648" name="Right Arrow 94"/>
          <p:cNvSpPr>
            <a:spLocks noChangeArrowheads="1"/>
          </p:cNvSpPr>
          <p:nvPr/>
        </p:nvSpPr>
        <p:spPr bwMode="auto">
          <a:xfrm rot="2900179">
            <a:off x="6246813" y="4402138"/>
            <a:ext cx="514350" cy="431800"/>
          </a:xfrm>
          <a:prstGeom prst="rightArrow">
            <a:avLst>
              <a:gd name="adj1" fmla="val 29194"/>
              <a:gd name="adj2" fmla="val 33215"/>
            </a:avLst>
          </a:prstGeom>
          <a:solidFill>
            <a:srgbClr val="EE9012">
              <a:alpha val="41176"/>
            </a:srgbClr>
          </a:solidFill>
          <a:ln w="9525" algn="ctr">
            <a:solidFill>
              <a:schemeClr val="tx1"/>
            </a:solidFill>
            <a:round/>
            <a:headEnd/>
            <a:tailEnd/>
          </a:ln>
        </p:spPr>
        <p:txBody>
          <a:bodyPr wrap="none"/>
          <a:lstStyle/>
          <a:p>
            <a:endParaRPr lang="en-US"/>
          </a:p>
        </p:txBody>
      </p:sp>
      <p:cxnSp>
        <p:nvCxnSpPr>
          <p:cNvPr id="66" name="Straight Arrow Connector 65"/>
          <p:cNvCxnSpPr>
            <a:cxnSpLocks noChangeShapeType="1"/>
          </p:cNvCxnSpPr>
          <p:nvPr/>
        </p:nvCxnSpPr>
        <p:spPr bwMode="auto">
          <a:xfrm rot="10800000" flipV="1">
            <a:off x="6934200" y="4870450"/>
            <a:ext cx="685800" cy="1588"/>
          </a:xfrm>
          <a:prstGeom prst="straightConnector1">
            <a:avLst/>
          </a:prstGeom>
          <a:noFill/>
          <a:ln w="9525" algn="ctr">
            <a:solidFill>
              <a:schemeClr val="tx1"/>
            </a:solidFill>
            <a:round/>
            <a:headEnd/>
            <a:tailEnd type="arrow" w="med" len="med"/>
          </a:ln>
        </p:spPr>
      </p:cxnSp>
      <p:sp>
        <p:nvSpPr>
          <p:cNvPr id="67" name="Rectangle 51"/>
          <p:cNvSpPr>
            <a:spLocks noChangeArrowheads="1"/>
          </p:cNvSpPr>
          <p:nvPr/>
        </p:nvSpPr>
        <p:spPr bwMode="auto">
          <a:xfrm>
            <a:off x="7785100" y="4495800"/>
            <a:ext cx="1303338" cy="692150"/>
          </a:xfrm>
          <a:prstGeom prst="rect">
            <a:avLst/>
          </a:prstGeom>
          <a:noFill/>
          <a:ln w="9525">
            <a:noFill/>
            <a:miter lim="800000"/>
            <a:headEnd/>
            <a:tailEnd/>
          </a:ln>
        </p:spPr>
        <p:txBody>
          <a:bodyPr wrap="none" lIns="0" tIns="0" rIns="0" bIns="0">
            <a:spAutoFit/>
          </a:bodyPr>
          <a:lstStyle/>
          <a:p>
            <a:pPr algn="ctr" defTabSz="514350" eaLnBrk="0" hangingPunct="0"/>
            <a:r>
              <a:rPr lang="en-AU" sz="1500" b="1">
                <a:solidFill>
                  <a:srgbClr val="000000"/>
                </a:solidFill>
                <a:latin typeface="Arial" pitchFamily="34" charset="0"/>
              </a:rPr>
              <a:t>New </a:t>
            </a:r>
            <a:br>
              <a:rPr lang="en-AU" sz="1500" b="1">
                <a:solidFill>
                  <a:srgbClr val="000000"/>
                </a:solidFill>
                <a:latin typeface="Arial" pitchFamily="34" charset="0"/>
              </a:rPr>
            </a:br>
            <a:r>
              <a:rPr lang="en-AU" sz="1500" b="1">
                <a:solidFill>
                  <a:srgbClr val="000000"/>
                </a:solidFill>
                <a:latin typeface="Arial" pitchFamily="34" charset="0"/>
              </a:rPr>
              <a:t>Equilibrium</a:t>
            </a:r>
          </a:p>
          <a:p>
            <a:pPr algn="ctr" defTabSz="514350" eaLnBrk="0" hangingPunct="0"/>
            <a:r>
              <a:rPr lang="en-AU" sz="1500" b="1">
                <a:solidFill>
                  <a:srgbClr val="000000"/>
                </a:solidFill>
                <a:latin typeface="Arial" pitchFamily="34" charset="0"/>
              </a:rPr>
              <a:t>Price/Quantity</a:t>
            </a:r>
          </a:p>
        </p:txBody>
      </p:sp>
      <p:graphicFrame>
        <p:nvGraphicFramePr>
          <p:cNvPr id="68" name="Group 81"/>
          <p:cNvGraphicFramePr>
            <a:graphicFrameLocks noGrp="1"/>
          </p:cNvGraphicFramePr>
          <p:nvPr/>
        </p:nvGraphicFramePr>
        <p:xfrm>
          <a:off x="3048000" y="2128838"/>
          <a:ext cx="1600200" cy="3047999"/>
        </p:xfrm>
        <a:graphic>
          <a:graphicData uri="http://schemas.openxmlformats.org/drawingml/2006/table">
            <a:tbl>
              <a:tblPr/>
              <a:tblGrid>
                <a:gridCol w="1600200">
                  <a:extLst>
                    <a:ext uri="{9D8B030D-6E8A-4147-A177-3AD203B41FA5}">
                      <a16:colId xmlns:a16="http://schemas.microsoft.com/office/drawing/2014/main" val="20000"/>
                    </a:ext>
                  </a:extLst>
                </a:gridCol>
              </a:tblGrid>
              <a:tr h="52781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20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dissolv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additive="base">
                                        <p:cTn id="12" dur="500" fill="hold"/>
                                        <p:tgtEl>
                                          <p:spTgt spid="89"/>
                                        </p:tgtEl>
                                        <p:attrNameLst>
                                          <p:attrName>ppt_x</p:attrName>
                                        </p:attrNameLst>
                                      </p:cBhvr>
                                      <p:tavLst>
                                        <p:tav tm="0">
                                          <p:val>
                                            <p:strVal val="#ppt_x"/>
                                          </p:val>
                                        </p:tav>
                                        <p:tav tm="100000">
                                          <p:val>
                                            <p:strVal val="#ppt_x"/>
                                          </p:val>
                                        </p:tav>
                                      </p:tavLst>
                                    </p:anim>
                                    <p:anim calcmode="lin" valueType="num">
                                      <p:cBhvr additive="base">
                                        <p:cTn id="13" dur="500" fill="hold"/>
                                        <p:tgtEl>
                                          <p:spTgt spid="8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84"/>
                                        </p:tgtEl>
                                        <p:attrNameLst>
                                          <p:attrName>style.visibility</p:attrName>
                                        </p:attrNameLst>
                                      </p:cBhvr>
                                      <p:to>
                                        <p:strVal val="visible"/>
                                      </p:to>
                                    </p:set>
                                    <p:anim calcmode="lin" valueType="num">
                                      <p:cBhvr additive="base">
                                        <p:cTn id="22" dur="500" fill="hold"/>
                                        <p:tgtEl>
                                          <p:spTgt spid="84"/>
                                        </p:tgtEl>
                                        <p:attrNameLst>
                                          <p:attrName>ppt_x</p:attrName>
                                        </p:attrNameLst>
                                      </p:cBhvr>
                                      <p:tavLst>
                                        <p:tav tm="0">
                                          <p:val>
                                            <p:strVal val="#ppt_x"/>
                                          </p:val>
                                        </p:tav>
                                        <p:tav tm="100000">
                                          <p:val>
                                            <p:strVal val="#ppt_x"/>
                                          </p:val>
                                        </p:tav>
                                      </p:tavLst>
                                    </p:anim>
                                    <p:anim calcmode="lin" valueType="num">
                                      <p:cBhvr additive="base">
                                        <p:cTn id="23" dur="500" fill="hold"/>
                                        <p:tgtEl>
                                          <p:spTgt spid="84"/>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500" fill="hold"/>
                                        <p:tgtEl>
                                          <p:spTgt spid="86"/>
                                        </p:tgtEl>
                                        <p:attrNameLst>
                                          <p:attrName>ppt_x</p:attrName>
                                        </p:attrNameLst>
                                      </p:cBhvr>
                                      <p:tavLst>
                                        <p:tav tm="0">
                                          <p:val>
                                            <p:strVal val="#ppt_x"/>
                                          </p:val>
                                        </p:tav>
                                        <p:tav tm="100000">
                                          <p:val>
                                            <p:strVal val="#ppt_x"/>
                                          </p:val>
                                        </p:tav>
                                      </p:tavLst>
                                    </p:anim>
                                    <p:anim calcmode="lin" valueType="num">
                                      <p:cBhvr additive="base">
                                        <p:cTn id="28" dur="500" fill="hold"/>
                                        <p:tgtEl>
                                          <p:spTgt spid="86"/>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85"/>
                                        </p:tgtEl>
                                        <p:attrNameLst>
                                          <p:attrName>style.visibility</p:attrName>
                                        </p:attrNameLst>
                                      </p:cBhvr>
                                      <p:to>
                                        <p:strVal val="visible"/>
                                      </p:to>
                                    </p:set>
                                    <p:anim calcmode="lin" valueType="num">
                                      <p:cBhvr additive="base">
                                        <p:cTn id="32" dur="500" fill="hold"/>
                                        <p:tgtEl>
                                          <p:spTgt spid="85"/>
                                        </p:tgtEl>
                                        <p:attrNameLst>
                                          <p:attrName>ppt_x</p:attrName>
                                        </p:attrNameLst>
                                      </p:cBhvr>
                                      <p:tavLst>
                                        <p:tav tm="0">
                                          <p:val>
                                            <p:strVal val="#ppt_x"/>
                                          </p:val>
                                        </p:tav>
                                        <p:tav tm="100000">
                                          <p:val>
                                            <p:strVal val="#ppt_x"/>
                                          </p:val>
                                        </p:tav>
                                      </p:tavLst>
                                    </p:anim>
                                    <p:anim calcmode="lin" valueType="num">
                                      <p:cBhvr additive="base">
                                        <p:cTn id="33" dur="500" fill="hold"/>
                                        <p:tgtEl>
                                          <p:spTgt spid="85"/>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additive="base">
                                        <p:cTn id="37" dur="500" fill="hold"/>
                                        <p:tgtEl>
                                          <p:spTgt spid="87"/>
                                        </p:tgtEl>
                                        <p:attrNameLst>
                                          <p:attrName>ppt_x</p:attrName>
                                        </p:attrNameLst>
                                      </p:cBhvr>
                                      <p:tavLst>
                                        <p:tav tm="0">
                                          <p:val>
                                            <p:strVal val="#ppt_x"/>
                                          </p:val>
                                        </p:tav>
                                        <p:tav tm="100000">
                                          <p:val>
                                            <p:strVal val="#ppt_x"/>
                                          </p:val>
                                        </p:tav>
                                      </p:tavLst>
                                    </p:anim>
                                    <p:anim calcmode="lin" valueType="num">
                                      <p:cBhvr additive="base">
                                        <p:cTn id="3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3554"/>
                                        </p:tgtEl>
                                        <p:attrNameLst>
                                          <p:attrName>style.visibility</p:attrName>
                                        </p:attrNameLst>
                                      </p:cBhvr>
                                      <p:to>
                                        <p:strVal val="visible"/>
                                      </p:to>
                                    </p:set>
                                    <p:animEffect transition="in" filter="wipe(down)">
                                      <p:cBhvr>
                                        <p:cTn id="43" dur="500"/>
                                        <p:tgtEl>
                                          <p:spTgt spid="23554"/>
                                        </p:tgtEl>
                                      </p:cBhvr>
                                    </p:animEffect>
                                  </p:childTnLst>
                                </p:cTn>
                              </p:par>
                              <p:par>
                                <p:cTn id="44" presetID="2" presetClass="entr" presetSubtype="4" fill="hold" grpId="0" nodeType="withEffect">
                                  <p:stCondLst>
                                    <p:cond delay="0"/>
                                  </p:stCondLst>
                                  <p:childTnLst>
                                    <p:set>
                                      <p:cBhvr>
                                        <p:cTn id="45" dur="1" fill="hold">
                                          <p:stCondLst>
                                            <p:cond delay="0"/>
                                          </p:stCondLst>
                                        </p:cTn>
                                        <p:tgtEl>
                                          <p:spTgt spid="93"/>
                                        </p:tgtEl>
                                        <p:attrNameLst>
                                          <p:attrName>style.visibility</p:attrName>
                                        </p:attrNameLst>
                                      </p:cBhvr>
                                      <p:to>
                                        <p:strVal val="visible"/>
                                      </p:to>
                                    </p:set>
                                    <p:anim calcmode="lin" valueType="num">
                                      <p:cBhvr additive="base">
                                        <p:cTn id="46" dur="500" fill="hold"/>
                                        <p:tgtEl>
                                          <p:spTgt spid="93"/>
                                        </p:tgtEl>
                                        <p:attrNameLst>
                                          <p:attrName>ppt_x</p:attrName>
                                        </p:attrNameLst>
                                      </p:cBhvr>
                                      <p:tavLst>
                                        <p:tav tm="0">
                                          <p:val>
                                            <p:strVal val="#ppt_x"/>
                                          </p:val>
                                        </p:tav>
                                        <p:tav tm="100000">
                                          <p:val>
                                            <p:strVal val="#ppt_x"/>
                                          </p:val>
                                        </p:tav>
                                      </p:tavLst>
                                    </p:anim>
                                    <p:anim calcmode="lin" valueType="num">
                                      <p:cBhvr additive="base">
                                        <p:cTn id="47"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wipe(left)">
                                      <p:cBhvr>
                                        <p:cTn id="52" dur="500"/>
                                        <p:tgtEl>
                                          <p:spTgt spid="9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wipe(down)">
                                      <p:cBhvr>
                                        <p:cTn id="57" dur="500"/>
                                        <p:tgtEl>
                                          <p:spTgt spid="9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3648"/>
                                        </p:tgtEl>
                                        <p:attrNameLst>
                                          <p:attrName>style.visibility</p:attrName>
                                        </p:attrNameLst>
                                      </p:cBhvr>
                                      <p:to>
                                        <p:strVal val="visible"/>
                                      </p:to>
                                    </p:set>
                                    <p:animEffect transition="in" filter="wipe(up)">
                                      <p:cBhvr>
                                        <p:cTn id="62" dur="500"/>
                                        <p:tgtEl>
                                          <p:spTgt spid="2364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wipe(right)">
                                      <p:cBhvr>
                                        <p:cTn id="67" dur="500"/>
                                        <p:tgtEl>
                                          <p:spTgt spid="66"/>
                                        </p:tgtEl>
                                      </p:cBhvr>
                                    </p:animEffect>
                                  </p:childTnLst>
                                </p:cTn>
                              </p:par>
                            </p:childTnLst>
                          </p:cTn>
                        </p:par>
                        <p:par>
                          <p:cTn id="68" fill="hold">
                            <p:stCondLst>
                              <p:cond delay="500"/>
                            </p:stCondLst>
                            <p:childTnLst>
                              <p:par>
                                <p:cTn id="69" presetID="2" presetClass="entr" presetSubtype="2"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500" fill="hold"/>
                                        <p:tgtEl>
                                          <p:spTgt spid="67"/>
                                        </p:tgtEl>
                                        <p:attrNameLst>
                                          <p:attrName>ppt_x</p:attrName>
                                        </p:attrNameLst>
                                      </p:cBhvr>
                                      <p:tavLst>
                                        <p:tav tm="0">
                                          <p:val>
                                            <p:strVal val="1+#ppt_w/2"/>
                                          </p:val>
                                        </p:tav>
                                        <p:tav tm="100000">
                                          <p:val>
                                            <p:strVal val="#ppt_x"/>
                                          </p:val>
                                        </p:tav>
                                      </p:tavLst>
                                    </p:anim>
                                    <p:anim calcmode="lin" valueType="num">
                                      <p:cBhvr additive="base">
                                        <p:cTn id="72"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84" grpId="0" animBg="1"/>
      <p:bldP spid="85" grpId="0" animBg="1"/>
      <p:bldP spid="86" grpId="0" animBg="1"/>
      <p:bldP spid="87" grpId="0" animBg="1"/>
      <p:bldP spid="88" grpId="0" animBg="1"/>
      <p:bldP spid="89" grpId="0" animBg="1"/>
      <p:bldP spid="93" grpId="0" autoUpdateAnimBg="0"/>
      <p:bldP spid="94" grpId="0" animBg="1"/>
      <p:bldP spid="23648" grpId="0" animBg="1"/>
      <p:bldP spid="6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Surpluses Caused By Excess Supply</a:t>
            </a:r>
            <a:endParaRPr lang="en-US" dirty="0"/>
          </a:p>
        </p:txBody>
      </p:sp>
      <p:pic>
        <p:nvPicPr>
          <p:cNvPr id="4" name="Picture 13" descr="C:\Prentice Hall\CaseFair\presentations\Cf03\images\optimized\excesssply.gif"/>
          <p:cNvPicPr>
            <a:picLocks noChangeAspect="1" noChangeArrowheads="1"/>
          </p:cNvPicPr>
          <p:nvPr/>
        </p:nvPicPr>
        <p:blipFill>
          <a:blip r:embed="rId2"/>
          <a:srcRect/>
          <a:stretch>
            <a:fillRect/>
          </a:stretch>
        </p:blipFill>
        <p:spPr bwMode="auto">
          <a:xfrm>
            <a:off x="2590800" y="2438400"/>
            <a:ext cx="5189538" cy="3794125"/>
          </a:xfrm>
          <a:prstGeom prst="rect">
            <a:avLst/>
          </a:prstGeom>
          <a:noFill/>
          <a:ln w="9525">
            <a:noFill/>
            <a:miter lim="800000"/>
            <a:headEnd/>
            <a:tailEnd/>
          </a:ln>
        </p:spPr>
      </p:pic>
      <p:pic>
        <p:nvPicPr>
          <p:cNvPr id="5" name="Picture 14" descr="C:\Prentice Hall\CaseFair\presentations\Cf03\images\optimized\excesssply1.gif"/>
          <p:cNvPicPr>
            <a:picLocks noChangeAspect="1" noChangeArrowheads="1"/>
          </p:cNvPicPr>
          <p:nvPr/>
        </p:nvPicPr>
        <p:blipFill>
          <a:blip r:embed="rId3"/>
          <a:srcRect/>
          <a:stretch>
            <a:fillRect/>
          </a:stretch>
        </p:blipFill>
        <p:spPr bwMode="auto">
          <a:xfrm>
            <a:off x="2590800" y="2438400"/>
            <a:ext cx="5189538" cy="3794125"/>
          </a:xfrm>
          <a:prstGeom prst="rect">
            <a:avLst/>
          </a:prstGeom>
          <a:noFill/>
          <a:ln w="9525">
            <a:noFill/>
            <a:miter lim="800000"/>
            <a:headEnd/>
            <a:tailEnd/>
          </a:ln>
        </p:spPr>
      </p:pic>
      <p:pic>
        <p:nvPicPr>
          <p:cNvPr id="6" name="Picture 15" descr="C:\Prentice Hall\CaseFair\presentations\Cf03\images\optimized\excesssply2.gif"/>
          <p:cNvPicPr>
            <a:picLocks noChangeAspect="1" noChangeArrowheads="1"/>
          </p:cNvPicPr>
          <p:nvPr/>
        </p:nvPicPr>
        <p:blipFill>
          <a:blip r:embed="rId4"/>
          <a:srcRect/>
          <a:stretch>
            <a:fillRect/>
          </a:stretch>
        </p:blipFill>
        <p:spPr bwMode="auto">
          <a:xfrm>
            <a:off x="2590800" y="2438400"/>
            <a:ext cx="5189538" cy="379412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ou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4000" smtClean="0">
                <a:solidFill>
                  <a:srgbClr val="C00000"/>
                </a:solidFill>
                <a:latin typeface="Arial" pitchFamily="34" charset="0"/>
                <a:cs typeface="Arial" pitchFamily="34" charset="0"/>
              </a:rPr>
              <a:t>Law of Supply and Demand</a:t>
            </a:r>
          </a:p>
        </p:txBody>
      </p:sp>
      <p:sp>
        <p:nvSpPr>
          <p:cNvPr id="3" name="Rectangle 3"/>
          <p:cNvSpPr txBox="1">
            <a:spLocks noChangeArrowheads="1"/>
          </p:cNvSpPr>
          <p:nvPr/>
        </p:nvSpPr>
        <p:spPr>
          <a:xfrm>
            <a:off x="762000" y="2138363"/>
            <a:ext cx="8001000" cy="3881437"/>
          </a:xfrm>
          <a:prstGeom prst="rect">
            <a:avLst/>
          </a:prstGeom>
        </p:spPr>
        <p:txBody>
          <a:bodyPr/>
          <a:lstStyle/>
          <a:p>
            <a:pPr marL="514350" indent="-514350">
              <a:spcBef>
                <a:spcPct val="20000"/>
              </a:spcBef>
              <a:buClr>
                <a:schemeClr val="accent2"/>
              </a:buClr>
              <a:buFont typeface="Wingdings" pitchFamily="2" charset="2"/>
              <a:buChar char="w"/>
              <a:defRPr/>
            </a:pPr>
            <a:r>
              <a:rPr lang="en-US" sz="2200" kern="0" dirty="0">
                <a:latin typeface="Arial" charset="0"/>
                <a:cs typeface="Arial" charset="0"/>
              </a:rPr>
              <a:t>Law of supply and demand – the</a:t>
            </a:r>
            <a:r>
              <a:rPr lang="en-US" sz="2200" kern="0" dirty="0" smtClean="0">
                <a:latin typeface="Arial" charset="0"/>
                <a:cs typeface="Arial" charset="0"/>
              </a:rPr>
              <a:t> price </a:t>
            </a:r>
            <a:r>
              <a:rPr lang="en-US" sz="2200" kern="0" dirty="0">
                <a:latin typeface="Arial" charset="0"/>
                <a:cs typeface="Arial" charset="0"/>
              </a:rPr>
              <a:t>of any good adjusts to bring the quantity supplied and the quantity demanded for that good into </a:t>
            </a:r>
            <a:r>
              <a:rPr lang="en-US" sz="2200" kern="0" dirty="0" smtClean="0">
                <a:latin typeface="Arial" charset="0"/>
                <a:cs typeface="Arial" charset="0"/>
              </a:rPr>
              <a:t>balance reaching a market clearing price</a:t>
            </a:r>
          </a:p>
          <a:p>
            <a:pPr marL="971550" lvl="1" indent="-514350">
              <a:spcBef>
                <a:spcPct val="20000"/>
              </a:spcBef>
              <a:buClr>
                <a:schemeClr val="accent2"/>
              </a:buClr>
              <a:buFont typeface="Wingdings" pitchFamily="2" charset="2"/>
              <a:buChar char="w"/>
              <a:defRPr/>
            </a:pPr>
            <a:r>
              <a:rPr lang="en-US" sz="2200" kern="0" dirty="0">
                <a:solidFill>
                  <a:srgbClr val="C00000"/>
                </a:solidFill>
                <a:latin typeface="Arial" charset="0"/>
                <a:cs typeface="Arial" charset="0"/>
              </a:rPr>
              <a:t>Shortages/Surpluses are short-lived market conditions</a:t>
            </a:r>
          </a:p>
          <a:p>
            <a:pPr marL="914400" lvl="1" indent="-514350">
              <a:spcBef>
                <a:spcPct val="20000"/>
              </a:spcBef>
              <a:buClr>
                <a:schemeClr val="accent2"/>
              </a:buClr>
              <a:buSzPct val="55000"/>
              <a:buFont typeface="Wingdings" pitchFamily="2" charset="2"/>
              <a:buChar char="n"/>
              <a:defRPr/>
            </a:pPr>
            <a:endParaRPr lang="en-US" sz="1800" kern="0" dirty="0">
              <a:solidFill>
                <a:srgbClr val="C00000"/>
              </a:solidFill>
              <a:latin typeface="Arial" charset="0"/>
              <a:cs typeface="Arial" charset="0"/>
            </a:endParaRPr>
          </a:p>
        </p:txBody>
      </p:sp>
      <p:pic>
        <p:nvPicPr>
          <p:cNvPr id="4" name="Picture 5" descr="http://cdis.missouri.edu/exec/data/courses2/2081/diagram1-3.jpg"/>
          <p:cNvPicPr>
            <a:picLocks noChangeAspect="1" noChangeArrowheads="1"/>
          </p:cNvPicPr>
          <p:nvPr/>
        </p:nvPicPr>
        <p:blipFill>
          <a:blip r:embed="rId2" cstate="print"/>
          <a:srcRect/>
          <a:stretch>
            <a:fillRect/>
          </a:stretch>
        </p:blipFill>
        <p:spPr bwMode="auto">
          <a:xfrm>
            <a:off x="990600" y="3810000"/>
            <a:ext cx="3759200" cy="2819400"/>
          </a:xfrm>
          <a:prstGeom prst="rect">
            <a:avLst/>
          </a:prstGeom>
          <a:ln>
            <a:noFill/>
          </a:ln>
          <a:effectLst>
            <a:outerShdw blurRad="190500" algn="tl" rotWithShape="0">
              <a:srgbClr val="000000">
                <a:alpha val="70000"/>
              </a:srgbClr>
            </a:outerShdw>
          </a:effectLst>
        </p:spPr>
      </p:pic>
      <p:pic>
        <p:nvPicPr>
          <p:cNvPr id="5" name="Picture 7" descr="http://cdis.missouri.edu/exec/data/courses2/2081/diagram1-4.jpg"/>
          <p:cNvPicPr>
            <a:picLocks noChangeAspect="1" noChangeArrowheads="1"/>
          </p:cNvPicPr>
          <p:nvPr/>
        </p:nvPicPr>
        <p:blipFill>
          <a:blip r:embed="rId3" cstate="print"/>
          <a:srcRect/>
          <a:stretch>
            <a:fillRect/>
          </a:stretch>
        </p:blipFill>
        <p:spPr bwMode="auto">
          <a:xfrm>
            <a:off x="4951413" y="3827463"/>
            <a:ext cx="3735387" cy="2801937"/>
          </a:xfrm>
          <a:prstGeom prst="rect">
            <a:avLst/>
          </a:prstGeom>
          <a:ln>
            <a:noFill/>
          </a:ln>
          <a:effectLst>
            <a:outerShdw blurRad="190500" algn="tl" rotWithShape="0">
              <a:srgbClr val="000000">
                <a:alpha val="70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smtClean="0">
                <a:ea typeface="+mj-ea"/>
                <a:cs typeface="+mj-cs"/>
              </a:rPr>
              <a:t>Increases in Demand and Supply</a:t>
            </a:r>
          </a:p>
        </p:txBody>
      </p:sp>
      <p:sp>
        <p:nvSpPr>
          <p:cNvPr id="159747" name="Rectangle 3"/>
          <p:cNvSpPr>
            <a:spLocks noGrp="1" noChangeArrowheads="1"/>
          </p:cNvSpPr>
          <p:nvPr>
            <p:ph type="body" sz="half" idx="1"/>
          </p:nvPr>
        </p:nvSpPr>
        <p:spPr>
          <a:xfrm>
            <a:off x="381000" y="5410200"/>
            <a:ext cx="4457700" cy="1447800"/>
          </a:xfrm>
        </p:spPr>
        <p:txBody>
          <a:bodyPr/>
          <a:lstStyle/>
          <a:p>
            <a:pPr eaLnBrk="1" hangingPunct="1">
              <a:defRPr/>
            </a:pPr>
            <a:r>
              <a:rPr lang="en-US" sz="2400" b="1" i="1" dirty="0" smtClean="0">
                <a:ea typeface="+mn-ea"/>
                <a:cs typeface="+mn-cs"/>
              </a:rPr>
              <a:t>Higher demand</a:t>
            </a:r>
            <a:r>
              <a:rPr lang="en-US" sz="2400" dirty="0" smtClean="0">
                <a:ea typeface="+mn-ea"/>
                <a:cs typeface="+mn-cs"/>
              </a:rPr>
              <a:t> leads to higher equilibrium price and higher equilibrium quantity.</a:t>
            </a:r>
          </a:p>
        </p:txBody>
      </p:sp>
      <p:sp>
        <p:nvSpPr>
          <p:cNvPr id="159754" name="Rectangle 10"/>
          <p:cNvSpPr>
            <a:spLocks noGrp="1" noChangeArrowheads="1"/>
          </p:cNvSpPr>
          <p:nvPr>
            <p:ph type="body" sz="half" idx="2"/>
          </p:nvPr>
        </p:nvSpPr>
        <p:spPr>
          <a:xfrm>
            <a:off x="4876800" y="5410200"/>
            <a:ext cx="4267200" cy="1524000"/>
          </a:xfrm>
        </p:spPr>
        <p:txBody>
          <a:bodyPr/>
          <a:lstStyle/>
          <a:p>
            <a:pPr eaLnBrk="1" hangingPunct="1">
              <a:defRPr/>
            </a:pPr>
            <a:r>
              <a:rPr lang="en-US" sz="2400" b="1" i="1" dirty="0" smtClean="0">
                <a:ea typeface="+mn-ea"/>
                <a:cs typeface="+mn-cs"/>
              </a:rPr>
              <a:t>Higher supply</a:t>
            </a:r>
            <a:r>
              <a:rPr lang="en-US" sz="2400" dirty="0" smtClean="0">
                <a:ea typeface="+mn-ea"/>
                <a:cs typeface="+mn-cs"/>
              </a:rPr>
              <a:t> leads to lower equilibrium price and higher equilibrium quantity.</a:t>
            </a:r>
          </a:p>
        </p:txBody>
      </p:sp>
      <p:pic>
        <p:nvPicPr>
          <p:cNvPr id="70661" name="Picture 29" descr="C:\Prentice Hall\CaseFair\presentations\Cf03\images\optimized\S&amp;D1-2.gif"/>
          <p:cNvPicPr>
            <a:picLocks noChangeAspect="1" noChangeArrowheads="1"/>
          </p:cNvPicPr>
          <p:nvPr/>
        </p:nvPicPr>
        <p:blipFill>
          <a:blip r:embed="rId2"/>
          <a:srcRect/>
          <a:stretch>
            <a:fillRect/>
          </a:stretch>
        </p:blipFill>
        <p:spPr bwMode="auto">
          <a:xfrm>
            <a:off x="609600" y="1905000"/>
            <a:ext cx="3749675" cy="3440113"/>
          </a:xfrm>
          <a:prstGeom prst="rect">
            <a:avLst/>
          </a:prstGeom>
          <a:noFill/>
          <a:ln w="9525">
            <a:noFill/>
            <a:miter lim="800000"/>
            <a:headEnd/>
            <a:tailEnd/>
          </a:ln>
        </p:spPr>
      </p:pic>
      <p:pic>
        <p:nvPicPr>
          <p:cNvPr id="159774" name="Picture 30" descr="C:\Prentice Hall\CaseFair\presentations\Cf03\images\optimized\S&amp;D1-1.gif"/>
          <p:cNvPicPr>
            <a:picLocks noChangeAspect="1" noChangeArrowheads="1"/>
          </p:cNvPicPr>
          <p:nvPr/>
        </p:nvPicPr>
        <p:blipFill>
          <a:blip r:embed="rId3"/>
          <a:srcRect/>
          <a:stretch>
            <a:fillRect/>
          </a:stretch>
        </p:blipFill>
        <p:spPr bwMode="auto">
          <a:xfrm>
            <a:off x="609600" y="1905000"/>
            <a:ext cx="3749675" cy="3440113"/>
          </a:xfrm>
          <a:prstGeom prst="rect">
            <a:avLst/>
          </a:prstGeom>
          <a:noFill/>
          <a:ln w="9525">
            <a:noFill/>
            <a:miter lim="800000"/>
            <a:headEnd/>
            <a:tailEnd/>
          </a:ln>
        </p:spPr>
      </p:pic>
      <p:pic>
        <p:nvPicPr>
          <p:cNvPr id="159775" name="Picture 31" descr="C:\Prentice Hall\CaseFair\presentations\Cf03\images\optimized\S&amp;d1.gif"/>
          <p:cNvPicPr>
            <a:picLocks noChangeAspect="1" noChangeArrowheads="1"/>
          </p:cNvPicPr>
          <p:nvPr/>
        </p:nvPicPr>
        <p:blipFill>
          <a:blip r:embed="rId4"/>
          <a:srcRect/>
          <a:stretch>
            <a:fillRect/>
          </a:stretch>
        </p:blipFill>
        <p:spPr bwMode="auto">
          <a:xfrm>
            <a:off x="609600" y="1905000"/>
            <a:ext cx="3749675" cy="3440113"/>
          </a:xfrm>
          <a:prstGeom prst="rect">
            <a:avLst/>
          </a:prstGeom>
          <a:noFill/>
          <a:ln w="9525">
            <a:noFill/>
            <a:miter lim="800000"/>
            <a:headEnd/>
            <a:tailEnd/>
          </a:ln>
        </p:spPr>
      </p:pic>
      <p:pic>
        <p:nvPicPr>
          <p:cNvPr id="70664" name="Picture 32" descr="C:\Prentice Hall\CaseFair\presentations\Cf03\images\optimized\S&amp;d2-2.gif"/>
          <p:cNvPicPr>
            <a:picLocks noChangeAspect="1" noChangeArrowheads="1"/>
          </p:cNvPicPr>
          <p:nvPr/>
        </p:nvPicPr>
        <p:blipFill>
          <a:blip r:embed="rId5"/>
          <a:srcRect/>
          <a:stretch>
            <a:fillRect/>
          </a:stretch>
        </p:blipFill>
        <p:spPr bwMode="auto">
          <a:xfrm>
            <a:off x="4876800" y="1905000"/>
            <a:ext cx="3749675" cy="3440113"/>
          </a:xfrm>
          <a:prstGeom prst="rect">
            <a:avLst/>
          </a:prstGeom>
          <a:noFill/>
          <a:ln w="9525">
            <a:noFill/>
            <a:miter lim="800000"/>
            <a:headEnd/>
            <a:tailEnd/>
          </a:ln>
        </p:spPr>
      </p:pic>
      <p:pic>
        <p:nvPicPr>
          <p:cNvPr id="159777" name="Picture 33" descr="C:\Prentice Hall\CaseFair\presentations\Cf03\images\optimized\S&amp;d2-1.gif"/>
          <p:cNvPicPr>
            <a:picLocks noChangeAspect="1" noChangeArrowheads="1"/>
          </p:cNvPicPr>
          <p:nvPr/>
        </p:nvPicPr>
        <p:blipFill>
          <a:blip r:embed="rId6"/>
          <a:srcRect/>
          <a:stretch>
            <a:fillRect/>
          </a:stretch>
        </p:blipFill>
        <p:spPr bwMode="auto">
          <a:xfrm>
            <a:off x="4876800" y="1905000"/>
            <a:ext cx="3749675" cy="3440113"/>
          </a:xfrm>
          <a:prstGeom prst="rect">
            <a:avLst/>
          </a:prstGeom>
          <a:noFill/>
          <a:ln w="9525">
            <a:noFill/>
            <a:miter lim="800000"/>
            <a:headEnd/>
            <a:tailEnd/>
          </a:ln>
        </p:spPr>
      </p:pic>
      <p:pic>
        <p:nvPicPr>
          <p:cNvPr id="159779" name="Picture 35" descr="C:\Prentice Hall\CaseFair\presentations\Cf03\images\optimized\S&amp;d2.gif"/>
          <p:cNvPicPr>
            <a:picLocks noChangeAspect="1" noChangeArrowheads="1"/>
          </p:cNvPicPr>
          <p:nvPr/>
        </p:nvPicPr>
        <p:blipFill>
          <a:blip r:embed="rId7"/>
          <a:srcRect/>
          <a:stretch>
            <a:fillRect/>
          </a:stretch>
        </p:blipFill>
        <p:spPr bwMode="auto">
          <a:xfrm>
            <a:off x="4876800" y="1905000"/>
            <a:ext cx="3749675" cy="344011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wipe(left)">
                                      <p:cBhvr>
                                        <p:cTn id="7" dur="500"/>
                                        <p:tgtEl>
                                          <p:spTgt spid="159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59774"/>
                                        </p:tgtEl>
                                        <p:attrNameLst>
                                          <p:attrName>style.visibility</p:attrName>
                                        </p:attrNameLst>
                                      </p:cBhvr>
                                      <p:to>
                                        <p:strVal val="visible"/>
                                      </p:to>
                                    </p:set>
                                    <p:animEffect transition="in" filter="box(out)">
                                      <p:cBhvr>
                                        <p:cTn id="12" dur="500"/>
                                        <p:tgtEl>
                                          <p:spTgt spid="15977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59775"/>
                                        </p:tgtEl>
                                        <p:attrNameLst>
                                          <p:attrName>style.visibility</p:attrName>
                                        </p:attrNameLst>
                                      </p:cBhvr>
                                      <p:to>
                                        <p:strVal val="visible"/>
                                      </p:to>
                                    </p:set>
                                    <p:animEffect transition="in" filter="box(out)">
                                      <p:cBhvr>
                                        <p:cTn id="17" dur="500"/>
                                        <p:tgtEl>
                                          <p:spTgt spid="1597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9754">
                                            <p:txEl>
                                              <p:pRg st="0" end="0"/>
                                            </p:txEl>
                                          </p:spTgt>
                                        </p:tgtEl>
                                        <p:attrNameLst>
                                          <p:attrName>style.visibility</p:attrName>
                                        </p:attrNameLst>
                                      </p:cBhvr>
                                      <p:to>
                                        <p:strVal val="visible"/>
                                      </p:to>
                                    </p:set>
                                    <p:animEffect transition="in" filter="wipe(left)">
                                      <p:cBhvr>
                                        <p:cTn id="22" dur="500"/>
                                        <p:tgtEl>
                                          <p:spTgt spid="15975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59777"/>
                                        </p:tgtEl>
                                        <p:attrNameLst>
                                          <p:attrName>style.visibility</p:attrName>
                                        </p:attrNameLst>
                                      </p:cBhvr>
                                      <p:to>
                                        <p:strVal val="visible"/>
                                      </p:to>
                                    </p:set>
                                    <p:animEffect transition="in" filter="box(out)">
                                      <p:cBhvr>
                                        <p:cTn id="27" dur="500"/>
                                        <p:tgtEl>
                                          <p:spTgt spid="15977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159779"/>
                                        </p:tgtEl>
                                        <p:attrNameLst>
                                          <p:attrName>style.visibility</p:attrName>
                                        </p:attrNameLst>
                                      </p:cBhvr>
                                      <p:to>
                                        <p:strVal val="visible"/>
                                      </p:to>
                                    </p:set>
                                    <p:animEffect transition="in" filter="box(out)">
                                      <p:cBhvr>
                                        <p:cTn id="32" dur="500"/>
                                        <p:tgtEl>
                                          <p:spTgt spid="159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bldLvl="2" autoUpdateAnimBg="0"/>
      <p:bldP spid="159754"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Up Example or Production</a:t>
            </a:r>
            <a:endParaRPr lang="en-US" dirty="0"/>
          </a:p>
        </p:txBody>
      </p:sp>
      <p:graphicFrame>
        <p:nvGraphicFramePr>
          <p:cNvPr id="4" name="Content Placeholder 3"/>
          <p:cNvGraphicFramePr>
            <a:graphicFrameLocks noGrp="1"/>
          </p:cNvGraphicFramePr>
          <p:nvPr>
            <p:ph idx="1"/>
          </p:nvPr>
        </p:nvGraphicFramePr>
        <p:xfrm>
          <a:off x="809623" y="2214563"/>
          <a:ext cx="3990978" cy="3492372"/>
        </p:xfrm>
        <a:graphic>
          <a:graphicData uri="http://schemas.openxmlformats.org/drawingml/2006/table">
            <a:tbl>
              <a:tblPr firstRow="1" bandRow="1">
                <a:tableStyleId>{5C22544A-7EE6-4342-B048-85BDC9FD1C3A}</a:tableStyleId>
              </a:tblPr>
              <a:tblGrid>
                <a:gridCol w="1995489">
                  <a:extLst>
                    <a:ext uri="{9D8B030D-6E8A-4147-A177-3AD203B41FA5}">
                      <a16:colId xmlns:a16="http://schemas.microsoft.com/office/drawing/2014/main" val="20000"/>
                    </a:ext>
                  </a:extLst>
                </a:gridCol>
                <a:gridCol w="1995489">
                  <a:extLst>
                    <a:ext uri="{9D8B030D-6E8A-4147-A177-3AD203B41FA5}">
                      <a16:colId xmlns:a16="http://schemas.microsoft.com/office/drawing/2014/main" val="20001"/>
                    </a:ext>
                  </a:extLst>
                </a:gridCol>
              </a:tblGrid>
              <a:tr h="541467">
                <a:tc>
                  <a:txBody>
                    <a:bodyPr/>
                    <a:lstStyle/>
                    <a:p>
                      <a:r>
                        <a:rPr lang="en-US" dirty="0" smtClean="0"/>
                        <a:t>Extra Credit (Price)</a:t>
                      </a:r>
                      <a:endParaRPr lang="en-US" dirty="0"/>
                    </a:p>
                  </a:txBody>
                  <a:tcPr/>
                </a:tc>
                <a:tc>
                  <a:txBody>
                    <a:bodyPr/>
                    <a:lstStyle/>
                    <a:p>
                      <a:r>
                        <a:rPr lang="en-US" dirty="0" smtClean="0"/>
                        <a:t>Push</a:t>
                      </a:r>
                      <a:r>
                        <a:rPr lang="en-US" baseline="0" dirty="0" smtClean="0"/>
                        <a:t> Ups (Quantity Supplied)</a:t>
                      </a:r>
                      <a:endParaRPr lang="en-US" dirty="0"/>
                    </a:p>
                  </a:txBody>
                  <a:tcPr/>
                </a:tc>
                <a:extLst>
                  <a:ext uri="{0D108BD9-81ED-4DB2-BD59-A6C34878D82A}">
                    <a16:rowId xmlns:a16="http://schemas.microsoft.com/office/drawing/2014/main" val="10000"/>
                  </a:ext>
                </a:extLst>
              </a:tr>
              <a:tr h="644493">
                <a:tc>
                  <a:txBody>
                    <a:bodyPr/>
                    <a:lstStyle/>
                    <a:p>
                      <a:r>
                        <a:rPr lang="en-US" dirty="0" smtClean="0"/>
                        <a:t>.000000001</a:t>
                      </a:r>
                      <a:endParaRPr lang="en-US" dirty="0"/>
                    </a:p>
                  </a:txBody>
                  <a:tcPr/>
                </a:tc>
                <a:tc>
                  <a:txBody>
                    <a:bodyPr/>
                    <a:lstStyle/>
                    <a:p>
                      <a:endParaRPr lang="en-US" dirty="0"/>
                    </a:p>
                  </a:txBody>
                  <a:tcPr/>
                </a:tc>
                <a:extLst>
                  <a:ext uri="{0D108BD9-81ED-4DB2-BD59-A6C34878D82A}">
                    <a16:rowId xmlns:a16="http://schemas.microsoft.com/office/drawing/2014/main" val="10001"/>
                  </a:ext>
                </a:extLst>
              </a:tr>
              <a:tr h="644493">
                <a:tc>
                  <a:txBody>
                    <a:bodyPr/>
                    <a:lstStyle/>
                    <a:p>
                      <a:r>
                        <a:rPr lang="en-US" dirty="0" smtClean="0"/>
                        <a:t>1</a:t>
                      </a:r>
                      <a:endParaRPr lang="en-US" dirty="0"/>
                    </a:p>
                  </a:txBody>
                  <a:tcPr/>
                </a:tc>
                <a:tc>
                  <a:txBody>
                    <a:bodyPr/>
                    <a:lstStyle/>
                    <a:p>
                      <a:endParaRPr lang="en-US" dirty="0"/>
                    </a:p>
                  </a:txBody>
                  <a:tcPr/>
                </a:tc>
                <a:extLst>
                  <a:ext uri="{0D108BD9-81ED-4DB2-BD59-A6C34878D82A}">
                    <a16:rowId xmlns:a16="http://schemas.microsoft.com/office/drawing/2014/main" val="10002"/>
                  </a:ext>
                </a:extLst>
              </a:tr>
              <a:tr h="644493">
                <a:tc>
                  <a:txBody>
                    <a:bodyPr/>
                    <a:lstStyle/>
                    <a:p>
                      <a:r>
                        <a:rPr lang="en-US" dirty="0" smtClean="0"/>
                        <a:t>3</a:t>
                      </a:r>
                      <a:endParaRPr lang="en-US" dirty="0"/>
                    </a:p>
                  </a:txBody>
                  <a:tcPr/>
                </a:tc>
                <a:tc>
                  <a:txBody>
                    <a:bodyPr/>
                    <a:lstStyle/>
                    <a:p>
                      <a:endParaRPr lang="en-US" dirty="0"/>
                    </a:p>
                  </a:txBody>
                  <a:tcPr/>
                </a:tc>
                <a:extLst>
                  <a:ext uri="{0D108BD9-81ED-4DB2-BD59-A6C34878D82A}">
                    <a16:rowId xmlns:a16="http://schemas.microsoft.com/office/drawing/2014/main" val="10003"/>
                  </a:ext>
                </a:extLst>
              </a:tr>
              <a:tr h="644493">
                <a:tc>
                  <a:txBody>
                    <a:bodyPr/>
                    <a:lstStyle/>
                    <a:p>
                      <a:r>
                        <a:rPr lang="en-US" dirty="0" smtClean="0"/>
                        <a:t>100%</a:t>
                      </a:r>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defRPr/>
            </a:pPr>
            <a:r>
              <a:rPr lang="en-US" smtClean="0">
                <a:ea typeface="+mj-ea"/>
                <a:cs typeface="+mj-cs"/>
              </a:rPr>
              <a:t>Decreases in Demand and Supply</a:t>
            </a:r>
          </a:p>
        </p:txBody>
      </p:sp>
      <p:sp>
        <p:nvSpPr>
          <p:cNvPr id="160771" name="Rectangle 3"/>
          <p:cNvSpPr>
            <a:spLocks noGrp="1" noChangeArrowheads="1"/>
          </p:cNvSpPr>
          <p:nvPr>
            <p:ph type="body" sz="half" idx="1"/>
          </p:nvPr>
        </p:nvSpPr>
        <p:spPr>
          <a:xfrm>
            <a:off x="1066800" y="5562600"/>
            <a:ext cx="4000500" cy="1295400"/>
          </a:xfrm>
        </p:spPr>
        <p:txBody>
          <a:bodyPr/>
          <a:lstStyle/>
          <a:p>
            <a:pPr eaLnBrk="1" hangingPunct="1">
              <a:defRPr/>
            </a:pPr>
            <a:r>
              <a:rPr lang="en-US" sz="2400" b="1" i="1" smtClean="0">
                <a:ea typeface="+mn-ea"/>
                <a:cs typeface="+mn-cs"/>
              </a:rPr>
              <a:t>Lower demand</a:t>
            </a:r>
            <a:r>
              <a:rPr lang="en-US" sz="2400" smtClean="0">
                <a:ea typeface="+mn-ea"/>
                <a:cs typeface="+mn-cs"/>
              </a:rPr>
              <a:t> leads to lower price and lower quantity exchanged.</a:t>
            </a:r>
          </a:p>
        </p:txBody>
      </p:sp>
      <p:sp>
        <p:nvSpPr>
          <p:cNvPr id="160772" name="Rectangle 4"/>
          <p:cNvSpPr>
            <a:spLocks noGrp="1" noChangeArrowheads="1"/>
          </p:cNvSpPr>
          <p:nvPr>
            <p:ph type="body" sz="half" idx="2"/>
          </p:nvPr>
        </p:nvSpPr>
        <p:spPr>
          <a:xfrm>
            <a:off x="5067300" y="5562600"/>
            <a:ext cx="4000500" cy="1219200"/>
          </a:xfrm>
        </p:spPr>
        <p:txBody>
          <a:bodyPr/>
          <a:lstStyle/>
          <a:p>
            <a:pPr eaLnBrk="1" hangingPunct="1">
              <a:defRPr/>
            </a:pPr>
            <a:r>
              <a:rPr lang="en-US" sz="2400" b="1" i="1" smtClean="0">
                <a:ea typeface="+mn-ea"/>
                <a:cs typeface="+mn-cs"/>
              </a:rPr>
              <a:t>Lower supply</a:t>
            </a:r>
            <a:r>
              <a:rPr lang="en-US" sz="2400" smtClean="0">
                <a:ea typeface="+mn-ea"/>
                <a:cs typeface="+mn-cs"/>
              </a:rPr>
              <a:t> leads to higher price and lower quantity exchanged.</a:t>
            </a:r>
          </a:p>
        </p:txBody>
      </p:sp>
      <p:pic>
        <p:nvPicPr>
          <p:cNvPr id="71685" name="Picture 24" descr="C:\Prentice Hall\CaseFair\presentations\Cf03\images\optimized\S&amp;d3-2.gif"/>
          <p:cNvPicPr>
            <a:picLocks noChangeAspect="1" noChangeArrowheads="1"/>
          </p:cNvPicPr>
          <p:nvPr/>
        </p:nvPicPr>
        <p:blipFill>
          <a:blip r:embed="rId2"/>
          <a:srcRect/>
          <a:stretch>
            <a:fillRect/>
          </a:stretch>
        </p:blipFill>
        <p:spPr bwMode="auto">
          <a:xfrm>
            <a:off x="800100" y="2057400"/>
            <a:ext cx="3749675" cy="3440113"/>
          </a:xfrm>
          <a:prstGeom prst="rect">
            <a:avLst/>
          </a:prstGeom>
          <a:noFill/>
          <a:ln w="9525">
            <a:noFill/>
            <a:miter lim="800000"/>
            <a:headEnd/>
            <a:tailEnd/>
          </a:ln>
        </p:spPr>
      </p:pic>
      <p:pic>
        <p:nvPicPr>
          <p:cNvPr id="160793" name="Picture 25" descr="C:\Prentice Hall\CaseFair\presentations\Cf03\images\optimized\S&amp;d3-1.gif"/>
          <p:cNvPicPr>
            <a:picLocks noChangeAspect="1" noChangeArrowheads="1"/>
          </p:cNvPicPr>
          <p:nvPr/>
        </p:nvPicPr>
        <p:blipFill>
          <a:blip r:embed="rId3"/>
          <a:srcRect/>
          <a:stretch>
            <a:fillRect/>
          </a:stretch>
        </p:blipFill>
        <p:spPr bwMode="auto">
          <a:xfrm>
            <a:off x="800100" y="2057400"/>
            <a:ext cx="3749675" cy="3440113"/>
          </a:xfrm>
          <a:prstGeom prst="rect">
            <a:avLst/>
          </a:prstGeom>
          <a:noFill/>
          <a:ln w="9525">
            <a:noFill/>
            <a:miter lim="800000"/>
            <a:headEnd/>
            <a:tailEnd/>
          </a:ln>
        </p:spPr>
      </p:pic>
      <p:pic>
        <p:nvPicPr>
          <p:cNvPr id="160794" name="Picture 26" descr="C:\Prentice Hall\CaseFair\presentations\Cf03\images\optimized\S&amp;d3.gif"/>
          <p:cNvPicPr>
            <a:picLocks noChangeAspect="1" noChangeArrowheads="1"/>
          </p:cNvPicPr>
          <p:nvPr/>
        </p:nvPicPr>
        <p:blipFill>
          <a:blip r:embed="rId4"/>
          <a:srcRect/>
          <a:stretch>
            <a:fillRect/>
          </a:stretch>
        </p:blipFill>
        <p:spPr bwMode="auto">
          <a:xfrm>
            <a:off x="800100" y="2057400"/>
            <a:ext cx="3749675" cy="3440113"/>
          </a:xfrm>
          <a:prstGeom prst="rect">
            <a:avLst/>
          </a:prstGeom>
          <a:noFill/>
          <a:ln w="9525">
            <a:noFill/>
            <a:miter lim="800000"/>
            <a:headEnd/>
            <a:tailEnd/>
          </a:ln>
        </p:spPr>
      </p:pic>
      <p:pic>
        <p:nvPicPr>
          <p:cNvPr id="71688" name="Picture 27" descr="C:\Prentice Hall\CaseFair\presentations\Cf03\images\optimized\S&amp;d4-2.gif"/>
          <p:cNvPicPr>
            <a:picLocks noChangeAspect="1" noChangeArrowheads="1"/>
          </p:cNvPicPr>
          <p:nvPr/>
        </p:nvPicPr>
        <p:blipFill>
          <a:blip r:embed="rId5"/>
          <a:srcRect/>
          <a:stretch>
            <a:fillRect/>
          </a:stretch>
        </p:blipFill>
        <p:spPr bwMode="auto">
          <a:xfrm>
            <a:off x="5067300" y="2057400"/>
            <a:ext cx="3749675" cy="3440113"/>
          </a:xfrm>
          <a:prstGeom prst="rect">
            <a:avLst/>
          </a:prstGeom>
          <a:noFill/>
          <a:ln w="9525">
            <a:noFill/>
            <a:miter lim="800000"/>
            <a:headEnd/>
            <a:tailEnd/>
          </a:ln>
        </p:spPr>
      </p:pic>
      <p:pic>
        <p:nvPicPr>
          <p:cNvPr id="160796" name="Picture 28" descr="C:\Prentice Hall\CaseFair\presentations\Cf03\images\optimized\S&amp;d4-1.gif"/>
          <p:cNvPicPr>
            <a:picLocks noChangeAspect="1" noChangeArrowheads="1"/>
          </p:cNvPicPr>
          <p:nvPr/>
        </p:nvPicPr>
        <p:blipFill>
          <a:blip r:embed="rId6"/>
          <a:srcRect/>
          <a:stretch>
            <a:fillRect/>
          </a:stretch>
        </p:blipFill>
        <p:spPr bwMode="auto">
          <a:xfrm>
            <a:off x="5067300" y="2057400"/>
            <a:ext cx="3749675" cy="3440113"/>
          </a:xfrm>
          <a:prstGeom prst="rect">
            <a:avLst/>
          </a:prstGeom>
          <a:noFill/>
          <a:ln w="9525">
            <a:noFill/>
            <a:miter lim="800000"/>
            <a:headEnd/>
            <a:tailEnd/>
          </a:ln>
        </p:spPr>
      </p:pic>
      <p:pic>
        <p:nvPicPr>
          <p:cNvPr id="160797" name="Picture 29" descr="C:\Prentice Hall\CaseFair\presentations\Cf03\images\optimized\S&amp;d4.gif"/>
          <p:cNvPicPr>
            <a:picLocks noChangeAspect="1" noChangeArrowheads="1"/>
          </p:cNvPicPr>
          <p:nvPr/>
        </p:nvPicPr>
        <p:blipFill>
          <a:blip r:embed="rId7"/>
          <a:srcRect/>
          <a:stretch>
            <a:fillRect/>
          </a:stretch>
        </p:blipFill>
        <p:spPr bwMode="auto">
          <a:xfrm>
            <a:off x="5067300" y="2057400"/>
            <a:ext cx="3749675" cy="344011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wipe(left)">
                                      <p:cBhvr>
                                        <p:cTn id="7" dur="500"/>
                                        <p:tgtEl>
                                          <p:spTgt spid="160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60793"/>
                                        </p:tgtEl>
                                        <p:attrNameLst>
                                          <p:attrName>style.visibility</p:attrName>
                                        </p:attrNameLst>
                                      </p:cBhvr>
                                      <p:to>
                                        <p:strVal val="visible"/>
                                      </p:to>
                                    </p:set>
                                    <p:animEffect transition="in" filter="box(out)">
                                      <p:cBhvr>
                                        <p:cTn id="12" dur="500"/>
                                        <p:tgtEl>
                                          <p:spTgt spid="16079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60794"/>
                                        </p:tgtEl>
                                        <p:attrNameLst>
                                          <p:attrName>style.visibility</p:attrName>
                                        </p:attrNameLst>
                                      </p:cBhvr>
                                      <p:to>
                                        <p:strVal val="visible"/>
                                      </p:to>
                                    </p:set>
                                    <p:animEffect transition="in" filter="box(out)">
                                      <p:cBhvr>
                                        <p:cTn id="17" dur="500"/>
                                        <p:tgtEl>
                                          <p:spTgt spid="16079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0772">
                                            <p:txEl>
                                              <p:pRg st="0" end="0"/>
                                            </p:txEl>
                                          </p:spTgt>
                                        </p:tgtEl>
                                        <p:attrNameLst>
                                          <p:attrName>style.visibility</p:attrName>
                                        </p:attrNameLst>
                                      </p:cBhvr>
                                      <p:to>
                                        <p:strVal val="visible"/>
                                      </p:to>
                                    </p:set>
                                    <p:animEffect transition="in" filter="wipe(left)">
                                      <p:cBhvr>
                                        <p:cTn id="22" dur="500"/>
                                        <p:tgtEl>
                                          <p:spTgt spid="16077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60796"/>
                                        </p:tgtEl>
                                        <p:attrNameLst>
                                          <p:attrName>style.visibility</p:attrName>
                                        </p:attrNameLst>
                                      </p:cBhvr>
                                      <p:to>
                                        <p:strVal val="visible"/>
                                      </p:to>
                                    </p:set>
                                    <p:animEffect transition="in" filter="box(out)">
                                      <p:cBhvr>
                                        <p:cTn id="27" dur="500"/>
                                        <p:tgtEl>
                                          <p:spTgt spid="16079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160797"/>
                                        </p:tgtEl>
                                        <p:attrNameLst>
                                          <p:attrName>style.visibility</p:attrName>
                                        </p:attrNameLst>
                                      </p:cBhvr>
                                      <p:to>
                                        <p:strVal val="visible"/>
                                      </p:to>
                                    </p:set>
                                    <p:animEffect transition="in" filter="box(out)">
                                      <p:cBhvr>
                                        <p:cTn id="32" dur="500"/>
                                        <p:tgtEl>
                                          <p:spTgt spid="160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bldLvl="2" autoUpdateAnimBg="0"/>
      <p:bldP spid="160772"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304800"/>
            <a:ext cx="9144000" cy="1143000"/>
          </a:xfrm>
        </p:spPr>
        <p:txBody>
          <a:bodyPr/>
          <a:lstStyle/>
          <a:p>
            <a:r>
              <a:rPr lang="en-US" sz="3200" dirty="0" smtClean="0">
                <a:latin typeface="Arial" pitchFamily="34" charset="0"/>
                <a:cs typeface="Arial" pitchFamily="34" charset="0"/>
              </a:rPr>
              <a:t>Supply and Demand Model Practice</a:t>
            </a:r>
          </a:p>
        </p:txBody>
      </p:sp>
      <p:sp>
        <p:nvSpPr>
          <p:cNvPr id="71683" name="Rectangle 1"/>
          <p:cNvSpPr>
            <a:spLocks noChangeArrowheads="1"/>
          </p:cNvSpPr>
          <p:nvPr/>
        </p:nvSpPr>
        <p:spPr bwMode="auto">
          <a:xfrm>
            <a:off x="0" y="674131"/>
            <a:ext cx="9144000" cy="1815882"/>
          </a:xfrm>
          <a:prstGeom prst="rect">
            <a:avLst/>
          </a:prstGeom>
          <a:noFill/>
          <a:ln w="9525">
            <a:noFill/>
            <a:miter lim="800000"/>
            <a:headEnd/>
            <a:tailEnd/>
          </a:ln>
        </p:spPr>
        <p:txBody>
          <a:bodyPr anchor="ctr">
            <a:spAutoFit/>
          </a:bodyPr>
          <a:lstStyle/>
          <a:p>
            <a:r>
              <a:rPr lang="en-US" sz="1600" u="sng" dirty="0" smtClean="0">
                <a:latin typeface="Calibri" pitchFamily="34" charset="0"/>
                <a:cs typeface="Calibri" pitchFamily="34" charset="0"/>
              </a:rPr>
              <a:t>Answer the following on a separate sheet of paper</a:t>
            </a:r>
          </a:p>
          <a:p>
            <a:r>
              <a:rPr lang="en-US" sz="1600" dirty="0" smtClean="0">
                <a:solidFill>
                  <a:srgbClr val="003366"/>
                </a:solidFill>
                <a:latin typeface="Calibri" pitchFamily="34" charset="0"/>
                <a:cs typeface="Calibri" pitchFamily="34" charset="0"/>
              </a:rPr>
              <a:t>Suppose we are analyzing the market for hot chocolate. </a:t>
            </a:r>
          </a:p>
          <a:p>
            <a:pPr marL="800100" lvl="1" indent="-342900">
              <a:buFont typeface="+mj-lt"/>
              <a:buAutoNum type="alphaLcParenR"/>
            </a:pPr>
            <a:r>
              <a:rPr lang="en-US" sz="1600" dirty="0" smtClean="0">
                <a:solidFill>
                  <a:srgbClr val="7030A0"/>
                </a:solidFill>
                <a:latin typeface="Calibri" pitchFamily="34" charset="0"/>
                <a:cs typeface="Calibri" pitchFamily="34" charset="0"/>
              </a:rPr>
              <a:t>Winter starts and the weather turns sharply colder. </a:t>
            </a:r>
          </a:p>
          <a:p>
            <a:pPr marL="800100" lvl="1" indent="-342900">
              <a:buFont typeface="+mj-lt"/>
              <a:buAutoNum type="alphaLcParenR"/>
            </a:pPr>
            <a:r>
              <a:rPr lang="en-US" sz="1600" dirty="0" smtClean="0">
                <a:solidFill>
                  <a:srgbClr val="4D4D4D"/>
                </a:solidFill>
                <a:latin typeface="Calibri" pitchFamily="34" charset="0"/>
                <a:cs typeface="Calibri" pitchFamily="34" charset="0"/>
              </a:rPr>
              <a:t>The price of cocoa beans, an ingredient in making hot chocolate, decreases. </a:t>
            </a:r>
          </a:p>
          <a:p>
            <a:pPr marL="800100" lvl="1" indent="-342900">
              <a:buFont typeface="+mj-lt"/>
              <a:buAutoNum type="alphaLcParenR"/>
            </a:pPr>
            <a:r>
              <a:rPr lang="en-US" sz="1600" dirty="0" smtClean="0">
                <a:solidFill>
                  <a:srgbClr val="CC3300"/>
                </a:solidFill>
                <a:latin typeface="Calibri" pitchFamily="34" charset="0"/>
                <a:cs typeface="Calibri" pitchFamily="34" charset="0"/>
              </a:rPr>
              <a:t>The Surgeon General of the United States announces that hot chocolate causes acne. </a:t>
            </a:r>
          </a:p>
          <a:p>
            <a:pPr marL="800100" lvl="1" indent="-342900">
              <a:buFont typeface="+mj-lt"/>
              <a:buAutoNum type="alphaLcParenR"/>
            </a:pPr>
            <a:r>
              <a:rPr lang="en-US" sz="1600" dirty="0" smtClean="0">
                <a:solidFill>
                  <a:srgbClr val="003300"/>
                </a:solidFill>
                <a:latin typeface="Calibri" pitchFamily="34" charset="0"/>
                <a:cs typeface="Calibri" pitchFamily="34" charset="0"/>
              </a:rPr>
              <a:t>Protesting farmers stop producing millions of gallons of milk. </a:t>
            </a:r>
          </a:p>
          <a:p>
            <a:pPr lvl="1"/>
            <a:r>
              <a:rPr lang="en-US" sz="1600" dirty="0" smtClean="0">
                <a:latin typeface="Calibri" pitchFamily="34" charset="0"/>
                <a:cs typeface="Calibri" pitchFamily="34" charset="0"/>
              </a:rPr>
              <a:t> </a:t>
            </a:r>
            <a:endParaRPr lang="en-US" sz="1800" dirty="0">
              <a:latin typeface="Calibri" pitchFamily="34" charset="0"/>
              <a:cs typeface="Calibri" pitchFamily="34" charset="0"/>
            </a:endParaRPr>
          </a:p>
        </p:txBody>
      </p:sp>
      <p:pic>
        <p:nvPicPr>
          <p:cNvPr id="71684" name="Picture 4"/>
          <p:cNvPicPr>
            <a:picLocks noChangeAspect="1" noChangeArrowheads="1"/>
          </p:cNvPicPr>
          <p:nvPr/>
        </p:nvPicPr>
        <p:blipFill>
          <a:blip r:embed="rId2" cstate="print"/>
          <a:srcRect l="42972" t="54167" r="34775" b="5206"/>
          <a:stretch>
            <a:fillRect/>
          </a:stretch>
        </p:blipFill>
        <p:spPr bwMode="auto">
          <a:xfrm>
            <a:off x="609600" y="2459037"/>
            <a:ext cx="3505200" cy="3597275"/>
          </a:xfrm>
          <a:prstGeom prst="rect">
            <a:avLst/>
          </a:prstGeom>
          <a:noFill/>
          <a:ln w="9525">
            <a:noFill/>
            <a:miter lim="800000"/>
            <a:headEnd/>
            <a:tailEnd/>
          </a:ln>
        </p:spPr>
      </p:pic>
      <p:pic>
        <p:nvPicPr>
          <p:cNvPr id="71685" name="Picture 5" descr="http://www.jongriffith.com/wp-content/uploads/basic_supply_demand.png"/>
          <p:cNvPicPr>
            <a:picLocks noChangeAspect="1" noChangeArrowheads="1"/>
          </p:cNvPicPr>
          <p:nvPr/>
        </p:nvPicPr>
        <p:blipFill>
          <a:blip r:embed="rId3" cstate="print"/>
          <a:srcRect l="17262" r="12000" b="18597"/>
          <a:stretch>
            <a:fillRect/>
          </a:stretch>
        </p:blipFill>
        <p:spPr bwMode="auto">
          <a:xfrm>
            <a:off x="1066800" y="2425700"/>
            <a:ext cx="2895600" cy="3157537"/>
          </a:xfrm>
          <a:prstGeom prst="rect">
            <a:avLst/>
          </a:prstGeom>
          <a:noFill/>
          <a:ln w="9525">
            <a:noFill/>
            <a:miter lim="800000"/>
            <a:headEnd/>
            <a:tailEnd/>
          </a:ln>
        </p:spPr>
      </p:pic>
      <p:sp>
        <p:nvSpPr>
          <p:cNvPr id="71686" name="Rectangle 7"/>
          <p:cNvSpPr>
            <a:spLocks noChangeArrowheads="1"/>
          </p:cNvSpPr>
          <p:nvPr/>
        </p:nvSpPr>
        <p:spPr bwMode="auto">
          <a:xfrm>
            <a:off x="533400" y="3830637"/>
            <a:ext cx="457200" cy="381000"/>
          </a:xfrm>
          <a:prstGeom prst="rect">
            <a:avLst/>
          </a:prstGeom>
          <a:solidFill>
            <a:schemeClr val="bg1"/>
          </a:solidFill>
          <a:ln w="9525" algn="ctr">
            <a:solidFill>
              <a:schemeClr val="bg1"/>
            </a:solidFill>
            <a:round/>
            <a:headEnd/>
            <a:tailEnd/>
          </a:ln>
        </p:spPr>
        <p:txBody>
          <a:bodyPr wrap="none"/>
          <a:lstStyle/>
          <a:p>
            <a:endParaRPr lang="en-US"/>
          </a:p>
        </p:txBody>
      </p:sp>
      <p:sp>
        <p:nvSpPr>
          <p:cNvPr id="71687" name="Rectangle 8"/>
          <p:cNvSpPr>
            <a:spLocks noChangeArrowheads="1"/>
          </p:cNvSpPr>
          <p:nvPr/>
        </p:nvSpPr>
        <p:spPr bwMode="auto">
          <a:xfrm>
            <a:off x="1676400" y="5659437"/>
            <a:ext cx="457200" cy="381000"/>
          </a:xfrm>
          <a:prstGeom prst="rect">
            <a:avLst/>
          </a:prstGeom>
          <a:solidFill>
            <a:schemeClr val="bg1"/>
          </a:solidFill>
          <a:ln w="9525" algn="ctr">
            <a:solidFill>
              <a:schemeClr val="bg1"/>
            </a:solidFill>
            <a:round/>
            <a:headEnd/>
            <a:tailEnd/>
          </a:ln>
        </p:spPr>
        <p:txBody>
          <a:bodyPr wrap="none"/>
          <a:lstStyle/>
          <a:p>
            <a:endParaRPr lang="en-US"/>
          </a:p>
        </p:txBody>
      </p:sp>
      <p:sp>
        <p:nvSpPr>
          <p:cNvPr id="71689" name="TextBox 11"/>
          <p:cNvSpPr txBox="1">
            <a:spLocks noChangeArrowheads="1"/>
          </p:cNvSpPr>
          <p:nvPr/>
        </p:nvSpPr>
        <p:spPr bwMode="auto">
          <a:xfrm>
            <a:off x="3733800" y="2763837"/>
            <a:ext cx="381000" cy="338138"/>
          </a:xfrm>
          <a:prstGeom prst="rect">
            <a:avLst/>
          </a:prstGeom>
          <a:noFill/>
          <a:ln w="9525">
            <a:noFill/>
            <a:miter lim="800000"/>
            <a:headEnd/>
            <a:tailEnd/>
          </a:ln>
        </p:spPr>
        <p:txBody>
          <a:bodyPr>
            <a:spAutoFit/>
          </a:bodyPr>
          <a:lstStyle/>
          <a:p>
            <a:r>
              <a:rPr lang="en-US" sz="1600">
                <a:latin typeface="Arial" pitchFamily="34" charset="0"/>
                <a:cs typeface="Arial" pitchFamily="34" charset="0"/>
              </a:rPr>
              <a:t>S</a:t>
            </a:r>
          </a:p>
        </p:txBody>
      </p:sp>
      <p:sp>
        <p:nvSpPr>
          <p:cNvPr id="71690" name="TextBox 12"/>
          <p:cNvSpPr txBox="1">
            <a:spLocks noChangeArrowheads="1"/>
          </p:cNvSpPr>
          <p:nvPr/>
        </p:nvSpPr>
        <p:spPr bwMode="auto">
          <a:xfrm>
            <a:off x="3733800" y="5278437"/>
            <a:ext cx="381000" cy="338138"/>
          </a:xfrm>
          <a:prstGeom prst="rect">
            <a:avLst/>
          </a:prstGeom>
          <a:noFill/>
          <a:ln w="9525">
            <a:noFill/>
            <a:miter lim="800000"/>
            <a:headEnd/>
            <a:tailEnd/>
          </a:ln>
        </p:spPr>
        <p:txBody>
          <a:bodyPr>
            <a:spAutoFit/>
          </a:bodyPr>
          <a:lstStyle/>
          <a:p>
            <a:r>
              <a:rPr lang="en-US" sz="1600">
                <a:latin typeface="Arial" pitchFamily="34" charset="0"/>
                <a:cs typeface="Arial" pitchFamily="34" charset="0"/>
              </a:rPr>
              <a:t>D</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304800"/>
            <a:ext cx="9144000" cy="1143000"/>
          </a:xfrm>
        </p:spPr>
        <p:txBody>
          <a:bodyPr/>
          <a:lstStyle/>
          <a:p>
            <a:r>
              <a:rPr lang="en-US" sz="3200" dirty="0" smtClean="0">
                <a:latin typeface="Arial" pitchFamily="34" charset="0"/>
                <a:cs typeface="Arial" pitchFamily="34" charset="0"/>
              </a:rPr>
              <a:t>Supply and Demand Model Practice</a:t>
            </a:r>
          </a:p>
        </p:txBody>
      </p:sp>
      <p:sp>
        <p:nvSpPr>
          <p:cNvPr id="71683" name="Rectangle 1"/>
          <p:cNvSpPr>
            <a:spLocks noChangeArrowheads="1"/>
          </p:cNvSpPr>
          <p:nvPr/>
        </p:nvSpPr>
        <p:spPr bwMode="auto">
          <a:xfrm>
            <a:off x="0" y="674131"/>
            <a:ext cx="9144000" cy="1815882"/>
          </a:xfrm>
          <a:prstGeom prst="rect">
            <a:avLst/>
          </a:prstGeom>
          <a:noFill/>
          <a:ln w="9525">
            <a:noFill/>
            <a:miter lim="800000"/>
            <a:headEnd/>
            <a:tailEnd/>
          </a:ln>
        </p:spPr>
        <p:txBody>
          <a:bodyPr anchor="ctr">
            <a:spAutoFit/>
          </a:bodyPr>
          <a:lstStyle/>
          <a:p>
            <a:r>
              <a:rPr lang="en-US" sz="1600" u="sng" dirty="0" smtClean="0">
                <a:latin typeface="Calibri" pitchFamily="34" charset="0"/>
                <a:cs typeface="Calibri" pitchFamily="34" charset="0"/>
              </a:rPr>
              <a:t>Answer the following on a separate sheet of paper</a:t>
            </a:r>
          </a:p>
          <a:p>
            <a:r>
              <a:rPr lang="en-US" sz="1600" dirty="0" smtClean="0">
                <a:solidFill>
                  <a:srgbClr val="003366"/>
                </a:solidFill>
                <a:latin typeface="Calibri" pitchFamily="34" charset="0"/>
                <a:cs typeface="Calibri" pitchFamily="34" charset="0"/>
              </a:rPr>
              <a:t>Suppose we are analyzing the market for hot chocolate. </a:t>
            </a:r>
          </a:p>
          <a:p>
            <a:pPr marL="800100" lvl="1" indent="-342900">
              <a:buFont typeface="+mj-lt"/>
              <a:buAutoNum type="alphaLcParenR"/>
            </a:pPr>
            <a:r>
              <a:rPr lang="en-US" sz="1600" dirty="0" smtClean="0">
                <a:solidFill>
                  <a:srgbClr val="7030A0"/>
                </a:solidFill>
                <a:latin typeface="Calibri" pitchFamily="34" charset="0"/>
                <a:cs typeface="Calibri" pitchFamily="34" charset="0"/>
              </a:rPr>
              <a:t>Winter starts and the weather turns sharply colder. </a:t>
            </a:r>
          </a:p>
          <a:p>
            <a:pPr marL="800100" lvl="1" indent="-342900">
              <a:buFont typeface="+mj-lt"/>
              <a:buAutoNum type="alphaLcParenR"/>
            </a:pPr>
            <a:r>
              <a:rPr lang="en-US" sz="1600" dirty="0" smtClean="0">
                <a:solidFill>
                  <a:srgbClr val="4D4D4D"/>
                </a:solidFill>
                <a:latin typeface="Calibri" pitchFamily="34" charset="0"/>
                <a:cs typeface="Calibri" pitchFamily="34" charset="0"/>
              </a:rPr>
              <a:t>The price of cocoa beans, an ingredient in making hot chocolate, decreases. </a:t>
            </a:r>
          </a:p>
          <a:p>
            <a:pPr marL="800100" lvl="1" indent="-342900">
              <a:buFont typeface="+mj-lt"/>
              <a:buAutoNum type="alphaLcParenR"/>
            </a:pPr>
            <a:r>
              <a:rPr lang="en-US" sz="1600" dirty="0" smtClean="0">
                <a:solidFill>
                  <a:srgbClr val="CC3300"/>
                </a:solidFill>
                <a:latin typeface="Calibri" pitchFamily="34" charset="0"/>
                <a:cs typeface="Calibri" pitchFamily="34" charset="0"/>
              </a:rPr>
              <a:t>The Surgeon General of the United States announces that hot chocolate causes acne. </a:t>
            </a:r>
          </a:p>
          <a:p>
            <a:pPr marL="800100" lvl="1" indent="-342900">
              <a:buFont typeface="+mj-lt"/>
              <a:buAutoNum type="alphaLcParenR"/>
            </a:pPr>
            <a:r>
              <a:rPr lang="en-US" sz="1600" dirty="0" smtClean="0">
                <a:solidFill>
                  <a:srgbClr val="003300"/>
                </a:solidFill>
                <a:latin typeface="Calibri" pitchFamily="34" charset="0"/>
                <a:cs typeface="Calibri" pitchFamily="34" charset="0"/>
              </a:rPr>
              <a:t>Protesting farmers stop producing millions of gallons of milk. </a:t>
            </a:r>
          </a:p>
          <a:p>
            <a:pPr lvl="1"/>
            <a:r>
              <a:rPr lang="en-US" sz="1600" dirty="0" smtClean="0">
                <a:latin typeface="Calibri" pitchFamily="34" charset="0"/>
                <a:cs typeface="Calibri" pitchFamily="34" charset="0"/>
              </a:rPr>
              <a:t> </a:t>
            </a:r>
            <a:endParaRPr lang="en-US" sz="1800" dirty="0">
              <a:latin typeface="Calibri" pitchFamily="34" charset="0"/>
              <a:cs typeface="Calibri" pitchFamily="34" charset="0"/>
            </a:endParaRPr>
          </a:p>
        </p:txBody>
      </p:sp>
      <p:pic>
        <p:nvPicPr>
          <p:cNvPr id="71684" name="Picture 4"/>
          <p:cNvPicPr>
            <a:picLocks noChangeAspect="1" noChangeArrowheads="1"/>
          </p:cNvPicPr>
          <p:nvPr/>
        </p:nvPicPr>
        <p:blipFill>
          <a:blip r:embed="rId2" cstate="print"/>
          <a:srcRect l="42972" t="54167" r="34775" b="5206"/>
          <a:stretch>
            <a:fillRect/>
          </a:stretch>
        </p:blipFill>
        <p:spPr bwMode="auto">
          <a:xfrm>
            <a:off x="609600" y="2459037"/>
            <a:ext cx="3505200" cy="3597275"/>
          </a:xfrm>
          <a:prstGeom prst="rect">
            <a:avLst/>
          </a:prstGeom>
          <a:noFill/>
          <a:ln w="9525">
            <a:noFill/>
            <a:miter lim="800000"/>
            <a:headEnd/>
            <a:tailEnd/>
          </a:ln>
        </p:spPr>
      </p:pic>
      <p:pic>
        <p:nvPicPr>
          <p:cNvPr id="71685" name="Picture 5" descr="http://www.jongriffith.com/wp-content/uploads/basic_supply_demand.png"/>
          <p:cNvPicPr>
            <a:picLocks noChangeAspect="1" noChangeArrowheads="1"/>
          </p:cNvPicPr>
          <p:nvPr/>
        </p:nvPicPr>
        <p:blipFill>
          <a:blip r:embed="rId3" cstate="print"/>
          <a:srcRect l="17262" r="12000" b="18597"/>
          <a:stretch>
            <a:fillRect/>
          </a:stretch>
        </p:blipFill>
        <p:spPr bwMode="auto">
          <a:xfrm>
            <a:off x="1066800" y="2425700"/>
            <a:ext cx="2895600" cy="3157537"/>
          </a:xfrm>
          <a:prstGeom prst="rect">
            <a:avLst/>
          </a:prstGeom>
          <a:noFill/>
          <a:ln w="9525">
            <a:noFill/>
            <a:miter lim="800000"/>
            <a:headEnd/>
            <a:tailEnd/>
          </a:ln>
        </p:spPr>
      </p:pic>
      <p:sp>
        <p:nvSpPr>
          <p:cNvPr id="71686" name="Rectangle 7"/>
          <p:cNvSpPr>
            <a:spLocks noChangeArrowheads="1"/>
          </p:cNvSpPr>
          <p:nvPr/>
        </p:nvSpPr>
        <p:spPr bwMode="auto">
          <a:xfrm>
            <a:off x="533400" y="3830637"/>
            <a:ext cx="457200" cy="381000"/>
          </a:xfrm>
          <a:prstGeom prst="rect">
            <a:avLst/>
          </a:prstGeom>
          <a:solidFill>
            <a:schemeClr val="bg1"/>
          </a:solidFill>
          <a:ln w="9525" algn="ctr">
            <a:solidFill>
              <a:schemeClr val="bg1"/>
            </a:solidFill>
            <a:round/>
            <a:headEnd/>
            <a:tailEnd/>
          </a:ln>
        </p:spPr>
        <p:txBody>
          <a:bodyPr wrap="none"/>
          <a:lstStyle/>
          <a:p>
            <a:endParaRPr lang="en-US"/>
          </a:p>
        </p:txBody>
      </p:sp>
      <p:sp>
        <p:nvSpPr>
          <p:cNvPr id="71687" name="Rectangle 8"/>
          <p:cNvSpPr>
            <a:spLocks noChangeArrowheads="1"/>
          </p:cNvSpPr>
          <p:nvPr/>
        </p:nvSpPr>
        <p:spPr bwMode="auto">
          <a:xfrm>
            <a:off x="1676400" y="5659437"/>
            <a:ext cx="457200" cy="381000"/>
          </a:xfrm>
          <a:prstGeom prst="rect">
            <a:avLst/>
          </a:prstGeom>
          <a:solidFill>
            <a:schemeClr val="bg1"/>
          </a:solidFill>
          <a:ln w="9525" algn="ctr">
            <a:solidFill>
              <a:schemeClr val="bg1"/>
            </a:solidFill>
            <a:round/>
            <a:headEnd/>
            <a:tailEnd/>
          </a:ln>
        </p:spPr>
        <p:txBody>
          <a:bodyPr wrap="none"/>
          <a:lstStyle/>
          <a:p>
            <a:endParaRPr lang="en-US"/>
          </a:p>
        </p:txBody>
      </p:sp>
      <p:sp>
        <p:nvSpPr>
          <p:cNvPr id="71688" name="Rectangle 10"/>
          <p:cNvSpPr>
            <a:spLocks noChangeArrowheads="1"/>
          </p:cNvSpPr>
          <p:nvPr/>
        </p:nvSpPr>
        <p:spPr bwMode="auto">
          <a:xfrm>
            <a:off x="6553200" y="2459037"/>
            <a:ext cx="457200" cy="381000"/>
          </a:xfrm>
          <a:prstGeom prst="rect">
            <a:avLst/>
          </a:prstGeom>
          <a:solidFill>
            <a:schemeClr val="bg1"/>
          </a:solidFill>
          <a:ln w="9525" algn="ctr">
            <a:solidFill>
              <a:schemeClr val="bg1"/>
            </a:solidFill>
            <a:round/>
            <a:headEnd/>
            <a:tailEnd/>
          </a:ln>
        </p:spPr>
        <p:txBody>
          <a:bodyPr wrap="none"/>
          <a:lstStyle/>
          <a:p>
            <a:endParaRPr lang="en-US"/>
          </a:p>
        </p:txBody>
      </p:sp>
      <p:sp>
        <p:nvSpPr>
          <p:cNvPr id="71689" name="TextBox 11"/>
          <p:cNvSpPr txBox="1">
            <a:spLocks noChangeArrowheads="1"/>
          </p:cNvSpPr>
          <p:nvPr/>
        </p:nvSpPr>
        <p:spPr bwMode="auto">
          <a:xfrm>
            <a:off x="3733800" y="2763837"/>
            <a:ext cx="381000" cy="338138"/>
          </a:xfrm>
          <a:prstGeom prst="rect">
            <a:avLst/>
          </a:prstGeom>
          <a:noFill/>
          <a:ln w="9525">
            <a:noFill/>
            <a:miter lim="800000"/>
            <a:headEnd/>
            <a:tailEnd/>
          </a:ln>
        </p:spPr>
        <p:txBody>
          <a:bodyPr>
            <a:spAutoFit/>
          </a:bodyPr>
          <a:lstStyle/>
          <a:p>
            <a:r>
              <a:rPr lang="en-US" sz="1600">
                <a:latin typeface="Arial" pitchFamily="34" charset="0"/>
                <a:cs typeface="Arial" pitchFamily="34" charset="0"/>
              </a:rPr>
              <a:t>S</a:t>
            </a:r>
          </a:p>
        </p:txBody>
      </p:sp>
      <p:sp>
        <p:nvSpPr>
          <p:cNvPr id="71690" name="TextBox 12"/>
          <p:cNvSpPr txBox="1">
            <a:spLocks noChangeArrowheads="1"/>
          </p:cNvSpPr>
          <p:nvPr/>
        </p:nvSpPr>
        <p:spPr bwMode="auto">
          <a:xfrm>
            <a:off x="3733800" y="5278437"/>
            <a:ext cx="381000" cy="338138"/>
          </a:xfrm>
          <a:prstGeom prst="rect">
            <a:avLst/>
          </a:prstGeom>
          <a:noFill/>
          <a:ln w="9525">
            <a:noFill/>
            <a:miter lim="800000"/>
            <a:headEnd/>
            <a:tailEnd/>
          </a:ln>
        </p:spPr>
        <p:txBody>
          <a:bodyPr>
            <a:spAutoFit/>
          </a:bodyPr>
          <a:lstStyle/>
          <a:p>
            <a:r>
              <a:rPr lang="en-US" sz="1600">
                <a:latin typeface="Arial" pitchFamily="34" charset="0"/>
                <a:cs typeface="Arial" pitchFamily="34" charset="0"/>
              </a:rPr>
              <a:t>D</a:t>
            </a:r>
          </a:p>
        </p:txBody>
      </p:sp>
      <p:pic>
        <p:nvPicPr>
          <p:cNvPr id="13" name="Picture 2"/>
          <p:cNvPicPr>
            <a:picLocks noChangeAspect="1" noChangeArrowheads="1"/>
          </p:cNvPicPr>
          <p:nvPr/>
        </p:nvPicPr>
        <p:blipFill>
          <a:blip r:embed="rId4" cstate="print"/>
          <a:srcRect l="21083" t="12500" r="57248" b="45833"/>
          <a:stretch>
            <a:fillRect/>
          </a:stretch>
        </p:blipFill>
        <p:spPr bwMode="auto">
          <a:xfrm>
            <a:off x="5105400" y="2471352"/>
            <a:ext cx="3200400" cy="3459892"/>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l="42752" t="12500" r="35579" b="45833"/>
          <a:stretch>
            <a:fillRect/>
          </a:stretch>
        </p:blipFill>
        <p:spPr bwMode="auto">
          <a:xfrm>
            <a:off x="5105400" y="2438400"/>
            <a:ext cx="3242310" cy="3505200"/>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srcRect l="19913" t="54167" r="57248" b="6250"/>
          <a:stretch>
            <a:fillRect/>
          </a:stretch>
        </p:blipFill>
        <p:spPr bwMode="auto">
          <a:xfrm>
            <a:off x="4953000" y="2514600"/>
            <a:ext cx="3505200" cy="3415323"/>
          </a:xfrm>
          <a:prstGeom prst="rect">
            <a:avLst/>
          </a:prstGeom>
          <a:noFill/>
          <a:ln w="9525">
            <a:noFill/>
            <a:miter lim="800000"/>
            <a:headEnd/>
            <a:tailEnd/>
          </a:ln>
        </p:spPr>
      </p:pic>
      <p:pic>
        <p:nvPicPr>
          <p:cNvPr id="16" name="Picture 4"/>
          <p:cNvPicPr>
            <a:picLocks noChangeAspect="1" noChangeArrowheads="1"/>
          </p:cNvPicPr>
          <p:nvPr/>
        </p:nvPicPr>
        <p:blipFill>
          <a:blip r:embed="rId5" cstate="print"/>
          <a:srcRect l="19547" t="41667" r="59370" b="15625"/>
          <a:stretch>
            <a:fillRect/>
          </a:stretch>
        </p:blipFill>
        <p:spPr bwMode="auto">
          <a:xfrm>
            <a:off x="5181600" y="2362200"/>
            <a:ext cx="3200400" cy="3644900"/>
          </a:xfrm>
          <a:prstGeom prst="rect">
            <a:avLst/>
          </a:prstGeom>
          <a:noFill/>
          <a:ln w="9525">
            <a:noFill/>
            <a:miter lim="800000"/>
            <a:headEnd/>
            <a:tailEnd/>
          </a:ln>
        </p:spPr>
      </p:pic>
      <p:sp>
        <p:nvSpPr>
          <p:cNvPr id="17" name="TextBox 16"/>
          <p:cNvSpPr txBox="1"/>
          <p:nvPr/>
        </p:nvSpPr>
        <p:spPr>
          <a:xfrm>
            <a:off x="6629400" y="2514600"/>
            <a:ext cx="609600" cy="338137"/>
          </a:xfrm>
          <a:prstGeom prst="rect">
            <a:avLst/>
          </a:prstGeom>
          <a:solidFill>
            <a:schemeClr val="bg1"/>
          </a:solidFill>
        </p:spPr>
        <p:txBody>
          <a:bodyPr>
            <a:spAutoFit/>
          </a:bodyPr>
          <a:lstStyle/>
          <a:p>
            <a:pPr>
              <a:defRPr/>
            </a:pPr>
            <a:r>
              <a:rPr lang="en-US" sz="1600" dirty="0">
                <a:solidFill>
                  <a:schemeClr val="tx1">
                    <a:lumMod val="50000"/>
                  </a:schemeClr>
                </a:solidFill>
              </a:rPr>
              <a:t>(d)</a:t>
            </a:r>
          </a:p>
        </p:txBody>
      </p:sp>
      <p:pic>
        <p:nvPicPr>
          <p:cNvPr id="18" name="Picture 2"/>
          <p:cNvPicPr>
            <a:picLocks noChangeAspect="1" noChangeArrowheads="1"/>
          </p:cNvPicPr>
          <p:nvPr/>
        </p:nvPicPr>
        <p:blipFill>
          <a:blip r:embed="rId4" cstate="print"/>
          <a:srcRect l="42752" t="12500" r="36163" b="45833"/>
          <a:stretch>
            <a:fillRect/>
          </a:stretch>
        </p:blipFill>
        <p:spPr bwMode="auto">
          <a:xfrm>
            <a:off x="5181600" y="2438400"/>
            <a:ext cx="3200400" cy="3556000"/>
          </a:xfrm>
          <a:prstGeom prst="rect">
            <a:avLst/>
          </a:prstGeom>
          <a:noFill/>
          <a:ln w="9525">
            <a:noFill/>
            <a:miter lim="800000"/>
            <a:headEnd/>
            <a:tailEnd/>
          </a:ln>
        </p:spPr>
      </p:pic>
      <p:sp>
        <p:nvSpPr>
          <p:cNvPr id="19" name="TextBox 18"/>
          <p:cNvSpPr txBox="1"/>
          <p:nvPr/>
        </p:nvSpPr>
        <p:spPr>
          <a:xfrm>
            <a:off x="6629400" y="2405063"/>
            <a:ext cx="609600" cy="338137"/>
          </a:xfrm>
          <a:prstGeom prst="rect">
            <a:avLst/>
          </a:prstGeom>
          <a:solidFill>
            <a:schemeClr val="bg1"/>
          </a:solidFill>
        </p:spPr>
        <p:txBody>
          <a:bodyPr>
            <a:spAutoFit/>
          </a:bodyPr>
          <a:lstStyle/>
          <a:p>
            <a:pPr>
              <a:defRPr/>
            </a:pPr>
            <a:r>
              <a:rPr lang="en-US" sz="1600" dirty="0">
                <a:solidFill>
                  <a:schemeClr val="tx1">
                    <a:lumMod val="50000"/>
                  </a:schemeClr>
                </a:solidFill>
              </a:rPr>
              <a:t>(e)</a:t>
            </a:r>
          </a:p>
        </p:txBody>
      </p:sp>
      <p:pic>
        <p:nvPicPr>
          <p:cNvPr id="22" name="Picture 4"/>
          <p:cNvPicPr>
            <a:picLocks noChangeAspect="1" noChangeArrowheads="1"/>
          </p:cNvPicPr>
          <p:nvPr/>
        </p:nvPicPr>
        <p:blipFill>
          <a:blip r:embed="rId5" cstate="print"/>
          <a:srcRect l="19547" t="41667" r="59370" b="15625"/>
          <a:stretch>
            <a:fillRect/>
          </a:stretch>
        </p:blipFill>
        <p:spPr bwMode="auto">
          <a:xfrm>
            <a:off x="5410199" y="2362200"/>
            <a:ext cx="3278459" cy="3733800"/>
          </a:xfrm>
          <a:prstGeom prst="rect">
            <a:avLst/>
          </a:prstGeom>
          <a:noFill/>
          <a:ln w="9525">
            <a:noFill/>
            <a:miter lim="800000"/>
            <a:headEnd/>
            <a:tailEnd/>
          </a:ln>
        </p:spPr>
      </p:pic>
      <p:sp>
        <p:nvSpPr>
          <p:cNvPr id="23" name="TextBox 22"/>
          <p:cNvSpPr txBox="1"/>
          <p:nvPr/>
        </p:nvSpPr>
        <p:spPr>
          <a:xfrm>
            <a:off x="6705600" y="2514600"/>
            <a:ext cx="609600" cy="338554"/>
          </a:xfrm>
          <a:prstGeom prst="rect">
            <a:avLst/>
          </a:prstGeom>
          <a:solidFill>
            <a:schemeClr val="bg1"/>
          </a:solidFill>
        </p:spPr>
        <p:txBody>
          <a:bodyPr wrap="square">
            <a:spAutoFit/>
          </a:bodyPr>
          <a:lstStyle/>
          <a:p>
            <a:pPr>
              <a:defRPr/>
            </a:pPr>
            <a:r>
              <a:rPr lang="en-US" sz="1600" dirty="0">
                <a:solidFill>
                  <a:schemeClr val="tx1">
                    <a:lumMod val="50000"/>
                  </a:schemeClr>
                </a:solidFill>
              </a:rPr>
              <a:t>(f)</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0"/>
          <p:cNvSpPr>
            <a:spLocks noGrp="1" noChangeArrowheads="1"/>
          </p:cNvSpPr>
          <p:nvPr>
            <p:ph type="title"/>
          </p:nvPr>
        </p:nvSpPr>
        <p:spPr>
          <a:xfrm>
            <a:off x="762000" y="685800"/>
            <a:ext cx="8686800" cy="838200"/>
          </a:xfrm>
        </p:spPr>
        <p:txBody>
          <a:bodyPr/>
          <a:lstStyle/>
          <a:p>
            <a:pPr eaLnBrk="1" hangingPunct="1"/>
            <a:r>
              <a:rPr lang="en-US" sz="3600" b="1" smtClean="0">
                <a:latin typeface="Calibri" pitchFamily="34" charset="0"/>
              </a:rPr>
              <a:t>Survey, Question, Read, wRite, Respond</a:t>
            </a:r>
            <a:br>
              <a:rPr lang="en-US" sz="3600" b="1" smtClean="0">
                <a:latin typeface="Calibri" pitchFamily="34" charset="0"/>
              </a:rPr>
            </a:br>
            <a:r>
              <a:rPr lang="en-US" sz="3600" b="1" smtClean="0">
                <a:latin typeface="Calibri" pitchFamily="34" charset="0"/>
              </a:rPr>
              <a:t>Page 139 - 143</a:t>
            </a:r>
          </a:p>
        </p:txBody>
      </p:sp>
      <p:sp>
        <p:nvSpPr>
          <p:cNvPr id="9" name="Rectangle 3"/>
          <p:cNvSpPr txBox="1">
            <a:spLocks noChangeArrowheads="1"/>
          </p:cNvSpPr>
          <p:nvPr/>
        </p:nvSpPr>
        <p:spPr>
          <a:xfrm>
            <a:off x="304800" y="1676400"/>
            <a:ext cx="4572000" cy="5181600"/>
          </a:xfrm>
          <a:prstGeom prst="rect">
            <a:avLst/>
          </a:prstGeom>
          <a:solidFill>
            <a:schemeClr val="bg1"/>
          </a:solidFill>
        </p:spPr>
        <p:txBody>
          <a:bodyPr/>
          <a:lstStyle/>
          <a:p>
            <a:pPr marL="495300" indent="-495300" fontAlgn="auto">
              <a:lnSpc>
                <a:spcPct val="90000"/>
              </a:lnSpc>
              <a:spcBef>
                <a:spcPct val="20000"/>
              </a:spcBef>
              <a:spcAft>
                <a:spcPts val="0"/>
              </a:spcAft>
              <a:buClr>
                <a:schemeClr val="accent3">
                  <a:lumMod val="50000"/>
                </a:schemeClr>
              </a:buClr>
              <a:buSzPct val="90000"/>
              <a:defRPr/>
            </a:pPr>
            <a:r>
              <a:rPr lang="en-US" sz="1800" b="1" dirty="0">
                <a:solidFill>
                  <a:srgbClr val="C00000"/>
                </a:solidFill>
                <a:latin typeface="Calibri" pitchFamily="34" charset="0"/>
              </a:rPr>
              <a:t>SQ3R</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800" b="1" dirty="0">
                <a:solidFill>
                  <a:srgbClr val="C00000"/>
                </a:solidFill>
                <a:latin typeface="Calibri" pitchFamily="34" charset="0"/>
              </a:rPr>
              <a:t>Prices in the Free Market</a:t>
            </a:r>
          </a:p>
          <a:p>
            <a:pPr marL="952500" lvl="1" indent="-495300" fontAlgn="auto">
              <a:lnSpc>
                <a:spcPct val="90000"/>
              </a:lnSpc>
              <a:spcBef>
                <a:spcPct val="20000"/>
              </a:spcBef>
              <a:spcAft>
                <a:spcPts val="0"/>
              </a:spcAft>
              <a:buClr>
                <a:schemeClr val="accent3">
                  <a:lumMod val="50000"/>
                </a:schemeClr>
              </a:buClr>
              <a:buSzPct val="90000"/>
              <a:defRPr/>
            </a:pPr>
            <a:r>
              <a:rPr lang="en-US" sz="1800" b="1" dirty="0">
                <a:solidFill>
                  <a:schemeClr val="accent2">
                    <a:lumMod val="60000"/>
                    <a:lumOff val="40000"/>
                  </a:schemeClr>
                </a:solidFill>
                <a:latin typeface="Calibri" pitchFamily="34" charset="0"/>
              </a:rPr>
              <a:t>Q:     </a:t>
            </a:r>
            <a:r>
              <a:rPr lang="en-US" sz="1800" b="1" dirty="0" smtClean="0">
                <a:solidFill>
                  <a:schemeClr val="accent2">
                    <a:lumMod val="60000"/>
                    <a:lumOff val="40000"/>
                  </a:schemeClr>
                </a:solidFill>
                <a:latin typeface="Calibri" pitchFamily="34" charset="0"/>
              </a:rPr>
              <a:t>How </a:t>
            </a:r>
            <a:r>
              <a:rPr lang="en-US" sz="1800" b="1" dirty="0">
                <a:solidFill>
                  <a:schemeClr val="accent2">
                    <a:lumMod val="60000"/>
                    <a:lumOff val="40000"/>
                  </a:schemeClr>
                </a:solidFill>
                <a:latin typeface="Calibri" pitchFamily="34" charset="0"/>
              </a:rPr>
              <a:t>are Prices important to the free market?</a:t>
            </a:r>
          </a:p>
          <a:p>
            <a:pPr marL="952500" lvl="1" indent="-495300" fontAlgn="auto">
              <a:lnSpc>
                <a:spcPct val="90000"/>
              </a:lnSpc>
              <a:spcBef>
                <a:spcPct val="20000"/>
              </a:spcBef>
              <a:spcAft>
                <a:spcPts val="0"/>
              </a:spcAft>
              <a:buClr>
                <a:schemeClr val="accent3">
                  <a:lumMod val="50000"/>
                </a:schemeClr>
              </a:buClr>
              <a:buSzPct val="90000"/>
              <a:defRPr/>
            </a:pPr>
            <a:r>
              <a:rPr lang="en-US" sz="1800" b="1" dirty="0">
                <a:solidFill>
                  <a:schemeClr val="bg2">
                    <a:lumMod val="50000"/>
                  </a:schemeClr>
                </a:solidFill>
                <a:latin typeface="Calibri" pitchFamily="34" charset="0"/>
              </a:rPr>
              <a:t>A:      Serve as a vital role in the economy. Help put a value on products and provide a wide range of goods at various prices.</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800" b="1" dirty="0">
                <a:solidFill>
                  <a:srgbClr val="00B050"/>
                </a:solidFill>
                <a:latin typeface="Calibri" pitchFamily="34" charset="0"/>
              </a:rPr>
              <a:t>The Advantage of Prices</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800" b="1" dirty="0">
                <a:solidFill>
                  <a:srgbClr val="7030A0"/>
                </a:solidFill>
                <a:latin typeface="Calibri" pitchFamily="34" charset="0"/>
              </a:rPr>
              <a:t>Price as an Incentive </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800" b="1" dirty="0">
                <a:solidFill>
                  <a:schemeClr val="accent2">
                    <a:lumMod val="75000"/>
                  </a:schemeClr>
                </a:solidFill>
                <a:latin typeface="Calibri" pitchFamily="34" charset="0"/>
              </a:rPr>
              <a:t>Prices as Signals </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800" b="1" dirty="0">
                <a:solidFill>
                  <a:srgbClr val="0070C0"/>
                </a:solidFill>
                <a:latin typeface="Calibri" pitchFamily="34" charset="0"/>
              </a:rPr>
              <a:t>Flexibility </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800" b="1" dirty="0">
                <a:solidFill>
                  <a:srgbClr val="C00000"/>
                </a:solidFill>
                <a:latin typeface="Calibri" pitchFamily="34" charset="0"/>
              </a:rPr>
              <a:t>Price System Is “Free” </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800" b="1" dirty="0">
                <a:solidFill>
                  <a:srgbClr val="00B050"/>
                </a:solidFill>
                <a:latin typeface="Calibri" pitchFamily="34" charset="0"/>
              </a:rPr>
              <a:t>A Wide Choice of Goods</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800" b="1" dirty="0">
                <a:solidFill>
                  <a:srgbClr val="7030A0"/>
                </a:solidFill>
                <a:latin typeface="Calibri" pitchFamily="34" charset="0"/>
              </a:rPr>
              <a:t>The Black Market </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800" b="1" dirty="0">
                <a:solidFill>
                  <a:schemeClr val="accent2">
                    <a:lumMod val="75000"/>
                  </a:schemeClr>
                </a:solidFill>
                <a:latin typeface="Calibri" pitchFamily="34" charset="0"/>
              </a:rPr>
              <a:t>Efficient Resource Allocation </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1800" b="1" dirty="0">
                <a:solidFill>
                  <a:srgbClr val="0070C0"/>
                </a:solidFill>
                <a:latin typeface="Calibri" pitchFamily="34" charset="0"/>
              </a:rPr>
              <a:t>Prices and the Profit Incentive </a:t>
            </a:r>
          </a:p>
        </p:txBody>
      </p:sp>
      <p:pic>
        <p:nvPicPr>
          <p:cNvPr id="25605" name="Picture 5" descr="http://www.irvinehousingblog.com/wp-content/uploads/2007/04/rollback-montage.jpg"/>
          <p:cNvPicPr>
            <a:picLocks noChangeAspect="1" noChangeArrowheads="1"/>
          </p:cNvPicPr>
          <p:nvPr/>
        </p:nvPicPr>
        <p:blipFill>
          <a:blip r:embed="rId2" cstate="print"/>
          <a:srcRect/>
          <a:stretch>
            <a:fillRect/>
          </a:stretch>
        </p:blipFill>
        <p:spPr bwMode="auto">
          <a:xfrm>
            <a:off x="4876800" y="2209800"/>
            <a:ext cx="3810000" cy="1989138"/>
          </a:xfrm>
          <a:prstGeom prst="rect">
            <a:avLst/>
          </a:prstGeom>
          <a:ln>
            <a:noFill/>
          </a:ln>
          <a:effectLst>
            <a:outerShdw blurRad="292100" dist="139700" dir="2700000" algn="tl" rotWithShape="0">
              <a:srgbClr val="333333">
                <a:alpha val="65000"/>
              </a:srgbClr>
            </a:outerShdw>
          </a:effectLst>
        </p:spPr>
      </p:pic>
      <p:pic>
        <p:nvPicPr>
          <p:cNvPr id="25611" name="Picture 11" descr="http://www.shoppingnsales.com/wp-content/uploads/2009/08/20090806-ToysRus-Members-Sale2.jpg"/>
          <p:cNvPicPr>
            <a:picLocks noChangeAspect="1" noChangeArrowheads="1"/>
          </p:cNvPicPr>
          <p:nvPr/>
        </p:nvPicPr>
        <p:blipFill>
          <a:blip r:embed="rId3" cstate="print"/>
          <a:srcRect/>
          <a:stretch>
            <a:fillRect/>
          </a:stretch>
        </p:blipFill>
        <p:spPr bwMode="auto">
          <a:xfrm>
            <a:off x="4905375" y="4405313"/>
            <a:ext cx="3781425" cy="23002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1000"/>
                                        <p:tgtEl>
                                          <p:spTgt spid="9">
                                            <p:bg/>
                                          </p:spTgt>
                                        </p:tgtEl>
                                      </p:cBhvr>
                                    </p:animEffect>
                                    <p:anim calcmode="lin" valueType="num">
                                      <p:cBhvr>
                                        <p:cTn id="8" dur="1000" fill="hold"/>
                                        <p:tgtEl>
                                          <p:spTgt spid="9">
                                            <p:bg/>
                                          </p:spTgt>
                                        </p:tgtEl>
                                        <p:attrNameLst>
                                          <p:attrName>ppt_x</p:attrName>
                                        </p:attrNameLst>
                                      </p:cBhvr>
                                      <p:tavLst>
                                        <p:tav tm="0">
                                          <p:val>
                                            <p:strVal val="#ppt_x"/>
                                          </p:val>
                                        </p:tav>
                                        <p:tav tm="100000">
                                          <p:val>
                                            <p:strVal val="#ppt_x"/>
                                          </p:val>
                                        </p:tav>
                                      </p:tavLst>
                                    </p:anim>
                                    <p:anim calcmode="lin" valueType="num">
                                      <p:cBhvr>
                                        <p:cTn id="9"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1000"/>
                                        <p:tgtEl>
                                          <p:spTgt spid="9">
                                            <p:txEl>
                                              <p:pRg st="4" end="4"/>
                                            </p:txEl>
                                          </p:spTgt>
                                        </p:tgtEl>
                                      </p:cBhvr>
                                    </p:animEffect>
                                    <p:anim calcmode="lin" valueType="num">
                                      <p:cBhvr>
                                        <p:cTn id="4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9">
                                            <p:txEl>
                                              <p:pRg st="5" end="5"/>
                                            </p:txEl>
                                          </p:spTgt>
                                        </p:tgtEl>
                                        <p:attrNameLst>
                                          <p:attrName>style.visibility</p:attrName>
                                        </p:attrNameLst>
                                      </p:cBhvr>
                                      <p:to>
                                        <p:strVal val="visible"/>
                                      </p:to>
                                    </p:set>
                                    <p:animEffect transition="in" filter="fade">
                                      <p:cBhvr>
                                        <p:cTn id="49" dur="1000"/>
                                        <p:tgtEl>
                                          <p:spTgt spid="9">
                                            <p:txEl>
                                              <p:pRg st="5" end="5"/>
                                            </p:txEl>
                                          </p:spTgt>
                                        </p:tgtEl>
                                      </p:cBhvr>
                                    </p:animEffect>
                                    <p:anim calcmode="lin" valueType="num">
                                      <p:cBhvr>
                                        <p:cTn id="50"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9">
                                            <p:txEl>
                                              <p:pRg st="6" end="6"/>
                                            </p:txEl>
                                          </p:spTgt>
                                        </p:tgtEl>
                                        <p:attrNameLst>
                                          <p:attrName>style.visibility</p:attrName>
                                        </p:attrNameLst>
                                      </p:cBhvr>
                                      <p:to>
                                        <p:strVal val="visible"/>
                                      </p:to>
                                    </p:set>
                                    <p:animEffect transition="in" filter="fade">
                                      <p:cBhvr>
                                        <p:cTn id="56" dur="1000"/>
                                        <p:tgtEl>
                                          <p:spTgt spid="9">
                                            <p:txEl>
                                              <p:pRg st="6" end="6"/>
                                            </p:txEl>
                                          </p:spTgt>
                                        </p:tgtEl>
                                      </p:cBhvr>
                                    </p:animEffect>
                                    <p:anim calcmode="lin" valueType="num">
                                      <p:cBhvr>
                                        <p:cTn id="57"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9">
                                            <p:txEl>
                                              <p:pRg st="7" end="7"/>
                                            </p:txEl>
                                          </p:spTgt>
                                        </p:tgtEl>
                                        <p:attrNameLst>
                                          <p:attrName>style.visibility</p:attrName>
                                        </p:attrNameLst>
                                      </p:cBhvr>
                                      <p:to>
                                        <p:strVal val="visible"/>
                                      </p:to>
                                    </p:set>
                                    <p:animEffect transition="in" filter="fade">
                                      <p:cBhvr>
                                        <p:cTn id="63" dur="1000"/>
                                        <p:tgtEl>
                                          <p:spTgt spid="9">
                                            <p:txEl>
                                              <p:pRg st="7" end="7"/>
                                            </p:txEl>
                                          </p:spTgt>
                                        </p:tgtEl>
                                      </p:cBhvr>
                                    </p:animEffect>
                                    <p:anim calcmode="lin" valueType="num">
                                      <p:cBhvr>
                                        <p:cTn id="64"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9">
                                            <p:txEl>
                                              <p:pRg st="8" end="8"/>
                                            </p:txEl>
                                          </p:spTgt>
                                        </p:tgtEl>
                                        <p:attrNameLst>
                                          <p:attrName>style.visibility</p:attrName>
                                        </p:attrNameLst>
                                      </p:cBhvr>
                                      <p:to>
                                        <p:strVal val="visible"/>
                                      </p:to>
                                    </p:set>
                                    <p:animEffect transition="in" filter="fade">
                                      <p:cBhvr>
                                        <p:cTn id="70" dur="1000"/>
                                        <p:tgtEl>
                                          <p:spTgt spid="9">
                                            <p:txEl>
                                              <p:pRg st="8" end="8"/>
                                            </p:txEl>
                                          </p:spTgt>
                                        </p:tgtEl>
                                      </p:cBhvr>
                                    </p:animEffect>
                                    <p:anim calcmode="lin" valueType="num">
                                      <p:cBhvr>
                                        <p:cTn id="71"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9">
                                            <p:txEl>
                                              <p:pRg st="9" end="9"/>
                                            </p:txEl>
                                          </p:spTgt>
                                        </p:tgtEl>
                                        <p:attrNameLst>
                                          <p:attrName>style.visibility</p:attrName>
                                        </p:attrNameLst>
                                      </p:cBhvr>
                                      <p:to>
                                        <p:strVal val="visible"/>
                                      </p:to>
                                    </p:set>
                                    <p:animEffect transition="in" filter="fade">
                                      <p:cBhvr>
                                        <p:cTn id="77" dur="1000"/>
                                        <p:tgtEl>
                                          <p:spTgt spid="9">
                                            <p:txEl>
                                              <p:pRg st="9" end="9"/>
                                            </p:txEl>
                                          </p:spTgt>
                                        </p:tgtEl>
                                      </p:cBhvr>
                                    </p:animEffect>
                                    <p:anim calcmode="lin" valueType="num">
                                      <p:cBhvr>
                                        <p:cTn id="78"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9">
                                            <p:txEl>
                                              <p:pRg st="10" end="10"/>
                                            </p:txEl>
                                          </p:spTgt>
                                        </p:tgtEl>
                                        <p:attrNameLst>
                                          <p:attrName>style.visibility</p:attrName>
                                        </p:attrNameLst>
                                      </p:cBhvr>
                                      <p:to>
                                        <p:strVal val="visible"/>
                                      </p:to>
                                    </p:set>
                                    <p:animEffect transition="in" filter="fade">
                                      <p:cBhvr>
                                        <p:cTn id="84" dur="1000"/>
                                        <p:tgtEl>
                                          <p:spTgt spid="9">
                                            <p:txEl>
                                              <p:pRg st="10" end="10"/>
                                            </p:txEl>
                                          </p:spTgt>
                                        </p:tgtEl>
                                      </p:cBhvr>
                                    </p:animEffect>
                                    <p:anim calcmode="lin" valueType="num">
                                      <p:cBhvr>
                                        <p:cTn id="85"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9">
                                            <p:txEl>
                                              <p:pRg st="11" end="11"/>
                                            </p:txEl>
                                          </p:spTgt>
                                        </p:tgtEl>
                                        <p:attrNameLst>
                                          <p:attrName>style.visibility</p:attrName>
                                        </p:attrNameLst>
                                      </p:cBhvr>
                                      <p:to>
                                        <p:strVal val="visible"/>
                                      </p:to>
                                    </p:set>
                                    <p:animEffect transition="in" filter="fade">
                                      <p:cBhvr>
                                        <p:cTn id="91" dur="1000"/>
                                        <p:tgtEl>
                                          <p:spTgt spid="9">
                                            <p:txEl>
                                              <p:pRg st="11" end="11"/>
                                            </p:txEl>
                                          </p:spTgt>
                                        </p:tgtEl>
                                      </p:cBhvr>
                                    </p:animEffect>
                                    <p:anim calcmode="lin" valueType="num">
                                      <p:cBhvr>
                                        <p:cTn id="92"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grpId="0" nodeType="clickEffect">
                                  <p:stCondLst>
                                    <p:cond delay="0"/>
                                  </p:stCondLst>
                                  <p:childTnLst>
                                    <p:set>
                                      <p:cBhvr>
                                        <p:cTn id="97" dur="1" fill="hold">
                                          <p:stCondLst>
                                            <p:cond delay="0"/>
                                          </p:stCondLst>
                                        </p:cTn>
                                        <p:tgtEl>
                                          <p:spTgt spid="9">
                                            <p:txEl>
                                              <p:pRg st="12" end="12"/>
                                            </p:txEl>
                                          </p:spTgt>
                                        </p:tgtEl>
                                        <p:attrNameLst>
                                          <p:attrName>style.visibility</p:attrName>
                                        </p:attrNameLst>
                                      </p:cBhvr>
                                      <p:to>
                                        <p:strVal val="visible"/>
                                      </p:to>
                                    </p:set>
                                    <p:animEffect transition="in" filter="fade">
                                      <p:cBhvr>
                                        <p:cTn id="98" dur="1000"/>
                                        <p:tgtEl>
                                          <p:spTgt spid="9">
                                            <p:txEl>
                                              <p:pRg st="12" end="12"/>
                                            </p:txEl>
                                          </p:spTgt>
                                        </p:tgtEl>
                                      </p:cBhvr>
                                    </p:animEffect>
                                    <p:anim calcmode="lin" valueType="num">
                                      <p:cBhvr>
                                        <p:cTn id="99"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100" dur="1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228600"/>
            <a:ext cx="6172200" cy="6629400"/>
          </a:xfrm>
        </p:spPr>
        <p:txBody>
          <a:bodyPr/>
          <a:lstStyle/>
          <a:p>
            <a:pPr algn="l"/>
            <a:r>
              <a:rPr lang="en-US" sz="1700" b="1" dirty="0" smtClean="0">
                <a:latin typeface="Arial" pitchFamily="34" charset="0"/>
                <a:cs typeface="Arial" pitchFamily="34" charset="0"/>
              </a:rPr>
              <a:t/>
            </a:r>
            <a:br>
              <a:rPr lang="en-US" sz="1700" b="1" dirty="0" smtClean="0">
                <a:latin typeface="Arial" pitchFamily="34" charset="0"/>
                <a:cs typeface="Arial" pitchFamily="34" charset="0"/>
              </a:rPr>
            </a:br>
            <a:r>
              <a:rPr lang="en-US" sz="1700" b="1" dirty="0" smtClean="0">
                <a:latin typeface="Arial" pitchFamily="34" charset="0"/>
                <a:cs typeface="Arial" pitchFamily="34" charset="0"/>
              </a:rPr>
              <a:t/>
            </a:r>
            <a:br>
              <a:rPr lang="en-US" sz="1700" b="1" dirty="0" smtClean="0">
                <a:latin typeface="Arial" pitchFamily="34" charset="0"/>
                <a:cs typeface="Arial" pitchFamily="34" charset="0"/>
              </a:rPr>
            </a:br>
            <a:r>
              <a:rPr lang="en-US" sz="1700" b="1" dirty="0" smtClean="0">
                <a:latin typeface="Arial" pitchFamily="34" charset="0"/>
                <a:cs typeface="Arial" pitchFamily="34" charset="0"/>
              </a:rPr>
              <a:t>In praise of price gouging</a:t>
            </a:r>
            <a:r>
              <a:rPr lang="en-US" sz="1700" dirty="0" smtClean="0">
                <a:latin typeface="Arial" pitchFamily="34" charset="0"/>
                <a:cs typeface="Arial" pitchFamily="34" charset="0"/>
              </a:rPr>
              <a:t> </a:t>
            </a:r>
            <a:br>
              <a:rPr lang="en-US" sz="1700" dirty="0" smtClean="0">
                <a:latin typeface="Arial" pitchFamily="34" charset="0"/>
                <a:cs typeface="Arial" pitchFamily="34" charset="0"/>
              </a:rPr>
            </a:br>
            <a:r>
              <a:rPr lang="en-US" sz="1700" dirty="0" smtClean="0">
                <a:latin typeface="Arial" pitchFamily="34" charset="0"/>
                <a:cs typeface="Arial" pitchFamily="34" charset="0"/>
              </a:rPr>
              <a:t>By John </a:t>
            </a:r>
            <a:r>
              <a:rPr lang="en-US" sz="1700" dirty="0" err="1" smtClean="0">
                <a:latin typeface="Arial" pitchFamily="34" charset="0"/>
                <a:cs typeface="Arial" pitchFamily="34" charset="0"/>
              </a:rPr>
              <a:t>Stossel</a:t>
            </a:r>
            <a:r>
              <a:rPr lang="en-US" sz="1700" dirty="0" smtClean="0">
                <a:latin typeface="Arial" pitchFamily="34" charset="0"/>
                <a:cs typeface="Arial" pitchFamily="34" charset="0"/>
              </a:rPr>
              <a:t> </a:t>
            </a:r>
            <a:br>
              <a:rPr lang="en-US" sz="1700" dirty="0" smtClean="0">
                <a:latin typeface="Arial" pitchFamily="34" charset="0"/>
                <a:cs typeface="Arial" pitchFamily="34" charset="0"/>
              </a:rPr>
            </a:br>
            <a:r>
              <a:rPr lang="en-US" sz="1700" dirty="0" smtClean="0">
                <a:solidFill>
                  <a:srgbClr val="003300"/>
                </a:solidFill>
                <a:latin typeface="Arial" pitchFamily="34" charset="0"/>
                <a:cs typeface="Arial" pitchFamily="34" charset="0"/>
              </a:rPr>
              <a:t>Politicians and the media are furious about price increases in the wake of Hurricane Katrina. They want gas stations and water sellers punished. If you want to score points cracking down on mean, greedy profiteers, pushing anti-"gouging" rules is a very good thing. But if you're one of the people the law "protects" from "price gouging," you won't fare as well. </a:t>
            </a:r>
            <a:r>
              <a:rPr lang="en-US" sz="1700" dirty="0" smtClean="0">
                <a:solidFill>
                  <a:srgbClr val="7030A0"/>
                </a:solidFill>
                <a:latin typeface="Arial" pitchFamily="34" charset="0"/>
                <a:cs typeface="Arial" pitchFamily="34" charset="0"/>
              </a:rPr>
              <a:t>Consider this scenario: You are thirsty — worried that your baby is going to become dehydrated. You find a store that's open, and the storeowner thinks it's immoral to take advantage of your distress, so he won't charge you a dime more than he charged last week. But you can't buy water from him. It's sold out. </a:t>
            </a:r>
            <a:r>
              <a:rPr lang="en-US" sz="1700" dirty="0" smtClean="0">
                <a:latin typeface="Arial" pitchFamily="34" charset="0"/>
                <a:cs typeface="Arial" pitchFamily="34" charset="0"/>
              </a:rPr>
              <a:t/>
            </a:r>
            <a:br>
              <a:rPr lang="en-US" sz="1700" dirty="0" smtClean="0">
                <a:latin typeface="Arial" pitchFamily="34" charset="0"/>
                <a:cs typeface="Arial" pitchFamily="34" charset="0"/>
              </a:rPr>
            </a:br>
            <a:r>
              <a:rPr lang="en-US" sz="1700" dirty="0" smtClean="0">
                <a:solidFill>
                  <a:srgbClr val="C00000"/>
                </a:solidFill>
                <a:latin typeface="Arial" pitchFamily="34" charset="0"/>
                <a:cs typeface="Arial" pitchFamily="34" charset="0"/>
              </a:rPr>
              <a:t>You continue on your quest, and finally find that dreaded monster, the price gouger. He offers a bottle of water that cost $1 last week at an "outrageous" price — say $20. You pay it to survive the disaster. You resent the price gouger. But if he hadn't demanded $20, he'd have been out of water. It was the price gouger's "exploitation" that saved your child. </a:t>
            </a:r>
            <a:r>
              <a:rPr lang="en-US" sz="1700" dirty="0" smtClean="0">
                <a:latin typeface="Arial" pitchFamily="34" charset="0"/>
                <a:cs typeface="Arial" pitchFamily="34" charset="0"/>
              </a:rPr>
              <a:t/>
            </a:r>
            <a:br>
              <a:rPr lang="en-US" sz="1700" dirty="0" smtClean="0">
                <a:latin typeface="Arial" pitchFamily="34" charset="0"/>
                <a:cs typeface="Arial" pitchFamily="34" charset="0"/>
              </a:rPr>
            </a:br>
            <a:r>
              <a:rPr lang="en-US" sz="1700" dirty="0" smtClean="0">
                <a:solidFill>
                  <a:srgbClr val="003366"/>
                </a:solidFill>
                <a:latin typeface="Arial" pitchFamily="34" charset="0"/>
                <a:cs typeface="Arial" pitchFamily="34" charset="0"/>
              </a:rPr>
              <a:t>It saved her because people look out for their own interests. Before you got to the water seller, other people did. At $1 a bottle, they stocked up. At $20 a bottle, they bought more cautiously. By charging $20, the price gouger makes sure his water goes to those who really need it. </a:t>
            </a:r>
            <a:br>
              <a:rPr lang="en-US" sz="1700" dirty="0" smtClean="0">
                <a:solidFill>
                  <a:srgbClr val="003366"/>
                </a:solidFill>
                <a:latin typeface="Arial" pitchFamily="34" charset="0"/>
                <a:cs typeface="Arial" pitchFamily="34" charset="0"/>
              </a:rPr>
            </a:br>
            <a:r>
              <a:rPr lang="en-US" sz="1700" dirty="0" smtClean="0">
                <a:solidFill>
                  <a:srgbClr val="CC3300"/>
                </a:solidFill>
                <a:latin typeface="Arial" pitchFamily="34" charset="0"/>
                <a:cs typeface="Arial" pitchFamily="34" charset="0"/>
              </a:rPr>
              <a:t>The people the softheaded politicians think are cruelest are doing the most to help. Assuming the demand for bottled water was going to go up, they bought a lot of it, planning to resell it at a steep profit. If they hadn't done that, that water would not have been available for the people who need it the most. </a:t>
            </a:r>
            <a:r>
              <a:rPr lang="en-US" sz="1700" dirty="0" smtClean="0">
                <a:latin typeface="Arial" pitchFamily="34" charset="0"/>
                <a:cs typeface="Arial" pitchFamily="34" charset="0"/>
              </a:rPr>
              <a:t/>
            </a:r>
            <a:br>
              <a:rPr lang="en-US" sz="1700" dirty="0" smtClean="0">
                <a:latin typeface="Arial" pitchFamily="34" charset="0"/>
                <a:cs typeface="Arial" pitchFamily="34" charset="0"/>
              </a:rPr>
            </a:br>
            <a:r>
              <a:rPr lang="en-US" sz="1700" dirty="0" smtClean="0">
                <a:latin typeface="Arial" pitchFamily="34" charset="0"/>
                <a:cs typeface="Arial" pitchFamily="34" charset="0"/>
              </a:rPr>
              <a:t/>
            </a:r>
            <a:br>
              <a:rPr lang="en-US" sz="1700" dirty="0" smtClean="0">
                <a:latin typeface="Arial" pitchFamily="34" charset="0"/>
                <a:cs typeface="Arial" pitchFamily="34" charset="0"/>
              </a:rPr>
            </a:br>
            <a:r>
              <a:rPr lang="en-US" sz="1700" dirty="0" smtClean="0">
                <a:latin typeface="Arial" pitchFamily="34" charset="0"/>
                <a:cs typeface="Arial" pitchFamily="34" charset="0"/>
              </a:rPr>
              <a:t/>
            </a:r>
            <a:br>
              <a:rPr lang="en-US" sz="1700" dirty="0" smtClean="0">
                <a:latin typeface="Arial" pitchFamily="34" charset="0"/>
                <a:cs typeface="Arial" pitchFamily="34" charset="0"/>
              </a:rPr>
            </a:br>
            <a:endParaRPr lang="en-US" sz="1700" dirty="0" smtClean="0">
              <a:latin typeface="Arial" pitchFamily="34" charset="0"/>
              <a:cs typeface="Arial" pitchFamily="34" charset="0"/>
            </a:endParaRPr>
          </a:p>
        </p:txBody>
      </p:sp>
      <p:pic>
        <p:nvPicPr>
          <p:cNvPr id="6" name="Picture 4" descr="http://ww1.prweb.com/prfiles/2006/04/30/379513/stosselstudio.jpg"/>
          <p:cNvPicPr>
            <a:picLocks noChangeAspect="1" noChangeArrowheads="1"/>
          </p:cNvPicPr>
          <p:nvPr/>
        </p:nvPicPr>
        <p:blipFill>
          <a:blip r:embed="rId2" cstate="print"/>
          <a:srcRect/>
          <a:stretch>
            <a:fillRect/>
          </a:stretch>
        </p:blipFill>
        <p:spPr bwMode="auto">
          <a:xfrm>
            <a:off x="6324600" y="381000"/>
            <a:ext cx="2590800" cy="2128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7048" name="Picture 8" descr="http://t3.gstatic.com/images?q=tbn:YbhvulxnY3owHM:http://blog.kir.com/archives/images/price%20gouging250.jpg&amp;t=1"/>
          <p:cNvPicPr>
            <a:picLocks noChangeAspect="1" noChangeArrowheads="1"/>
          </p:cNvPicPr>
          <p:nvPr/>
        </p:nvPicPr>
        <p:blipFill>
          <a:blip r:embed="rId3" cstate="print"/>
          <a:srcRect/>
          <a:stretch>
            <a:fillRect/>
          </a:stretch>
        </p:blipFill>
        <p:spPr bwMode="auto">
          <a:xfrm>
            <a:off x="6248400" y="3733800"/>
            <a:ext cx="27432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Title 3"/>
          <p:cNvSpPr>
            <a:spLocks noGrp="1"/>
          </p:cNvSpPr>
          <p:nvPr>
            <p:ph type="title"/>
          </p:nvPr>
        </p:nvSpPr>
        <p:spPr>
          <a:xfrm>
            <a:off x="0" y="203200"/>
            <a:ext cx="5257800" cy="6959600"/>
          </a:xfrm>
        </p:spPr>
        <p:txBody>
          <a:bodyPr>
            <a:spAutoFit/>
          </a:bodyPr>
          <a:lstStyle/>
          <a:p>
            <a:pPr algn="l"/>
            <a:r>
              <a:rPr lang="en-US" sz="2100" dirty="0" smtClean="0">
                <a:solidFill>
                  <a:srgbClr val="003300"/>
                </a:solidFill>
                <a:latin typeface="Arial" pitchFamily="34" charset="0"/>
                <a:cs typeface="Arial" pitchFamily="34" charset="0"/>
              </a:rPr>
              <a:t>Might the water have been provided by volunteers? Certainly some people help others out of benevolence. But we can't count on benevolence. As Adam Smith wrote, "It is not from the benevolence of the butcher, the brewer or the baker, that we can expect our dinner, but from their regard to their own interest.” </a:t>
            </a:r>
            <a:r>
              <a:rPr lang="en-US" sz="2100" dirty="0" smtClean="0">
                <a:latin typeface="Arial" pitchFamily="34" charset="0"/>
                <a:cs typeface="Arial" pitchFamily="34" charset="0"/>
              </a:rPr>
              <a:t/>
            </a:r>
            <a:br>
              <a:rPr lang="en-US" sz="2100" dirty="0" smtClean="0">
                <a:latin typeface="Arial" pitchFamily="34" charset="0"/>
                <a:cs typeface="Arial" pitchFamily="34" charset="0"/>
              </a:rPr>
            </a:br>
            <a:r>
              <a:rPr lang="en-US" sz="2100" dirty="0" smtClean="0">
                <a:solidFill>
                  <a:srgbClr val="7030A0"/>
                </a:solidFill>
                <a:latin typeface="Arial" pitchFamily="34" charset="0"/>
                <a:cs typeface="Arial" pitchFamily="34" charset="0"/>
              </a:rPr>
              <a:t>Consider the storeowner's perspective: If he's not going to make a big profit, why open up the store at all? Staying in a disaster area is dangerous and means giving up the opportunity to be with family in order to take care of the needs of strangers.</a:t>
            </a:r>
            <a:r>
              <a:rPr lang="en-US" sz="2100" dirty="0" smtClean="0">
                <a:latin typeface="Arial" pitchFamily="34" charset="0"/>
                <a:cs typeface="Arial" pitchFamily="34" charset="0"/>
              </a:rPr>
              <a:t> </a:t>
            </a:r>
            <a:br>
              <a:rPr lang="en-US" sz="2100" dirty="0" smtClean="0">
                <a:latin typeface="Arial" pitchFamily="34" charset="0"/>
                <a:cs typeface="Arial" pitchFamily="34" charset="0"/>
              </a:rPr>
            </a:br>
            <a:r>
              <a:rPr lang="en-US" sz="2100" dirty="0" smtClean="0">
                <a:solidFill>
                  <a:srgbClr val="CC3300"/>
                </a:solidFill>
                <a:latin typeface="Arial" pitchFamily="34" charset="0"/>
                <a:cs typeface="Arial" pitchFamily="34" charset="0"/>
              </a:rPr>
              <a:t>Why take the risk? Any number of services — roofing, for example, carpentry, or tree removal — are in overwhelming demand after a disaster. When the time comes to rebuild New Orleans, it's safe to predict a shortage of local carpenters: The city's own population of carpenters won't be enough. </a:t>
            </a:r>
            <a:r>
              <a:rPr lang="en-US" sz="2100" dirty="0" smtClean="0">
                <a:latin typeface="Arial" pitchFamily="34" charset="0"/>
                <a:cs typeface="Arial" pitchFamily="34" charset="0"/>
              </a:rPr>
              <a:t/>
            </a:r>
            <a:br>
              <a:rPr lang="en-US" sz="2100" dirty="0" smtClean="0">
                <a:latin typeface="Arial" pitchFamily="34" charset="0"/>
                <a:cs typeface="Arial" pitchFamily="34" charset="0"/>
              </a:rPr>
            </a:br>
            <a:r>
              <a:rPr lang="en-US" sz="2100" dirty="0" smtClean="0">
                <a:latin typeface="Arial" pitchFamily="34" charset="0"/>
                <a:cs typeface="Arial" pitchFamily="34" charset="0"/>
              </a:rPr>
              <a:t/>
            </a:r>
            <a:br>
              <a:rPr lang="en-US" sz="2100" dirty="0" smtClean="0">
                <a:latin typeface="Arial" pitchFamily="34" charset="0"/>
                <a:cs typeface="Arial" pitchFamily="34" charset="0"/>
              </a:rPr>
            </a:br>
            <a:endParaRPr lang="en-US" sz="2100" dirty="0" smtClean="0">
              <a:latin typeface="Arial" pitchFamily="34" charset="0"/>
              <a:cs typeface="Arial" pitchFamily="34" charset="0"/>
            </a:endParaRPr>
          </a:p>
        </p:txBody>
      </p:sp>
      <p:pic>
        <p:nvPicPr>
          <p:cNvPr id="91139" name="Picture 2" descr="http://www.800helpfla.com/images/price_gouging_large.jpg"/>
          <p:cNvPicPr>
            <a:picLocks noChangeAspect="1" noChangeArrowheads="1"/>
          </p:cNvPicPr>
          <p:nvPr/>
        </p:nvPicPr>
        <p:blipFill>
          <a:blip r:embed="rId3" cstate="print"/>
          <a:srcRect/>
          <a:stretch>
            <a:fillRect/>
          </a:stretch>
        </p:blipFill>
        <p:spPr bwMode="auto">
          <a:xfrm>
            <a:off x="5334000" y="304800"/>
            <a:ext cx="3495675" cy="1169988"/>
          </a:xfrm>
          <a:prstGeom prst="rect">
            <a:avLst/>
          </a:prstGeom>
          <a:noFill/>
          <a:ln w="9525">
            <a:noFill/>
            <a:miter lim="800000"/>
            <a:headEnd/>
            <a:tailEnd/>
          </a:ln>
        </p:spPr>
      </p:pic>
      <p:pic>
        <p:nvPicPr>
          <p:cNvPr id="6" name="Picture 6" descr="http://www.yesatyale.org/images/speakers/JohnStossel.jpg"/>
          <p:cNvPicPr>
            <a:picLocks noChangeAspect="1" noChangeArrowheads="1"/>
          </p:cNvPicPr>
          <p:nvPr/>
        </p:nvPicPr>
        <p:blipFill>
          <a:blip r:embed="rId4" cstate="print"/>
          <a:srcRect/>
          <a:stretch>
            <a:fillRect/>
          </a:stretch>
        </p:blipFill>
        <p:spPr bwMode="auto">
          <a:xfrm>
            <a:off x="5486400" y="1600200"/>
            <a:ext cx="3352800" cy="5001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25400"/>
            <a:ext cx="5257800" cy="6959600"/>
          </a:xfrm>
        </p:spPr>
        <p:txBody>
          <a:bodyPr>
            <a:spAutoFit/>
          </a:bodyPr>
          <a:lstStyle/>
          <a:p>
            <a:pPr algn="l">
              <a:defRPr/>
            </a:pPr>
            <a:r>
              <a:rPr lang="en-US" sz="1750" dirty="0" smtClean="0">
                <a:solidFill>
                  <a:srgbClr val="CC3300"/>
                </a:solidFill>
                <a:latin typeface="Arial" pitchFamily="34" charset="0"/>
                <a:cs typeface="Arial" pitchFamily="34" charset="0"/>
              </a:rPr>
              <a:t>If this were a totalitarian country, the government might just order a bunch of tradesmen to go to New Orleans. But in a free society, those tradesmen must be persuaded to leave their homes and families, leave their employers and customers, and drive from say, Wisconsin, to take work in New Orleans. If they can't make more money in Louisiana than Wisconsin, why would they make the trip?</a:t>
            </a:r>
            <a:r>
              <a:rPr lang="en-US" sz="1750" dirty="0" smtClean="0">
                <a:latin typeface="Arial" pitchFamily="34" charset="0"/>
                <a:cs typeface="Arial" pitchFamily="34" charset="0"/>
              </a:rPr>
              <a:t> </a:t>
            </a:r>
            <a:br>
              <a:rPr lang="en-US" sz="1750" dirty="0" smtClean="0">
                <a:latin typeface="Arial" pitchFamily="34" charset="0"/>
                <a:cs typeface="Arial" pitchFamily="34" charset="0"/>
              </a:rPr>
            </a:br>
            <a:r>
              <a:rPr lang="en-US" sz="1750" dirty="0" smtClean="0">
                <a:solidFill>
                  <a:srgbClr val="003300"/>
                </a:solidFill>
                <a:latin typeface="Arial" pitchFamily="34" charset="0"/>
                <a:cs typeface="Arial" pitchFamily="34" charset="0"/>
              </a:rPr>
              <a:t>Some may be motivated by a desire to be heroic, but we can't expect enough heroes to fill the need, week after week; most will travel there for the same reason most Americans go to work: to make money. Any tradesman who treks to a disaster area must get higher pay than he would get in his hometown, or he won't do the trek. </a:t>
            </a:r>
            <a:r>
              <a:rPr lang="en-US" sz="1750" dirty="0" smtClean="0">
                <a:latin typeface="Arial" pitchFamily="34" charset="0"/>
                <a:cs typeface="Arial" pitchFamily="34" charset="0"/>
              </a:rPr>
              <a:t/>
            </a:r>
            <a:br>
              <a:rPr lang="en-US" sz="1750" dirty="0" smtClean="0">
                <a:latin typeface="Arial" pitchFamily="34" charset="0"/>
                <a:cs typeface="Arial" pitchFamily="34" charset="0"/>
              </a:rPr>
            </a:br>
            <a:r>
              <a:rPr lang="en-US" sz="1750" dirty="0" smtClean="0">
                <a:solidFill>
                  <a:srgbClr val="7030A0"/>
                </a:solidFill>
                <a:latin typeface="Arial" pitchFamily="34" charset="0"/>
                <a:cs typeface="Arial" pitchFamily="34" charset="0"/>
              </a:rPr>
              <a:t>Limit him to what his New Orleans colleagues charged before the storm, and even a would-be hero may say, "the heck with it.“ If he charges enough to justify his venture, he's likely to be condemned morally or legally by the very people he's trying to help. But they just don't understand basic economics. Force prices down, and you keep suppliers out. Let the market work, suppliers come — and competition brings prices as low as the challenges of the disaster allow.</a:t>
            </a:r>
            <a:r>
              <a:rPr lang="en-US" sz="1750" dirty="0" smtClean="0">
                <a:latin typeface="Arial" pitchFamily="34" charset="0"/>
                <a:cs typeface="Arial" pitchFamily="34" charset="0"/>
              </a:rPr>
              <a:t> </a:t>
            </a:r>
            <a:br>
              <a:rPr lang="en-US" sz="1750" dirty="0" smtClean="0">
                <a:latin typeface="Arial" pitchFamily="34" charset="0"/>
                <a:cs typeface="Arial" pitchFamily="34" charset="0"/>
              </a:rPr>
            </a:br>
            <a:r>
              <a:rPr lang="en-US" sz="1750" dirty="0" smtClean="0">
                <a:latin typeface="Arial" pitchFamily="34" charset="0"/>
                <a:cs typeface="Arial" pitchFamily="34" charset="0"/>
              </a:rPr>
              <a:t>Goods that were in short supply become available, even to the poor. It's the price "gougers" who bring the water, ship the gasoline, fix the roof, and rebuild the cities. The price "gougers" save lives. </a:t>
            </a:r>
            <a:endParaRPr lang="en-US" sz="1750" dirty="0">
              <a:latin typeface="Arial" pitchFamily="34" charset="0"/>
              <a:cs typeface="Arial" pitchFamily="34" charset="0"/>
            </a:endParaRPr>
          </a:p>
        </p:txBody>
      </p:sp>
      <p:pic>
        <p:nvPicPr>
          <p:cNvPr id="122884" name="Picture 4" descr="http://www.theurbn.com/wp-content/uploads/2010/08/hurricane-katrina-victims1.jpg"/>
          <p:cNvPicPr>
            <a:picLocks noChangeAspect="1" noChangeArrowheads="1"/>
          </p:cNvPicPr>
          <p:nvPr/>
        </p:nvPicPr>
        <p:blipFill>
          <a:blip r:embed="rId3" cstate="print"/>
          <a:srcRect/>
          <a:stretch>
            <a:fillRect/>
          </a:stretch>
        </p:blipFill>
        <p:spPr bwMode="auto">
          <a:xfrm>
            <a:off x="5562600" y="381000"/>
            <a:ext cx="3172764" cy="2619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164" name="Picture 6" descr="http://onwardstate.com/wp-content/uploads/2008/12/water_bottle-300x300.jpg"/>
          <p:cNvPicPr>
            <a:picLocks noChangeAspect="1" noChangeArrowheads="1"/>
          </p:cNvPicPr>
          <p:nvPr/>
        </p:nvPicPr>
        <p:blipFill>
          <a:blip r:embed="rId4" cstate="print"/>
          <a:srcRect/>
          <a:stretch>
            <a:fillRect/>
          </a:stretch>
        </p:blipFill>
        <p:spPr bwMode="auto">
          <a:xfrm>
            <a:off x="5791200" y="327660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72"/>
          <p:cNvSpPr/>
          <p:nvPr/>
        </p:nvSpPr>
        <p:spPr bwMode="auto">
          <a:xfrm>
            <a:off x="5791199" y="2743200"/>
            <a:ext cx="2328041" cy="2590800"/>
          </a:xfrm>
          <a:custGeom>
            <a:avLst/>
            <a:gdLst>
              <a:gd name="connsiteX0" fmla="*/ 0 w 2869324"/>
              <a:gd name="connsiteY0" fmla="*/ 3121572 h 3121572"/>
              <a:gd name="connsiteX1" fmla="*/ 945931 w 2869324"/>
              <a:gd name="connsiteY1" fmla="*/ 2191407 h 3121572"/>
              <a:gd name="connsiteX2" fmla="*/ 1418897 w 2869324"/>
              <a:gd name="connsiteY2" fmla="*/ 1639614 h 3121572"/>
              <a:gd name="connsiteX3" fmla="*/ 1860331 w 2869324"/>
              <a:gd name="connsiteY3" fmla="*/ 1119352 h 3121572"/>
              <a:gd name="connsiteX4" fmla="*/ 2412124 w 2869324"/>
              <a:gd name="connsiteY4" fmla="*/ 520262 h 3121572"/>
              <a:gd name="connsiteX5" fmla="*/ 2869324 w 2869324"/>
              <a:gd name="connsiteY5" fmla="*/ 0 h 3121572"/>
              <a:gd name="connsiteX6" fmla="*/ 2869324 w 2869324"/>
              <a:gd name="connsiteY6" fmla="*/ 0 h 312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9324" h="3121572">
                <a:moveTo>
                  <a:pt x="0" y="3121572"/>
                </a:moveTo>
                <a:lnTo>
                  <a:pt x="945931" y="2191407"/>
                </a:lnTo>
                <a:lnTo>
                  <a:pt x="1418897" y="1639614"/>
                </a:lnTo>
                <a:lnTo>
                  <a:pt x="1860331" y="1119352"/>
                </a:lnTo>
                <a:lnTo>
                  <a:pt x="2412124" y="520262"/>
                </a:lnTo>
                <a:lnTo>
                  <a:pt x="2869324" y="0"/>
                </a:lnTo>
                <a:lnTo>
                  <a:pt x="2869324" y="0"/>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72" name="Freeform 71"/>
          <p:cNvSpPr/>
          <p:nvPr/>
        </p:nvSpPr>
        <p:spPr bwMode="auto">
          <a:xfrm>
            <a:off x="5218386" y="2774731"/>
            <a:ext cx="2822028" cy="3074276"/>
          </a:xfrm>
          <a:custGeom>
            <a:avLst/>
            <a:gdLst>
              <a:gd name="connsiteX0" fmla="*/ 0 w 2822028"/>
              <a:gd name="connsiteY0" fmla="*/ 0 h 3074276"/>
              <a:gd name="connsiteX1" fmla="*/ 457200 w 2822028"/>
              <a:gd name="connsiteY1" fmla="*/ 457200 h 3074276"/>
              <a:gd name="connsiteX2" fmla="*/ 993228 w 2822028"/>
              <a:gd name="connsiteY2" fmla="*/ 1040524 h 3074276"/>
              <a:gd name="connsiteX3" fmla="*/ 1466193 w 2822028"/>
              <a:gd name="connsiteY3" fmla="*/ 1592317 h 3074276"/>
              <a:gd name="connsiteX4" fmla="*/ 1907628 w 2822028"/>
              <a:gd name="connsiteY4" fmla="*/ 2144110 h 3074276"/>
              <a:gd name="connsiteX5" fmla="*/ 2380593 w 2822028"/>
              <a:gd name="connsiteY5" fmla="*/ 2648607 h 3074276"/>
              <a:gd name="connsiteX6" fmla="*/ 2822028 w 2822028"/>
              <a:gd name="connsiteY6" fmla="*/ 3074276 h 3074276"/>
              <a:gd name="connsiteX7" fmla="*/ 2822028 w 2822028"/>
              <a:gd name="connsiteY7" fmla="*/ 3074276 h 307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2028" h="3074276">
                <a:moveTo>
                  <a:pt x="0" y="0"/>
                </a:moveTo>
                <a:lnTo>
                  <a:pt x="457200" y="457200"/>
                </a:lnTo>
                <a:lnTo>
                  <a:pt x="993228" y="1040524"/>
                </a:lnTo>
                <a:lnTo>
                  <a:pt x="1466193" y="1592317"/>
                </a:lnTo>
                <a:lnTo>
                  <a:pt x="1907628" y="2144110"/>
                </a:lnTo>
                <a:lnTo>
                  <a:pt x="2380593" y="2648607"/>
                </a:lnTo>
                <a:lnTo>
                  <a:pt x="2822028" y="3074276"/>
                </a:lnTo>
                <a:lnTo>
                  <a:pt x="2822028" y="3074276"/>
                </a:lnTo>
              </a:path>
            </a:pathLst>
          </a:custGeom>
          <a:noFill/>
          <a:ln w="127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34823" name="Rectangle 2"/>
          <p:cNvSpPr>
            <a:spLocks noGrp="1" noChangeArrowheads="1"/>
          </p:cNvSpPr>
          <p:nvPr>
            <p:ph type="title"/>
          </p:nvPr>
        </p:nvSpPr>
        <p:spPr>
          <a:xfrm>
            <a:off x="1447800" y="914400"/>
            <a:ext cx="7543800" cy="1143000"/>
          </a:xfrm>
        </p:spPr>
        <p:txBody>
          <a:bodyPr/>
          <a:lstStyle/>
          <a:p>
            <a:pPr algn="l" eaLnBrk="1" hangingPunct="1">
              <a:buFontTx/>
              <a:buChar char="•"/>
            </a:pPr>
            <a:r>
              <a:rPr lang="en-US" sz="2000" dirty="0" smtClean="0">
                <a:solidFill>
                  <a:schemeClr val="tx1"/>
                </a:solidFill>
                <a:latin typeface="Arial" charset="0"/>
                <a:cs typeface="Arial" charset="0"/>
              </a:rPr>
              <a:t> Plot the schedule below, which represents the demand for bottled water after a hurricane.</a:t>
            </a:r>
          </a:p>
        </p:txBody>
      </p:sp>
      <p:graphicFrame>
        <p:nvGraphicFramePr>
          <p:cNvPr id="79947" name="Group 75"/>
          <p:cNvGraphicFramePr>
            <a:graphicFrameLocks noGrp="1"/>
          </p:cNvGraphicFramePr>
          <p:nvPr/>
        </p:nvGraphicFramePr>
        <p:xfrm>
          <a:off x="457200" y="2209800"/>
          <a:ext cx="3657600" cy="3281363"/>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71325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Price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QD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QS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2801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2801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2801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2801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2801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2801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5" name="Rectangle 2"/>
          <p:cNvSpPr txBox="1">
            <a:spLocks noChangeArrowheads="1"/>
          </p:cNvSpPr>
          <p:nvPr/>
        </p:nvSpPr>
        <p:spPr bwMode="auto">
          <a:xfrm>
            <a:off x="838200" y="533400"/>
            <a:ext cx="7759700" cy="1143000"/>
          </a:xfrm>
          <a:prstGeom prst="rect">
            <a:avLst/>
          </a:prstGeom>
          <a:noFill/>
          <a:ln w="9525">
            <a:noFill/>
            <a:miter lim="800000"/>
            <a:headEnd/>
            <a:tailEnd/>
          </a:ln>
        </p:spPr>
        <p:txBody>
          <a:bodyPr anchor="ctr"/>
          <a:lstStyle/>
          <a:p>
            <a:pPr algn="ctr">
              <a:lnSpc>
                <a:spcPct val="85000"/>
              </a:lnSpc>
              <a:defRPr/>
            </a:pPr>
            <a:r>
              <a:rPr lang="en-US" sz="3600" kern="0" dirty="0" smtClean="0">
                <a:solidFill>
                  <a:schemeClr val="folHlink"/>
                </a:solidFill>
                <a:latin typeface="Arial" pitchFamily="34" charset="0"/>
                <a:ea typeface="+mj-ea"/>
                <a:cs typeface="Arial" pitchFamily="34" charset="0"/>
              </a:rPr>
              <a:t>Activator Chapter 6</a:t>
            </a:r>
          </a:p>
          <a:p>
            <a:pPr algn="ctr">
              <a:lnSpc>
                <a:spcPct val="85000"/>
              </a:lnSpc>
              <a:defRPr/>
            </a:pPr>
            <a:endParaRPr lang="en-US" sz="3600" kern="0" dirty="0">
              <a:solidFill>
                <a:srgbClr val="003366"/>
              </a:solidFill>
              <a:latin typeface="Arial" pitchFamily="34" charset="0"/>
              <a:ea typeface="+mj-ea"/>
              <a:cs typeface="Arial" pitchFamily="34" charset="0"/>
            </a:endParaRPr>
          </a:p>
        </p:txBody>
      </p:sp>
      <p:grpSp>
        <p:nvGrpSpPr>
          <p:cNvPr id="2" name="Group 50"/>
          <p:cNvGrpSpPr>
            <a:grpSpLocks/>
          </p:cNvGrpSpPr>
          <p:nvPr/>
        </p:nvGrpSpPr>
        <p:grpSpPr bwMode="auto">
          <a:xfrm>
            <a:off x="4724741" y="2057400"/>
            <a:ext cx="4039268" cy="4051784"/>
            <a:chOff x="2534" y="1224"/>
            <a:chExt cx="2877" cy="2736"/>
          </a:xfrm>
        </p:grpSpPr>
        <p:sp>
          <p:nvSpPr>
            <p:cNvPr id="34917" name="Rectangle 53"/>
            <p:cNvSpPr>
              <a:spLocks noChangeArrowheads="1"/>
            </p:cNvSpPr>
            <p:nvPr/>
          </p:nvSpPr>
          <p:spPr bwMode="auto">
            <a:xfrm>
              <a:off x="3115" y="1485"/>
              <a:ext cx="0" cy="144"/>
            </a:xfrm>
            <a:prstGeom prst="rect">
              <a:avLst/>
            </a:prstGeom>
            <a:noFill/>
            <a:ln w="9525">
              <a:noFill/>
              <a:miter lim="800000"/>
              <a:headEnd/>
              <a:tailEnd/>
            </a:ln>
          </p:spPr>
          <p:txBody>
            <a:bodyPr wrap="none" lIns="0" tIns="0" rIns="0" bIns="0">
              <a:spAutoFit/>
            </a:bodyPr>
            <a:lstStyle/>
            <a:p>
              <a:pPr defTabSz="514350" eaLnBrk="0" hangingPunct="0"/>
              <a:endParaRPr lang="en-AU" sz="1500" b="1">
                <a:solidFill>
                  <a:srgbClr val="000000"/>
                </a:solidFill>
                <a:latin typeface="Arial" charset="0"/>
              </a:endParaRPr>
            </a:p>
          </p:txBody>
        </p:sp>
        <p:sp>
          <p:nvSpPr>
            <p:cNvPr id="34918" name="Rectangle 54"/>
            <p:cNvSpPr>
              <a:spLocks noChangeArrowheads="1"/>
            </p:cNvSpPr>
            <p:nvPr/>
          </p:nvSpPr>
          <p:spPr bwMode="auto">
            <a:xfrm>
              <a:off x="2538" y="2711"/>
              <a:ext cx="267" cy="156"/>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charset="0"/>
                </a:rPr>
                <a:t>3.00</a:t>
              </a:r>
              <a:endParaRPr lang="en-AU" sz="1500" b="1" dirty="0">
                <a:solidFill>
                  <a:srgbClr val="000000"/>
                </a:solidFill>
                <a:latin typeface="Arial" charset="0"/>
              </a:endParaRPr>
            </a:p>
          </p:txBody>
        </p:sp>
        <p:sp>
          <p:nvSpPr>
            <p:cNvPr id="34919" name="Rectangle 55"/>
            <p:cNvSpPr>
              <a:spLocks noChangeArrowheads="1"/>
            </p:cNvSpPr>
            <p:nvPr/>
          </p:nvSpPr>
          <p:spPr bwMode="auto">
            <a:xfrm>
              <a:off x="2538" y="2351"/>
              <a:ext cx="267" cy="156"/>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charset="0"/>
                </a:rPr>
                <a:t>4.00</a:t>
              </a:r>
              <a:endParaRPr lang="en-AU" sz="1500" b="1" dirty="0">
                <a:solidFill>
                  <a:srgbClr val="000000"/>
                </a:solidFill>
                <a:latin typeface="Arial" charset="0"/>
              </a:endParaRPr>
            </a:p>
          </p:txBody>
        </p:sp>
        <p:sp>
          <p:nvSpPr>
            <p:cNvPr id="34920" name="Rectangle 56"/>
            <p:cNvSpPr>
              <a:spLocks noChangeArrowheads="1"/>
            </p:cNvSpPr>
            <p:nvPr/>
          </p:nvSpPr>
          <p:spPr bwMode="auto">
            <a:xfrm>
              <a:off x="2538" y="1941"/>
              <a:ext cx="267" cy="156"/>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charset="0"/>
                </a:rPr>
                <a:t>5.00</a:t>
              </a:r>
              <a:endParaRPr lang="en-AU" sz="1500" b="1" dirty="0">
                <a:solidFill>
                  <a:srgbClr val="000000"/>
                </a:solidFill>
                <a:latin typeface="Arial" charset="0"/>
              </a:endParaRPr>
            </a:p>
          </p:txBody>
        </p:sp>
        <p:sp>
          <p:nvSpPr>
            <p:cNvPr id="34921" name="Rectangle 58"/>
            <p:cNvSpPr>
              <a:spLocks noChangeArrowheads="1"/>
            </p:cNvSpPr>
            <p:nvPr/>
          </p:nvSpPr>
          <p:spPr bwMode="auto">
            <a:xfrm>
              <a:off x="2534" y="3022"/>
              <a:ext cx="267" cy="156"/>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charset="0"/>
                </a:rPr>
                <a:t>2.00</a:t>
              </a:r>
              <a:endParaRPr lang="en-AU" sz="1500" b="1" dirty="0">
                <a:solidFill>
                  <a:srgbClr val="000000"/>
                </a:solidFill>
                <a:latin typeface="Arial" charset="0"/>
              </a:endParaRPr>
            </a:p>
          </p:txBody>
        </p:sp>
        <p:sp>
          <p:nvSpPr>
            <p:cNvPr id="34922" name="Rectangle 59"/>
            <p:cNvSpPr>
              <a:spLocks noChangeArrowheads="1"/>
            </p:cNvSpPr>
            <p:nvPr/>
          </p:nvSpPr>
          <p:spPr bwMode="auto">
            <a:xfrm>
              <a:off x="2534" y="3362"/>
              <a:ext cx="267" cy="156"/>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charset="0"/>
                </a:rPr>
                <a:t>1.00</a:t>
              </a:r>
              <a:endParaRPr lang="en-AU" sz="1500" b="1" dirty="0">
                <a:solidFill>
                  <a:srgbClr val="000000"/>
                </a:solidFill>
                <a:latin typeface="Arial" charset="0"/>
              </a:endParaRPr>
            </a:p>
          </p:txBody>
        </p:sp>
        <p:sp>
          <p:nvSpPr>
            <p:cNvPr id="34923" name="Rectangle 60"/>
            <p:cNvSpPr>
              <a:spLocks noChangeArrowheads="1"/>
            </p:cNvSpPr>
            <p:nvPr/>
          </p:nvSpPr>
          <p:spPr bwMode="auto">
            <a:xfrm>
              <a:off x="2861" y="3804"/>
              <a:ext cx="67" cy="144"/>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0</a:t>
              </a:r>
            </a:p>
          </p:txBody>
        </p:sp>
        <p:sp>
          <p:nvSpPr>
            <p:cNvPr id="34924" name="Rectangle 61"/>
            <p:cNvSpPr>
              <a:spLocks noChangeArrowheads="1"/>
            </p:cNvSpPr>
            <p:nvPr/>
          </p:nvSpPr>
          <p:spPr bwMode="auto">
            <a:xfrm>
              <a:off x="2961" y="3804"/>
              <a:ext cx="2048" cy="156"/>
            </a:xfrm>
            <a:prstGeom prst="rect">
              <a:avLst/>
            </a:prstGeom>
            <a:noFill/>
            <a:ln w="9525">
              <a:noFill/>
              <a:miter lim="800000"/>
              <a:headEnd/>
              <a:tailEnd/>
            </a:ln>
          </p:spPr>
          <p:txBody>
            <a:bodyPr wrap="none" lIns="0" tIns="0" rIns="0" bIns="0">
              <a:spAutoFit/>
            </a:bodyPr>
            <a:lstStyle/>
            <a:p>
              <a:pPr defTabSz="514350" eaLnBrk="0" hangingPunct="0"/>
              <a:r>
                <a:rPr lang="en-AU" sz="1500" b="1" dirty="0">
                  <a:solidFill>
                    <a:srgbClr val="000000"/>
                  </a:solidFill>
                  <a:latin typeface="Arial" charset="0"/>
                </a:rPr>
                <a:t> </a:t>
              </a:r>
              <a:r>
                <a:rPr lang="en-AU" sz="1500" b="1" dirty="0" smtClean="0">
                  <a:solidFill>
                    <a:srgbClr val="000000"/>
                  </a:solidFill>
                  <a:latin typeface="Arial" charset="0"/>
                </a:rPr>
                <a:t>     10     20     30    40    50      60</a:t>
              </a:r>
              <a:endParaRPr lang="en-AU" sz="1500" b="1" dirty="0">
                <a:solidFill>
                  <a:srgbClr val="000000"/>
                </a:solidFill>
                <a:latin typeface="Arial" charset="0"/>
              </a:endParaRPr>
            </a:p>
          </p:txBody>
        </p:sp>
        <p:sp>
          <p:nvSpPr>
            <p:cNvPr id="34925" name="Line 73"/>
            <p:cNvSpPr>
              <a:spLocks noChangeShapeType="1"/>
            </p:cNvSpPr>
            <p:nvPr/>
          </p:nvSpPr>
          <p:spPr bwMode="auto">
            <a:xfrm>
              <a:off x="2846" y="204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26" name="Line 75"/>
            <p:cNvSpPr>
              <a:spLocks noChangeShapeType="1"/>
            </p:cNvSpPr>
            <p:nvPr/>
          </p:nvSpPr>
          <p:spPr bwMode="auto">
            <a:xfrm>
              <a:off x="2846" y="2404"/>
              <a:ext cx="5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27" name="Line 76"/>
            <p:cNvSpPr>
              <a:spLocks noChangeShapeType="1"/>
            </p:cNvSpPr>
            <p:nvPr/>
          </p:nvSpPr>
          <p:spPr bwMode="auto">
            <a:xfrm>
              <a:off x="2846" y="276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28" name="Line 77"/>
            <p:cNvSpPr>
              <a:spLocks noChangeShapeType="1"/>
            </p:cNvSpPr>
            <p:nvPr/>
          </p:nvSpPr>
          <p:spPr bwMode="auto">
            <a:xfrm>
              <a:off x="2846" y="3124"/>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29" name="Line 78"/>
            <p:cNvSpPr>
              <a:spLocks noChangeShapeType="1"/>
            </p:cNvSpPr>
            <p:nvPr/>
          </p:nvSpPr>
          <p:spPr bwMode="auto">
            <a:xfrm>
              <a:off x="2846" y="3487"/>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30" name="Line 79"/>
            <p:cNvSpPr>
              <a:spLocks noChangeShapeType="1"/>
            </p:cNvSpPr>
            <p:nvPr/>
          </p:nvSpPr>
          <p:spPr bwMode="auto">
            <a:xfrm>
              <a:off x="306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31" name="Line 80"/>
            <p:cNvSpPr>
              <a:spLocks noChangeShapeType="1"/>
            </p:cNvSpPr>
            <p:nvPr/>
          </p:nvSpPr>
          <p:spPr bwMode="auto">
            <a:xfrm>
              <a:off x="3238"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32" name="Line 81"/>
            <p:cNvSpPr>
              <a:spLocks noChangeShapeType="1"/>
            </p:cNvSpPr>
            <p:nvPr/>
          </p:nvSpPr>
          <p:spPr bwMode="auto">
            <a:xfrm>
              <a:off x="3410"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33" name="Line 82"/>
            <p:cNvSpPr>
              <a:spLocks noChangeShapeType="1"/>
            </p:cNvSpPr>
            <p:nvPr/>
          </p:nvSpPr>
          <p:spPr bwMode="auto">
            <a:xfrm>
              <a:off x="3565"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34" name="Line 83"/>
            <p:cNvSpPr>
              <a:spLocks noChangeShapeType="1"/>
            </p:cNvSpPr>
            <p:nvPr/>
          </p:nvSpPr>
          <p:spPr bwMode="auto">
            <a:xfrm>
              <a:off x="3727"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35" name="Line 84"/>
            <p:cNvSpPr>
              <a:spLocks noChangeShapeType="1"/>
            </p:cNvSpPr>
            <p:nvPr/>
          </p:nvSpPr>
          <p:spPr bwMode="auto">
            <a:xfrm>
              <a:off x="4053"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36" name="Line 85"/>
            <p:cNvSpPr>
              <a:spLocks noChangeShapeType="1"/>
            </p:cNvSpPr>
            <p:nvPr/>
          </p:nvSpPr>
          <p:spPr bwMode="auto">
            <a:xfrm>
              <a:off x="4215"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37" name="Line 86"/>
            <p:cNvSpPr>
              <a:spLocks noChangeShapeType="1"/>
            </p:cNvSpPr>
            <p:nvPr/>
          </p:nvSpPr>
          <p:spPr bwMode="auto">
            <a:xfrm>
              <a:off x="5030"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38" name="Line 87"/>
            <p:cNvSpPr>
              <a:spLocks noChangeShapeType="1"/>
            </p:cNvSpPr>
            <p:nvPr/>
          </p:nvSpPr>
          <p:spPr bwMode="auto">
            <a:xfrm>
              <a:off x="4378"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39" name="Line 88"/>
            <p:cNvSpPr>
              <a:spLocks noChangeShapeType="1"/>
            </p:cNvSpPr>
            <p:nvPr/>
          </p:nvSpPr>
          <p:spPr bwMode="auto">
            <a:xfrm>
              <a:off x="454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40" name="Line 89"/>
            <p:cNvSpPr>
              <a:spLocks noChangeShapeType="1"/>
            </p:cNvSpPr>
            <p:nvPr/>
          </p:nvSpPr>
          <p:spPr bwMode="auto">
            <a:xfrm>
              <a:off x="4704"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42" name="Line 104"/>
            <p:cNvSpPr>
              <a:spLocks noChangeShapeType="1"/>
            </p:cNvSpPr>
            <p:nvPr/>
          </p:nvSpPr>
          <p:spPr bwMode="auto">
            <a:xfrm>
              <a:off x="4867"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43" name="Freeform 105"/>
            <p:cNvSpPr>
              <a:spLocks/>
            </p:cNvSpPr>
            <p:nvPr/>
          </p:nvSpPr>
          <p:spPr bwMode="auto">
            <a:xfrm>
              <a:off x="2913" y="1224"/>
              <a:ext cx="2498" cy="2571"/>
            </a:xfrm>
            <a:custGeom>
              <a:avLst/>
              <a:gdLst>
                <a:gd name="T0" fmla="*/ 0 w 2621"/>
                <a:gd name="T1" fmla="*/ 0 h 2571"/>
                <a:gd name="T2" fmla="*/ 0 w 2621"/>
                <a:gd name="T3" fmla="*/ 2570 h 2571"/>
                <a:gd name="T4" fmla="*/ 211 w 2621"/>
                <a:gd name="T5" fmla="*/ 2570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12700" cap="rnd">
              <a:solidFill>
                <a:srgbClr val="000000"/>
              </a:solidFill>
              <a:round/>
              <a:headEnd type="none" w="sm" len="sm"/>
              <a:tailEnd type="none" w="sm" len="sm"/>
            </a:ln>
          </p:spPr>
          <p:txBody>
            <a:bodyPr/>
            <a:lstStyle/>
            <a:p>
              <a:endParaRPr lang="en-US"/>
            </a:p>
          </p:txBody>
        </p:sp>
      </p:grpSp>
      <p:sp>
        <p:nvSpPr>
          <p:cNvPr id="14390" name="Freeform 95"/>
          <p:cNvSpPr>
            <a:spLocks/>
          </p:cNvSpPr>
          <p:nvPr/>
        </p:nvSpPr>
        <p:spPr bwMode="auto">
          <a:xfrm>
            <a:off x="6176963" y="3797352"/>
            <a:ext cx="71437" cy="84137"/>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14391" name="Freeform 96"/>
          <p:cNvSpPr>
            <a:spLocks/>
          </p:cNvSpPr>
          <p:nvPr/>
        </p:nvSpPr>
        <p:spPr bwMode="auto">
          <a:xfrm>
            <a:off x="7086600" y="4872089"/>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14392" name="Freeform 97"/>
          <p:cNvSpPr>
            <a:spLocks/>
          </p:cNvSpPr>
          <p:nvPr/>
        </p:nvSpPr>
        <p:spPr bwMode="auto">
          <a:xfrm>
            <a:off x="5715000" y="5334000"/>
            <a:ext cx="69850" cy="8255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4393" name="Freeform 98"/>
          <p:cNvSpPr>
            <a:spLocks/>
          </p:cNvSpPr>
          <p:nvPr/>
        </p:nvSpPr>
        <p:spPr bwMode="auto">
          <a:xfrm>
            <a:off x="6634163" y="4338689"/>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14394" name="Freeform 106"/>
          <p:cNvSpPr>
            <a:spLocks/>
          </p:cNvSpPr>
          <p:nvPr/>
        </p:nvSpPr>
        <p:spPr bwMode="auto">
          <a:xfrm>
            <a:off x="7550150" y="5397552"/>
            <a:ext cx="69850" cy="84137"/>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0 h 57"/>
              <a:gd name="T12" fmla="*/ 2147483647 w 50"/>
              <a:gd name="T13" fmla="*/ 0 h 57"/>
              <a:gd name="T14" fmla="*/ 2147483647 w 50"/>
              <a:gd name="T15" fmla="*/ 0 h 57"/>
              <a:gd name="T16" fmla="*/ 2147483647 w 50"/>
              <a:gd name="T17" fmla="*/ 2147483647 h 57"/>
              <a:gd name="T18" fmla="*/ 0 w 50"/>
              <a:gd name="T19" fmla="*/ 2147483647 h 57"/>
              <a:gd name="T20" fmla="*/ 2147483647 w 50"/>
              <a:gd name="T21" fmla="*/ 2147483647 h 57"/>
              <a:gd name="T22" fmla="*/ 2147483647 w 50"/>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7"/>
              <a:gd name="T38" fmla="*/ 50 w 50"/>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7">
                <a:moveTo>
                  <a:pt x="29" y="56"/>
                </a:moveTo>
                <a:lnTo>
                  <a:pt x="39" y="45"/>
                </a:lnTo>
                <a:lnTo>
                  <a:pt x="49" y="45"/>
                </a:lnTo>
                <a:lnTo>
                  <a:pt x="49" y="23"/>
                </a:lnTo>
                <a:lnTo>
                  <a:pt x="49" y="11"/>
                </a:lnTo>
                <a:lnTo>
                  <a:pt x="39" y="0"/>
                </a:lnTo>
                <a:lnTo>
                  <a:pt x="29" y="0"/>
                </a:lnTo>
                <a:lnTo>
                  <a:pt x="10" y="0"/>
                </a:lnTo>
                <a:lnTo>
                  <a:pt x="10" y="11"/>
                </a:lnTo>
                <a:lnTo>
                  <a:pt x="0" y="23"/>
                </a:lnTo>
                <a:lnTo>
                  <a:pt x="10" y="45"/>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14395" name="Freeform 93"/>
          <p:cNvSpPr>
            <a:spLocks/>
          </p:cNvSpPr>
          <p:nvPr/>
        </p:nvSpPr>
        <p:spPr bwMode="auto">
          <a:xfrm>
            <a:off x="5646738" y="3195689"/>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14396" name="Freeform 93"/>
          <p:cNvSpPr>
            <a:spLocks/>
          </p:cNvSpPr>
          <p:nvPr/>
        </p:nvSpPr>
        <p:spPr bwMode="auto">
          <a:xfrm>
            <a:off x="5181600" y="2735262"/>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34877" name="Rectangle 57"/>
          <p:cNvSpPr>
            <a:spLocks noChangeArrowheads="1"/>
          </p:cNvSpPr>
          <p:nvPr/>
        </p:nvSpPr>
        <p:spPr bwMode="auto">
          <a:xfrm>
            <a:off x="4730297" y="2586089"/>
            <a:ext cx="375103" cy="230832"/>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charset="0"/>
              </a:rPr>
              <a:t>6.00</a:t>
            </a:r>
            <a:endParaRPr lang="en-AU" sz="1500" b="1" dirty="0">
              <a:solidFill>
                <a:srgbClr val="000000"/>
              </a:solidFill>
              <a:latin typeface="Arial" charset="0"/>
            </a:endParaRPr>
          </a:p>
        </p:txBody>
      </p:sp>
      <p:sp>
        <p:nvSpPr>
          <p:cNvPr id="34878" name="Line 103"/>
          <p:cNvSpPr>
            <a:spLocks noChangeShapeType="1"/>
          </p:cNvSpPr>
          <p:nvPr/>
        </p:nvSpPr>
        <p:spPr bwMode="auto">
          <a:xfrm flipH="1">
            <a:off x="5175250" y="2738489"/>
            <a:ext cx="82550" cy="1588"/>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4417" name="Freeform 95"/>
          <p:cNvSpPr>
            <a:spLocks/>
          </p:cNvSpPr>
          <p:nvPr/>
        </p:nvSpPr>
        <p:spPr bwMode="auto">
          <a:xfrm>
            <a:off x="7624763" y="3195689"/>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14418" name="Freeform 96"/>
          <p:cNvSpPr>
            <a:spLocks/>
          </p:cNvSpPr>
          <p:nvPr/>
        </p:nvSpPr>
        <p:spPr bwMode="auto">
          <a:xfrm>
            <a:off x="6629400" y="43434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14419" name="Freeform 97"/>
          <p:cNvSpPr>
            <a:spLocks/>
          </p:cNvSpPr>
          <p:nvPr/>
        </p:nvSpPr>
        <p:spPr bwMode="auto">
          <a:xfrm>
            <a:off x="6178550" y="4872089"/>
            <a:ext cx="69850" cy="8255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4420" name="Freeform 98"/>
          <p:cNvSpPr>
            <a:spLocks/>
          </p:cNvSpPr>
          <p:nvPr/>
        </p:nvSpPr>
        <p:spPr bwMode="auto">
          <a:xfrm>
            <a:off x="7086600" y="3805289"/>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14421" name="Freeform 93"/>
          <p:cNvSpPr>
            <a:spLocks/>
          </p:cNvSpPr>
          <p:nvPr/>
        </p:nvSpPr>
        <p:spPr bwMode="auto">
          <a:xfrm>
            <a:off x="8077200" y="2662289"/>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14422" name="Rectangle 56"/>
          <p:cNvSpPr>
            <a:spLocks noChangeArrowheads="1"/>
          </p:cNvSpPr>
          <p:nvPr/>
        </p:nvSpPr>
        <p:spPr bwMode="auto">
          <a:xfrm>
            <a:off x="8077200" y="5481689"/>
            <a:ext cx="247650" cy="228600"/>
          </a:xfrm>
          <a:prstGeom prst="rect">
            <a:avLst/>
          </a:prstGeom>
          <a:noFill/>
          <a:ln w="9525">
            <a:noFill/>
            <a:miter lim="800000"/>
            <a:headEnd/>
            <a:tailEnd/>
          </a:ln>
        </p:spPr>
        <p:txBody>
          <a:bodyPr lIns="0" tIns="0" rIns="0" bIns="0">
            <a:spAutoFit/>
          </a:bodyPr>
          <a:lstStyle/>
          <a:p>
            <a:pPr defTabSz="514350" eaLnBrk="0" hangingPunct="0"/>
            <a:r>
              <a:rPr lang="en-AU" sz="1500" b="1" dirty="0">
                <a:solidFill>
                  <a:srgbClr val="000000"/>
                </a:solidFill>
                <a:latin typeface="Arial" charset="0"/>
              </a:rPr>
              <a:t>D</a:t>
            </a:r>
          </a:p>
        </p:txBody>
      </p:sp>
      <p:sp>
        <p:nvSpPr>
          <p:cNvPr id="14423" name="Rectangle 56"/>
          <p:cNvSpPr>
            <a:spLocks noChangeArrowheads="1"/>
          </p:cNvSpPr>
          <p:nvPr/>
        </p:nvSpPr>
        <p:spPr bwMode="auto">
          <a:xfrm>
            <a:off x="8305800" y="2438400"/>
            <a:ext cx="128588"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S</a:t>
            </a:r>
          </a:p>
        </p:txBody>
      </p:sp>
      <p:sp>
        <p:nvSpPr>
          <p:cNvPr id="34906" name="Line 81"/>
          <p:cNvSpPr>
            <a:spLocks noChangeShapeType="1"/>
          </p:cNvSpPr>
          <p:nvPr/>
        </p:nvSpPr>
        <p:spPr bwMode="auto">
          <a:xfrm>
            <a:off x="6629400" y="5767439"/>
            <a:ext cx="0" cy="9525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07" name="Line 86"/>
          <p:cNvSpPr>
            <a:spLocks noChangeShapeType="1"/>
          </p:cNvSpPr>
          <p:nvPr/>
        </p:nvSpPr>
        <p:spPr bwMode="auto">
          <a:xfrm>
            <a:off x="8458200" y="5767439"/>
            <a:ext cx="1588" cy="9525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08" name="Line 86"/>
          <p:cNvSpPr>
            <a:spLocks noChangeShapeType="1"/>
          </p:cNvSpPr>
          <p:nvPr/>
        </p:nvSpPr>
        <p:spPr bwMode="auto">
          <a:xfrm>
            <a:off x="8761413" y="5767439"/>
            <a:ext cx="1587" cy="9525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70" name="Freeform 106"/>
          <p:cNvSpPr>
            <a:spLocks/>
          </p:cNvSpPr>
          <p:nvPr/>
        </p:nvSpPr>
        <p:spPr bwMode="auto">
          <a:xfrm>
            <a:off x="8007350" y="5783263"/>
            <a:ext cx="69850" cy="84137"/>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0 h 57"/>
              <a:gd name="T12" fmla="*/ 2147483647 w 50"/>
              <a:gd name="T13" fmla="*/ 0 h 57"/>
              <a:gd name="T14" fmla="*/ 2147483647 w 50"/>
              <a:gd name="T15" fmla="*/ 0 h 57"/>
              <a:gd name="T16" fmla="*/ 2147483647 w 50"/>
              <a:gd name="T17" fmla="*/ 2147483647 h 57"/>
              <a:gd name="T18" fmla="*/ 0 w 50"/>
              <a:gd name="T19" fmla="*/ 2147483647 h 57"/>
              <a:gd name="T20" fmla="*/ 2147483647 w 50"/>
              <a:gd name="T21" fmla="*/ 2147483647 h 57"/>
              <a:gd name="T22" fmla="*/ 2147483647 w 50"/>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7"/>
              <a:gd name="T38" fmla="*/ 50 w 50"/>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7">
                <a:moveTo>
                  <a:pt x="29" y="56"/>
                </a:moveTo>
                <a:lnTo>
                  <a:pt x="39" y="45"/>
                </a:lnTo>
                <a:lnTo>
                  <a:pt x="49" y="45"/>
                </a:lnTo>
                <a:lnTo>
                  <a:pt x="49" y="23"/>
                </a:lnTo>
                <a:lnTo>
                  <a:pt x="49" y="11"/>
                </a:lnTo>
                <a:lnTo>
                  <a:pt x="39" y="0"/>
                </a:lnTo>
                <a:lnTo>
                  <a:pt x="29" y="0"/>
                </a:lnTo>
                <a:lnTo>
                  <a:pt x="10" y="0"/>
                </a:lnTo>
                <a:lnTo>
                  <a:pt x="10" y="11"/>
                </a:lnTo>
                <a:lnTo>
                  <a:pt x="0" y="23"/>
                </a:lnTo>
                <a:lnTo>
                  <a:pt x="10" y="45"/>
                </a:lnTo>
                <a:lnTo>
                  <a:pt x="29" y="56"/>
                </a:lnTo>
              </a:path>
            </a:pathLst>
          </a:custGeom>
          <a:solidFill>
            <a:srgbClr val="000000"/>
          </a:solidFill>
          <a:ln w="9525" cap="rnd">
            <a:noFill/>
            <a:round/>
            <a:headEnd type="none" w="sm" len="sm"/>
            <a:tailEnd type="none" w="sm" len="sm"/>
          </a:ln>
        </p:spPr>
        <p:txBody>
          <a:bodyPr/>
          <a:lstStyle/>
          <a:p>
            <a:endParaRPr lang="en-US"/>
          </a:p>
        </p:txBody>
      </p:sp>
      <p:cxnSp>
        <p:nvCxnSpPr>
          <p:cNvPr id="75" name="Straight Connector 74"/>
          <p:cNvCxnSpPr/>
          <p:nvPr/>
        </p:nvCxnSpPr>
        <p:spPr bwMode="auto">
          <a:xfrm>
            <a:off x="5257800" y="5410200"/>
            <a:ext cx="35814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76" name="TextBox 75"/>
          <p:cNvSpPr txBox="1"/>
          <p:nvPr/>
        </p:nvSpPr>
        <p:spPr>
          <a:xfrm>
            <a:off x="7696200" y="4995446"/>
            <a:ext cx="1219200" cy="338554"/>
          </a:xfrm>
          <a:prstGeom prst="rect">
            <a:avLst/>
          </a:prstGeom>
          <a:noFill/>
        </p:spPr>
        <p:txBody>
          <a:bodyPr wrap="square" rtlCol="0">
            <a:spAutoFit/>
          </a:bodyPr>
          <a:lstStyle/>
          <a:p>
            <a:r>
              <a:rPr lang="en-US" sz="1600" dirty="0" smtClean="0">
                <a:latin typeface="Calibri" pitchFamily="34" charset="0"/>
                <a:cs typeface="Calibri" pitchFamily="34" charset="0"/>
              </a:rPr>
              <a:t>Price Ceiling</a:t>
            </a:r>
            <a:endParaRPr lang="en-US" sz="1600" dirty="0">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96"/>
                                        </p:tgtEl>
                                        <p:attrNameLst>
                                          <p:attrName>style.visibility</p:attrName>
                                        </p:attrNameLst>
                                      </p:cBhvr>
                                      <p:to>
                                        <p:strVal val="visible"/>
                                      </p:to>
                                    </p:set>
                                    <p:animEffect transition="in" filter="fade">
                                      <p:cBhvr>
                                        <p:cTn id="7" dur="500"/>
                                        <p:tgtEl>
                                          <p:spTgt spid="1439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395"/>
                                        </p:tgtEl>
                                        <p:attrNameLst>
                                          <p:attrName>style.visibility</p:attrName>
                                        </p:attrNameLst>
                                      </p:cBhvr>
                                      <p:to>
                                        <p:strVal val="visible"/>
                                      </p:to>
                                    </p:set>
                                    <p:animEffect transition="in" filter="fade">
                                      <p:cBhvr>
                                        <p:cTn id="11" dur="500"/>
                                        <p:tgtEl>
                                          <p:spTgt spid="1439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390"/>
                                        </p:tgtEl>
                                        <p:attrNameLst>
                                          <p:attrName>style.visibility</p:attrName>
                                        </p:attrNameLst>
                                      </p:cBhvr>
                                      <p:to>
                                        <p:strVal val="visible"/>
                                      </p:to>
                                    </p:set>
                                    <p:animEffect transition="in" filter="fade">
                                      <p:cBhvr>
                                        <p:cTn id="15" dur="500"/>
                                        <p:tgtEl>
                                          <p:spTgt spid="1439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393"/>
                                        </p:tgtEl>
                                        <p:attrNameLst>
                                          <p:attrName>style.visibility</p:attrName>
                                        </p:attrNameLst>
                                      </p:cBhvr>
                                      <p:to>
                                        <p:strVal val="visible"/>
                                      </p:to>
                                    </p:set>
                                    <p:animEffect transition="in" filter="fade">
                                      <p:cBhvr>
                                        <p:cTn id="19" dur="500"/>
                                        <p:tgtEl>
                                          <p:spTgt spid="1439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left)">
                                      <p:cBhvr>
                                        <p:cTn id="23" dur="500"/>
                                        <p:tgtEl>
                                          <p:spTgt spid="7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391"/>
                                        </p:tgtEl>
                                        <p:attrNameLst>
                                          <p:attrName>style.visibility</p:attrName>
                                        </p:attrNameLst>
                                      </p:cBhvr>
                                      <p:to>
                                        <p:strVal val="visible"/>
                                      </p:to>
                                    </p:set>
                                    <p:animEffect transition="in" filter="fade">
                                      <p:cBhvr>
                                        <p:cTn id="27" dur="500"/>
                                        <p:tgtEl>
                                          <p:spTgt spid="1439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394"/>
                                        </p:tgtEl>
                                        <p:attrNameLst>
                                          <p:attrName>style.visibility</p:attrName>
                                        </p:attrNameLst>
                                      </p:cBhvr>
                                      <p:to>
                                        <p:strVal val="visible"/>
                                      </p:to>
                                    </p:set>
                                    <p:animEffect transition="in" filter="fade">
                                      <p:cBhvr>
                                        <p:cTn id="31" dur="500"/>
                                        <p:tgtEl>
                                          <p:spTgt spid="1439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422"/>
                                        </p:tgtEl>
                                        <p:attrNameLst>
                                          <p:attrName>style.visibility</p:attrName>
                                        </p:attrNameLst>
                                      </p:cBhvr>
                                      <p:to>
                                        <p:strVal val="visible"/>
                                      </p:to>
                                    </p:set>
                                    <p:animEffect transition="in" filter="fade">
                                      <p:cBhvr>
                                        <p:cTn id="35" dur="500"/>
                                        <p:tgtEl>
                                          <p:spTgt spid="144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392"/>
                                        </p:tgtEl>
                                        <p:attrNameLst>
                                          <p:attrName>style.visibility</p:attrName>
                                        </p:attrNameLst>
                                      </p:cBhvr>
                                      <p:to>
                                        <p:strVal val="visible"/>
                                      </p:to>
                                    </p:set>
                                    <p:animEffect transition="in" filter="fade">
                                      <p:cBhvr>
                                        <p:cTn id="40" dur="500"/>
                                        <p:tgtEl>
                                          <p:spTgt spid="14392"/>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4419"/>
                                        </p:tgtEl>
                                        <p:attrNameLst>
                                          <p:attrName>style.visibility</p:attrName>
                                        </p:attrNameLst>
                                      </p:cBhvr>
                                      <p:to>
                                        <p:strVal val="visible"/>
                                      </p:to>
                                    </p:set>
                                    <p:animEffect transition="in" filter="fade">
                                      <p:cBhvr>
                                        <p:cTn id="44" dur="500"/>
                                        <p:tgtEl>
                                          <p:spTgt spid="14419"/>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4418"/>
                                        </p:tgtEl>
                                        <p:attrNameLst>
                                          <p:attrName>style.visibility</p:attrName>
                                        </p:attrNameLst>
                                      </p:cBhvr>
                                      <p:to>
                                        <p:strVal val="visible"/>
                                      </p:to>
                                    </p:set>
                                    <p:animEffect transition="in" filter="fade">
                                      <p:cBhvr>
                                        <p:cTn id="48" dur="500"/>
                                        <p:tgtEl>
                                          <p:spTgt spid="14418"/>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14420"/>
                                        </p:tgtEl>
                                        <p:attrNameLst>
                                          <p:attrName>style.visibility</p:attrName>
                                        </p:attrNameLst>
                                      </p:cBhvr>
                                      <p:to>
                                        <p:strVal val="visible"/>
                                      </p:to>
                                    </p:set>
                                    <p:animEffect transition="in" filter="fade">
                                      <p:cBhvr>
                                        <p:cTn id="52" dur="500"/>
                                        <p:tgtEl>
                                          <p:spTgt spid="14420"/>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4417"/>
                                        </p:tgtEl>
                                        <p:attrNameLst>
                                          <p:attrName>style.visibility</p:attrName>
                                        </p:attrNameLst>
                                      </p:cBhvr>
                                      <p:to>
                                        <p:strVal val="visible"/>
                                      </p:to>
                                    </p:set>
                                    <p:animEffect transition="in" filter="fade">
                                      <p:cBhvr>
                                        <p:cTn id="56" dur="500"/>
                                        <p:tgtEl>
                                          <p:spTgt spid="14417"/>
                                        </p:tgtEl>
                                      </p:cBhvr>
                                    </p:animEffect>
                                  </p:childTnLst>
                                </p:cTn>
                              </p:par>
                            </p:childTnLst>
                          </p:cTn>
                        </p:par>
                        <p:par>
                          <p:cTn id="57" fill="hold">
                            <p:stCondLst>
                              <p:cond delay="2500"/>
                            </p:stCondLst>
                            <p:childTnLst>
                              <p:par>
                                <p:cTn id="58" presetID="10" presetClass="entr" presetSubtype="0" fill="hold" grpId="0" nodeType="afterEffect">
                                  <p:stCondLst>
                                    <p:cond delay="0"/>
                                  </p:stCondLst>
                                  <p:childTnLst>
                                    <p:set>
                                      <p:cBhvr>
                                        <p:cTn id="59" dur="1" fill="hold">
                                          <p:stCondLst>
                                            <p:cond delay="0"/>
                                          </p:stCondLst>
                                        </p:cTn>
                                        <p:tgtEl>
                                          <p:spTgt spid="14421"/>
                                        </p:tgtEl>
                                        <p:attrNameLst>
                                          <p:attrName>style.visibility</p:attrName>
                                        </p:attrNameLst>
                                      </p:cBhvr>
                                      <p:to>
                                        <p:strVal val="visible"/>
                                      </p:to>
                                    </p:set>
                                    <p:animEffect transition="in" filter="fade">
                                      <p:cBhvr>
                                        <p:cTn id="60" dur="500"/>
                                        <p:tgtEl>
                                          <p:spTgt spid="14421"/>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14423"/>
                                        </p:tgtEl>
                                        <p:attrNameLst>
                                          <p:attrName>style.visibility</p:attrName>
                                        </p:attrNameLst>
                                      </p:cBhvr>
                                      <p:to>
                                        <p:strVal val="visible"/>
                                      </p:to>
                                    </p:set>
                                    <p:animEffect transition="in" filter="fade">
                                      <p:cBhvr>
                                        <p:cTn id="64" dur="500"/>
                                        <p:tgtEl>
                                          <p:spTgt spid="14423"/>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fade">
                                      <p:cBhvr>
                                        <p:cTn id="68" dur="500"/>
                                        <p:tgtEl>
                                          <p:spTgt spid="70"/>
                                        </p:tgtEl>
                                      </p:cBhvr>
                                    </p:animEffect>
                                  </p:childTnLst>
                                </p:cTn>
                              </p:par>
                            </p:childTnLst>
                          </p:cTn>
                        </p:par>
                        <p:par>
                          <p:cTn id="69" fill="hold">
                            <p:stCondLst>
                              <p:cond delay="4000"/>
                            </p:stCondLst>
                            <p:childTnLst>
                              <p:par>
                                <p:cTn id="70" presetID="22" presetClass="entr" presetSubtype="4" fill="hold" grpId="0" nodeType="after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wipe(down)">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wipe(left)">
                                      <p:cBhvr>
                                        <p:cTn id="77" dur="500"/>
                                        <p:tgtEl>
                                          <p:spTgt spid="75"/>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fade">
                                      <p:cBhvr>
                                        <p:cTn id="8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2" grpId="0" animBg="1"/>
      <p:bldP spid="14390" grpId="0" animBg="1"/>
      <p:bldP spid="14391" grpId="0" animBg="1"/>
      <p:bldP spid="14392" grpId="0" animBg="1"/>
      <p:bldP spid="14393" grpId="0" animBg="1"/>
      <p:bldP spid="14394" grpId="0" animBg="1"/>
      <p:bldP spid="14395" grpId="0" animBg="1"/>
      <p:bldP spid="14396" grpId="0" animBg="1"/>
      <p:bldP spid="14417" grpId="0" animBg="1"/>
      <p:bldP spid="14418" grpId="0" animBg="1"/>
      <p:bldP spid="14419" grpId="0" animBg="1"/>
      <p:bldP spid="14420" grpId="0" animBg="1"/>
      <p:bldP spid="14421" grpId="0" animBg="1"/>
      <p:bldP spid="14422" grpId="0" autoUpdateAnimBg="0"/>
      <p:bldP spid="14423" grpId="0" autoUpdateAnimBg="0"/>
      <p:bldP spid="70" grpId="0" animBg="1"/>
      <p:bldP spid="76"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609600"/>
            <a:ext cx="8216900" cy="1143000"/>
          </a:xfrm>
        </p:spPr>
        <p:txBody>
          <a:bodyPr/>
          <a:lstStyle/>
          <a:p>
            <a:pPr eaLnBrk="1" hangingPunct="1"/>
            <a:r>
              <a:rPr lang="en-US" sz="4000" b="1" dirty="0" smtClean="0">
                <a:solidFill>
                  <a:schemeClr val="folHlink"/>
                </a:solidFill>
                <a:latin typeface="Arial" pitchFamily="34" charset="0"/>
                <a:cs typeface="Arial" pitchFamily="34" charset="0"/>
              </a:rPr>
              <a:t>Supply, Demand, and Government Policies</a:t>
            </a:r>
          </a:p>
        </p:txBody>
      </p:sp>
      <p:sp>
        <p:nvSpPr>
          <p:cNvPr id="24579" name="Rectangle 3"/>
          <p:cNvSpPr>
            <a:spLocks noGrp="1" noChangeArrowheads="1"/>
          </p:cNvSpPr>
          <p:nvPr>
            <p:ph type="body" idx="1"/>
          </p:nvPr>
        </p:nvSpPr>
        <p:spPr>
          <a:xfrm>
            <a:off x="762000" y="2138363"/>
            <a:ext cx="8001000" cy="3881437"/>
          </a:xfrm>
        </p:spPr>
        <p:txBody>
          <a:bodyPr/>
          <a:lstStyle/>
          <a:p>
            <a:pPr marL="514350" indent="-514350" eaLnBrk="1" hangingPunct="1"/>
            <a:r>
              <a:rPr lang="en-US" sz="2200" smtClean="0">
                <a:latin typeface="Arial" pitchFamily="34" charset="0"/>
                <a:cs typeface="Arial" pitchFamily="34" charset="0"/>
              </a:rPr>
              <a:t>Price Ceiling – government imposed, legal maximum price that can be charged for a good/service</a:t>
            </a:r>
          </a:p>
          <a:p>
            <a:pPr marL="914400" lvl="1" indent="-514350" eaLnBrk="1" hangingPunct="1"/>
            <a:r>
              <a:rPr lang="en-US" sz="1800" smtClean="0">
                <a:solidFill>
                  <a:srgbClr val="C00000"/>
                </a:solidFill>
                <a:latin typeface="Arial" pitchFamily="34" charset="0"/>
                <a:cs typeface="Arial" pitchFamily="34" charset="0"/>
              </a:rPr>
              <a:t>New York introduced rent control in the early 1940s as a way to provide affordable housing</a:t>
            </a:r>
          </a:p>
          <a:p>
            <a:pPr marL="914400" lvl="1" indent="-514350" eaLnBrk="1" hangingPunct="1"/>
            <a:r>
              <a:rPr lang="en-US" sz="1800" smtClean="0">
                <a:latin typeface="Arial" pitchFamily="34" charset="0"/>
                <a:cs typeface="Arial" pitchFamily="34" charset="0"/>
              </a:rPr>
              <a:t>Price ceiling causes a shortage in the amount of the product</a:t>
            </a:r>
          </a:p>
          <a:p>
            <a:pPr marL="914400" lvl="1" indent="-514350" eaLnBrk="1" hangingPunct="1"/>
            <a:endParaRPr lang="en-US" sz="1800" smtClean="0">
              <a:solidFill>
                <a:srgbClr val="C00000"/>
              </a:solidFill>
              <a:latin typeface="Arial" pitchFamily="34" charset="0"/>
              <a:cs typeface="Arial" pitchFamily="34" charset="0"/>
            </a:endParaRPr>
          </a:p>
        </p:txBody>
      </p:sp>
      <p:pic>
        <p:nvPicPr>
          <p:cNvPr id="82948" name="Picture 5" descr="http://1.bp.blogspot.com/_mCu21bovdjc/Sc5cIuSOGoI/AAAAAAAAAXo/TxQw2-Jn6a0/s400/ceiling+price.gif"/>
          <p:cNvPicPr>
            <a:picLocks noChangeAspect="1" noChangeArrowheads="1"/>
          </p:cNvPicPr>
          <p:nvPr/>
        </p:nvPicPr>
        <p:blipFill>
          <a:blip r:embed="rId2" cstate="print"/>
          <a:srcRect/>
          <a:stretch>
            <a:fillRect/>
          </a:stretch>
        </p:blipFill>
        <p:spPr bwMode="auto">
          <a:xfrm>
            <a:off x="990600" y="4038600"/>
            <a:ext cx="3759200" cy="2819400"/>
          </a:xfrm>
          <a:prstGeom prst="rect">
            <a:avLst/>
          </a:prstGeom>
          <a:noFill/>
          <a:ln w="9525">
            <a:noFill/>
            <a:miter lim="800000"/>
            <a:headEnd/>
            <a:tailEnd/>
          </a:ln>
        </p:spPr>
      </p:pic>
      <p:pic>
        <p:nvPicPr>
          <p:cNvPr id="21511" name="Picture 7" descr="http://media-2.web.britannica.com/eb-media/42/78642-004-A729D8BE.jpg"/>
          <p:cNvPicPr>
            <a:picLocks noChangeAspect="1" noChangeArrowheads="1"/>
          </p:cNvPicPr>
          <p:nvPr/>
        </p:nvPicPr>
        <p:blipFill>
          <a:blip r:embed="rId3" cstate="print"/>
          <a:srcRect/>
          <a:stretch>
            <a:fillRect/>
          </a:stretch>
        </p:blipFill>
        <p:spPr bwMode="auto">
          <a:xfrm>
            <a:off x="4800600" y="3962400"/>
            <a:ext cx="3962400" cy="2636838"/>
          </a:xfrm>
          <a:prstGeom prst="rect">
            <a:avLst/>
          </a:prstGeom>
          <a:ln>
            <a:noFill/>
          </a:ln>
          <a:effectLst>
            <a:outerShdw blurRad="190500" algn="tl" rotWithShape="0">
              <a:srgbClr val="000000">
                <a:alpha val="70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1000"/>
                                        <p:tgtEl>
                                          <p:spTgt spid="24579">
                                            <p:txEl>
                                              <p:pRg st="1" end="1"/>
                                            </p:txEl>
                                          </p:spTgt>
                                        </p:tgtEl>
                                      </p:cBhvr>
                                    </p:animEffect>
                                    <p:anim calcmode="lin" valueType="num">
                                      <p:cBhvr>
                                        <p:cTn id="15"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1000"/>
                                        <p:tgtEl>
                                          <p:spTgt spid="24579">
                                            <p:txEl>
                                              <p:pRg st="2" end="2"/>
                                            </p:txEl>
                                          </p:spTgt>
                                        </p:tgtEl>
                                      </p:cBhvr>
                                    </p:animEffect>
                                    <p:anim calcmode="lin" valueType="num">
                                      <p:cBhvr>
                                        <p:cTn id="22"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72"/>
          <p:cNvSpPr/>
          <p:nvPr/>
        </p:nvSpPr>
        <p:spPr bwMode="auto">
          <a:xfrm>
            <a:off x="5791199" y="2743200"/>
            <a:ext cx="2328041" cy="2590800"/>
          </a:xfrm>
          <a:custGeom>
            <a:avLst/>
            <a:gdLst>
              <a:gd name="connsiteX0" fmla="*/ 0 w 2869324"/>
              <a:gd name="connsiteY0" fmla="*/ 3121572 h 3121572"/>
              <a:gd name="connsiteX1" fmla="*/ 945931 w 2869324"/>
              <a:gd name="connsiteY1" fmla="*/ 2191407 h 3121572"/>
              <a:gd name="connsiteX2" fmla="*/ 1418897 w 2869324"/>
              <a:gd name="connsiteY2" fmla="*/ 1639614 h 3121572"/>
              <a:gd name="connsiteX3" fmla="*/ 1860331 w 2869324"/>
              <a:gd name="connsiteY3" fmla="*/ 1119352 h 3121572"/>
              <a:gd name="connsiteX4" fmla="*/ 2412124 w 2869324"/>
              <a:gd name="connsiteY4" fmla="*/ 520262 h 3121572"/>
              <a:gd name="connsiteX5" fmla="*/ 2869324 w 2869324"/>
              <a:gd name="connsiteY5" fmla="*/ 0 h 3121572"/>
              <a:gd name="connsiteX6" fmla="*/ 2869324 w 2869324"/>
              <a:gd name="connsiteY6" fmla="*/ 0 h 312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9324" h="3121572">
                <a:moveTo>
                  <a:pt x="0" y="3121572"/>
                </a:moveTo>
                <a:lnTo>
                  <a:pt x="945931" y="2191407"/>
                </a:lnTo>
                <a:lnTo>
                  <a:pt x="1418897" y="1639614"/>
                </a:lnTo>
                <a:lnTo>
                  <a:pt x="1860331" y="1119352"/>
                </a:lnTo>
                <a:lnTo>
                  <a:pt x="2412124" y="520262"/>
                </a:lnTo>
                <a:lnTo>
                  <a:pt x="2869324" y="0"/>
                </a:lnTo>
                <a:lnTo>
                  <a:pt x="2869324" y="0"/>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72" name="Freeform 71"/>
          <p:cNvSpPr/>
          <p:nvPr/>
        </p:nvSpPr>
        <p:spPr bwMode="auto">
          <a:xfrm>
            <a:off x="5218386" y="2774731"/>
            <a:ext cx="2822028" cy="3074276"/>
          </a:xfrm>
          <a:custGeom>
            <a:avLst/>
            <a:gdLst>
              <a:gd name="connsiteX0" fmla="*/ 0 w 2822028"/>
              <a:gd name="connsiteY0" fmla="*/ 0 h 3074276"/>
              <a:gd name="connsiteX1" fmla="*/ 457200 w 2822028"/>
              <a:gd name="connsiteY1" fmla="*/ 457200 h 3074276"/>
              <a:gd name="connsiteX2" fmla="*/ 993228 w 2822028"/>
              <a:gd name="connsiteY2" fmla="*/ 1040524 h 3074276"/>
              <a:gd name="connsiteX3" fmla="*/ 1466193 w 2822028"/>
              <a:gd name="connsiteY3" fmla="*/ 1592317 h 3074276"/>
              <a:gd name="connsiteX4" fmla="*/ 1907628 w 2822028"/>
              <a:gd name="connsiteY4" fmla="*/ 2144110 h 3074276"/>
              <a:gd name="connsiteX5" fmla="*/ 2380593 w 2822028"/>
              <a:gd name="connsiteY5" fmla="*/ 2648607 h 3074276"/>
              <a:gd name="connsiteX6" fmla="*/ 2822028 w 2822028"/>
              <a:gd name="connsiteY6" fmla="*/ 3074276 h 3074276"/>
              <a:gd name="connsiteX7" fmla="*/ 2822028 w 2822028"/>
              <a:gd name="connsiteY7" fmla="*/ 3074276 h 307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2028" h="3074276">
                <a:moveTo>
                  <a:pt x="0" y="0"/>
                </a:moveTo>
                <a:lnTo>
                  <a:pt x="457200" y="457200"/>
                </a:lnTo>
                <a:lnTo>
                  <a:pt x="993228" y="1040524"/>
                </a:lnTo>
                <a:lnTo>
                  <a:pt x="1466193" y="1592317"/>
                </a:lnTo>
                <a:lnTo>
                  <a:pt x="1907628" y="2144110"/>
                </a:lnTo>
                <a:lnTo>
                  <a:pt x="2380593" y="2648607"/>
                </a:lnTo>
                <a:lnTo>
                  <a:pt x="2822028" y="3074276"/>
                </a:lnTo>
                <a:lnTo>
                  <a:pt x="2822028" y="3074276"/>
                </a:lnTo>
              </a:path>
            </a:pathLst>
          </a:custGeom>
          <a:noFill/>
          <a:ln w="127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sp>
        <p:nvSpPr>
          <p:cNvPr id="34823" name="Rectangle 2"/>
          <p:cNvSpPr>
            <a:spLocks noGrp="1" noChangeArrowheads="1"/>
          </p:cNvSpPr>
          <p:nvPr>
            <p:ph type="title"/>
          </p:nvPr>
        </p:nvSpPr>
        <p:spPr>
          <a:xfrm>
            <a:off x="1447800" y="914400"/>
            <a:ext cx="7543800" cy="1143000"/>
          </a:xfrm>
        </p:spPr>
        <p:txBody>
          <a:bodyPr/>
          <a:lstStyle/>
          <a:p>
            <a:pPr algn="l" eaLnBrk="1" hangingPunct="1">
              <a:buFontTx/>
              <a:buChar char="•"/>
            </a:pPr>
            <a:r>
              <a:rPr lang="en-US" sz="2000" dirty="0" smtClean="0">
                <a:solidFill>
                  <a:schemeClr val="tx1"/>
                </a:solidFill>
                <a:latin typeface="Arial" charset="0"/>
                <a:cs typeface="Arial" charset="0"/>
              </a:rPr>
              <a:t> Plot the schedule below, which represents the demand for laborers in the market.</a:t>
            </a:r>
          </a:p>
        </p:txBody>
      </p:sp>
      <p:graphicFrame>
        <p:nvGraphicFramePr>
          <p:cNvPr id="79947" name="Group 75"/>
          <p:cNvGraphicFramePr>
            <a:graphicFrameLocks noGrp="1"/>
          </p:cNvGraphicFramePr>
          <p:nvPr/>
        </p:nvGraphicFramePr>
        <p:xfrm>
          <a:off x="457200" y="2209800"/>
          <a:ext cx="3657600" cy="3281363"/>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71325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Wage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QD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QS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2801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$7.25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2801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6.25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2801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5.25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2801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4.25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2801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2.25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2801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5" name="Rectangle 2"/>
          <p:cNvSpPr txBox="1">
            <a:spLocks noChangeArrowheads="1"/>
          </p:cNvSpPr>
          <p:nvPr/>
        </p:nvSpPr>
        <p:spPr bwMode="auto">
          <a:xfrm>
            <a:off x="838200" y="533400"/>
            <a:ext cx="7759700" cy="1143000"/>
          </a:xfrm>
          <a:prstGeom prst="rect">
            <a:avLst/>
          </a:prstGeom>
          <a:noFill/>
          <a:ln w="9525">
            <a:noFill/>
            <a:miter lim="800000"/>
            <a:headEnd/>
            <a:tailEnd/>
          </a:ln>
        </p:spPr>
        <p:txBody>
          <a:bodyPr anchor="ctr"/>
          <a:lstStyle/>
          <a:p>
            <a:pPr algn="ctr">
              <a:lnSpc>
                <a:spcPct val="85000"/>
              </a:lnSpc>
              <a:defRPr/>
            </a:pPr>
            <a:r>
              <a:rPr lang="en-US" sz="3600" kern="0" dirty="0" smtClean="0">
                <a:solidFill>
                  <a:schemeClr val="folHlink"/>
                </a:solidFill>
                <a:latin typeface="Arial" pitchFamily="34" charset="0"/>
                <a:ea typeface="+mj-ea"/>
                <a:cs typeface="Arial" pitchFamily="34" charset="0"/>
              </a:rPr>
              <a:t>Activator Chapter 6</a:t>
            </a:r>
          </a:p>
          <a:p>
            <a:pPr algn="ctr">
              <a:lnSpc>
                <a:spcPct val="85000"/>
              </a:lnSpc>
              <a:defRPr/>
            </a:pPr>
            <a:endParaRPr lang="en-US" sz="3600" kern="0" dirty="0">
              <a:solidFill>
                <a:srgbClr val="003366"/>
              </a:solidFill>
              <a:latin typeface="Arial" pitchFamily="34" charset="0"/>
              <a:ea typeface="+mj-ea"/>
              <a:cs typeface="Arial" pitchFamily="34" charset="0"/>
            </a:endParaRPr>
          </a:p>
        </p:txBody>
      </p:sp>
      <p:grpSp>
        <p:nvGrpSpPr>
          <p:cNvPr id="2" name="Group 50"/>
          <p:cNvGrpSpPr>
            <a:grpSpLocks/>
          </p:cNvGrpSpPr>
          <p:nvPr/>
        </p:nvGrpSpPr>
        <p:grpSpPr bwMode="auto">
          <a:xfrm>
            <a:off x="4724741" y="2057400"/>
            <a:ext cx="4039268" cy="4051784"/>
            <a:chOff x="2534" y="1224"/>
            <a:chExt cx="2877" cy="2736"/>
          </a:xfrm>
        </p:grpSpPr>
        <p:sp>
          <p:nvSpPr>
            <p:cNvPr id="34917" name="Rectangle 53"/>
            <p:cNvSpPr>
              <a:spLocks noChangeArrowheads="1"/>
            </p:cNvSpPr>
            <p:nvPr/>
          </p:nvSpPr>
          <p:spPr bwMode="auto">
            <a:xfrm>
              <a:off x="3115" y="1485"/>
              <a:ext cx="0" cy="144"/>
            </a:xfrm>
            <a:prstGeom prst="rect">
              <a:avLst/>
            </a:prstGeom>
            <a:noFill/>
            <a:ln w="9525">
              <a:noFill/>
              <a:miter lim="800000"/>
              <a:headEnd/>
              <a:tailEnd/>
            </a:ln>
          </p:spPr>
          <p:txBody>
            <a:bodyPr wrap="none" lIns="0" tIns="0" rIns="0" bIns="0">
              <a:spAutoFit/>
            </a:bodyPr>
            <a:lstStyle/>
            <a:p>
              <a:pPr defTabSz="514350" eaLnBrk="0" hangingPunct="0"/>
              <a:endParaRPr lang="en-AU" sz="1500" b="1">
                <a:solidFill>
                  <a:srgbClr val="000000"/>
                </a:solidFill>
                <a:latin typeface="Arial" charset="0"/>
              </a:endParaRPr>
            </a:p>
          </p:txBody>
        </p:sp>
        <p:sp>
          <p:nvSpPr>
            <p:cNvPr id="34918" name="Rectangle 54"/>
            <p:cNvSpPr>
              <a:spLocks noChangeArrowheads="1"/>
            </p:cNvSpPr>
            <p:nvPr/>
          </p:nvSpPr>
          <p:spPr bwMode="auto">
            <a:xfrm>
              <a:off x="2538" y="2711"/>
              <a:ext cx="267" cy="156"/>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charset="0"/>
                </a:rPr>
                <a:t>4.25</a:t>
              </a:r>
              <a:endParaRPr lang="en-AU" sz="1500" b="1" dirty="0">
                <a:solidFill>
                  <a:srgbClr val="000000"/>
                </a:solidFill>
                <a:latin typeface="Arial" charset="0"/>
              </a:endParaRPr>
            </a:p>
          </p:txBody>
        </p:sp>
        <p:sp>
          <p:nvSpPr>
            <p:cNvPr id="34919" name="Rectangle 55"/>
            <p:cNvSpPr>
              <a:spLocks noChangeArrowheads="1"/>
            </p:cNvSpPr>
            <p:nvPr/>
          </p:nvSpPr>
          <p:spPr bwMode="auto">
            <a:xfrm>
              <a:off x="2538" y="2351"/>
              <a:ext cx="267" cy="156"/>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charset="0"/>
                </a:rPr>
                <a:t>5.25</a:t>
              </a:r>
              <a:endParaRPr lang="en-AU" sz="1500" b="1" dirty="0">
                <a:solidFill>
                  <a:srgbClr val="000000"/>
                </a:solidFill>
                <a:latin typeface="Arial" charset="0"/>
              </a:endParaRPr>
            </a:p>
          </p:txBody>
        </p:sp>
        <p:sp>
          <p:nvSpPr>
            <p:cNvPr id="34920" name="Rectangle 56"/>
            <p:cNvSpPr>
              <a:spLocks noChangeArrowheads="1"/>
            </p:cNvSpPr>
            <p:nvPr/>
          </p:nvSpPr>
          <p:spPr bwMode="auto">
            <a:xfrm>
              <a:off x="2538" y="1941"/>
              <a:ext cx="267" cy="156"/>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charset="0"/>
                </a:rPr>
                <a:t>6.25</a:t>
              </a:r>
              <a:endParaRPr lang="en-AU" sz="1500" b="1" dirty="0">
                <a:solidFill>
                  <a:srgbClr val="000000"/>
                </a:solidFill>
                <a:latin typeface="Arial" charset="0"/>
              </a:endParaRPr>
            </a:p>
          </p:txBody>
        </p:sp>
        <p:sp>
          <p:nvSpPr>
            <p:cNvPr id="34921" name="Rectangle 58"/>
            <p:cNvSpPr>
              <a:spLocks noChangeArrowheads="1"/>
            </p:cNvSpPr>
            <p:nvPr/>
          </p:nvSpPr>
          <p:spPr bwMode="auto">
            <a:xfrm>
              <a:off x="2534" y="3022"/>
              <a:ext cx="267" cy="156"/>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charset="0"/>
                </a:rPr>
                <a:t>2.25</a:t>
              </a:r>
              <a:endParaRPr lang="en-AU" sz="1500" b="1" dirty="0">
                <a:solidFill>
                  <a:srgbClr val="000000"/>
                </a:solidFill>
                <a:latin typeface="Arial" charset="0"/>
              </a:endParaRPr>
            </a:p>
          </p:txBody>
        </p:sp>
        <p:sp>
          <p:nvSpPr>
            <p:cNvPr id="34922" name="Rectangle 59"/>
            <p:cNvSpPr>
              <a:spLocks noChangeArrowheads="1"/>
            </p:cNvSpPr>
            <p:nvPr/>
          </p:nvSpPr>
          <p:spPr bwMode="auto">
            <a:xfrm>
              <a:off x="2534" y="3362"/>
              <a:ext cx="267" cy="156"/>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charset="0"/>
                </a:rPr>
                <a:t>1.00</a:t>
              </a:r>
              <a:endParaRPr lang="en-AU" sz="1500" b="1" dirty="0">
                <a:solidFill>
                  <a:srgbClr val="000000"/>
                </a:solidFill>
                <a:latin typeface="Arial" charset="0"/>
              </a:endParaRPr>
            </a:p>
          </p:txBody>
        </p:sp>
        <p:sp>
          <p:nvSpPr>
            <p:cNvPr id="34923" name="Rectangle 60"/>
            <p:cNvSpPr>
              <a:spLocks noChangeArrowheads="1"/>
            </p:cNvSpPr>
            <p:nvPr/>
          </p:nvSpPr>
          <p:spPr bwMode="auto">
            <a:xfrm>
              <a:off x="2861" y="3804"/>
              <a:ext cx="67" cy="144"/>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0</a:t>
              </a:r>
            </a:p>
          </p:txBody>
        </p:sp>
        <p:sp>
          <p:nvSpPr>
            <p:cNvPr id="34924" name="Rectangle 61"/>
            <p:cNvSpPr>
              <a:spLocks noChangeArrowheads="1"/>
            </p:cNvSpPr>
            <p:nvPr/>
          </p:nvSpPr>
          <p:spPr bwMode="auto">
            <a:xfrm>
              <a:off x="2961" y="3804"/>
              <a:ext cx="2048" cy="156"/>
            </a:xfrm>
            <a:prstGeom prst="rect">
              <a:avLst/>
            </a:prstGeom>
            <a:noFill/>
            <a:ln w="9525">
              <a:noFill/>
              <a:miter lim="800000"/>
              <a:headEnd/>
              <a:tailEnd/>
            </a:ln>
          </p:spPr>
          <p:txBody>
            <a:bodyPr wrap="none" lIns="0" tIns="0" rIns="0" bIns="0">
              <a:spAutoFit/>
            </a:bodyPr>
            <a:lstStyle/>
            <a:p>
              <a:pPr defTabSz="514350" eaLnBrk="0" hangingPunct="0"/>
              <a:r>
                <a:rPr lang="en-AU" sz="1500" b="1" dirty="0">
                  <a:solidFill>
                    <a:srgbClr val="000000"/>
                  </a:solidFill>
                  <a:latin typeface="Arial" charset="0"/>
                </a:rPr>
                <a:t> </a:t>
              </a:r>
              <a:r>
                <a:rPr lang="en-AU" sz="1500" b="1" dirty="0" smtClean="0">
                  <a:solidFill>
                    <a:srgbClr val="000000"/>
                  </a:solidFill>
                  <a:latin typeface="Arial" charset="0"/>
                </a:rPr>
                <a:t>     10     20     30    40    50      60</a:t>
              </a:r>
              <a:endParaRPr lang="en-AU" sz="1500" b="1" dirty="0">
                <a:solidFill>
                  <a:srgbClr val="000000"/>
                </a:solidFill>
                <a:latin typeface="Arial" charset="0"/>
              </a:endParaRPr>
            </a:p>
          </p:txBody>
        </p:sp>
        <p:sp>
          <p:nvSpPr>
            <p:cNvPr id="34925" name="Line 73"/>
            <p:cNvSpPr>
              <a:spLocks noChangeShapeType="1"/>
            </p:cNvSpPr>
            <p:nvPr/>
          </p:nvSpPr>
          <p:spPr bwMode="auto">
            <a:xfrm>
              <a:off x="2846" y="204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26" name="Line 75"/>
            <p:cNvSpPr>
              <a:spLocks noChangeShapeType="1"/>
            </p:cNvSpPr>
            <p:nvPr/>
          </p:nvSpPr>
          <p:spPr bwMode="auto">
            <a:xfrm>
              <a:off x="2846" y="2404"/>
              <a:ext cx="5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27" name="Line 76"/>
            <p:cNvSpPr>
              <a:spLocks noChangeShapeType="1"/>
            </p:cNvSpPr>
            <p:nvPr/>
          </p:nvSpPr>
          <p:spPr bwMode="auto">
            <a:xfrm>
              <a:off x="2846" y="276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28" name="Line 77"/>
            <p:cNvSpPr>
              <a:spLocks noChangeShapeType="1"/>
            </p:cNvSpPr>
            <p:nvPr/>
          </p:nvSpPr>
          <p:spPr bwMode="auto">
            <a:xfrm>
              <a:off x="2846" y="3124"/>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29" name="Line 78"/>
            <p:cNvSpPr>
              <a:spLocks noChangeShapeType="1"/>
            </p:cNvSpPr>
            <p:nvPr/>
          </p:nvSpPr>
          <p:spPr bwMode="auto">
            <a:xfrm>
              <a:off x="2846" y="3487"/>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30" name="Line 79"/>
            <p:cNvSpPr>
              <a:spLocks noChangeShapeType="1"/>
            </p:cNvSpPr>
            <p:nvPr/>
          </p:nvSpPr>
          <p:spPr bwMode="auto">
            <a:xfrm>
              <a:off x="306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31" name="Line 80"/>
            <p:cNvSpPr>
              <a:spLocks noChangeShapeType="1"/>
            </p:cNvSpPr>
            <p:nvPr/>
          </p:nvSpPr>
          <p:spPr bwMode="auto">
            <a:xfrm>
              <a:off x="3238"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32" name="Line 81"/>
            <p:cNvSpPr>
              <a:spLocks noChangeShapeType="1"/>
            </p:cNvSpPr>
            <p:nvPr/>
          </p:nvSpPr>
          <p:spPr bwMode="auto">
            <a:xfrm>
              <a:off x="3410"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33" name="Line 82"/>
            <p:cNvSpPr>
              <a:spLocks noChangeShapeType="1"/>
            </p:cNvSpPr>
            <p:nvPr/>
          </p:nvSpPr>
          <p:spPr bwMode="auto">
            <a:xfrm>
              <a:off x="3565"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34" name="Line 83"/>
            <p:cNvSpPr>
              <a:spLocks noChangeShapeType="1"/>
            </p:cNvSpPr>
            <p:nvPr/>
          </p:nvSpPr>
          <p:spPr bwMode="auto">
            <a:xfrm>
              <a:off x="3727"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35" name="Line 84"/>
            <p:cNvSpPr>
              <a:spLocks noChangeShapeType="1"/>
            </p:cNvSpPr>
            <p:nvPr/>
          </p:nvSpPr>
          <p:spPr bwMode="auto">
            <a:xfrm>
              <a:off x="4053"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36" name="Line 85"/>
            <p:cNvSpPr>
              <a:spLocks noChangeShapeType="1"/>
            </p:cNvSpPr>
            <p:nvPr/>
          </p:nvSpPr>
          <p:spPr bwMode="auto">
            <a:xfrm>
              <a:off x="4215"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37" name="Line 86"/>
            <p:cNvSpPr>
              <a:spLocks noChangeShapeType="1"/>
            </p:cNvSpPr>
            <p:nvPr/>
          </p:nvSpPr>
          <p:spPr bwMode="auto">
            <a:xfrm>
              <a:off x="5030"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38" name="Line 87"/>
            <p:cNvSpPr>
              <a:spLocks noChangeShapeType="1"/>
            </p:cNvSpPr>
            <p:nvPr/>
          </p:nvSpPr>
          <p:spPr bwMode="auto">
            <a:xfrm>
              <a:off x="4378"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39" name="Line 88"/>
            <p:cNvSpPr>
              <a:spLocks noChangeShapeType="1"/>
            </p:cNvSpPr>
            <p:nvPr/>
          </p:nvSpPr>
          <p:spPr bwMode="auto">
            <a:xfrm>
              <a:off x="454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40" name="Line 89"/>
            <p:cNvSpPr>
              <a:spLocks noChangeShapeType="1"/>
            </p:cNvSpPr>
            <p:nvPr/>
          </p:nvSpPr>
          <p:spPr bwMode="auto">
            <a:xfrm>
              <a:off x="4704"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42" name="Line 104"/>
            <p:cNvSpPr>
              <a:spLocks noChangeShapeType="1"/>
            </p:cNvSpPr>
            <p:nvPr/>
          </p:nvSpPr>
          <p:spPr bwMode="auto">
            <a:xfrm>
              <a:off x="4867"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43" name="Freeform 105"/>
            <p:cNvSpPr>
              <a:spLocks/>
            </p:cNvSpPr>
            <p:nvPr/>
          </p:nvSpPr>
          <p:spPr bwMode="auto">
            <a:xfrm>
              <a:off x="2913" y="1224"/>
              <a:ext cx="2498" cy="2571"/>
            </a:xfrm>
            <a:custGeom>
              <a:avLst/>
              <a:gdLst>
                <a:gd name="T0" fmla="*/ 0 w 2621"/>
                <a:gd name="T1" fmla="*/ 0 h 2571"/>
                <a:gd name="T2" fmla="*/ 0 w 2621"/>
                <a:gd name="T3" fmla="*/ 2570 h 2571"/>
                <a:gd name="T4" fmla="*/ 211 w 2621"/>
                <a:gd name="T5" fmla="*/ 2570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12700" cap="rnd">
              <a:solidFill>
                <a:srgbClr val="000000"/>
              </a:solidFill>
              <a:round/>
              <a:headEnd type="none" w="sm" len="sm"/>
              <a:tailEnd type="none" w="sm" len="sm"/>
            </a:ln>
          </p:spPr>
          <p:txBody>
            <a:bodyPr/>
            <a:lstStyle/>
            <a:p>
              <a:endParaRPr lang="en-US"/>
            </a:p>
          </p:txBody>
        </p:sp>
      </p:grpSp>
      <p:sp>
        <p:nvSpPr>
          <p:cNvPr id="14390" name="Freeform 95"/>
          <p:cNvSpPr>
            <a:spLocks/>
          </p:cNvSpPr>
          <p:nvPr/>
        </p:nvSpPr>
        <p:spPr bwMode="auto">
          <a:xfrm>
            <a:off x="6176963" y="3797352"/>
            <a:ext cx="71437" cy="84137"/>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14391" name="Freeform 96"/>
          <p:cNvSpPr>
            <a:spLocks/>
          </p:cNvSpPr>
          <p:nvPr/>
        </p:nvSpPr>
        <p:spPr bwMode="auto">
          <a:xfrm>
            <a:off x="7086600" y="4872089"/>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14392" name="Freeform 97"/>
          <p:cNvSpPr>
            <a:spLocks/>
          </p:cNvSpPr>
          <p:nvPr/>
        </p:nvSpPr>
        <p:spPr bwMode="auto">
          <a:xfrm>
            <a:off x="5715000" y="5334000"/>
            <a:ext cx="69850" cy="8255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4393" name="Freeform 98"/>
          <p:cNvSpPr>
            <a:spLocks/>
          </p:cNvSpPr>
          <p:nvPr/>
        </p:nvSpPr>
        <p:spPr bwMode="auto">
          <a:xfrm>
            <a:off x="6634163" y="4338689"/>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14394" name="Freeform 106"/>
          <p:cNvSpPr>
            <a:spLocks/>
          </p:cNvSpPr>
          <p:nvPr/>
        </p:nvSpPr>
        <p:spPr bwMode="auto">
          <a:xfrm>
            <a:off x="7550150" y="5397552"/>
            <a:ext cx="69850" cy="84137"/>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0 h 57"/>
              <a:gd name="T12" fmla="*/ 2147483647 w 50"/>
              <a:gd name="T13" fmla="*/ 0 h 57"/>
              <a:gd name="T14" fmla="*/ 2147483647 w 50"/>
              <a:gd name="T15" fmla="*/ 0 h 57"/>
              <a:gd name="T16" fmla="*/ 2147483647 w 50"/>
              <a:gd name="T17" fmla="*/ 2147483647 h 57"/>
              <a:gd name="T18" fmla="*/ 0 w 50"/>
              <a:gd name="T19" fmla="*/ 2147483647 h 57"/>
              <a:gd name="T20" fmla="*/ 2147483647 w 50"/>
              <a:gd name="T21" fmla="*/ 2147483647 h 57"/>
              <a:gd name="T22" fmla="*/ 2147483647 w 50"/>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7"/>
              <a:gd name="T38" fmla="*/ 50 w 50"/>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7">
                <a:moveTo>
                  <a:pt x="29" y="56"/>
                </a:moveTo>
                <a:lnTo>
                  <a:pt x="39" y="45"/>
                </a:lnTo>
                <a:lnTo>
                  <a:pt x="49" y="45"/>
                </a:lnTo>
                <a:lnTo>
                  <a:pt x="49" y="23"/>
                </a:lnTo>
                <a:lnTo>
                  <a:pt x="49" y="11"/>
                </a:lnTo>
                <a:lnTo>
                  <a:pt x="39" y="0"/>
                </a:lnTo>
                <a:lnTo>
                  <a:pt x="29" y="0"/>
                </a:lnTo>
                <a:lnTo>
                  <a:pt x="10" y="0"/>
                </a:lnTo>
                <a:lnTo>
                  <a:pt x="10" y="11"/>
                </a:lnTo>
                <a:lnTo>
                  <a:pt x="0" y="23"/>
                </a:lnTo>
                <a:lnTo>
                  <a:pt x="10" y="45"/>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14395" name="Freeform 93"/>
          <p:cNvSpPr>
            <a:spLocks/>
          </p:cNvSpPr>
          <p:nvPr/>
        </p:nvSpPr>
        <p:spPr bwMode="auto">
          <a:xfrm>
            <a:off x="5646738" y="3195689"/>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14396" name="Freeform 93"/>
          <p:cNvSpPr>
            <a:spLocks/>
          </p:cNvSpPr>
          <p:nvPr/>
        </p:nvSpPr>
        <p:spPr bwMode="auto">
          <a:xfrm>
            <a:off x="5181600" y="2735262"/>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34877" name="Rectangle 57"/>
          <p:cNvSpPr>
            <a:spLocks noChangeArrowheads="1"/>
          </p:cNvSpPr>
          <p:nvPr/>
        </p:nvSpPr>
        <p:spPr bwMode="auto">
          <a:xfrm>
            <a:off x="4730297" y="2586089"/>
            <a:ext cx="375103" cy="230832"/>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charset="0"/>
              </a:rPr>
              <a:t>7.25</a:t>
            </a:r>
            <a:endParaRPr lang="en-AU" sz="1500" b="1" dirty="0">
              <a:solidFill>
                <a:srgbClr val="000000"/>
              </a:solidFill>
              <a:latin typeface="Arial" charset="0"/>
            </a:endParaRPr>
          </a:p>
        </p:txBody>
      </p:sp>
      <p:sp>
        <p:nvSpPr>
          <p:cNvPr id="34878" name="Line 103"/>
          <p:cNvSpPr>
            <a:spLocks noChangeShapeType="1"/>
          </p:cNvSpPr>
          <p:nvPr/>
        </p:nvSpPr>
        <p:spPr bwMode="auto">
          <a:xfrm flipH="1">
            <a:off x="5175250" y="2738489"/>
            <a:ext cx="82550" cy="1588"/>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4417" name="Freeform 95"/>
          <p:cNvSpPr>
            <a:spLocks/>
          </p:cNvSpPr>
          <p:nvPr/>
        </p:nvSpPr>
        <p:spPr bwMode="auto">
          <a:xfrm>
            <a:off x="7624763" y="3195689"/>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14418" name="Freeform 96"/>
          <p:cNvSpPr>
            <a:spLocks/>
          </p:cNvSpPr>
          <p:nvPr/>
        </p:nvSpPr>
        <p:spPr bwMode="auto">
          <a:xfrm>
            <a:off x="6629400" y="43434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14419" name="Freeform 97"/>
          <p:cNvSpPr>
            <a:spLocks/>
          </p:cNvSpPr>
          <p:nvPr/>
        </p:nvSpPr>
        <p:spPr bwMode="auto">
          <a:xfrm>
            <a:off x="6178550" y="4872089"/>
            <a:ext cx="69850" cy="8255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4420" name="Freeform 98"/>
          <p:cNvSpPr>
            <a:spLocks/>
          </p:cNvSpPr>
          <p:nvPr/>
        </p:nvSpPr>
        <p:spPr bwMode="auto">
          <a:xfrm>
            <a:off x="7086600" y="3805289"/>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14421" name="Freeform 93"/>
          <p:cNvSpPr>
            <a:spLocks/>
          </p:cNvSpPr>
          <p:nvPr/>
        </p:nvSpPr>
        <p:spPr bwMode="auto">
          <a:xfrm>
            <a:off x="8077200" y="2662289"/>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14422" name="Rectangle 56"/>
          <p:cNvSpPr>
            <a:spLocks noChangeArrowheads="1"/>
          </p:cNvSpPr>
          <p:nvPr/>
        </p:nvSpPr>
        <p:spPr bwMode="auto">
          <a:xfrm>
            <a:off x="8077200" y="5481689"/>
            <a:ext cx="247650" cy="228600"/>
          </a:xfrm>
          <a:prstGeom prst="rect">
            <a:avLst/>
          </a:prstGeom>
          <a:noFill/>
          <a:ln w="9525">
            <a:noFill/>
            <a:miter lim="800000"/>
            <a:headEnd/>
            <a:tailEnd/>
          </a:ln>
        </p:spPr>
        <p:txBody>
          <a:bodyPr lIns="0" tIns="0" rIns="0" bIns="0">
            <a:spAutoFit/>
          </a:bodyPr>
          <a:lstStyle/>
          <a:p>
            <a:pPr defTabSz="514350" eaLnBrk="0" hangingPunct="0"/>
            <a:r>
              <a:rPr lang="en-AU" sz="1500" b="1" dirty="0">
                <a:solidFill>
                  <a:srgbClr val="000000"/>
                </a:solidFill>
                <a:latin typeface="Arial" charset="0"/>
              </a:rPr>
              <a:t>D</a:t>
            </a:r>
          </a:p>
        </p:txBody>
      </p:sp>
      <p:sp>
        <p:nvSpPr>
          <p:cNvPr id="14423" name="Rectangle 56"/>
          <p:cNvSpPr>
            <a:spLocks noChangeArrowheads="1"/>
          </p:cNvSpPr>
          <p:nvPr/>
        </p:nvSpPr>
        <p:spPr bwMode="auto">
          <a:xfrm>
            <a:off x="8305800" y="2438400"/>
            <a:ext cx="128588"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S</a:t>
            </a:r>
          </a:p>
        </p:txBody>
      </p:sp>
      <p:sp>
        <p:nvSpPr>
          <p:cNvPr id="34906" name="Line 81"/>
          <p:cNvSpPr>
            <a:spLocks noChangeShapeType="1"/>
          </p:cNvSpPr>
          <p:nvPr/>
        </p:nvSpPr>
        <p:spPr bwMode="auto">
          <a:xfrm>
            <a:off x="6629400" y="5767439"/>
            <a:ext cx="0" cy="9525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07" name="Line 86"/>
          <p:cNvSpPr>
            <a:spLocks noChangeShapeType="1"/>
          </p:cNvSpPr>
          <p:nvPr/>
        </p:nvSpPr>
        <p:spPr bwMode="auto">
          <a:xfrm>
            <a:off x="8458200" y="5767439"/>
            <a:ext cx="1588" cy="9525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4908" name="Line 86"/>
          <p:cNvSpPr>
            <a:spLocks noChangeShapeType="1"/>
          </p:cNvSpPr>
          <p:nvPr/>
        </p:nvSpPr>
        <p:spPr bwMode="auto">
          <a:xfrm>
            <a:off x="8761413" y="5767439"/>
            <a:ext cx="1587" cy="9525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70" name="Freeform 106"/>
          <p:cNvSpPr>
            <a:spLocks/>
          </p:cNvSpPr>
          <p:nvPr/>
        </p:nvSpPr>
        <p:spPr bwMode="auto">
          <a:xfrm>
            <a:off x="8007350" y="5783263"/>
            <a:ext cx="69850" cy="84137"/>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0 h 57"/>
              <a:gd name="T12" fmla="*/ 2147483647 w 50"/>
              <a:gd name="T13" fmla="*/ 0 h 57"/>
              <a:gd name="T14" fmla="*/ 2147483647 w 50"/>
              <a:gd name="T15" fmla="*/ 0 h 57"/>
              <a:gd name="T16" fmla="*/ 2147483647 w 50"/>
              <a:gd name="T17" fmla="*/ 2147483647 h 57"/>
              <a:gd name="T18" fmla="*/ 0 w 50"/>
              <a:gd name="T19" fmla="*/ 2147483647 h 57"/>
              <a:gd name="T20" fmla="*/ 2147483647 w 50"/>
              <a:gd name="T21" fmla="*/ 2147483647 h 57"/>
              <a:gd name="T22" fmla="*/ 2147483647 w 50"/>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7"/>
              <a:gd name="T38" fmla="*/ 50 w 50"/>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7">
                <a:moveTo>
                  <a:pt x="29" y="56"/>
                </a:moveTo>
                <a:lnTo>
                  <a:pt x="39" y="45"/>
                </a:lnTo>
                <a:lnTo>
                  <a:pt x="49" y="45"/>
                </a:lnTo>
                <a:lnTo>
                  <a:pt x="49" y="23"/>
                </a:lnTo>
                <a:lnTo>
                  <a:pt x="49" y="11"/>
                </a:lnTo>
                <a:lnTo>
                  <a:pt x="39" y="0"/>
                </a:lnTo>
                <a:lnTo>
                  <a:pt x="29" y="0"/>
                </a:lnTo>
                <a:lnTo>
                  <a:pt x="10" y="0"/>
                </a:lnTo>
                <a:lnTo>
                  <a:pt x="10" y="11"/>
                </a:lnTo>
                <a:lnTo>
                  <a:pt x="0" y="23"/>
                </a:lnTo>
                <a:lnTo>
                  <a:pt x="10" y="45"/>
                </a:lnTo>
                <a:lnTo>
                  <a:pt x="29" y="56"/>
                </a:lnTo>
              </a:path>
            </a:pathLst>
          </a:custGeom>
          <a:solidFill>
            <a:srgbClr val="000000"/>
          </a:solidFill>
          <a:ln w="9525" cap="rnd">
            <a:noFill/>
            <a:round/>
            <a:headEnd type="none" w="sm" len="sm"/>
            <a:tailEnd type="none" w="sm" len="sm"/>
          </a:ln>
        </p:spPr>
        <p:txBody>
          <a:bodyPr/>
          <a:lstStyle/>
          <a:p>
            <a:endParaRPr lang="en-US"/>
          </a:p>
        </p:txBody>
      </p:sp>
      <p:cxnSp>
        <p:nvCxnSpPr>
          <p:cNvPr id="75" name="Straight Connector 74"/>
          <p:cNvCxnSpPr/>
          <p:nvPr/>
        </p:nvCxnSpPr>
        <p:spPr bwMode="auto">
          <a:xfrm>
            <a:off x="5181600" y="2743200"/>
            <a:ext cx="35814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55" name="TextBox 54"/>
          <p:cNvSpPr txBox="1"/>
          <p:nvPr/>
        </p:nvSpPr>
        <p:spPr>
          <a:xfrm>
            <a:off x="6172200" y="2286000"/>
            <a:ext cx="1219200" cy="338554"/>
          </a:xfrm>
          <a:prstGeom prst="rect">
            <a:avLst/>
          </a:prstGeom>
          <a:noFill/>
        </p:spPr>
        <p:txBody>
          <a:bodyPr wrap="square" rtlCol="0">
            <a:spAutoFit/>
          </a:bodyPr>
          <a:lstStyle/>
          <a:p>
            <a:r>
              <a:rPr lang="en-US" sz="1600" dirty="0" smtClean="0">
                <a:latin typeface="Calibri" pitchFamily="34" charset="0"/>
                <a:cs typeface="Calibri" pitchFamily="34" charset="0"/>
              </a:rPr>
              <a:t>Price Floor</a:t>
            </a:r>
            <a:endParaRPr lang="en-US" sz="1600" dirty="0">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96"/>
                                        </p:tgtEl>
                                        <p:attrNameLst>
                                          <p:attrName>style.visibility</p:attrName>
                                        </p:attrNameLst>
                                      </p:cBhvr>
                                      <p:to>
                                        <p:strVal val="visible"/>
                                      </p:to>
                                    </p:set>
                                    <p:animEffect transition="in" filter="fade">
                                      <p:cBhvr>
                                        <p:cTn id="7" dur="500"/>
                                        <p:tgtEl>
                                          <p:spTgt spid="1439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395"/>
                                        </p:tgtEl>
                                        <p:attrNameLst>
                                          <p:attrName>style.visibility</p:attrName>
                                        </p:attrNameLst>
                                      </p:cBhvr>
                                      <p:to>
                                        <p:strVal val="visible"/>
                                      </p:to>
                                    </p:set>
                                    <p:animEffect transition="in" filter="fade">
                                      <p:cBhvr>
                                        <p:cTn id="11" dur="500"/>
                                        <p:tgtEl>
                                          <p:spTgt spid="1439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390"/>
                                        </p:tgtEl>
                                        <p:attrNameLst>
                                          <p:attrName>style.visibility</p:attrName>
                                        </p:attrNameLst>
                                      </p:cBhvr>
                                      <p:to>
                                        <p:strVal val="visible"/>
                                      </p:to>
                                    </p:set>
                                    <p:animEffect transition="in" filter="fade">
                                      <p:cBhvr>
                                        <p:cTn id="15" dur="500"/>
                                        <p:tgtEl>
                                          <p:spTgt spid="1439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393"/>
                                        </p:tgtEl>
                                        <p:attrNameLst>
                                          <p:attrName>style.visibility</p:attrName>
                                        </p:attrNameLst>
                                      </p:cBhvr>
                                      <p:to>
                                        <p:strVal val="visible"/>
                                      </p:to>
                                    </p:set>
                                    <p:animEffect transition="in" filter="fade">
                                      <p:cBhvr>
                                        <p:cTn id="19" dur="500"/>
                                        <p:tgtEl>
                                          <p:spTgt spid="1439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left)">
                                      <p:cBhvr>
                                        <p:cTn id="23" dur="500"/>
                                        <p:tgtEl>
                                          <p:spTgt spid="7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391"/>
                                        </p:tgtEl>
                                        <p:attrNameLst>
                                          <p:attrName>style.visibility</p:attrName>
                                        </p:attrNameLst>
                                      </p:cBhvr>
                                      <p:to>
                                        <p:strVal val="visible"/>
                                      </p:to>
                                    </p:set>
                                    <p:animEffect transition="in" filter="fade">
                                      <p:cBhvr>
                                        <p:cTn id="27" dur="500"/>
                                        <p:tgtEl>
                                          <p:spTgt spid="1439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394"/>
                                        </p:tgtEl>
                                        <p:attrNameLst>
                                          <p:attrName>style.visibility</p:attrName>
                                        </p:attrNameLst>
                                      </p:cBhvr>
                                      <p:to>
                                        <p:strVal val="visible"/>
                                      </p:to>
                                    </p:set>
                                    <p:animEffect transition="in" filter="fade">
                                      <p:cBhvr>
                                        <p:cTn id="31" dur="500"/>
                                        <p:tgtEl>
                                          <p:spTgt spid="1439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422"/>
                                        </p:tgtEl>
                                        <p:attrNameLst>
                                          <p:attrName>style.visibility</p:attrName>
                                        </p:attrNameLst>
                                      </p:cBhvr>
                                      <p:to>
                                        <p:strVal val="visible"/>
                                      </p:to>
                                    </p:set>
                                    <p:animEffect transition="in" filter="fade">
                                      <p:cBhvr>
                                        <p:cTn id="35" dur="500"/>
                                        <p:tgtEl>
                                          <p:spTgt spid="144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392"/>
                                        </p:tgtEl>
                                        <p:attrNameLst>
                                          <p:attrName>style.visibility</p:attrName>
                                        </p:attrNameLst>
                                      </p:cBhvr>
                                      <p:to>
                                        <p:strVal val="visible"/>
                                      </p:to>
                                    </p:set>
                                    <p:animEffect transition="in" filter="fade">
                                      <p:cBhvr>
                                        <p:cTn id="40" dur="500"/>
                                        <p:tgtEl>
                                          <p:spTgt spid="14392"/>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4419"/>
                                        </p:tgtEl>
                                        <p:attrNameLst>
                                          <p:attrName>style.visibility</p:attrName>
                                        </p:attrNameLst>
                                      </p:cBhvr>
                                      <p:to>
                                        <p:strVal val="visible"/>
                                      </p:to>
                                    </p:set>
                                    <p:animEffect transition="in" filter="fade">
                                      <p:cBhvr>
                                        <p:cTn id="44" dur="500"/>
                                        <p:tgtEl>
                                          <p:spTgt spid="14419"/>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4418"/>
                                        </p:tgtEl>
                                        <p:attrNameLst>
                                          <p:attrName>style.visibility</p:attrName>
                                        </p:attrNameLst>
                                      </p:cBhvr>
                                      <p:to>
                                        <p:strVal val="visible"/>
                                      </p:to>
                                    </p:set>
                                    <p:animEffect transition="in" filter="fade">
                                      <p:cBhvr>
                                        <p:cTn id="48" dur="500"/>
                                        <p:tgtEl>
                                          <p:spTgt spid="14418"/>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14420"/>
                                        </p:tgtEl>
                                        <p:attrNameLst>
                                          <p:attrName>style.visibility</p:attrName>
                                        </p:attrNameLst>
                                      </p:cBhvr>
                                      <p:to>
                                        <p:strVal val="visible"/>
                                      </p:to>
                                    </p:set>
                                    <p:animEffect transition="in" filter="fade">
                                      <p:cBhvr>
                                        <p:cTn id="52" dur="500"/>
                                        <p:tgtEl>
                                          <p:spTgt spid="14420"/>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4417"/>
                                        </p:tgtEl>
                                        <p:attrNameLst>
                                          <p:attrName>style.visibility</p:attrName>
                                        </p:attrNameLst>
                                      </p:cBhvr>
                                      <p:to>
                                        <p:strVal val="visible"/>
                                      </p:to>
                                    </p:set>
                                    <p:animEffect transition="in" filter="fade">
                                      <p:cBhvr>
                                        <p:cTn id="56" dur="500"/>
                                        <p:tgtEl>
                                          <p:spTgt spid="14417"/>
                                        </p:tgtEl>
                                      </p:cBhvr>
                                    </p:animEffect>
                                  </p:childTnLst>
                                </p:cTn>
                              </p:par>
                            </p:childTnLst>
                          </p:cTn>
                        </p:par>
                        <p:par>
                          <p:cTn id="57" fill="hold">
                            <p:stCondLst>
                              <p:cond delay="2500"/>
                            </p:stCondLst>
                            <p:childTnLst>
                              <p:par>
                                <p:cTn id="58" presetID="10" presetClass="entr" presetSubtype="0" fill="hold" grpId="0" nodeType="afterEffect">
                                  <p:stCondLst>
                                    <p:cond delay="0"/>
                                  </p:stCondLst>
                                  <p:childTnLst>
                                    <p:set>
                                      <p:cBhvr>
                                        <p:cTn id="59" dur="1" fill="hold">
                                          <p:stCondLst>
                                            <p:cond delay="0"/>
                                          </p:stCondLst>
                                        </p:cTn>
                                        <p:tgtEl>
                                          <p:spTgt spid="14421"/>
                                        </p:tgtEl>
                                        <p:attrNameLst>
                                          <p:attrName>style.visibility</p:attrName>
                                        </p:attrNameLst>
                                      </p:cBhvr>
                                      <p:to>
                                        <p:strVal val="visible"/>
                                      </p:to>
                                    </p:set>
                                    <p:animEffect transition="in" filter="fade">
                                      <p:cBhvr>
                                        <p:cTn id="60" dur="500"/>
                                        <p:tgtEl>
                                          <p:spTgt spid="14421"/>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14423"/>
                                        </p:tgtEl>
                                        <p:attrNameLst>
                                          <p:attrName>style.visibility</p:attrName>
                                        </p:attrNameLst>
                                      </p:cBhvr>
                                      <p:to>
                                        <p:strVal val="visible"/>
                                      </p:to>
                                    </p:set>
                                    <p:animEffect transition="in" filter="fade">
                                      <p:cBhvr>
                                        <p:cTn id="64" dur="500"/>
                                        <p:tgtEl>
                                          <p:spTgt spid="14423"/>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fade">
                                      <p:cBhvr>
                                        <p:cTn id="68" dur="500"/>
                                        <p:tgtEl>
                                          <p:spTgt spid="70"/>
                                        </p:tgtEl>
                                      </p:cBhvr>
                                    </p:animEffect>
                                  </p:childTnLst>
                                </p:cTn>
                              </p:par>
                            </p:childTnLst>
                          </p:cTn>
                        </p:par>
                        <p:par>
                          <p:cTn id="69" fill="hold">
                            <p:stCondLst>
                              <p:cond delay="4000"/>
                            </p:stCondLst>
                            <p:childTnLst>
                              <p:par>
                                <p:cTn id="70" presetID="22" presetClass="entr" presetSubtype="4" fill="hold" grpId="0" nodeType="after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wipe(down)">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wipe(left)">
                                      <p:cBhvr>
                                        <p:cTn id="77" dur="500"/>
                                        <p:tgtEl>
                                          <p:spTgt spid="75"/>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2" grpId="0" animBg="1"/>
      <p:bldP spid="14390" grpId="0" animBg="1"/>
      <p:bldP spid="14391" grpId="0" animBg="1"/>
      <p:bldP spid="14392" grpId="0" animBg="1"/>
      <p:bldP spid="14393" grpId="0" animBg="1"/>
      <p:bldP spid="14394" grpId="0" animBg="1"/>
      <p:bldP spid="14395" grpId="0" animBg="1"/>
      <p:bldP spid="14396" grpId="0" animBg="1"/>
      <p:bldP spid="14417" grpId="0" animBg="1"/>
      <p:bldP spid="14418" grpId="0" animBg="1"/>
      <p:bldP spid="14419" grpId="0" animBg="1"/>
      <p:bldP spid="14420" grpId="0" animBg="1"/>
      <p:bldP spid="14421" grpId="0" animBg="1"/>
      <p:bldP spid="14422" grpId="0" autoUpdateAnimBg="0"/>
      <p:bldP spid="14423" grpId="0" autoUpdateAnimBg="0"/>
      <p:bldP spid="70" grpId="0" animBg="1"/>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609600"/>
            <a:ext cx="7912100" cy="1143000"/>
          </a:xfrm>
        </p:spPr>
        <p:txBody>
          <a:bodyPr/>
          <a:lstStyle/>
          <a:p>
            <a:pPr eaLnBrk="1" hangingPunct="1"/>
            <a:r>
              <a:rPr lang="en-US" sz="4800" dirty="0" smtClean="0">
                <a:solidFill>
                  <a:schemeClr val="folHlink"/>
                </a:solidFill>
                <a:latin typeface="Arial" pitchFamily="34" charset="0"/>
                <a:cs typeface="Arial" pitchFamily="34" charset="0"/>
              </a:rPr>
              <a:t>The Law of Supply</a:t>
            </a:r>
          </a:p>
        </p:txBody>
      </p:sp>
      <p:pic>
        <p:nvPicPr>
          <p:cNvPr id="10" name="Picture 9"/>
          <p:cNvPicPr>
            <a:picLocks noChangeAspect="1"/>
          </p:cNvPicPr>
          <p:nvPr/>
        </p:nvPicPr>
        <p:blipFill>
          <a:blip r:embed="rId3"/>
          <a:stretch>
            <a:fillRect/>
          </a:stretch>
        </p:blipFill>
        <p:spPr>
          <a:xfrm flipH="1">
            <a:off x="838198" y="2209799"/>
            <a:ext cx="4953001" cy="3798083"/>
          </a:xfrm>
          <a:prstGeom prst="rect">
            <a:avLst/>
          </a:prstGeom>
        </p:spPr>
      </p:pic>
      <p:pic>
        <p:nvPicPr>
          <p:cNvPr id="4" name="Picture 3" descr="Screen shot 2013-02-19 at 11.42.42 AM.png"/>
          <p:cNvPicPr>
            <a:picLocks noChangeAspect="1"/>
          </p:cNvPicPr>
          <p:nvPr/>
        </p:nvPicPr>
        <p:blipFill>
          <a:blip r:embed="rId4"/>
          <a:stretch>
            <a:fillRect/>
          </a:stretch>
        </p:blipFill>
        <p:spPr>
          <a:xfrm>
            <a:off x="5997253" y="2362200"/>
            <a:ext cx="936947" cy="914400"/>
          </a:xfrm>
          <a:prstGeom prst="rect">
            <a:avLst/>
          </a:prstGeom>
        </p:spPr>
      </p:pic>
      <p:pic>
        <p:nvPicPr>
          <p:cNvPr id="5" name="Picture 4" descr="Screen shot 2013-02-19 at 11.42.42 AM.png"/>
          <p:cNvPicPr>
            <a:picLocks noChangeAspect="1"/>
          </p:cNvPicPr>
          <p:nvPr/>
        </p:nvPicPr>
        <p:blipFill>
          <a:blip r:embed="rId4"/>
          <a:stretch>
            <a:fillRect/>
          </a:stretch>
        </p:blipFill>
        <p:spPr>
          <a:xfrm>
            <a:off x="6911653" y="2362200"/>
            <a:ext cx="936947" cy="914400"/>
          </a:xfrm>
          <a:prstGeom prst="rect">
            <a:avLst/>
          </a:prstGeom>
        </p:spPr>
      </p:pic>
      <p:pic>
        <p:nvPicPr>
          <p:cNvPr id="6" name="Picture 5" descr="Screen shot 2013-02-19 at 11.42.42 AM.png"/>
          <p:cNvPicPr>
            <a:picLocks noChangeAspect="1"/>
          </p:cNvPicPr>
          <p:nvPr/>
        </p:nvPicPr>
        <p:blipFill>
          <a:blip r:embed="rId4"/>
          <a:stretch>
            <a:fillRect/>
          </a:stretch>
        </p:blipFill>
        <p:spPr>
          <a:xfrm>
            <a:off x="7826053" y="2362200"/>
            <a:ext cx="936947" cy="914400"/>
          </a:xfrm>
          <a:prstGeom prst="rect">
            <a:avLst/>
          </a:prstGeom>
        </p:spPr>
      </p:pic>
      <p:pic>
        <p:nvPicPr>
          <p:cNvPr id="7" name="Picture 6" descr="Screen shot 2013-02-19 at 11.42.42 AM.png"/>
          <p:cNvPicPr>
            <a:picLocks noChangeAspect="1"/>
          </p:cNvPicPr>
          <p:nvPr/>
        </p:nvPicPr>
        <p:blipFill>
          <a:blip r:embed="rId4"/>
          <a:stretch>
            <a:fillRect/>
          </a:stretch>
        </p:blipFill>
        <p:spPr>
          <a:xfrm>
            <a:off x="6019800" y="3276600"/>
            <a:ext cx="936947" cy="914400"/>
          </a:xfrm>
          <a:prstGeom prst="rect">
            <a:avLst/>
          </a:prstGeom>
        </p:spPr>
      </p:pic>
      <p:pic>
        <p:nvPicPr>
          <p:cNvPr id="8" name="Picture 7" descr="Screen shot 2013-02-19 at 11.42.42 AM.png"/>
          <p:cNvPicPr>
            <a:picLocks noChangeAspect="1"/>
          </p:cNvPicPr>
          <p:nvPr/>
        </p:nvPicPr>
        <p:blipFill>
          <a:blip r:embed="rId4"/>
          <a:stretch>
            <a:fillRect/>
          </a:stretch>
        </p:blipFill>
        <p:spPr>
          <a:xfrm>
            <a:off x="6934200" y="3276600"/>
            <a:ext cx="936947" cy="914400"/>
          </a:xfrm>
          <a:prstGeom prst="rect">
            <a:avLst/>
          </a:prstGeom>
        </p:spPr>
      </p:pic>
      <p:pic>
        <p:nvPicPr>
          <p:cNvPr id="9" name="Picture 8" descr="Screen shot 2013-02-19 at 11.42.42 AM.png"/>
          <p:cNvPicPr>
            <a:picLocks noChangeAspect="1"/>
          </p:cNvPicPr>
          <p:nvPr/>
        </p:nvPicPr>
        <p:blipFill>
          <a:blip r:embed="rId4"/>
          <a:stretch>
            <a:fillRect/>
          </a:stretch>
        </p:blipFill>
        <p:spPr>
          <a:xfrm>
            <a:off x="7848600" y="3276600"/>
            <a:ext cx="936947" cy="914400"/>
          </a:xfrm>
          <a:prstGeom prst="rect">
            <a:avLst/>
          </a:prstGeom>
        </p:spPr>
      </p:pic>
      <p:pic>
        <p:nvPicPr>
          <p:cNvPr id="11" name="Picture 10" descr="Screen shot 2013-02-19 at 11.42.42 AM.png"/>
          <p:cNvPicPr>
            <a:picLocks noChangeAspect="1"/>
          </p:cNvPicPr>
          <p:nvPr/>
        </p:nvPicPr>
        <p:blipFill>
          <a:blip r:embed="rId4"/>
          <a:stretch>
            <a:fillRect/>
          </a:stretch>
        </p:blipFill>
        <p:spPr>
          <a:xfrm>
            <a:off x="6019800" y="4191000"/>
            <a:ext cx="936947" cy="914400"/>
          </a:xfrm>
          <a:prstGeom prst="rect">
            <a:avLst/>
          </a:prstGeom>
        </p:spPr>
      </p:pic>
      <p:pic>
        <p:nvPicPr>
          <p:cNvPr id="12" name="Picture 11" descr="Screen shot 2013-02-19 at 11.42.42 AM.png"/>
          <p:cNvPicPr>
            <a:picLocks noChangeAspect="1"/>
          </p:cNvPicPr>
          <p:nvPr/>
        </p:nvPicPr>
        <p:blipFill>
          <a:blip r:embed="rId4"/>
          <a:stretch>
            <a:fillRect/>
          </a:stretch>
        </p:blipFill>
        <p:spPr>
          <a:xfrm>
            <a:off x="6934200" y="4191000"/>
            <a:ext cx="936947" cy="914400"/>
          </a:xfrm>
          <a:prstGeom prst="rect">
            <a:avLst/>
          </a:prstGeom>
        </p:spPr>
      </p:pic>
      <p:pic>
        <p:nvPicPr>
          <p:cNvPr id="13" name="Picture 12" descr="Screen shot 2013-02-19 at 11.42.42 AM.png"/>
          <p:cNvPicPr>
            <a:picLocks noChangeAspect="1"/>
          </p:cNvPicPr>
          <p:nvPr/>
        </p:nvPicPr>
        <p:blipFill>
          <a:blip r:embed="rId4"/>
          <a:stretch>
            <a:fillRect/>
          </a:stretch>
        </p:blipFill>
        <p:spPr>
          <a:xfrm>
            <a:off x="7848600" y="4191000"/>
            <a:ext cx="936947" cy="914400"/>
          </a:xfrm>
          <a:prstGeom prst="rect">
            <a:avLst/>
          </a:prstGeom>
        </p:spPr>
      </p:pic>
      <p:pic>
        <p:nvPicPr>
          <p:cNvPr id="14" name="Picture 13" descr="Screen shot 2013-02-19 at 11.42.42 AM.png"/>
          <p:cNvPicPr>
            <a:picLocks noChangeAspect="1"/>
          </p:cNvPicPr>
          <p:nvPr/>
        </p:nvPicPr>
        <p:blipFill>
          <a:blip r:embed="rId4"/>
          <a:stretch>
            <a:fillRect/>
          </a:stretch>
        </p:blipFill>
        <p:spPr>
          <a:xfrm>
            <a:off x="6019800" y="5181600"/>
            <a:ext cx="936947" cy="914400"/>
          </a:xfrm>
          <a:prstGeom prst="rect">
            <a:avLst/>
          </a:prstGeom>
        </p:spPr>
      </p:pic>
      <p:pic>
        <p:nvPicPr>
          <p:cNvPr id="15" name="Picture 14" descr="Screen shot 2013-02-19 at 11.42.42 AM.png"/>
          <p:cNvPicPr>
            <a:picLocks noChangeAspect="1"/>
          </p:cNvPicPr>
          <p:nvPr/>
        </p:nvPicPr>
        <p:blipFill>
          <a:blip r:embed="rId4"/>
          <a:stretch>
            <a:fillRect/>
          </a:stretch>
        </p:blipFill>
        <p:spPr>
          <a:xfrm>
            <a:off x="6934200" y="5181600"/>
            <a:ext cx="936947" cy="914400"/>
          </a:xfrm>
          <a:prstGeom prst="rect">
            <a:avLst/>
          </a:prstGeom>
        </p:spPr>
      </p:pic>
      <p:pic>
        <p:nvPicPr>
          <p:cNvPr id="16" name="Picture 15" descr="Screen shot 2013-02-19 at 11.42.42 AM.png"/>
          <p:cNvPicPr>
            <a:picLocks noChangeAspect="1"/>
          </p:cNvPicPr>
          <p:nvPr/>
        </p:nvPicPr>
        <p:blipFill>
          <a:blip r:embed="rId4"/>
          <a:stretch>
            <a:fillRect/>
          </a:stretch>
        </p:blipFill>
        <p:spPr>
          <a:xfrm>
            <a:off x="7848600" y="5181600"/>
            <a:ext cx="936947" cy="9144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609600"/>
            <a:ext cx="8216900" cy="1143000"/>
          </a:xfrm>
        </p:spPr>
        <p:txBody>
          <a:bodyPr/>
          <a:lstStyle/>
          <a:p>
            <a:pPr eaLnBrk="1" hangingPunct="1"/>
            <a:r>
              <a:rPr lang="en-US" sz="4000" b="1" smtClean="0">
                <a:solidFill>
                  <a:schemeClr val="folHlink"/>
                </a:solidFill>
                <a:latin typeface="Arial" pitchFamily="34" charset="0"/>
                <a:cs typeface="Arial" pitchFamily="34" charset="0"/>
              </a:rPr>
              <a:t>Government Intervention</a:t>
            </a:r>
          </a:p>
        </p:txBody>
      </p:sp>
      <p:sp>
        <p:nvSpPr>
          <p:cNvPr id="24579" name="Rectangle 3"/>
          <p:cNvSpPr>
            <a:spLocks noGrp="1" noChangeArrowheads="1"/>
          </p:cNvSpPr>
          <p:nvPr>
            <p:ph type="body" idx="1"/>
          </p:nvPr>
        </p:nvSpPr>
        <p:spPr>
          <a:xfrm>
            <a:off x="762000" y="1981200"/>
            <a:ext cx="8001000" cy="1524000"/>
          </a:xfrm>
        </p:spPr>
        <p:txBody>
          <a:bodyPr/>
          <a:lstStyle/>
          <a:p>
            <a:pPr marL="514350" indent="-514350" eaLnBrk="1" hangingPunct="1"/>
            <a:r>
              <a:rPr lang="en-US" sz="2200" dirty="0" smtClean="0">
                <a:latin typeface="Arial" pitchFamily="34" charset="0"/>
                <a:cs typeface="Arial" pitchFamily="34" charset="0"/>
              </a:rPr>
              <a:t>Price Floor – government imposed, minimum price that can be legally charged for a good or service</a:t>
            </a:r>
          </a:p>
          <a:p>
            <a:pPr marL="914400" lvl="1" indent="-514350" eaLnBrk="1" hangingPunct="1"/>
            <a:r>
              <a:rPr lang="en-US" sz="1800" dirty="0" smtClean="0">
                <a:solidFill>
                  <a:srgbClr val="C00000"/>
                </a:solidFill>
                <a:latin typeface="Arial" pitchFamily="34" charset="0"/>
                <a:cs typeface="Arial" pitchFamily="34" charset="0"/>
              </a:rPr>
              <a:t>Minimum wage is a well-known price floor</a:t>
            </a:r>
          </a:p>
          <a:p>
            <a:pPr marL="914400" lvl="1" indent="-514350" eaLnBrk="1" hangingPunct="1"/>
            <a:r>
              <a:rPr lang="en-US" sz="1800" dirty="0" smtClean="0">
                <a:latin typeface="Arial" pitchFamily="34" charset="0"/>
                <a:cs typeface="Arial" pitchFamily="34" charset="0"/>
              </a:rPr>
              <a:t>Minimum wage can cause a surplus of workers, causing unemployment to rise</a:t>
            </a:r>
          </a:p>
          <a:p>
            <a:pPr marL="914400" lvl="1" indent="-514350" eaLnBrk="1" hangingPunct="1">
              <a:buFont typeface="Wingdings" pitchFamily="2" charset="2"/>
              <a:buNone/>
            </a:pPr>
            <a:endParaRPr lang="en-US" sz="1800" dirty="0" smtClean="0">
              <a:latin typeface="Arial" pitchFamily="34" charset="0"/>
              <a:cs typeface="Arial" pitchFamily="34" charset="0"/>
            </a:endParaRPr>
          </a:p>
          <a:p>
            <a:pPr marL="914400" lvl="1" indent="-514350" eaLnBrk="1" hangingPunct="1"/>
            <a:endParaRPr lang="en-US" sz="1800" dirty="0" smtClean="0">
              <a:solidFill>
                <a:srgbClr val="C00000"/>
              </a:solidFill>
              <a:latin typeface="Arial" pitchFamily="34" charset="0"/>
              <a:cs typeface="Arial" pitchFamily="34" charset="0"/>
            </a:endParaRPr>
          </a:p>
        </p:txBody>
      </p:sp>
      <p:pic>
        <p:nvPicPr>
          <p:cNvPr id="22535" name="Picture 7" descr="http://8vsb.files.wordpress.com/2008/07/00_minimum_wage.jpg"/>
          <p:cNvPicPr>
            <a:picLocks noChangeAspect="1" noChangeArrowheads="1"/>
          </p:cNvPicPr>
          <p:nvPr/>
        </p:nvPicPr>
        <p:blipFill>
          <a:blip r:embed="rId2" cstate="print"/>
          <a:srcRect/>
          <a:stretch>
            <a:fillRect/>
          </a:stretch>
        </p:blipFill>
        <p:spPr bwMode="auto">
          <a:xfrm>
            <a:off x="4876800" y="3886200"/>
            <a:ext cx="3505200" cy="2628900"/>
          </a:xfrm>
          <a:prstGeom prst="rect">
            <a:avLst/>
          </a:prstGeom>
          <a:ln>
            <a:noFill/>
          </a:ln>
          <a:effectLst>
            <a:outerShdw blurRad="190500" algn="tl" rotWithShape="0">
              <a:srgbClr val="000000">
                <a:alpha val="70000"/>
              </a:srgbClr>
            </a:outerShdw>
          </a:effectLst>
        </p:spPr>
      </p:pic>
      <p:pic>
        <p:nvPicPr>
          <p:cNvPr id="6" name="Picture 5"/>
          <p:cNvPicPr/>
          <p:nvPr/>
        </p:nvPicPr>
        <p:blipFill>
          <a:blip r:embed="rId3"/>
          <a:srcRect/>
          <a:stretch>
            <a:fillRect/>
          </a:stretch>
        </p:blipFill>
        <p:spPr bwMode="auto">
          <a:xfrm>
            <a:off x="533400" y="3581400"/>
            <a:ext cx="4064000" cy="30480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1000"/>
                                        <p:tgtEl>
                                          <p:spTgt spid="24579">
                                            <p:txEl>
                                              <p:pRg st="1" end="1"/>
                                            </p:txEl>
                                          </p:spTgt>
                                        </p:tgtEl>
                                      </p:cBhvr>
                                    </p:animEffect>
                                    <p:anim calcmode="lin" valueType="num">
                                      <p:cBhvr>
                                        <p:cTn id="15"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1000"/>
                                        <p:tgtEl>
                                          <p:spTgt spid="24579">
                                            <p:txEl>
                                              <p:pRg st="2" end="2"/>
                                            </p:txEl>
                                          </p:spTgt>
                                        </p:tgtEl>
                                      </p:cBhvr>
                                    </p:animEffect>
                                    <p:anim calcmode="lin" valueType="num">
                                      <p:cBhvr>
                                        <p:cTn id="22"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371600" y="-76200"/>
            <a:ext cx="7378700" cy="1143000"/>
          </a:xfrm>
          <a:solidFill>
            <a:schemeClr val="bg1"/>
          </a:solidFill>
        </p:spPr>
        <p:txBody>
          <a:bodyPr/>
          <a:lstStyle/>
          <a:p>
            <a:r>
              <a:rPr lang="en-US" smtClean="0">
                <a:latin typeface="Arial" pitchFamily="34" charset="0"/>
                <a:cs typeface="Arial" pitchFamily="34" charset="0"/>
              </a:rPr>
              <a:t>Application – Price Ceiling</a:t>
            </a:r>
          </a:p>
        </p:txBody>
      </p:sp>
      <p:sp>
        <p:nvSpPr>
          <p:cNvPr id="34" name="Rectangle 33"/>
          <p:cNvSpPr/>
          <p:nvPr/>
        </p:nvSpPr>
        <p:spPr>
          <a:xfrm>
            <a:off x="838200" y="1277938"/>
            <a:ext cx="3533775" cy="312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400" dirty="0">
              <a:latin typeface="Arial" pitchFamily="34" charset="0"/>
              <a:cs typeface="Arial" pitchFamily="34" charset="0"/>
            </a:endParaRPr>
          </a:p>
        </p:txBody>
      </p:sp>
      <p:grpSp>
        <p:nvGrpSpPr>
          <p:cNvPr id="84996" name="Group 162"/>
          <p:cNvGrpSpPr>
            <a:grpSpLocks/>
          </p:cNvGrpSpPr>
          <p:nvPr/>
        </p:nvGrpSpPr>
        <p:grpSpPr bwMode="auto">
          <a:xfrm>
            <a:off x="85725" y="812800"/>
            <a:ext cx="792163" cy="3589338"/>
            <a:chOff x="1077833" y="982734"/>
            <a:chExt cx="791580" cy="3589266"/>
          </a:xfrm>
        </p:grpSpPr>
        <p:cxnSp>
          <p:nvCxnSpPr>
            <p:cNvPr id="36" name="Straight Connector 35"/>
            <p:cNvCxnSpPr/>
            <p:nvPr/>
          </p:nvCxnSpPr>
          <p:spPr>
            <a:xfrm rot="5400000">
              <a:off x="228000" y="2971832"/>
              <a:ext cx="32003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050" name="TextBox 164"/>
            <p:cNvSpPr txBox="1">
              <a:spLocks noChangeArrowheads="1"/>
            </p:cNvSpPr>
            <p:nvPr/>
          </p:nvSpPr>
          <p:spPr bwMode="auto">
            <a:xfrm>
              <a:off x="1077833" y="982734"/>
              <a:ext cx="791580" cy="953932"/>
            </a:xfrm>
            <a:prstGeom prst="rect">
              <a:avLst/>
            </a:prstGeom>
            <a:noFill/>
            <a:ln w="9525">
              <a:noFill/>
              <a:miter lim="800000"/>
              <a:headEnd/>
              <a:tailEnd/>
            </a:ln>
          </p:spPr>
          <p:txBody>
            <a:bodyPr wrap="none">
              <a:spAutoFit/>
            </a:bodyPr>
            <a:lstStyle/>
            <a:p>
              <a:pPr algn="r"/>
              <a:r>
                <a:rPr lang="en-US" sz="1400">
                  <a:latin typeface="Arial" pitchFamily="34" charset="0"/>
                  <a:cs typeface="Arial" pitchFamily="34" charset="0"/>
                </a:rPr>
                <a:t>Price of</a:t>
              </a:r>
            </a:p>
            <a:p>
              <a:pPr algn="r"/>
              <a:r>
                <a:rPr lang="en-US" sz="1400">
                  <a:latin typeface="Arial" pitchFamily="34" charset="0"/>
                  <a:cs typeface="Arial" pitchFamily="34" charset="0"/>
                </a:rPr>
                <a:t>Ice</a:t>
              </a:r>
            </a:p>
            <a:p>
              <a:pPr algn="r"/>
              <a:r>
                <a:rPr lang="en-US" sz="1400">
                  <a:latin typeface="Arial" pitchFamily="34" charset="0"/>
                  <a:cs typeface="Arial" pitchFamily="34" charset="0"/>
                </a:rPr>
                <a:t>Cream</a:t>
              </a:r>
            </a:p>
            <a:p>
              <a:pPr algn="r"/>
              <a:r>
                <a:rPr lang="en-US" sz="1400">
                  <a:latin typeface="Arial" pitchFamily="34" charset="0"/>
                  <a:cs typeface="Arial" pitchFamily="34" charset="0"/>
                </a:rPr>
                <a:t>Cones</a:t>
              </a:r>
            </a:p>
          </p:txBody>
        </p:sp>
      </p:grpSp>
      <p:grpSp>
        <p:nvGrpSpPr>
          <p:cNvPr id="84997" name="Group 165"/>
          <p:cNvGrpSpPr>
            <a:grpSpLocks/>
          </p:cNvGrpSpPr>
          <p:nvPr/>
        </p:nvGrpSpPr>
        <p:grpSpPr bwMode="auto">
          <a:xfrm>
            <a:off x="685800" y="4402138"/>
            <a:ext cx="3733800" cy="550862"/>
            <a:chOff x="1676400" y="5181600"/>
            <a:chExt cx="3733800" cy="550125"/>
          </a:xfrm>
        </p:grpSpPr>
        <p:cxnSp>
          <p:nvCxnSpPr>
            <p:cNvPr id="39" name="Straight Connector 38"/>
            <p:cNvCxnSpPr/>
            <p:nvPr/>
          </p:nvCxnSpPr>
          <p:spPr>
            <a:xfrm>
              <a:off x="1828800" y="5181600"/>
              <a:ext cx="3581400" cy="1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047" name="TextBox 167"/>
            <p:cNvSpPr txBox="1">
              <a:spLocks noChangeArrowheads="1"/>
            </p:cNvSpPr>
            <p:nvPr/>
          </p:nvSpPr>
          <p:spPr bwMode="auto">
            <a:xfrm>
              <a:off x="2236294" y="5423948"/>
              <a:ext cx="2552302" cy="30777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Quantity of Ice-Cream Cones </a:t>
              </a:r>
            </a:p>
          </p:txBody>
        </p:sp>
        <p:sp>
          <p:nvSpPr>
            <p:cNvPr id="85048" name="TextBox 168"/>
            <p:cNvSpPr txBox="1">
              <a:spLocks noChangeArrowheads="1"/>
            </p:cNvSpPr>
            <p:nvPr/>
          </p:nvSpPr>
          <p:spPr bwMode="auto">
            <a:xfrm>
              <a:off x="1676400" y="5181600"/>
              <a:ext cx="284052" cy="30777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0</a:t>
              </a:r>
            </a:p>
          </p:txBody>
        </p:sp>
      </p:grpSp>
      <p:grpSp>
        <p:nvGrpSpPr>
          <p:cNvPr id="4" name="Group 169"/>
          <p:cNvGrpSpPr>
            <a:grpSpLocks/>
          </p:cNvGrpSpPr>
          <p:nvPr/>
        </p:nvGrpSpPr>
        <p:grpSpPr bwMode="auto">
          <a:xfrm>
            <a:off x="1570038" y="1362075"/>
            <a:ext cx="2778125" cy="2190750"/>
            <a:chOff x="2826228" y="2067572"/>
            <a:chExt cx="3103222" cy="2972030"/>
          </a:xfrm>
        </p:grpSpPr>
        <p:cxnSp>
          <p:nvCxnSpPr>
            <p:cNvPr id="43" name="Straight Connector 42"/>
            <p:cNvCxnSpPr/>
            <p:nvPr/>
          </p:nvCxnSpPr>
          <p:spPr>
            <a:xfrm rot="16200000" flipH="1">
              <a:off x="2432865" y="2460935"/>
              <a:ext cx="2948341" cy="2161615"/>
            </a:xfrm>
            <a:prstGeom prst="line">
              <a:avLst/>
            </a:prstGeom>
            <a:ln w="38100">
              <a:solidFill>
                <a:srgbClr val="000070"/>
              </a:solidFill>
            </a:ln>
          </p:spPr>
          <p:style>
            <a:lnRef idx="1">
              <a:schemeClr val="accent1"/>
            </a:lnRef>
            <a:fillRef idx="0">
              <a:schemeClr val="accent1"/>
            </a:fillRef>
            <a:effectRef idx="0">
              <a:schemeClr val="accent1"/>
            </a:effectRef>
            <a:fontRef idx="minor">
              <a:schemeClr val="tx1"/>
            </a:fontRef>
          </p:style>
        </p:cxnSp>
        <p:sp>
          <p:nvSpPr>
            <p:cNvPr id="85045" name="TextBox 171"/>
            <p:cNvSpPr txBox="1">
              <a:spLocks noChangeArrowheads="1"/>
            </p:cNvSpPr>
            <p:nvPr/>
          </p:nvSpPr>
          <p:spPr bwMode="auto">
            <a:xfrm>
              <a:off x="4967833" y="4622115"/>
              <a:ext cx="961617" cy="41748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Demand</a:t>
              </a:r>
              <a:endParaRPr lang="en-US" sz="1400" baseline="-25000">
                <a:latin typeface="Arial" pitchFamily="34" charset="0"/>
                <a:cs typeface="Arial" pitchFamily="34" charset="0"/>
              </a:endParaRPr>
            </a:p>
          </p:txBody>
        </p:sp>
      </p:grpSp>
      <p:cxnSp>
        <p:nvCxnSpPr>
          <p:cNvPr id="46" name="Straight Connector 45"/>
          <p:cNvCxnSpPr/>
          <p:nvPr/>
        </p:nvCxnSpPr>
        <p:spPr bwMode="auto">
          <a:xfrm>
            <a:off x="849313" y="2427288"/>
            <a:ext cx="1670050" cy="3175"/>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90"/>
          <p:cNvGrpSpPr>
            <a:grpSpLocks/>
          </p:cNvGrpSpPr>
          <p:nvPr/>
        </p:nvGrpSpPr>
        <p:grpSpPr bwMode="auto">
          <a:xfrm>
            <a:off x="1273175" y="1262063"/>
            <a:ext cx="2160588" cy="2511425"/>
            <a:chOff x="2446826" y="4309345"/>
            <a:chExt cx="2414091" cy="3405562"/>
          </a:xfrm>
        </p:grpSpPr>
        <p:cxnSp>
          <p:nvCxnSpPr>
            <p:cNvPr id="49" name="Straight Connector 48"/>
            <p:cNvCxnSpPr/>
            <p:nvPr/>
          </p:nvCxnSpPr>
          <p:spPr>
            <a:xfrm rot="5400000" flipH="1" flipV="1">
              <a:off x="2074870" y="4928861"/>
              <a:ext cx="3158003" cy="2414091"/>
            </a:xfrm>
            <a:prstGeom prst="line">
              <a:avLst/>
            </a:prstGeom>
            <a:ln w="38100">
              <a:solidFill>
                <a:srgbClr val="000070"/>
              </a:solidFill>
            </a:ln>
          </p:spPr>
          <p:style>
            <a:lnRef idx="1">
              <a:schemeClr val="accent1"/>
            </a:lnRef>
            <a:fillRef idx="0">
              <a:schemeClr val="accent1"/>
            </a:fillRef>
            <a:effectRef idx="0">
              <a:schemeClr val="accent1"/>
            </a:effectRef>
            <a:fontRef idx="minor">
              <a:schemeClr val="tx1"/>
            </a:fontRef>
          </p:style>
        </p:cxnSp>
        <p:sp>
          <p:nvSpPr>
            <p:cNvPr id="85043" name="TextBox 92"/>
            <p:cNvSpPr txBox="1">
              <a:spLocks noChangeArrowheads="1"/>
            </p:cNvSpPr>
            <p:nvPr/>
          </p:nvSpPr>
          <p:spPr bwMode="auto">
            <a:xfrm>
              <a:off x="3933267" y="4309345"/>
              <a:ext cx="874117" cy="41748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Supply </a:t>
              </a:r>
              <a:endParaRPr lang="en-US" sz="1400" baseline="-25000">
                <a:latin typeface="Arial" pitchFamily="34" charset="0"/>
                <a:cs typeface="Arial" pitchFamily="34" charset="0"/>
              </a:endParaRPr>
            </a:p>
          </p:txBody>
        </p:sp>
      </p:grpSp>
      <p:sp>
        <p:nvSpPr>
          <p:cNvPr id="51" name="Freeform 183"/>
          <p:cNvSpPr>
            <a:spLocks/>
          </p:cNvSpPr>
          <p:nvPr/>
        </p:nvSpPr>
        <p:spPr bwMode="auto">
          <a:xfrm>
            <a:off x="2454275" y="2363788"/>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w="9525">
            <a:noFill/>
            <a:round/>
            <a:headEnd/>
            <a:tailEnd/>
          </a:ln>
        </p:spPr>
        <p:txBody>
          <a:bodyPr/>
          <a:lstStyle/>
          <a:p>
            <a:endParaRPr lang="en-US" sz="1400">
              <a:latin typeface="Arial" pitchFamily="34" charset="0"/>
              <a:cs typeface="Arial" pitchFamily="34" charset="0"/>
            </a:endParaRPr>
          </a:p>
        </p:txBody>
      </p:sp>
      <p:grpSp>
        <p:nvGrpSpPr>
          <p:cNvPr id="6" name="Group 182"/>
          <p:cNvGrpSpPr>
            <a:grpSpLocks/>
          </p:cNvGrpSpPr>
          <p:nvPr/>
        </p:nvGrpSpPr>
        <p:grpSpPr bwMode="auto">
          <a:xfrm>
            <a:off x="814388" y="2673350"/>
            <a:ext cx="3584575" cy="307975"/>
            <a:chOff x="728501" y="2581889"/>
            <a:chExt cx="3585529" cy="307777"/>
          </a:xfrm>
        </p:grpSpPr>
        <p:cxnSp>
          <p:nvCxnSpPr>
            <p:cNvPr id="55" name="Straight Connector 54"/>
            <p:cNvCxnSpPr/>
            <p:nvPr/>
          </p:nvCxnSpPr>
          <p:spPr bwMode="auto">
            <a:xfrm>
              <a:off x="728501" y="2861109"/>
              <a:ext cx="3387038" cy="1587"/>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5041" name="TextBox 184"/>
            <p:cNvSpPr txBox="1">
              <a:spLocks noChangeArrowheads="1"/>
            </p:cNvSpPr>
            <p:nvPr/>
          </p:nvSpPr>
          <p:spPr bwMode="auto">
            <a:xfrm>
              <a:off x="3162753" y="2581889"/>
              <a:ext cx="1151277" cy="30777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Price ceiling</a:t>
              </a:r>
              <a:endParaRPr lang="en-US" sz="1400" baseline="-25000">
                <a:latin typeface="Arial" pitchFamily="34" charset="0"/>
                <a:cs typeface="Arial" pitchFamily="34" charset="0"/>
              </a:endParaRPr>
            </a:p>
          </p:txBody>
        </p:sp>
      </p:grpSp>
      <p:sp>
        <p:nvSpPr>
          <p:cNvPr id="57" name="TextBox 92"/>
          <p:cNvSpPr txBox="1">
            <a:spLocks noChangeArrowheads="1"/>
          </p:cNvSpPr>
          <p:nvPr/>
        </p:nvSpPr>
        <p:spPr bwMode="auto">
          <a:xfrm>
            <a:off x="855663" y="1854200"/>
            <a:ext cx="1071562" cy="523875"/>
          </a:xfrm>
          <a:prstGeom prst="rect">
            <a:avLst/>
          </a:prstGeom>
          <a:solidFill>
            <a:srgbClr val="F8EDEC"/>
          </a:solidFill>
          <a:ln w="9525">
            <a:noFill/>
            <a:miter lim="800000"/>
            <a:headEnd/>
            <a:tailEnd/>
          </a:ln>
        </p:spPr>
        <p:txBody>
          <a:bodyPr wrap="none">
            <a:spAutoFit/>
          </a:bodyPr>
          <a:lstStyle/>
          <a:p>
            <a:pPr algn="ctr"/>
            <a:r>
              <a:rPr lang="en-US" sz="1400">
                <a:solidFill>
                  <a:srgbClr val="800080"/>
                </a:solidFill>
                <a:latin typeface="Arial" pitchFamily="34" charset="0"/>
                <a:cs typeface="Arial" pitchFamily="34" charset="0"/>
              </a:rPr>
              <a:t>Equilibrium</a:t>
            </a:r>
          </a:p>
          <a:p>
            <a:pPr algn="ctr"/>
            <a:r>
              <a:rPr lang="en-US" sz="1400">
                <a:solidFill>
                  <a:srgbClr val="800080"/>
                </a:solidFill>
                <a:latin typeface="Arial" pitchFamily="34" charset="0"/>
                <a:cs typeface="Arial" pitchFamily="34" charset="0"/>
              </a:rPr>
              <a:t>point</a:t>
            </a:r>
            <a:endParaRPr lang="en-US" sz="1400" baseline="-25000">
              <a:solidFill>
                <a:srgbClr val="800080"/>
              </a:solidFill>
              <a:latin typeface="Arial" pitchFamily="34" charset="0"/>
              <a:cs typeface="Arial" pitchFamily="34" charset="0"/>
            </a:endParaRPr>
          </a:p>
        </p:txBody>
      </p:sp>
      <p:cxnSp>
        <p:nvCxnSpPr>
          <p:cNvPr id="59" name="Straight Connector 58"/>
          <p:cNvCxnSpPr/>
          <p:nvPr/>
        </p:nvCxnSpPr>
        <p:spPr bwMode="auto">
          <a:xfrm rot="5400000">
            <a:off x="1323182" y="3690144"/>
            <a:ext cx="1422400" cy="1587"/>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1" name="TextBox 92"/>
          <p:cNvSpPr txBox="1">
            <a:spLocks noChangeArrowheads="1"/>
          </p:cNvSpPr>
          <p:nvPr/>
        </p:nvSpPr>
        <p:spPr bwMode="auto">
          <a:xfrm>
            <a:off x="2990850" y="3810000"/>
            <a:ext cx="1030288" cy="522288"/>
          </a:xfrm>
          <a:prstGeom prst="rect">
            <a:avLst/>
          </a:prstGeom>
          <a:solidFill>
            <a:srgbClr val="F8EDEC"/>
          </a:solidFill>
          <a:ln w="9525">
            <a:noFill/>
            <a:miter lim="800000"/>
            <a:headEnd/>
            <a:tailEnd/>
          </a:ln>
        </p:spPr>
        <p:txBody>
          <a:bodyPr wrap="none">
            <a:spAutoFit/>
          </a:bodyPr>
          <a:lstStyle/>
          <a:p>
            <a:pPr algn="ctr"/>
            <a:r>
              <a:rPr lang="en-US" sz="1400">
                <a:solidFill>
                  <a:srgbClr val="800080"/>
                </a:solidFill>
                <a:latin typeface="Arial" pitchFamily="34" charset="0"/>
                <a:cs typeface="Arial" pitchFamily="34" charset="0"/>
              </a:rPr>
              <a:t>Quantity</a:t>
            </a:r>
          </a:p>
          <a:p>
            <a:pPr algn="ctr"/>
            <a:r>
              <a:rPr lang="en-US" sz="1400">
                <a:solidFill>
                  <a:srgbClr val="800080"/>
                </a:solidFill>
                <a:latin typeface="Arial" pitchFamily="34" charset="0"/>
                <a:cs typeface="Arial" pitchFamily="34" charset="0"/>
              </a:rPr>
              <a:t>demanded</a:t>
            </a:r>
          </a:p>
        </p:txBody>
      </p:sp>
      <p:sp>
        <p:nvSpPr>
          <p:cNvPr id="62" name="TextBox 92"/>
          <p:cNvSpPr txBox="1">
            <a:spLocks noChangeArrowheads="1"/>
          </p:cNvSpPr>
          <p:nvPr/>
        </p:nvSpPr>
        <p:spPr bwMode="auto">
          <a:xfrm>
            <a:off x="1065213" y="3810000"/>
            <a:ext cx="852487" cy="522288"/>
          </a:xfrm>
          <a:prstGeom prst="rect">
            <a:avLst/>
          </a:prstGeom>
          <a:solidFill>
            <a:srgbClr val="F8EDEC"/>
          </a:solidFill>
          <a:ln w="9525">
            <a:noFill/>
            <a:miter lim="800000"/>
            <a:headEnd/>
            <a:tailEnd/>
          </a:ln>
        </p:spPr>
        <p:txBody>
          <a:bodyPr wrap="none">
            <a:spAutoFit/>
          </a:bodyPr>
          <a:lstStyle/>
          <a:p>
            <a:pPr algn="ctr"/>
            <a:r>
              <a:rPr lang="en-US" sz="1400">
                <a:solidFill>
                  <a:srgbClr val="800080"/>
                </a:solidFill>
                <a:latin typeface="Arial" pitchFamily="34" charset="0"/>
                <a:cs typeface="Arial" pitchFamily="34" charset="0"/>
              </a:rPr>
              <a:t>Quantity</a:t>
            </a:r>
          </a:p>
          <a:p>
            <a:pPr algn="ctr"/>
            <a:r>
              <a:rPr lang="en-US" sz="1400">
                <a:solidFill>
                  <a:srgbClr val="800080"/>
                </a:solidFill>
                <a:latin typeface="Arial" pitchFamily="34" charset="0"/>
                <a:cs typeface="Arial" pitchFamily="34" charset="0"/>
              </a:rPr>
              <a:t>supplied</a:t>
            </a:r>
          </a:p>
        </p:txBody>
      </p:sp>
      <p:cxnSp>
        <p:nvCxnSpPr>
          <p:cNvPr id="64" name="Straight Connector 63"/>
          <p:cNvCxnSpPr/>
          <p:nvPr/>
        </p:nvCxnSpPr>
        <p:spPr bwMode="auto">
          <a:xfrm rot="5400000">
            <a:off x="2294732" y="3688556"/>
            <a:ext cx="1422400" cy="1587"/>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6" name="Freeform 183"/>
          <p:cNvSpPr>
            <a:spLocks/>
          </p:cNvSpPr>
          <p:nvPr/>
        </p:nvSpPr>
        <p:spPr bwMode="auto">
          <a:xfrm>
            <a:off x="1965325" y="2878138"/>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w="9525">
            <a:noFill/>
            <a:round/>
            <a:headEnd/>
            <a:tailEnd/>
          </a:ln>
        </p:spPr>
        <p:txBody>
          <a:bodyPr/>
          <a:lstStyle/>
          <a:p>
            <a:endParaRPr lang="en-US" sz="1400">
              <a:latin typeface="Arial" pitchFamily="34" charset="0"/>
              <a:cs typeface="Arial" pitchFamily="34" charset="0"/>
            </a:endParaRPr>
          </a:p>
        </p:txBody>
      </p:sp>
      <p:sp>
        <p:nvSpPr>
          <p:cNvPr id="67" name="Freeform 183"/>
          <p:cNvSpPr>
            <a:spLocks/>
          </p:cNvSpPr>
          <p:nvPr/>
        </p:nvSpPr>
        <p:spPr bwMode="auto">
          <a:xfrm>
            <a:off x="2936875" y="2878138"/>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w="9525">
            <a:noFill/>
            <a:round/>
            <a:headEnd/>
            <a:tailEnd/>
          </a:ln>
        </p:spPr>
        <p:txBody>
          <a:bodyPr/>
          <a:lstStyle/>
          <a:p>
            <a:endParaRPr lang="en-US" sz="1400">
              <a:latin typeface="Arial" pitchFamily="34" charset="0"/>
              <a:cs typeface="Arial" pitchFamily="34" charset="0"/>
            </a:endParaRPr>
          </a:p>
        </p:txBody>
      </p:sp>
      <p:grpSp>
        <p:nvGrpSpPr>
          <p:cNvPr id="7" name="Group 132"/>
          <p:cNvGrpSpPr>
            <a:grpSpLocks/>
          </p:cNvGrpSpPr>
          <p:nvPr/>
        </p:nvGrpSpPr>
        <p:grpSpPr bwMode="auto">
          <a:xfrm>
            <a:off x="1993900" y="3076575"/>
            <a:ext cx="1033463" cy="696913"/>
            <a:chOff x="1886474" y="2240444"/>
            <a:chExt cx="1032763" cy="696220"/>
          </a:xfrm>
        </p:grpSpPr>
        <p:sp>
          <p:nvSpPr>
            <p:cNvPr id="85038" name="TextBox 133"/>
            <p:cNvSpPr txBox="1">
              <a:spLocks noChangeArrowheads="1"/>
            </p:cNvSpPr>
            <p:nvPr/>
          </p:nvSpPr>
          <p:spPr bwMode="auto">
            <a:xfrm>
              <a:off x="1886474" y="2474990"/>
              <a:ext cx="1032763" cy="461674"/>
            </a:xfrm>
            <a:prstGeom prst="rect">
              <a:avLst/>
            </a:prstGeom>
            <a:solidFill>
              <a:srgbClr val="F8EDEC"/>
            </a:solidFill>
            <a:ln w="9525">
              <a:noFill/>
              <a:miter lim="800000"/>
              <a:headEnd/>
              <a:tailEnd/>
            </a:ln>
          </p:spPr>
          <p:txBody>
            <a:bodyPr>
              <a:spAutoFit/>
            </a:bodyPr>
            <a:lstStyle/>
            <a:p>
              <a:pPr algn="ctr"/>
              <a:r>
                <a:rPr lang="en-US" sz="1200">
                  <a:solidFill>
                    <a:srgbClr val="800080"/>
                  </a:solidFill>
                  <a:latin typeface="Arial" pitchFamily="34" charset="0"/>
                  <a:cs typeface="Arial" pitchFamily="34" charset="0"/>
                </a:rPr>
                <a:t>Shortage</a:t>
              </a:r>
            </a:p>
            <a:p>
              <a:pPr algn="ctr"/>
              <a:r>
                <a:rPr lang="en-US" sz="1200">
                  <a:solidFill>
                    <a:srgbClr val="800080"/>
                  </a:solidFill>
                  <a:latin typeface="Arial" pitchFamily="34" charset="0"/>
                  <a:cs typeface="Arial" pitchFamily="34" charset="0"/>
                </a:rPr>
                <a:t>of 50 cones</a:t>
              </a:r>
            </a:p>
          </p:txBody>
        </p:sp>
        <p:sp>
          <p:nvSpPr>
            <p:cNvPr id="70" name="Left Brace 69"/>
            <p:cNvSpPr/>
            <p:nvPr/>
          </p:nvSpPr>
          <p:spPr>
            <a:xfrm rot="16200000">
              <a:off x="2284707" y="1881872"/>
              <a:ext cx="250576" cy="967719"/>
            </a:xfrm>
            <a:prstGeom prst="leftBrace">
              <a:avLst>
                <a:gd name="adj1" fmla="val 36904"/>
                <a:gd name="adj2" fmla="val 49026"/>
              </a:avLst>
            </a:prstGeom>
            <a:ln w="19050">
              <a:solidFill>
                <a:srgbClr val="80008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a:latin typeface="Arial" pitchFamily="34" charset="0"/>
                <a:cs typeface="Arial" pitchFamily="34" charset="0"/>
              </a:endParaRPr>
            </a:p>
          </p:txBody>
        </p:sp>
      </p:grpSp>
      <p:sp>
        <p:nvSpPr>
          <p:cNvPr id="85011" name="TextBox 70"/>
          <p:cNvSpPr txBox="1">
            <a:spLocks noChangeArrowheads="1"/>
          </p:cNvSpPr>
          <p:nvPr/>
        </p:nvSpPr>
        <p:spPr bwMode="auto">
          <a:xfrm>
            <a:off x="4572000" y="990600"/>
            <a:ext cx="4267200" cy="2032000"/>
          </a:xfrm>
          <a:prstGeom prst="rect">
            <a:avLst/>
          </a:prstGeom>
          <a:solidFill>
            <a:schemeClr val="bg1"/>
          </a:solidFill>
          <a:ln w="9525">
            <a:noFill/>
            <a:miter lim="800000"/>
            <a:headEnd/>
            <a:tailEnd/>
          </a:ln>
        </p:spPr>
        <p:txBody>
          <a:bodyPr>
            <a:spAutoFit/>
          </a:bodyPr>
          <a:lstStyle/>
          <a:p>
            <a:r>
              <a:rPr lang="en-US" sz="1800">
                <a:latin typeface="Arial" pitchFamily="34" charset="0"/>
                <a:cs typeface="Arial" pitchFamily="34" charset="0"/>
              </a:rPr>
              <a:t>Scenario: the government places a price ceiling on ice cream cones as a result of complaints and lobbying from the Ice-Cream Eaters of America. The price ceiling is at $2.00 a cone. Graph the following schedule based on the price points and qs/qd.   </a:t>
            </a:r>
          </a:p>
        </p:txBody>
      </p:sp>
      <p:graphicFrame>
        <p:nvGraphicFramePr>
          <p:cNvPr id="72" name="Table 71"/>
          <p:cNvGraphicFramePr>
            <a:graphicFrameLocks noGrp="1"/>
          </p:cNvGraphicFramePr>
          <p:nvPr/>
        </p:nvGraphicFramePr>
        <p:xfrm>
          <a:off x="4648200" y="3200400"/>
          <a:ext cx="4343401" cy="1981200"/>
        </p:xfrm>
        <a:graphic>
          <a:graphicData uri="http://schemas.openxmlformats.org/drawingml/2006/table">
            <a:tbl>
              <a:tblPr/>
              <a:tblGrid>
                <a:gridCol w="1324531">
                  <a:extLst>
                    <a:ext uri="{9D8B030D-6E8A-4147-A177-3AD203B41FA5}">
                      <a16:colId xmlns:a16="http://schemas.microsoft.com/office/drawing/2014/main" val="20000"/>
                    </a:ext>
                  </a:extLst>
                </a:gridCol>
                <a:gridCol w="1509435">
                  <a:extLst>
                    <a:ext uri="{9D8B030D-6E8A-4147-A177-3AD203B41FA5}">
                      <a16:colId xmlns:a16="http://schemas.microsoft.com/office/drawing/2014/main" val="20001"/>
                    </a:ext>
                  </a:extLst>
                </a:gridCol>
                <a:gridCol w="1509435">
                  <a:extLst>
                    <a:ext uri="{9D8B030D-6E8A-4147-A177-3AD203B41FA5}">
                      <a16:colId xmlns:a16="http://schemas.microsoft.com/office/drawing/2014/main" val="20002"/>
                    </a:ext>
                  </a:extLst>
                </a:gridCol>
              </a:tblGrid>
              <a:tr h="949131">
                <a:tc>
                  <a:txBody>
                    <a:bodyPr/>
                    <a:lstStyle/>
                    <a:p>
                      <a:pPr marL="0" marR="0" algn="ctr">
                        <a:spcBef>
                          <a:spcPts val="0"/>
                        </a:spcBef>
                        <a:spcAft>
                          <a:spcPts val="0"/>
                        </a:spcAft>
                      </a:pPr>
                      <a:r>
                        <a:rPr lang="en-US" sz="1800" i="0" dirty="0">
                          <a:solidFill>
                            <a:srgbClr val="003366"/>
                          </a:solidFill>
                          <a:latin typeface="Arial" pitchFamily="34" charset="0"/>
                          <a:ea typeface="Times New Roman"/>
                          <a:cs typeface="Arial" pitchFamily="34" charset="0"/>
                        </a:rPr>
                        <a:t>Price of </a:t>
                      </a:r>
                      <a:r>
                        <a:rPr lang="en-US" sz="1800" i="0" dirty="0" smtClean="0">
                          <a:solidFill>
                            <a:srgbClr val="003366"/>
                          </a:solidFill>
                          <a:latin typeface="Arial" pitchFamily="34" charset="0"/>
                          <a:ea typeface="Times New Roman"/>
                          <a:cs typeface="Arial" pitchFamily="34" charset="0"/>
                        </a:rPr>
                        <a:t>Ice Cream</a:t>
                      </a:r>
                      <a:r>
                        <a:rPr lang="en-US" sz="1800" i="0" baseline="0" dirty="0" smtClean="0">
                          <a:solidFill>
                            <a:srgbClr val="003366"/>
                          </a:solidFill>
                          <a:latin typeface="Arial" pitchFamily="34" charset="0"/>
                          <a:ea typeface="Times New Roman"/>
                          <a:cs typeface="Arial" pitchFamily="34" charset="0"/>
                        </a:rPr>
                        <a:t> Cones</a:t>
                      </a:r>
                      <a:endParaRPr lang="en-US" sz="1800" dirty="0">
                        <a:solidFill>
                          <a:srgbClr val="003366"/>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3366"/>
                          </a:solidFill>
                          <a:latin typeface="Arial" pitchFamily="34" charset="0"/>
                          <a:ea typeface="Times New Roman"/>
                          <a:cs typeface="Arial" pitchFamily="34" charset="0"/>
                        </a:rPr>
                        <a:t>Quantity Demanded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0" dirty="0">
                          <a:solidFill>
                            <a:srgbClr val="003366"/>
                          </a:solidFill>
                          <a:latin typeface="Arial" pitchFamily="34" charset="0"/>
                          <a:ea typeface="Times New Roman"/>
                          <a:cs typeface="Arial" pitchFamily="34" charset="0"/>
                        </a:rPr>
                        <a:t>Quantity Supplied</a:t>
                      </a:r>
                      <a:br>
                        <a:rPr lang="en-US" sz="1800" i="0" dirty="0">
                          <a:solidFill>
                            <a:srgbClr val="003366"/>
                          </a:solidFill>
                          <a:latin typeface="Arial" pitchFamily="34" charset="0"/>
                          <a:ea typeface="Times New Roman"/>
                          <a:cs typeface="Arial" pitchFamily="34" charset="0"/>
                        </a:rPr>
                      </a:br>
                      <a:endParaRPr lang="en-US" sz="1800" dirty="0">
                        <a:solidFill>
                          <a:srgbClr val="003366"/>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8551">
                <a:tc>
                  <a:txBody>
                    <a:bodyPr/>
                    <a:lstStyle/>
                    <a:p>
                      <a:pPr marL="0" marR="0" algn="ctr">
                        <a:lnSpc>
                          <a:spcPts val="1560"/>
                        </a:lnSpc>
                      </a:pPr>
                      <a:endParaRPr lang="en-US" sz="1800" b="0" dirty="0" smtClean="0">
                        <a:solidFill>
                          <a:srgbClr val="C00000"/>
                        </a:solidFill>
                        <a:latin typeface="Arial" pitchFamily="34" charset="0"/>
                        <a:ea typeface="Times New Roman"/>
                        <a:cs typeface="Arial" pitchFamily="34" charset="0"/>
                      </a:endParaRPr>
                    </a:p>
                    <a:p>
                      <a:pPr marL="0" marR="0" algn="ctr">
                        <a:lnSpc>
                          <a:spcPts val="1560"/>
                        </a:lnSpc>
                      </a:pPr>
                      <a:r>
                        <a:rPr lang="en-US" sz="1800" b="0" dirty="0" smtClean="0">
                          <a:solidFill>
                            <a:srgbClr val="C00000"/>
                          </a:solidFill>
                          <a:latin typeface="Arial" pitchFamily="34" charset="0"/>
                          <a:ea typeface="Times New Roman"/>
                          <a:cs typeface="Arial" pitchFamily="34" charset="0"/>
                        </a:rPr>
                        <a:t>$3</a:t>
                      </a:r>
                      <a:endParaRPr lang="en-US" sz="1800" b="1" dirty="0">
                        <a:solidFill>
                          <a:srgbClr val="C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800" b="0" dirty="0" smtClean="0">
                        <a:solidFill>
                          <a:srgbClr val="C00000"/>
                        </a:solidFill>
                        <a:latin typeface="Arial" pitchFamily="34" charset="0"/>
                        <a:ea typeface="Times New Roman"/>
                        <a:cs typeface="Arial" pitchFamily="34" charset="0"/>
                      </a:endParaRPr>
                    </a:p>
                    <a:p>
                      <a:pPr marL="0" marR="0" algn="ctr">
                        <a:lnSpc>
                          <a:spcPts val="1560"/>
                        </a:lnSpc>
                      </a:pPr>
                      <a:r>
                        <a:rPr lang="en-US" sz="1800" b="0" dirty="0" smtClean="0">
                          <a:solidFill>
                            <a:srgbClr val="C00000"/>
                          </a:solidFill>
                          <a:latin typeface="Arial" pitchFamily="34" charset="0"/>
                          <a:ea typeface="Times New Roman"/>
                          <a:cs typeface="Arial" pitchFamily="34" charset="0"/>
                        </a:rPr>
                        <a:t>100</a:t>
                      </a:r>
                      <a:endParaRPr lang="en-US" sz="1800" b="1" dirty="0">
                        <a:solidFill>
                          <a:srgbClr val="C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800" b="0" dirty="0" smtClean="0">
                        <a:solidFill>
                          <a:srgbClr val="C00000"/>
                        </a:solidFill>
                        <a:latin typeface="Arial" pitchFamily="34" charset="0"/>
                        <a:ea typeface="Times New Roman"/>
                        <a:cs typeface="Arial" pitchFamily="34" charset="0"/>
                      </a:endParaRPr>
                    </a:p>
                    <a:p>
                      <a:pPr marL="0" marR="0" algn="ctr">
                        <a:lnSpc>
                          <a:spcPts val="1560"/>
                        </a:lnSpc>
                      </a:pPr>
                      <a:r>
                        <a:rPr lang="en-US" sz="1800" b="0" dirty="0" smtClean="0">
                          <a:solidFill>
                            <a:srgbClr val="C00000"/>
                          </a:solidFill>
                          <a:latin typeface="Arial" pitchFamily="34" charset="0"/>
                          <a:ea typeface="Times New Roman"/>
                          <a:cs typeface="Arial" pitchFamily="34" charset="0"/>
                        </a:rPr>
                        <a:t>100</a:t>
                      </a:r>
                      <a:endParaRPr lang="en-US" sz="1800" b="1" dirty="0">
                        <a:solidFill>
                          <a:srgbClr val="C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3518">
                <a:tc>
                  <a:txBody>
                    <a:bodyPr/>
                    <a:lstStyle/>
                    <a:p>
                      <a:pPr marL="0" marR="0" algn="ctr">
                        <a:lnSpc>
                          <a:spcPts val="1560"/>
                        </a:lnSpc>
                      </a:pPr>
                      <a:endParaRPr lang="en-US" sz="1800" b="0" dirty="0" smtClean="0">
                        <a:solidFill>
                          <a:srgbClr val="003366"/>
                        </a:solidFill>
                        <a:latin typeface="Arial" pitchFamily="34" charset="0"/>
                        <a:ea typeface="Times New Roman"/>
                        <a:cs typeface="Arial" pitchFamily="34" charset="0"/>
                      </a:endParaRPr>
                    </a:p>
                    <a:p>
                      <a:pPr marL="0" marR="0" algn="ctr">
                        <a:lnSpc>
                          <a:spcPts val="1560"/>
                        </a:lnSpc>
                      </a:pPr>
                      <a:r>
                        <a:rPr lang="en-US" sz="1800" b="0" dirty="0" smtClean="0">
                          <a:solidFill>
                            <a:srgbClr val="003366"/>
                          </a:solidFill>
                          <a:latin typeface="Arial" pitchFamily="34" charset="0"/>
                          <a:ea typeface="Times New Roman"/>
                          <a:cs typeface="Arial" pitchFamily="34" charset="0"/>
                        </a:rPr>
                        <a:t>2</a:t>
                      </a:r>
                      <a:endParaRPr lang="en-US" sz="1800" b="1" dirty="0">
                        <a:solidFill>
                          <a:srgbClr val="003366"/>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800" b="0" dirty="0" smtClean="0">
                        <a:solidFill>
                          <a:srgbClr val="003366"/>
                        </a:solidFill>
                        <a:latin typeface="Arial" pitchFamily="34" charset="0"/>
                        <a:ea typeface="Times New Roman"/>
                        <a:cs typeface="Arial" pitchFamily="34" charset="0"/>
                      </a:endParaRPr>
                    </a:p>
                    <a:p>
                      <a:pPr marL="0" marR="0" algn="ctr">
                        <a:lnSpc>
                          <a:spcPts val="1560"/>
                        </a:lnSpc>
                      </a:pPr>
                      <a:r>
                        <a:rPr lang="en-US" sz="1800" b="0" dirty="0" smtClean="0">
                          <a:solidFill>
                            <a:srgbClr val="003366"/>
                          </a:solidFill>
                          <a:latin typeface="Arial" pitchFamily="34" charset="0"/>
                          <a:ea typeface="Times New Roman"/>
                          <a:cs typeface="Arial" pitchFamily="34" charset="0"/>
                        </a:rPr>
                        <a:t>125</a:t>
                      </a:r>
                      <a:endParaRPr lang="en-US" sz="1800" b="1" dirty="0">
                        <a:solidFill>
                          <a:srgbClr val="003366"/>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800" b="0" dirty="0" smtClean="0">
                        <a:solidFill>
                          <a:srgbClr val="003366"/>
                        </a:solidFill>
                        <a:latin typeface="Arial" pitchFamily="34" charset="0"/>
                        <a:ea typeface="Times New Roman"/>
                        <a:cs typeface="Arial" pitchFamily="34" charset="0"/>
                      </a:endParaRPr>
                    </a:p>
                    <a:p>
                      <a:pPr marL="0" marR="0" algn="ctr">
                        <a:lnSpc>
                          <a:spcPts val="1560"/>
                        </a:lnSpc>
                      </a:pPr>
                      <a:r>
                        <a:rPr lang="en-US" sz="1800" b="0" dirty="0" smtClean="0">
                          <a:solidFill>
                            <a:srgbClr val="003366"/>
                          </a:solidFill>
                          <a:latin typeface="Arial" pitchFamily="34" charset="0"/>
                          <a:ea typeface="Times New Roman"/>
                          <a:cs typeface="Arial" pitchFamily="34" charset="0"/>
                        </a:rPr>
                        <a:t>75</a:t>
                      </a:r>
                      <a:endParaRPr lang="en-US" sz="1800" b="1" dirty="0">
                        <a:solidFill>
                          <a:srgbClr val="003366"/>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8" name="Group 76"/>
          <p:cNvGrpSpPr>
            <a:grpSpLocks/>
          </p:cNvGrpSpPr>
          <p:nvPr/>
        </p:nvGrpSpPr>
        <p:grpSpPr bwMode="auto">
          <a:xfrm rot="5400000">
            <a:off x="1371600" y="3124200"/>
            <a:ext cx="2362200" cy="228600"/>
            <a:chOff x="1558051" y="3013552"/>
            <a:chExt cx="1940921" cy="309555"/>
          </a:xfrm>
        </p:grpSpPr>
        <p:cxnSp>
          <p:nvCxnSpPr>
            <p:cNvPr id="79" name="Straight Connector 78"/>
            <p:cNvCxnSpPr/>
            <p:nvPr/>
          </p:nvCxnSpPr>
          <p:spPr>
            <a:xfrm>
              <a:off x="1828059" y="3198425"/>
              <a:ext cx="1670913" cy="4299"/>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5037" name="TextBox 78"/>
            <p:cNvSpPr txBox="1">
              <a:spLocks noChangeArrowheads="1"/>
            </p:cNvSpPr>
            <p:nvPr/>
          </p:nvSpPr>
          <p:spPr bwMode="auto">
            <a:xfrm>
              <a:off x="1558051" y="3013552"/>
              <a:ext cx="184757" cy="309555"/>
            </a:xfrm>
            <a:prstGeom prst="rect">
              <a:avLst/>
            </a:prstGeom>
            <a:noFill/>
            <a:ln w="9525">
              <a:noFill/>
              <a:miter lim="800000"/>
              <a:headEnd/>
              <a:tailEnd/>
            </a:ln>
          </p:spPr>
          <p:txBody>
            <a:bodyPr wrap="none">
              <a:spAutoFit/>
            </a:bodyPr>
            <a:lstStyle/>
            <a:p>
              <a:endParaRPr lang="en-US" sz="1400">
                <a:latin typeface="Arial" pitchFamily="34" charset="0"/>
                <a:cs typeface="Arial" pitchFamily="34" charset="0"/>
              </a:endParaRPr>
            </a:p>
          </p:txBody>
        </p:sp>
      </p:grpSp>
      <p:sp>
        <p:nvSpPr>
          <p:cNvPr id="85031" name="TextBox 30"/>
          <p:cNvSpPr txBox="1">
            <a:spLocks noChangeArrowheads="1"/>
          </p:cNvSpPr>
          <p:nvPr/>
        </p:nvSpPr>
        <p:spPr bwMode="auto">
          <a:xfrm>
            <a:off x="512763" y="2767013"/>
            <a:ext cx="284162" cy="309562"/>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2</a:t>
            </a:r>
          </a:p>
        </p:txBody>
      </p:sp>
      <p:sp>
        <p:nvSpPr>
          <p:cNvPr id="85032" name="TextBox 78"/>
          <p:cNvSpPr txBox="1">
            <a:spLocks noChangeArrowheads="1"/>
          </p:cNvSpPr>
          <p:nvPr/>
        </p:nvSpPr>
        <p:spPr bwMode="auto">
          <a:xfrm>
            <a:off x="479425" y="2243138"/>
            <a:ext cx="382588" cy="30638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$3</a:t>
            </a:r>
          </a:p>
        </p:txBody>
      </p:sp>
      <p:sp>
        <p:nvSpPr>
          <p:cNvPr id="85033" name="TextBox 24"/>
          <p:cNvSpPr txBox="1">
            <a:spLocks noChangeArrowheads="1"/>
          </p:cNvSpPr>
          <p:nvPr/>
        </p:nvSpPr>
        <p:spPr bwMode="auto">
          <a:xfrm>
            <a:off x="1841500" y="4402138"/>
            <a:ext cx="930275" cy="307975"/>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75     100</a:t>
            </a:r>
          </a:p>
        </p:txBody>
      </p:sp>
      <p:sp>
        <p:nvSpPr>
          <p:cNvPr id="85034" name="TextBox 24"/>
          <p:cNvSpPr txBox="1">
            <a:spLocks noChangeArrowheads="1"/>
          </p:cNvSpPr>
          <p:nvPr/>
        </p:nvSpPr>
        <p:spPr bwMode="auto">
          <a:xfrm>
            <a:off x="2765425" y="4400550"/>
            <a:ext cx="482600" cy="307975"/>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125</a:t>
            </a:r>
          </a:p>
        </p:txBody>
      </p:sp>
      <p:sp>
        <p:nvSpPr>
          <p:cNvPr id="86" name="TextBox 85"/>
          <p:cNvSpPr txBox="1">
            <a:spLocks noChangeArrowheads="1"/>
          </p:cNvSpPr>
          <p:nvPr/>
        </p:nvSpPr>
        <p:spPr bwMode="auto">
          <a:xfrm>
            <a:off x="0" y="5337175"/>
            <a:ext cx="9144000" cy="1323975"/>
          </a:xfrm>
          <a:prstGeom prst="rect">
            <a:avLst/>
          </a:prstGeom>
          <a:noFill/>
          <a:ln w="9525">
            <a:noFill/>
            <a:miter lim="800000"/>
            <a:headEnd/>
            <a:tailEnd/>
          </a:ln>
        </p:spPr>
        <p:txBody>
          <a:bodyPr>
            <a:spAutoFit/>
          </a:bodyPr>
          <a:lstStyle/>
          <a:p>
            <a:r>
              <a:rPr lang="en-US" sz="2000">
                <a:solidFill>
                  <a:srgbClr val="C00000"/>
                </a:solidFill>
                <a:latin typeface="Arial" pitchFamily="34" charset="0"/>
                <a:cs typeface="Arial" pitchFamily="34" charset="0"/>
              </a:rPr>
              <a:t>The government imposes a price ceiling of $2. Because the price ceiling is below the equilibrium price of $3, the market price equals $2. At this price, 125 cones are demanded and only 75 are supplied, so there is a shortage of 50 cones.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500"/>
                                        <p:tgtEl>
                                          <p:spTgt spid="6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left)">
                                      <p:cBhvr>
                                        <p:cTn id="15" dur="500"/>
                                        <p:tgtEl>
                                          <p:spTgt spid="5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left)">
                                      <p:cBhvr>
                                        <p:cTn id="33" dur="500"/>
                                        <p:tgtEl>
                                          <p:spTgt spid="57"/>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1000"/>
                            </p:stCondLst>
                            <p:childTnLst>
                              <p:par>
                                <p:cTn id="39" presetID="22" presetClass="entr" presetSubtype="2"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left)">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left)">
                                      <p:cBhvr>
                                        <p:cTn id="56" dur="500"/>
                                        <p:tgtEl>
                                          <p:spTgt spid="6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down)">
                                      <p:cBhvr>
                                        <p:cTn id="66" dur="500"/>
                                        <p:tgtEl>
                                          <p:spTgt spid="59"/>
                                        </p:tgtEl>
                                      </p:cBhvr>
                                    </p:animEffect>
                                  </p:childTnLst>
                                </p:cTn>
                              </p:par>
                              <p:par>
                                <p:cTn id="67" presetID="22" presetClass="entr" presetSubtype="4"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down)">
                                      <p:cBhvr>
                                        <p:cTn id="69" dur="500"/>
                                        <p:tgtEl>
                                          <p:spTgt spid="64"/>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wipe(left)">
                                      <p:cBhvr>
                                        <p:cTn id="7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1" grpId="0" animBg="1"/>
      <p:bldP spid="57" grpId="0" animBg="1"/>
      <p:bldP spid="61" grpId="0" animBg="1"/>
      <p:bldP spid="62" grpId="0" animBg="1"/>
      <p:bldP spid="66" grpId="0" animBg="1"/>
      <p:bldP spid="67" grpId="0" animBg="1"/>
      <p:bldP spid="8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371600" y="-76200"/>
            <a:ext cx="7378700" cy="1143000"/>
          </a:xfrm>
          <a:solidFill>
            <a:schemeClr val="bg1"/>
          </a:solidFill>
        </p:spPr>
        <p:txBody>
          <a:bodyPr/>
          <a:lstStyle/>
          <a:p>
            <a:r>
              <a:rPr lang="en-US" smtClean="0">
                <a:latin typeface="Arial" pitchFamily="34" charset="0"/>
                <a:cs typeface="Arial" pitchFamily="34" charset="0"/>
              </a:rPr>
              <a:t>Application – Price Floor</a:t>
            </a:r>
          </a:p>
        </p:txBody>
      </p:sp>
      <p:sp>
        <p:nvSpPr>
          <p:cNvPr id="34" name="Rectangle 33"/>
          <p:cNvSpPr/>
          <p:nvPr/>
        </p:nvSpPr>
        <p:spPr>
          <a:xfrm>
            <a:off x="838200" y="1295400"/>
            <a:ext cx="3533775" cy="312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400" dirty="0">
              <a:latin typeface="Arial" pitchFamily="34" charset="0"/>
              <a:cs typeface="Arial" pitchFamily="34" charset="0"/>
            </a:endParaRPr>
          </a:p>
        </p:txBody>
      </p:sp>
      <p:grpSp>
        <p:nvGrpSpPr>
          <p:cNvPr id="86020" name="Group 162"/>
          <p:cNvGrpSpPr>
            <a:grpSpLocks/>
          </p:cNvGrpSpPr>
          <p:nvPr/>
        </p:nvGrpSpPr>
        <p:grpSpPr bwMode="auto">
          <a:xfrm>
            <a:off x="85725" y="812800"/>
            <a:ext cx="792163" cy="3589338"/>
            <a:chOff x="1077833" y="982734"/>
            <a:chExt cx="791580" cy="3589266"/>
          </a:xfrm>
        </p:grpSpPr>
        <p:cxnSp>
          <p:nvCxnSpPr>
            <p:cNvPr id="36" name="Straight Connector 35"/>
            <p:cNvCxnSpPr/>
            <p:nvPr/>
          </p:nvCxnSpPr>
          <p:spPr>
            <a:xfrm rot="5400000">
              <a:off x="228000" y="2971832"/>
              <a:ext cx="32003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074" name="TextBox 164"/>
            <p:cNvSpPr txBox="1">
              <a:spLocks noChangeArrowheads="1"/>
            </p:cNvSpPr>
            <p:nvPr/>
          </p:nvSpPr>
          <p:spPr bwMode="auto">
            <a:xfrm>
              <a:off x="1077833" y="982734"/>
              <a:ext cx="791580" cy="953932"/>
            </a:xfrm>
            <a:prstGeom prst="rect">
              <a:avLst/>
            </a:prstGeom>
            <a:noFill/>
            <a:ln w="9525">
              <a:noFill/>
              <a:miter lim="800000"/>
              <a:headEnd/>
              <a:tailEnd/>
            </a:ln>
          </p:spPr>
          <p:txBody>
            <a:bodyPr wrap="none">
              <a:spAutoFit/>
            </a:bodyPr>
            <a:lstStyle/>
            <a:p>
              <a:pPr algn="r"/>
              <a:r>
                <a:rPr lang="en-US" sz="1400">
                  <a:latin typeface="Arial" pitchFamily="34" charset="0"/>
                  <a:cs typeface="Arial" pitchFamily="34" charset="0"/>
                </a:rPr>
                <a:t>Price of</a:t>
              </a:r>
            </a:p>
            <a:p>
              <a:pPr algn="r"/>
              <a:r>
                <a:rPr lang="en-US" sz="1400">
                  <a:latin typeface="Arial" pitchFamily="34" charset="0"/>
                  <a:cs typeface="Arial" pitchFamily="34" charset="0"/>
                </a:rPr>
                <a:t>Ice</a:t>
              </a:r>
            </a:p>
            <a:p>
              <a:pPr algn="r"/>
              <a:r>
                <a:rPr lang="en-US" sz="1400">
                  <a:latin typeface="Arial" pitchFamily="34" charset="0"/>
                  <a:cs typeface="Arial" pitchFamily="34" charset="0"/>
                </a:rPr>
                <a:t>Cream</a:t>
              </a:r>
            </a:p>
            <a:p>
              <a:pPr algn="r"/>
              <a:r>
                <a:rPr lang="en-US" sz="1400">
                  <a:latin typeface="Arial" pitchFamily="34" charset="0"/>
                  <a:cs typeface="Arial" pitchFamily="34" charset="0"/>
                </a:rPr>
                <a:t>Cones</a:t>
              </a:r>
            </a:p>
          </p:txBody>
        </p:sp>
      </p:grpSp>
      <p:grpSp>
        <p:nvGrpSpPr>
          <p:cNvPr id="86021" name="Group 165"/>
          <p:cNvGrpSpPr>
            <a:grpSpLocks/>
          </p:cNvGrpSpPr>
          <p:nvPr/>
        </p:nvGrpSpPr>
        <p:grpSpPr bwMode="auto">
          <a:xfrm>
            <a:off x="685800" y="4402138"/>
            <a:ext cx="3733800" cy="550862"/>
            <a:chOff x="1676400" y="5181600"/>
            <a:chExt cx="3733800" cy="550125"/>
          </a:xfrm>
        </p:grpSpPr>
        <p:cxnSp>
          <p:nvCxnSpPr>
            <p:cNvPr id="39" name="Straight Connector 38"/>
            <p:cNvCxnSpPr/>
            <p:nvPr/>
          </p:nvCxnSpPr>
          <p:spPr>
            <a:xfrm>
              <a:off x="1828800" y="5181600"/>
              <a:ext cx="3581400" cy="1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071" name="TextBox 167"/>
            <p:cNvSpPr txBox="1">
              <a:spLocks noChangeArrowheads="1"/>
            </p:cNvSpPr>
            <p:nvPr/>
          </p:nvSpPr>
          <p:spPr bwMode="auto">
            <a:xfrm>
              <a:off x="2236294" y="5423948"/>
              <a:ext cx="2552302" cy="30777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Quantity of Ice-Cream Cones </a:t>
              </a:r>
            </a:p>
          </p:txBody>
        </p:sp>
        <p:sp>
          <p:nvSpPr>
            <p:cNvPr id="86072" name="TextBox 168"/>
            <p:cNvSpPr txBox="1">
              <a:spLocks noChangeArrowheads="1"/>
            </p:cNvSpPr>
            <p:nvPr/>
          </p:nvSpPr>
          <p:spPr bwMode="auto">
            <a:xfrm>
              <a:off x="1676400" y="5181600"/>
              <a:ext cx="284052" cy="30777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0</a:t>
              </a:r>
            </a:p>
          </p:txBody>
        </p:sp>
      </p:grpSp>
      <p:grpSp>
        <p:nvGrpSpPr>
          <p:cNvPr id="4" name="Group 169"/>
          <p:cNvGrpSpPr>
            <a:grpSpLocks/>
          </p:cNvGrpSpPr>
          <p:nvPr/>
        </p:nvGrpSpPr>
        <p:grpSpPr bwMode="auto">
          <a:xfrm>
            <a:off x="1570038" y="1362075"/>
            <a:ext cx="2778125" cy="2190750"/>
            <a:chOff x="2826228" y="2067572"/>
            <a:chExt cx="3103222" cy="2972030"/>
          </a:xfrm>
        </p:grpSpPr>
        <p:cxnSp>
          <p:nvCxnSpPr>
            <p:cNvPr id="43" name="Straight Connector 42"/>
            <p:cNvCxnSpPr/>
            <p:nvPr/>
          </p:nvCxnSpPr>
          <p:spPr>
            <a:xfrm rot="16200000" flipH="1">
              <a:off x="2432865" y="2460935"/>
              <a:ext cx="2948341" cy="2161615"/>
            </a:xfrm>
            <a:prstGeom prst="line">
              <a:avLst/>
            </a:prstGeom>
            <a:ln w="38100">
              <a:solidFill>
                <a:srgbClr val="000070"/>
              </a:solidFill>
            </a:ln>
          </p:spPr>
          <p:style>
            <a:lnRef idx="1">
              <a:schemeClr val="accent1"/>
            </a:lnRef>
            <a:fillRef idx="0">
              <a:schemeClr val="accent1"/>
            </a:fillRef>
            <a:effectRef idx="0">
              <a:schemeClr val="accent1"/>
            </a:effectRef>
            <a:fontRef idx="minor">
              <a:schemeClr val="tx1"/>
            </a:fontRef>
          </p:style>
        </p:cxnSp>
        <p:sp>
          <p:nvSpPr>
            <p:cNvPr id="86069" name="TextBox 171"/>
            <p:cNvSpPr txBox="1">
              <a:spLocks noChangeArrowheads="1"/>
            </p:cNvSpPr>
            <p:nvPr/>
          </p:nvSpPr>
          <p:spPr bwMode="auto">
            <a:xfrm>
              <a:off x="4967833" y="4622115"/>
              <a:ext cx="961617" cy="41748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Demand</a:t>
              </a:r>
              <a:endParaRPr lang="en-US" sz="1400" baseline="-25000">
                <a:latin typeface="Arial" pitchFamily="34" charset="0"/>
                <a:cs typeface="Arial" pitchFamily="34" charset="0"/>
              </a:endParaRPr>
            </a:p>
          </p:txBody>
        </p:sp>
      </p:grpSp>
      <p:cxnSp>
        <p:nvCxnSpPr>
          <p:cNvPr id="46" name="Straight Connector 45"/>
          <p:cNvCxnSpPr/>
          <p:nvPr/>
        </p:nvCxnSpPr>
        <p:spPr bwMode="auto">
          <a:xfrm>
            <a:off x="849313" y="2427288"/>
            <a:ext cx="1670050" cy="3175"/>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90"/>
          <p:cNvGrpSpPr>
            <a:grpSpLocks/>
          </p:cNvGrpSpPr>
          <p:nvPr/>
        </p:nvGrpSpPr>
        <p:grpSpPr bwMode="auto">
          <a:xfrm>
            <a:off x="1273175" y="1066800"/>
            <a:ext cx="2862263" cy="2706688"/>
            <a:chOff x="2446826" y="4044563"/>
            <a:chExt cx="3197749" cy="3670345"/>
          </a:xfrm>
        </p:grpSpPr>
        <p:cxnSp>
          <p:nvCxnSpPr>
            <p:cNvPr id="49" name="Straight Connector 48"/>
            <p:cNvCxnSpPr/>
            <p:nvPr/>
          </p:nvCxnSpPr>
          <p:spPr>
            <a:xfrm rot="5400000" flipH="1" flipV="1">
              <a:off x="2074739" y="4928992"/>
              <a:ext cx="3158004" cy="2413831"/>
            </a:xfrm>
            <a:prstGeom prst="line">
              <a:avLst/>
            </a:prstGeom>
            <a:ln w="38100">
              <a:solidFill>
                <a:srgbClr val="000070"/>
              </a:solidFill>
            </a:ln>
          </p:spPr>
          <p:style>
            <a:lnRef idx="1">
              <a:schemeClr val="accent1"/>
            </a:lnRef>
            <a:fillRef idx="0">
              <a:schemeClr val="accent1"/>
            </a:fillRef>
            <a:effectRef idx="0">
              <a:schemeClr val="accent1"/>
            </a:effectRef>
            <a:fontRef idx="minor">
              <a:schemeClr val="tx1"/>
            </a:fontRef>
          </p:style>
        </p:cxnSp>
        <p:sp>
          <p:nvSpPr>
            <p:cNvPr id="86067" name="TextBox 92"/>
            <p:cNvSpPr txBox="1">
              <a:spLocks noChangeArrowheads="1"/>
            </p:cNvSpPr>
            <p:nvPr/>
          </p:nvSpPr>
          <p:spPr bwMode="auto">
            <a:xfrm>
              <a:off x="4770457" y="4044563"/>
              <a:ext cx="874118" cy="41748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Supply </a:t>
              </a:r>
              <a:endParaRPr lang="en-US" sz="1400" baseline="-25000">
                <a:latin typeface="Arial" pitchFamily="34" charset="0"/>
                <a:cs typeface="Arial" pitchFamily="34" charset="0"/>
              </a:endParaRPr>
            </a:p>
          </p:txBody>
        </p:sp>
      </p:grpSp>
      <p:sp>
        <p:nvSpPr>
          <p:cNvPr id="51" name="Freeform 183"/>
          <p:cNvSpPr>
            <a:spLocks/>
          </p:cNvSpPr>
          <p:nvPr/>
        </p:nvSpPr>
        <p:spPr bwMode="auto">
          <a:xfrm>
            <a:off x="2454275" y="2363788"/>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w="9525">
            <a:noFill/>
            <a:round/>
            <a:headEnd/>
            <a:tailEnd/>
          </a:ln>
        </p:spPr>
        <p:txBody>
          <a:bodyPr/>
          <a:lstStyle/>
          <a:p>
            <a:endParaRPr lang="en-US" sz="1400">
              <a:latin typeface="Arial" pitchFamily="34" charset="0"/>
              <a:cs typeface="Arial" pitchFamily="34" charset="0"/>
            </a:endParaRPr>
          </a:p>
        </p:txBody>
      </p:sp>
      <p:grpSp>
        <p:nvGrpSpPr>
          <p:cNvPr id="6" name="Group 182"/>
          <p:cNvGrpSpPr>
            <a:grpSpLocks/>
          </p:cNvGrpSpPr>
          <p:nvPr/>
        </p:nvGrpSpPr>
        <p:grpSpPr bwMode="auto">
          <a:xfrm>
            <a:off x="838200" y="1600200"/>
            <a:ext cx="3424238" cy="307975"/>
            <a:chOff x="728501" y="2581890"/>
            <a:chExt cx="3425493" cy="307247"/>
          </a:xfrm>
        </p:grpSpPr>
        <p:cxnSp>
          <p:nvCxnSpPr>
            <p:cNvPr id="55" name="Straight Connector 54"/>
            <p:cNvCxnSpPr/>
            <p:nvPr/>
          </p:nvCxnSpPr>
          <p:spPr bwMode="auto">
            <a:xfrm>
              <a:off x="728501" y="2862214"/>
              <a:ext cx="3387379" cy="1583"/>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6065" name="TextBox 184"/>
            <p:cNvSpPr txBox="1">
              <a:spLocks noChangeArrowheads="1"/>
            </p:cNvSpPr>
            <p:nvPr/>
          </p:nvSpPr>
          <p:spPr bwMode="auto">
            <a:xfrm>
              <a:off x="3162753" y="2581890"/>
              <a:ext cx="991241" cy="30724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Price floor</a:t>
              </a:r>
              <a:endParaRPr lang="en-US" sz="1400" baseline="-25000">
                <a:latin typeface="Arial" pitchFamily="34" charset="0"/>
                <a:cs typeface="Arial" pitchFamily="34" charset="0"/>
              </a:endParaRPr>
            </a:p>
          </p:txBody>
        </p:sp>
      </p:grpSp>
      <p:sp>
        <p:nvSpPr>
          <p:cNvPr id="57" name="TextBox 92"/>
          <p:cNvSpPr txBox="1">
            <a:spLocks noChangeArrowheads="1"/>
          </p:cNvSpPr>
          <p:nvPr/>
        </p:nvSpPr>
        <p:spPr bwMode="auto">
          <a:xfrm>
            <a:off x="909638" y="2438400"/>
            <a:ext cx="1071562" cy="523875"/>
          </a:xfrm>
          <a:prstGeom prst="rect">
            <a:avLst/>
          </a:prstGeom>
          <a:solidFill>
            <a:srgbClr val="F8EDEC"/>
          </a:solidFill>
          <a:ln w="9525">
            <a:noFill/>
            <a:miter lim="800000"/>
            <a:headEnd/>
            <a:tailEnd/>
          </a:ln>
        </p:spPr>
        <p:txBody>
          <a:bodyPr wrap="none">
            <a:spAutoFit/>
          </a:bodyPr>
          <a:lstStyle/>
          <a:p>
            <a:pPr algn="ctr"/>
            <a:r>
              <a:rPr lang="en-US" sz="1400">
                <a:solidFill>
                  <a:srgbClr val="800080"/>
                </a:solidFill>
                <a:latin typeface="Arial" pitchFamily="34" charset="0"/>
                <a:cs typeface="Arial" pitchFamily="34" charset="0"/>
              </a:rPr>
              <a:t>Equilibrium</a:t>
            </a:r>
          </a:p>
          <a:p>
            <a:pPr algn="ctr"/>
            <a:r>
              <a:rPr lang="en-US" sz="1400">
                <a:solidFill>
                  <a:srgbClr val="800080"/>
                </a:solidFill>
                <a:latin typeface="Arial" pitchFamily="34" charset="0"/>
                <a:cs typeface="Arial" pitchFamily="34" charset="0"/>
              </a:rPr>
              <a:t>point</a:t>
            </a:r>
            <a:endParaRPr lang="en-US" sz="1400" baseline="-25000">
              <a:solidFill>
                <a:srgbClr val="800080"/>
              </a:solidFill>
              <a:latin typeface="Arial" pitchFamily="34" charset="0"/>
              <a:cs typeface="Arial" pitchFamily="34" charset="0"/>
            </a:endParaRPr>
          </a:p>
        </p:txBody>
      </p:sp>
      <p:cxnSp>
        <p:nvCxnSpPr>
          <p:cNvPr id="59" name="Straight Connector 58"/>
          <p:cNvCxnSpPr/>
          <p:nvPr/>
        </p:nvCxnSpPr>
        <p:spPr bwMode="auto">
          <a:xfrm rot="5340000">
            <a:off x="797719" y="3142456"/>
            <a:ext cx="2497138" cy="22225"/>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1" name="TextBox 92"/>
          <p:cNvSpPr txBox="1">
            <a:spLocks noChangeArrowheads="1"/>
          </p:cNvSpPr>
          <p:nvPr/>
        </p:nvSpPr>
        <p:spPr bwMode="auto">
          <a:xfrm>
            <a:off x="2990850" y="3810000"/>
            <a:ext cx="1030288" cy="522288"/>
          </a:xfrm>
          <a:prstGeom prst="rect">
            <a:avLst/>
          </a:prstGeom>
          <a:solidFill>
            <a:srgbClr val="F8EDEC"/>
          </a:solidFill>
          <a:ln w="9525">
            <a:noFill/>
            <a:miter lim="800000"/>
            <a:headEnd/>
            <a:tailEnd/>
          </a:ln>
        </p:spPr>
        <p:txBody>
          <a:bodyPr wrap="none">
            <a:spAutoFit/>
          </a:bodyPr>
          <a:lstStyle/>
          <a:p>
            <a:pPr algn="ctr"/>
            <a:r>
              <a:rPr lang="en-US" sz="1400">
                <a:solidFill>
                  <a:srgbClr val="800080"/>
                </a:solidFill>
                <a:latin typeface="Arial" pitchFamily="34" charset="0"/>
                <a:cs typeface="Arial" pitchFamily="34" charset="0"/>
              </a:rPr>
              <a:t>Quantity</a:t>
            </a:r>
          </a:p>
          <a:p>
            <a:pPr algn="ctr"/>
            <a:r>
              <a:rPr lang="en-US" sz="1400">
                <a:solidFill>
                  <a:srgbClr val="800080"/>
                </a:solidFill>
                <a:latin typeface="Arial" pitchFamily="34" charset="0"/>
                <a:cs typeface="Arial" pitchFamily="34" charset="0"/>
              </a:rPr>
              <a:t>demanded</a:t>
            </a:r>
          </a:p>
        </p:txBody>
      </p:sp>
      <p:sp>
        <p:nvSpPr>
          <p:cNvPr id="62" name="TextBox 92"/>
          <p:cNvSpPr txBox="1">
            <a:spLocks noChangeArrowheads="1"/>
          </p:cNvSpPr>
          <p:nvPr/>
        </p:nvSpPr>
        <p:spPr bwMode="auto">
          <a:xfrm>
            <a:off x="1065213" y="3810000"/>
            <a:ext cx="852487" cy="522288"/>
          </a:xfrm>
          <a:prstGeom prst="rect">
            <a:avLst/>
          </a:prstGeom>
          <a:solidFill>
            <a:srgbClr val="F8EDEC"/>
          </a:solidFill>
          <a:ln w="9525">
            <a:noFill/>
            <a:miter lim="800000"/>
            <a:headEnd/>
            <a:tailEnd/>
          </a:ln>
        </p:spPr>
        <p:txBody>
          <a:bodyPr wrap="none">
            <a:spAutoFit/>
          </a:bodyPr>
          <a:lstStyle/>
          <a:p>
            <a:pPr algn="ctr"/>
            <a:r>
              <a:rPr lang="en-US" sz="1400">
                <a:solidFill>
                  <a:srgbClr val="800080"/>
                </a:solidFill>
                <a:latin typeface="Arial" pitchFamily="34" charset="0"/>
                <a:cs typeface="Arial" pitchFamily="34" charset="0"/>
              </a:rPr>
              <a:t>Quantity</a:t>
            </a:r>
          </a:p>
          <a:p>
            <a:pPr algn="ctr"/>
            <a:r>
              <a:rPr lang="en-US" sz="1400">
                <a:solidFill>
                  <a:srgbClr val="800080"/>
                </a:solidFill>
                <a:latin typeface="Arial" pitchFamily="34" charset="0"/>
                <a:cs typeface="Arial" pitchFamily="34" charset="0"/>
              </a:rPr>
              <a:t>supplied</a:t>
            </a:r>
          </a:p>
        </p:txBody>
      </p:sp>
      <p:cxnSp>
        <p:nvCxnSpPr>
          <p:cNvPr id="64" name="Straight Connector 63"/>
          <p:cNvCxnSpPr/>
          <p:nvPr/>
        </p:nvCxnSpPr>
        <p:spPr bwMode="auto">
          <a:xfrm rot="5340000">
            <a:off x="1779588" y="3132137"/>
            <a:ext cx="2495550" cy="41275"/>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6" name="Freeform 183"/>
          <p:cNvSpPr>
            <a:spLocks/>
          </p:cNvSpPr>
          <p:nvPr/>
        </p:nvSpPr>
        <p:spPr bwMode="auto">
          <a:xfrm>
            <a:off x="1965325" y="1844675"/>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w="9525">
            <a:noFill/>
            <a:round/>
            <a:headEnd/>
            <a:tailEnd/>
          </a:ln>
        </p:spPr>
        <p:txBody>
          <a:bodyPr/>
          <a:lstStyle/>
          <a:p>
            <a:endParaRPr lang="en-US" sz="1400">
              <a:latin typeface="Arial" pitchFamily="34" charset="0"/>
              <a:cs typeface="Arial" pitchFamily="34" charset="0"/>
            </a:endParaRPr>
          </a:p>
        </p:txBody>
      </p:sp>
      <p:sp>
        <p:nvSpPr>
          <p:cNvPr id="67" name="Freeform 183"/>
          <p:cNvSpPr>
            <a:spLocks/>
          </p:cNvSpPr>
          <p:nvPr/>
        </p:nvSpPr>
        <p:spPr bwMode="auto">
          <a:xfrm>
            <a:off x="2936875" y="1844675"/>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w="9525">
            <a:noFill/>
            <a:round/>
            <a:headEnd/>
            <a:tailEnd/>
          </a:ln>
        </p:spPr>
        <p:txBody>
          <a:bodyPr/>
          <a:lstStyle/>
          <a:p>
            <a:endParaRPr lang="en-US" sz="1400">
              <a:latin typeface="Arial" pitchFamily="34" charset="0"/>
              <a:cs typeface="Arial" pitchFamily="34" charset="0"/>
            </a:endParaRPr>
          </a:p>
        </p:txBody>
      </p:sp>
      <p:grpSp>
        <p:nvGrpSpPr>
          <p:cNvPr id="7" name="Group 132"/>
          <p:cNvGrpSpPr>
            <a:grpSpLocks/>
          </p:cNvGrpSpPr>
          <p:nvPr/>
        </p:nvGrpSpPr>
        <p:grpSpPr bwMode="auto">
          <a:xfrm flipV="1">
            <a:off x="1917700" y="838200"/>
            <a:ext cx="1130300" cy="1019175"/>
            <a:chOff x="1810325" y="2240444"/>
            <a:chExt cx="1129534" cy="506775"/>
          </a:xfrm>
        </p:grpSpPr>
        <p:sp>
          <p:nvSpPr>
            <p:cNvPr id="86062" name="TextBox 133"/>
            <p:cNvSpPr txBox="1">
              <a:spLocks noChangeArrowheads="1"/>
            </p:cNvSpPr>
            <p:nvPr/>
          </p:nvSpPr>
          <p:spPr bwMode="auto">
            <a:xfrm flipV="1">
              <a:off x="1810325" y="2517662"/>
              <a:ext cx="1129534" cy="229557"/>
            </a:xfrm>
            <a:prstGeom prst="rect">
              <a:avLst/>
            </a:prstGeom>
            <a:solidFill>
              <a:srgbClr val="F8EDEC"/>
            </a:solidFill>
            <a:ln w="9525">
              <a:noFill/>
              <a:miter lim="800000"/>
              <a:headEnd/>
              <a:tailEnd/>
            </a:ln>
          </p:spPr>
          <p:txBody>
            <a:bodyPr>
              <a:spAutoFit/>
            </a:bodyPr>
            <a:lstStyle/>
            <a:p>
              <a:pPr algn="ctr"/>
              <a:r>
                <a:rPr lang="en-US" sz="1200">
                  <a:solidFill>
                    <a:srgbClr val="800080"/>
                  </a:solidFill>
                  <a:latin typeface="Arial" pitchFamily="34" charset="0"/>
                  <a:cs typeface="Arial" pitchFamily="34" charset="0"/>
                </a:rPr>
                <a:t>Surplus of Ice Cream Cones</a:t>
              </a:r>
            </a:p>
          </p:txBody>
        </p:sp>
        <p:sp>
          <p:nvSpPr>
            <p:cNvPr id="70" name="Left Brace 69"/>
            <p:cNvSpPr/>
            <p:nvPr/>
          </p:nvSpPr>
          <p:spPr>
            <a:xfrm rot="16200000">
              <a:off x="2284484" y="1882094"/>
              <a:ext cx="251019" cy="967719"/>
            </a:xfrm>
            <a:prstGeom prst="leftBrace">
              <a:avLst>
                <a:gd name="adj1" fmla="val 36904"/>
                <a:gd name="adj2" fmla="val 49026"/>
              </a:avLst>
            </a:prstGeom>
            <a:ln w="19050">
              <a:solidFill>
                <a:srgbClr val="80008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a:latin typeface="Arial" pitchFamily="34" charset="0"/>
                <a:cs typeface="Arial" pitchFamily="34" charset="0"/>
              </a:endParaRPr>
            </a:p>
          </p:txBody>
        </p:sp>
      </p:grpSp>
      <p:sp>
        <p:nvSpPr>
          <p:cNvPr id="86035" name="TextBox 70"/>
          <p:cNvSpPr txBox="1">
            <a:spLocks noChangeArrowheads="1"/>
          </p:cNvSpPr>
          <p:nvPr/>
        </p:nvSpPr>
        <p:spPr bwMode="auto">
          <a:xfrm>
            <a:off x="4572000" y="990600"/>
            <a:ext cx="4267200" cy="2032000"/>
          </a:xfrm>
          <a:prstGeom prst="rect">
            <a:avLst/>
          </a:prstGeom>
          <a:solidFill>
            <a:schemeClr val="bg1"/>
          </a:solidFill>
          <a:ln w="9525">
            <a:noFill/>
            <a:miter lim="800000"/>
            <a:headEnd/>
            <a:tailEnd/>
          </a:ln>
        </p:spPr>
        <p:txBody>
          <a:bodyPr>
            <a:spAutoFit/>
          </a:bodyPr>
          <a:lstStyle/>
          <a:p>
            <a:r>
              <a:rPr lang="en-US" sz="1800">
                <a:latin typeface="Arial" pitchFamily="34" charset="0"/>
                <a:cs typeface="Arial" pitchFamily="34" charset="0"/>
              </a:rPr>
              <a:t>Scenario: the government places a price floor on ice cream cones as a result of complaints and lobbying from the National Organization of Ice-Cream Makers. The price floor is at $4.00 a cone. Graph the following schedule based on the price points and qs/qd.   </a:t>
            </a:r>
          </a:p>
        </p:txBody>
      </p:sp>
      <p:graphicFrame>
        <p:nvGraphicFramePr>
          <p:cNvPr id="72" name="Table 71"/>
          <p:cNvGraphicFramePr>
            <a:graphicFrameLocks noGrp="1"/>
          </p:cNvGraphicFramePr>
          <p:nvPr/>
        </p:nvGraphicFramePr>
        <p:xfrm>
          <a:off x="4648200" y="3200400"/>
          <a:ext cx="4343401" cy="1981200"/>
        </p:xfrm>
        <a:graphic>
          <a:graphicData uri="http://schemas.openxmlformats.org/drawingml/2006/table">
            <a:tbl>
              <a:tblPr/>
              <a:tblGrid>
                <a:gridCol w="1324531">
                  <a:extLst>
                    <a:ext uri="{9D8B030D-6E8A-4147-A177-3AD203B41FA5}">
                      <a16:colId xmlns:a16="http://schemas.microsoft.com/office/drawing/2014/main" val="20000"/>
                    </a:ext>
                  </a:extLst>
                </a:gridCol>
                <a:gridCol w="1509435">
                  <a:extLst>
                    <a:ext uri="{9D8B030D-6E8A-4147-A177-3AD203B41FA5}">
                      <a16:colId xmlns:a16="http://schemas.microsoft.com/office/drawing/2014/main" val="20001"/>
                    </a:ext>
                  </a:extLst>
                </a:gridCol>
                <a:gridCol w="1509435">
                  <a:extLst>
                    <a:ext uri="{9D8B030D-6E8A-4147-A177-3AD203B41FA5}">
                      <a16:colId xmlns:a16="http://schemas.microsoft.com/office/drawing/2014/main" val="20002"/>
                    </a:ext>
                  </a:extLst>
                </a:gridCol>
              </a:tblGrid>
              <a:tr h="949131">
                <a:tc>
                  <a:txBody>
                    <a:bodyPr/>
                    <a:lstStyle/>
                    <a:p>
                      <a:pPr marL="0" marR="0" algn="ctr">
                        <a:spcBef>
                          <a:spcPts val="0"/>
                        </a:spcBef>
                        <a:spcAft>
                          <a:spcPts val="0"/>
                        </a:spcAft>
                      </a:pPr>
                      <a:r>
                        <a:rPr lang="en-US" sz="1800" i="0" dirty="0">
                          <a:solidFill>
                            <a:srgbClr val="003366"/>
                          </a:solidFill>
                          <a:latin typeface="Arial" pitchFamily="34" charset="0"/>
                          <a:ea typeface="Times New Roman"/>
                          <a:cs typeface="Arial" pitchFamily="34" charset="0"/>
                        </a:rPr>
                        <a:t>Price of </a:t>
                      </a:r>
                      <a:r>
                        <a:rPr lang="en-US" sz="1800" i="0" dirty="0" smtClean="0">
                          <a:solidFill>
                            <a:srgbClr val="003366"/>
                          </a:solidFill>
                          <a:latin typeface="Arial" pitchFamily="34" charset="0"/>
                          <a:ea typeface="Times New Roman"/>
                          <a:cs typeface="Arial" pitchFamily="34" charset="0"/>
                        </a:rPr>
                        <a:t>Ice Cream</a:t>
                      </a:r>
                      <a:r>
                        <a:rPr lang="en-US" sz="1800" i="0" baseline="0" dirty="0" smtClean="0">
                          <a:solidFill>
                            <a:srgbClr val="003366"/>
                          </a:solidFill>
                          <a:latin typeface="Arial" pitchFamily="34" charset="0"/>
                          <a:ea typeface="Times New Roman"/>
                          <a:cs typeface="Arial" pitchFamily="34" charset="0"/>
                        </a:rPr>
                        <a:t> Cones</a:t>
                      </a:r>
                      <a:endParaRPr lang="en-US" sz="1800" dirty="0">
                        <a:solidFill>
                          <a:srgbClr val="003366"/>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3366"/>
                          </a:solidFill>
                          <a:latin typeface="Arial" pitchFamily="34" charset="0"/>
                          <a:ea typeface="Times New Roman"/>
                          <a:cs typeface="Arial" pitchFamily="34" charset="0"/>
                        </a:rPr>
                        <a:t>Quantity Demanded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0" dirty="0">
                          <a:solidFill>
                            <a:srgbClr val="003366"/>
                          </a:solidFill>
                          <a:latin typeface="Arial" pitchFamily="34" charset="0"/>
                          <a:ea typeface="Times New Roman"/>
                          <a:cs typeface="Arial" pitchFamily="34" charset="0"/>
                        </a:rPr>
                        <a:t>Quantity Supplied</a:t>
                      </a:r>
                      <a:br>
                        <a:rPr lang="en-US" sz="1800" i="0" dirty="0">
                          <a:solidFill>
                            <a:srgbClr val="003366"/>
                          </a:solidFill>
                          <a:latin typeface="Arial" pitchFamily="34" charset="0"/>
                          <a:ea typeface="Times New Roman"/>
                          <a:cs typeface="Arial" pitchFamily="34" charset="0"/>
                        </a:rPr>
                      </a:br>
                      <a:endParaRPr lang="en-US" sz="1800" dirty="0">
                        <a:solidFill>
                          <a:srgbClr val="003366"/>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8551">
                <a:tc>
                  <a:txBody>
                    <a:bodyPr/>
                    <a:lstStyle/>
                    <a:p>
                      <a:pPr marL="0" marR="0" algn="ctr">
                        <a:lnSpc>
                          <a:spcPts val="1560"/>
                        </a:lnSpc>
                      </a:pPr>
                      <a:endParaRPr lang="en-US" sz="1800" b="0" dirty="0" smtClean="0">
                        <a:solidFill>
                          <a:srgbClr val="C00000"/>
                        </a:solidFill>
                        <a:latin typeface="Arial" pitchFamily="34" charset="0"/>
                        <a:ea typeface="Times New Roman"/>
                        <a:cs typeface="Arial" pitchFamily="34" charset="0"/>
                      </a:endParaRPr>
                    </a:p>
                    <a:p>
                      <a:pPr marL="0" marR="0" algn="ctr">
                        <a:lnSpc>
                          <a:spcPts val="1560"/>
                        </a:lnSpc>
                      </a:pPr>
                      <a:r>
                        <a:rPr lang="en-US" sz="1800" b="0" dirty="0" smtClean="0">
                          <a:solidFill>
                            <a:srgbClr val="C00000"/>
                          </a:solidFill>
                          <a:latin typeface="Arial" pitchFamily="34" charset="0"/>
                          <a:ea typeface="Times New Roman"/>
                          <a:cs typeface="Arial" pitchFamily="34" charset="0"/>
                        </a:rPr>
                        <a:t>$4</a:t>
                      </a:r>
                      <a:endParaRPr lang="en-US" sz="1800" b="1" dirty="0">
                        <a:solidFill>
                          <a:srgbClr val="C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800" b="0" dirty="0" smtClean="0">
                        <a:solidFill>
                          <a:srgbClr val="C00000"/>
                        </a:solidFill>
                        <a:latin typeface="Arial" pitchFamily="34" charset="0"/>
                        <a:ea typeface="Times New Roman"/>
                        <a:cs typeface="Arial" pitchFamily="34" charset="0"/>
                      </a:endParaRPr>
                    </a:p>
                    <a:p>
                      <a:pPr marL="0" marR="0" algn="ctr">
                        <a:lnSpc>
                          <a:spcPts val="1560"/>
                        </a:lnSpc>
                      </a:pPr>
                      <a:r>
                        <a:rPr lang="en-US" sz="1800" b="0" dirty="0" smtClean="0">
                          <a:solidFill>
                            <a:srgbClr val="C00000"/>
                          </a:solidFill>
                          <a:latin typeface="Arial" pitchFamily="34" charset="0"/>
                          <a:ea typeface="Times New Roman"/>
                          <a:cs typeface="Arial" pitchFamily="34" charset="0"/>
                        </a:rPr>
                        <a:t>80</a:t>
                      </a:r>
                      <a:endParaRPr lang="en-US" sz="1800" b="1" dirty="0">
                        <a:solidFill>
                          <a:srgbClr val="C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800" b="0" dirty="0" smtClean="0">
                        <a:solidFill>
                          <a:srgbClr val="C00000"/>
                        </a:solidFill>
                        <a:latin typeface="Arial" pitchFamily="34" charset="0"/>
                        <a:ea typeface="Times New Roman"/>
                        <a:cs typeface="Arial" pitchFamily="34" charset="0"/>
                      </a:endParaRPr>
                    </a:p>
                    <a:p>
                      <a:pPr marL="0" marR="0" algn="ctr">
                        <a:lnSpc>
                          <a:spcPts val="1560"/>
                        </a:lnSpc>
                      </a:pPr>
                      <a:r>
                        <a:rPr lang="en-US" sz="1800" b="0" dirty="0" smtClean="0">
                          <a:solidFill>
                            <a:srgbClr val="C00000"/>
                          </a:solidFill>
                          <a:latin typeface="Arial" pitchFamily="34" charset="0"/>
                          <a:ea typeface="Times New Roman"/>
                          <a:cs typeface="Arial" pitchFamily="34" charset="0"/>
                        </a:rPr>
                        <a:t>120</a:t>
                      </a:r>
                      <a:endParaRPr lang="en-US" sz="1800" b="1" dirty="0">
                        <a:solidFill>
                          <a:srgbClr val="C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3518">
                <a:tc>
                  <a:txBody>
                    <a:bodyPr/>
                    <a:lstStyle/>
                    <a:p>
                      <a:pPr marL="0" marR="0" algn="ctr">
                        <a:lnSpc>
                          <a:spcPts val="1560"/>
                        </a:lnSpc>
                      </a:pPr>
                      <a:endParaRPr lang="en-US" sz="1800" b="0" dirty="0" smtClean="0">
                        <a:solidFill>
                          <a:srgbClr val="003366"/>
                        </a:solidFill>
                        <a:latin typeface="Arial" pitchFamily="34" charset="0"/>
                        <a:ea typeface="Times New Roman"/>
                        <a:cs typeface="Arial" pitchFamily="34" charset="0"/>
                      </a:endParaRPr>
                    </a:p>
                    <a:p>
                      <a:pPr marL="0" marR="0" algn="ctr">
                        <a:lnSpc>
                          <a:spcPts val="1560"/>
                        </a:lnSpc>
                      </a:pPr>
                      <a:r>
                        <a:rPr lang="en-US" sz="1800" b="0" dirty="0" smtClean="0">
                          <a:solidFill>
                            <a:srgbClr val="003366"/>
                          </a:solidFill>
                          <a:latin typeface="Arial" pitchFamily="34" charset="0"/>
                          <a:ea typeface="Times New Roman"/>
                          <a:cs typeface="Arial" pitchFamily="34" charset="0"/>
                        </a:rPr>
                        <a:t>3</a:t>
                      </a:r>
                      <a:endParaRPr lang="en-US" sz="1800" b="1" dirty="0">
                        <a:solidFill>
                          <a:srgbClr val="003366"/>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800" b="0" dirty="0" smtClean="0">
                        <a:solidFill>
                          <a:srgbClr val="003366"/>
                        </a:solidFill>
                        <a:latin typeface="Arial" pitchFamily="34" charset="0"/>
                        <a:ea typeface="Times New Roman"/>
                        <a:cs typeface="Arial" pitchFamily="34" charset="0"/>
                      </a:endParaRPr>
                    </a:p>
                    <a:p>
                      <a:pPr marL="0" marR="0" algn="ctr">
                        <a:lnSpc>
                          <a:spcPts val="1560"/>
                        </a:lnSpc>
                      </a:pPr>
                      <a:r>
                        <a:rPr lang="en-US" sz="1800" b="0" dirty="0" smtClean="0">
                          <a:solidFill>
                            <a:srgbClr val="003366"/>
                          </a:solidFill>
                          <a:latin typeface="Arial" pitchFamily="34" charset="0"/>
                          <a:ea typeface="Times New Roman"/>
                          <a:cs typeface="Arial" pitchFamily="34" charset="0"/>
                        </a:rPr>
                        <a:t>100</a:t>
                      </a:r>
                      <a:endParaRPr lang="en-US" sz="1800" b="1" dirty="0">
                        <a:solidFill>
                          <a:srgbClr val="003366"/>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800" b="0" dirty="0" smtClean="0">
                        <a:solidFill>
                          <a:srgbClr val="003366"/>
                        </a:solidFill>
                        <a:latin typeface="Arial" pitchFamily="34" charset="0"/>
                        <a:ea typeface="Times New Roman"/>
                        <a:cs typeface="Arial" pitchFamily="34" charset="0"/>
                      </a:endParaRPr>
                    </a:p>
                    <a:p>
                      <a:pPr marL="0" marR="0" algn="ctr">
                        <a:lnSpc>
                          <a:spcPts val="1560"/>
                        </a:lnSpc>
                      </a:pPr>
                      <a:r>
                        <a:rPr lang="en-US" sz="1800" b="0" dirty="0" smtClean="0">
                          <a:solidFill>
                            <a:srgbClr val="003366"/>
                          </a:solidFill>
                          <a:latin typeface="Arial" pitchFamily="34" charset="0"/>
                          <a:ea typeface="Times New Roman"/>
                          <a:cs typeface="Arial" pitchFamily="34" charset="0"/>
                        </a:rPr>
                        <a:t>100</a:t>
                      </a:r>
                      <a:endParaRPr lang="en-US" sz="1800" b="1" dirty="0">
                        <a:solidFill>
                          <a:srgbClr val="003366"/>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8" name="Group 76"/>
          <p:cNvGrpSpPr>
            <a:grpSpLocks/>
          </p:cNvGrpSpPr>
          <p:nvPr/>
        </p:nvGrpSpPr>
        <p:grpSpPr bwMode="auto">
          <a:xfrm rot="5400000">
            <a:off x="1371600" y="3124200"/>
            <a:ext cx="2362200" cy="228600"/>
            <a:chOff x="1558051" y="3013552"/>
            <a:chExt cx="1940921" cy="309555"/>
          </a:xfrm>
        </p:grpSpPr>
        <p:cxnSp>
          <p:nvCxnSpPr>
            <p:cNvPr id="79" name="Straight Connector 78"/>
            <p:cNvCxnSpPr/>
            <p:nvPr/>
          </p:nvCxnSpPr>
          <p:spPr>
            <a:xfrm>
              <a:off x="1828059" y="3198425"/>
              <a:ext cx="1670913" cy="4299"/>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6061" name="TextBox 78"/>
            <p:cNvSpPr txBox="1">
              <a:spLocks noChangeArrowheads="1"/>
            </p:cNvSpPr>
            <p:nvPr/>
          </p:nvSpPr>
          <p:spPr bwMode="auto">
            <a:xfrm>
              <a:off x="1558051" y="3013552"/>
              <a:ext cx="184757" cy="309555"/>
            </a:xfrm>
            <a:prstGeom prst="rect">
              <a:avLst/>
            </a:prstGeom>
            <a:noFill/>
            <a:ln w="9525">
              <a:noFill/>
              <a:miter lim="800000"/>
              <a:headEnd/>
              <a:tailEnd/>
            </a:ln>
          </p:spPr>
          <p:txBody>
            <a:bodyPr wrap="none">
              <a:spAutoFit/>
            </a:bodyPr>
            <a:lstStyle/>
            <a:p>
              <a:endParaRPr lang="en-US" sz="1400">
                <a:latin typeface="Arial" pitchFamily="34" charset="0"/>
                <a:cs typeface="Arial" pitchFamily="34" charset="0"/>
              </a:endParaRPr>
            </a:p>
          </p:txBody>
        </p:sp>
      </p:grpSp>
      <p:sp>
        <p:nvSpPr>
          <p:cNvPr id="86055" name="TextBox 30"/>
          <p:cNvSpPr txBox="1">
            <a:spLocks noChangeArrowheads="1"/>
          </p:cNvSpPr>
          <p:nvPr/>
        </p:nvSpPr>
        <p:spPr bwMode="auto">
          <a:xfrm>
            <a:off x="512763" y="1676400"/>
            <a:ext cx="384175" cy="307975"/>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$4</a:t>
            </a:r>
          </a:p>
        </p:txBody>
      </p:sp>
      <p:sp>
        <p:nvSpPr>
          <p:cNvPr id="86056" name="TextBox 78"/>
          <p:cNvSpPr txBox="1">
            <a:spLocks noChangeArrowheads="1"/>
          </p:cNvSpPr>
          <p:nvPr/>
        </p:nvSpPr>
        <p:spPr bwMode="auto">
          <a:xfrm>
            <a:off x="479425" y="2243138"/>
            <a:ext cx="284163" cy="307975"/>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3</a:t>
            </a:r>
          </a:p>
        </p:txBody>
      </p:sp>
      <p:sp>
        <p:nvSpPr>
          <p:cNvPr id="86057" name="TextBox 24"/>
          <p:cNvSpPr txBox="1">
            <a:spLocks noChangeArrowheads="1"/>
          </p:cNvSpPr>
          <p:nvPr/>
        </p:nvSpPr>
        <p:spPr bwMode="auto">
          <a:xfrm>
            <a:off x="1841500" y="4402138"/>
            <a:ext cx="930275" cy="307975"/>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80     100</a:t>
            </a:r>
          </a:p>
        </p:txBody>
      </p:sp>
      <p:sp>
        <p:nvSpPr>
          <p:cNvPr id="86058" name="TextBox 24"/>
          <p:cNvSpPr txBox="1">
            <a:spLocks noChangeArrowheads="1"/>
          </p:cNvSpPr>
          <p:nvPr/>
        </p:nvSpPr>
        <p:spPr bwMode="auto">
          <a:xfrm>
            <a:off x="2765425" y="4400550"/>
            <a:ext cx="482600" cy="307975"/>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120</a:t>
            </a:r>
          </a:p>
        </p:txBody>
      </p:sp>
      <p:sp>
        <p:nvSpPr>
          <p:cNvPr id="73" name="TextBox 72"/>
          <p:cNvSpPr txBox="1">
            <a:spLocks noChangeArrowheads="1"/>
          </p:cNvSpPr>
          <p:nvPr/>
        </p:nvSpPr>
        <p:spPr bwMode="auto">
          <a:xfrm>
            <a:off x="71438" y="5337175"/>
            <a:ext cx="9072562" cy="830263"/>
          </a:xfrm>
          <a:prstGeom prst="rect">
            <a:avLst/>
          </a:prstGeom>
          <a:noFill/>
          <a:ln w="9525">
            <a:noFill/>
            <a:miter lim="800000"/>
            <a:headEnd/>
            <a:tailEnd/>
          </a:ln>
        </p:spPr>
        <p:txBody>
          <a:bodyPr>
            <a:spAutoFit/>
          </a:bodyPr>
          <a:lstStyle/>
          <a:p>
            <a:r>
              <a:rPr lang="en-US" sz="1600">
                <a:solidFill>
                  <a:srgbClr val="800080"/>
                </a:solidFill>
                <a:latin typeface="Arial" pitchFamily="34" charset="0"/>
                <a:cs typeface="Arial" pitchFamily="34" charset="0"/>
              </a:rPr>
              <a:t>The government imposes a price floor of $4, which is above the equilibrium price of $3. Therefore, the market price equals $4. Because 120 cones are supplied at this price and only 80 are demanded, there is a surplus of 40 cones.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500"/>
                                        <p:tgtEl>
                                          <p:spTgt spid="6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left)">
                                      <p:cBhvr>
                                        <p:cTn id="15" dur="500"/>
                                        <p:tgtEl>
                                          <p:spTgt spid="5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left)">
                                      <p:cBhvr>
                                        <p:cTn id="33" dur="500"/>
                                        <p:tgtEl>
                                          <p:spTgt spid="57"/>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1000"/>
                            </p:stCondLst>
                            <p:childTnLst>
                              <p:par>
                                <p:cTn id="39" presetID="22" presetClass="entr" presetSubtype="2"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left)">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left)">
                                      <p:cBhvr>
                                        <p:cTn id="56" dur="500"/>
                                        <p:tgtEl>
                                          <p:spTgt spid="6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down)">
                                      <p:cBhvr>
                                        <p:cTn id="66" dur="500"/>
                                        <p:tgtEl>
                                          <p:spTgt spid="59"/>
                                        </p:tgtEl>
                                      </p:cBhvr>
                                    </p:animEffect>
                                  </p:childTnLst>
                                </p:cTn>
                              </p:par>
                              <p:par>
                                <p:cTn id="67" presetID="22" presetClass="entr" presetSubtype="4"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down)">
                                      <p:cBhvr>
                                        <p:cTn id="69" dur="500"/>
                                        <p:tgtEl>
                                          <p:spTgt spid="64"/>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wipe(left)">
                                      <p:cBhvr>
                                        <p:cTn id="7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1" grpId="0" animBg="1"/>
      <p:bldP spid="57" grpId="0" animBg="1"/>
      <p:bldP spid="61" grpId="0" animBg="1"/>
      <p:bldP spid="62" grpId="0" animBg="1"/>
      <p:bldP spid="66" grpId="0" animBg="1"/>
      <p:bldP spid="67" grpId="0" animBg="1"/>
      <p:bldP spid="7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28125" t="44531" r="26875" b="22656"/>
          <a:stretch>
            <a:fillRect/>
          </a:stretch>
        </p:blipFill>
        <p:spPr bwMode="auto">
          <a:xfrm>
            <a:off x="5029200" y="1066800"/>
            <a:ext cx="4038600" cy="2874935"/>
          </a:xfrm>
          <a:prstGeom prst="rect">
            <a:avLst/>
          </a:prstGeom>
          <a:noFill/>
          <a:ln w="9525">
            <a:noFill/>
            <a:miter lim="800000"/>
            <a:headEnd/>
            <a:tailEnd/>
          </a:ln>
          <a:effectLst/>
        </p:spPr>
      </p:pic>
      <p:pic>
        <p:nvPicPr>
          <p:cNvPr id="5" name="Picture 4"/>
          <p:cNvPicPr/>
          <p:nvPr/>
        </p:nvPicPr>
        <p:blipFill>
          <a:blip r:embed="rId4" cstate="print"/>
          <a:srcRect l="26314" t="37023" r="22309" b="41213"/>
          <a:stretch>
            <a:fillRect/>
          </a:stretch>
        </p:blipFill>
        <p:spPr bwMode="auto">
          <a:xfrm>
            <a:off x="685800" y="838200"/>
            <a:ext cx="4267200" cy="1752600"/>
          </a:xfrm>
          <a:prstGeom prst="rect">
            <a:avLst/>
          </a:prstGeom>
          <a:noFill/>
          <a:ln w="9525">
            <a:noFill/>
            <a:miter lim="800000"/>
            <a:headEnd/>
            <a:tailEnd/>
          </a:ln>
        </p:spPr>
      </p:pic>
      <p:sp>
        <p:nvSpPr>
          <p:cNvPr id="4099" name="Rectangle 3"/>
          <p:cNvSpPr>
            <a:spLocks noChangeArrowheads="1"/>
          </p:cNvSpPr>
          <p:nvPr/>
        </p:nvSpPr>
        <p:spPr bwMode="auto">
          <a:xfrm>
            <a:off x="116413" y="0"/>
            <a:ext cx="8875187" cy="7848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Calibri" pitchFamily="34" charset="0"/>
              </a:rPr>
              <a:t>A store sells cheddar cheese by the pound.  The schedule reflects the quantity </a:t>
            </a:r>
            <a:br>
              <a:rPr kumimoji="0" lang="en-US" sz="1800" b="0" i="0" u="none" strike="noStrike" cap="none" normalizeH="0" baseline="0" dirty="0" smtClean="0">
                <a:ln>
                  <a:noFill/>
                </a:ln>
                <a:solidFill>
                  <a:schemeClr val="tx1"/>
                </a:solidFill>
                <a:effectLst/>
                <a:latin typeface="Arial" pitchFamily="34" charset="0"/>
                <a:cs typeface="Calibri" pitchFamily="34" charset="0"/>
              </a:rPr>
            </a:br>
            <a:r>
              <a:rPr kumimoji="0" lang="en-US" sz="1800" b="0" i="0" u="none" strike="noStrike" cap="none" normalizeH="0" baseline="0" dirty="0" smtClean="0">
                <a:ln>
                  <a:noFill/>
                </a:ln>
                <a:solidFill>
                  <a:schemeClr val="tx1"/>
                </a:solidFill>
                <a:effectLst/>
                <a:latin typeface="Arial" pitchFamily="34" charset="0"/>
                <a:cs typeface="Calibri" pitchFamily="34" charset="0"/>
              </a:rPr>
              <a:t>demanded and the quantity supplied for the different prices the cheese could be sold.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9" name="Rectangle 13"/>
          <p:cNvSpPr>
            <a:spLocks noChangeArrowheads="1"/>
          </p:cNvSpPr>
          <p:nvPr/>
        </p:nvSpPr>
        <p:spPr bwMode="auto">
          <a:xfrm>
            <a:off x="533400" y="2667000"/>
            <a:ext cx="4876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dirty="0" smtClean="0">
                <a:latin typeface="Calibri" pitchFamily="34" charset="0"/>
                <a:cs typeface="Calibri" pitchFamily="34" charset="0"/>
              </a:rPr>
              <a:t>Answer the following question:          </a:t>
            </a:r>
          </a:p>
          <a:p>
            <a:pPr marL="228600" indent="-228600">
              <a:buFont typeface="+mj-lt"/>
              <a:buAutoNum type="alphaLcPeriod"/>
            </a:pPr>
            <a:r>
              <a:rPr lang="en-US" sz="1200" dirty="0" smtClean="0">
                <a:latin typeface="Calibri" pitchFamily="34" charset="0"/>
                <a:cs typeface="Calibri" pitchFamily="34" charset="0"/>
              </a:rPr>
              <a:t>What is the market price? _________ </a:t>
            </a:r>
          </a:p>
          <a:p>
            <a:pPr marL="228600" indent="-228600">
              <a:buFont typeface="+mj-lt"/>
              <a:buAutoNum type="alphaLcPeriod"/>
            </a:pPr>
            <a:r>
              <a:rPr lang="en-US" sz="1200" dirty="0" smtClean="0">
                <a:latin typeface="Calibri" pitchFamily="34" charset="0"/>
                <a:cs typeface="Calibri" pitchFamily="34" charset="0"/>
              </a:rPr>
              <a:t>What is the quantity demanded at the market price? _______</a:t>
            </a:r>
          </a:p>
          <a:p>
            <a:pPr marL="228600" indent="-228600">
              <a:buFont typeface="+mj-lt"/>
              <a:buAutoNum type="alphaLcPeriod"/>
            </a:pPr>
            <a:r>
              <a:rPr lang="en-US" sz="1200" dirty="0" smtClean="0">
                <a:latin typeface="Calibri" pitchFamily="34" charset="0"/>
                <a:cs typeface="Calibri" pitchFamily="34" charset="0"/>
              </a:rPr>
              <a:t>What is the quantity supplied at the market price? _________          </a:t>
            </a:r>
          </a:p>
          <a:p>
            <a:pPr lvl="0"/>
            <a:r>
              <a:rPr lang="en-US" sz="1200" dirty="0" smtClean="0">
                <a:latin typeface="Calibri" pitchFamily="34" charset="0"/>
                <a:cs typeface="Calibri" pitchFamily="34" charset="0"/>
              </a:rPr>
              <a:t>On your graph, draw a line across your graph at the price of $4.00. </a:t>
            </a:r>
          </a:p>
          <a:p>
            <a:pPr marL="228600" lvl="0" indent="-228600">
              <a:buFont typeface="+mj-lt"/>
              <a:buAutoNum type="alphaLcPeriod"/>
            </a:pPr>
            <a:r>
              <a:rPr lang="en-US" sz="1200" dirty="0" smtClean="0">
                <a:latin typeface="Calibri" pitchFamily="34" charset="0"/>
                <a:cs typeface="Calibri" pitchFamily="34" charset="0"/>
              </a:rPr>
              <a:t>If the government were to set a price no higher than $4.00,</a:t>
            </a:r>
            <a:br>
              <a:rPr lang="en-US" sz="1200" dirty="0" smtClean="0">
                <a:latin typeface="Calibri" pitchFamily="34" charset="0"/>
                <a:cs typeface="Calibri" pitchFamily="34" charset="0"/>
              </a:rPr>
            </a:br>
            <a:r>
              <a:rPr lang="en-US" sz="1200" dirty="0" smtClean="0">
                <a:latin typeface="Calibri" pitchFamily="34" charset="0"/>
                <a:cs typeface="Calibri" pitchFamily="34" charset="0"/>
              </a:rPr>
              <a:t> this would be called a __________________________</a:t>
            </a: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cs typeface="Calibri" pitchFamily="34" charset="0"/>
              </a:rPr>
              <a:t>Use your answer in (a) to label the line on your graph at the </a:t>
            </a:r>
            <a:br>
              <a:rPr kumimoji="0" lang="en-US" sz="1200" b="0" i="0" u="none" strike="noStrike" cap="none" normalizeH="0" baseline="0" dirty="0" smtClean="0">
                <a:ln>
                  <a:noFill/>
                </a:ln>
                <a:solidFill>
                  <a:srgbClr val="000000"/>
                </a:solidFill>
                <a:effectLst/>
                <a:latin typeface="Calibri" pitchFamily="34" charset="0"/>
                <a:cs typeface="Calibri" pitchFamily="34" charset="0"/>
              </a:rPr>
            </a:br>
            <a:r>
              <a:rPr kumimoji="0" lang="en-US" sz="1200" b="0" i="0" u="none" strike="noStrike" cap="none" normalizeH="0" baseline="0" dirty="0" smtClean="0">
                <a:ln>
                  <a:noFill/>
                </a:ln>
                <a:solidFill>
                  <a:srgbClr val="000000"/>
                </a:solidFill>
                <a:effectLst/>
                <a:latin typeface="Calibri" pitchFamily="34" charset="0"/>
                <a:cs typeface="Calibri" pitchFamily="34" charset="0"/>
              </a:rPr>
              <a:t>price of $4.00.</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At a price of $4.00, the quantity demanded would be 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At a price of $4.00, the quantity supplied would be 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Is there a surplus or shortage of cheese? _____________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On your graph, draw a line across your graph at the price of $5.50.</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If the government were to set a price no lower than $5.50, this would be called a _________________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Use your answer in (a) to label the line on your graph at the price of $5.50.</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At a price of $5.50, the quantity demanded would be _____________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At a price of $5.50, the quantity supplied would be _____________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Is there a surplus or shortage of cheese? _____________________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7" name="TextBox 6"/>
          <p:cNvSpPr txBox="1"/>
          <p:nvPr/>
        </p:nvSpPr>
        <p:spPr>
          <a:xfrm>
            <a:off x="2590800" y="2785646"/>
            <a:ext cx="609600" cy="338554"/>
          </a:xfrm>
          <a:prstGeom prst="rect">
            <a:avLst/>
          </a:prstGeom>
          <a:noFill/>
        </p:spPr>
        <p:txBody>
          <a:bodyPr wrap="square" rtlCol="0">
            <a:spAutoFit/>
          </a:bodyPr>
          <a:lstStyle/>
          <a:p>
            <a:r>
              <a:rPr lang="en-US" sz="1600" dirty="0" smtClean="0">
                <a:solidFill>
                  <a:srgbClr val="C00000"/>
                </a:solidFill>
                <a:latin typeface="Calibri" pitchFamily="34" charset="0"/>
                <a:cs typeface="Calibri" pitchFamily="34" charset="0"/>
              </a:rPr>
              <a:t>4.50</a:t>
            </a:r>
            <a:endParaRPr lang="en-US" sz="1600" dirty="0">
              <a:solidFill>
                <a:srgbClr val="C00000"/>
              </a:solidFill>
              <a:latin typeface="Calibri" pitchFamily="34" charset="0"/>
              <a:cs typeface="Calibri" pitchFamily="34" charset="0"/>
            </a:endParaRPr>
          </a:p>
        </p:txBody>
      </p:sp>
      <p:sp>
        <p:nvSpPr>
          <p:cNvPr id="8" name="TextBox 7"/>
          <p:cNvSpPr txBox="1"/>
          <p:nvPr/>
        </p:nvSpPr>
        <p:spPr>
          <a:xfrm>
            <a:off x="4191000" y="2938046"/>
            <a:ext cx="609600" cy="338554"/>
          </a:xfrm>
          <a:prstGeom prst="rect">
            <a:avLst/>
          </a:prstGeom>
          <a:noFill/>
        </p:spPr>
        <p:txBody>
          <a:bodyPr wrap="square" rtlCol="0">
            <a:spAutoFit/>
          </a:bodyPr>
          <a:lstStyle/>
          <a:p>
            <a:r>
              <a:rPr lang="en-US" sz="1600" dirty="0" smtClean="0">
                <a:solidFill>
                  <a:srgbClr val="C00000"/>
                </a:solidFill>
                <a:latin typeface="Calibri" pitchFamily="34" charset="0"/>
                <a:cs typeface="Calibri" pitchFamily="34" charset="0"/>
              </a:rPr>
              <a:t>280</a:t>
            </a:r>
            <a:endParaRPr lang="en-US" sz="1600" dirty="0">
              <a:solidFill>
                <a:srgbClr val="C00000"/>
              </a:solidFill>
              <a:latin typeface="Calibri" pitchFamily="34" charset="0"/>
              <a:cs typeface="Calibri" pitchFamily="34" charset="0"/>
            </a:endParaRPr>
          </a:p>
        </p:txBody>
      </p:sp>
      <p:sp>
        <p:nvSpPr>
          <p:cNvPr id="9" name="TextBox 8"/>
          <p:cNvSpPr txBox="1"/>
          <p:nvPr/>
        </p:nvSpPr>
        <p:spPr>
          <a:xfrm>
            <a:off x="4038600" y="3197423"/>
            <a:ext cx="609600" cy="307777"/>
          </a:xfrm>
          <a:prstGeom prst="rect">
            <a:avLst/>
          </a:prstGeom>
          <a:noFill/>
        </p:spPr>
        <p:txBody>
          <a:bodyPr wrap="square" rtlCol="0">
            <a:spAutoFit/>
          </a:bodyPr>
          <a:lstStyle/>
          <a:p>
            <a:r>
              <a:rPr lang="en-US" sz="1400" dirty="0" smtClean="0">
                <a:solidFill>
                  <a:srgbClr val="C00000"/>
                </a:solidFill>
                <a:latin typeface="Calibri" pitchFamily="34" charset="0"/>
                <a:cs typeface="Calibri" pitchFamily="34" charset="0"/>
              </a:rPr>
              <a:t>280</a:t>
            </a:r>
            <a:endParaRPr lang="en-US" sz="1400" dirty="0">
              <a:solidFill>
                <a:srgbClr val="C00000"/>
              </a:solidFill>
              <a:latin typeface="Calibri" pitchFamily="34" charset="0"/>
              <a:cs typeface="Calibri" pitchFamily="34" charset="0"/>
            </a:endParaRPr>
          </a:p>
        </p:txBody>
      </p:sp>
      <p:sp>
        <p:nvSpPr>
          <p:cNvPr id="10" name="TextBox 9"/>
          <p:cNvSpPr txBox="1"/>
          <p:nvPr/>
        </p:nvSpPr>
        <p:spPr>
          <a:xfrm>
            <a:off x="2667000" y="3733800"/>
            <a:ext cx="1676400" cy="338554"/>
          </a:xfrm>
          <a:prstGeom prst="rect">
            <a:avLst/>
          </a:prstGeom>
          <a:noFill/>
        </p:spPr>
        <p:txBody>
          <a:bodyPr wrap="square" rtlCol="0">
            <a:spAutoFit/>
          </a:bodyPr>
          <a:lstStyle/>
          <a:p>
            <a:r>
              <a:rPr lang="en-US" sz="1600" dirty="0" smtClean="0">
                <a:solidFill>
                  <a:srgbClr val="C00000"/>
                </a:solidFill>
                <a:latin typeface="Calibri" pitchFamily="34" charset="0"/>
                <a:cs typeface="Calibri" pitchFamily="34" charset="0"/>
              </a:rPr>
              <a:t>price ceiling</a:t>
            </a:r>
            <a:endParaRPr lang="en-US" sz="1600" dirty="0">
              <a:solidFill>
                <a:srgbClr val="C00000"/>
              </a:solidFill>
              <a:latin typeface="Calibri" pitchFamily="34" charset="0"/>
              <a:cs typeface="Calibri" pitchFamily="34" charset="0"/>
            </a:endParaRPr>
          </a:p>
        </p:txBody>
      </p:sp>
      <p:sp>
        <p:nvSpPr>
          <p:cNvPr id="11" name="TextBox 10"/>
          <p:cNvSpPr txBox="1"/>
          <p:nvPr/>
        </p:nvSpPr>
        <p:spPr>
          <a:xfrm>
            <a:off x="4191000" y="4191000"/>
            <a:ext cx="609600" cy="338554"/>
          </a:xfrm>
          <a:prstGeom prst="rect">
            <a:avLst/>
          </a:prstGeom>
          <a:noFill/>
        </p:spPr>
        <p:txBody>
          <a:bodyPr wrap="square" rtlCol="0">
            <a:spAutoFit/>
          </a:bodyPr>
          <a:lstStyle/>
          <a:p>
            <a:r>
              <a:rPr lang="en-US" sz="1600" dirty="0" smtClean="0">
                <a:solidFill>
                  <a:srgbClr val="C00000"/>
                </a:solidFill>
                <a:latin typeface="Calibri" pitchFamily="34" charset="0"/>
                <a:cs typeface="Calibri" pitchFamily="34" charset="0"/>
              </a:rPr>
              <a:t>300</a:t>
            </a:r>
            <a:endParaRPr lang="en-US" sz="1600" dirty="0">
              <a:solidFill>
                <a:srgbClr val="C00000"/>
              </a:solidFill>
              <a:latin typeface="Calibri" pitchFamily="34" charset="0"/>
              <a:cs typeface="Calibri" pitchFamily="34" charset="0"/>
            </a:endParaRPr>
          </a:p>
        </p:txBody>
      </p:sp>
      <p:sp>
        <p:nvSpPr>
          <p:cNvPr id="12" name="TextBox 11"/>
          <p:cNvSpPr txBox="1"/>
          <p:nvPr/>
        </p:nvSpPr>
        <p:spPr>
          <a:xfrm>
            <a:off x="4114800" y="4462046"/>
            <a:ext cx="609600" cy="338554"/>
          </a:xfrm>
          <a:prstGeom prst="rect">
            <a:avLst/>
          </a:prstGeom>
          <a:noFill/>
        </p:spPr>
        <p:txBody>
          <a:bodyPr wrap="square" rtlCol="0">
            <a:spAutoFit/>
          </a:bodyPr>
          <a:lstStyle/>
          <a:p>
            <a:r>
              <a:rPr lang="en-US" sz="1600" dirty="0" smtClean="0">
                <a:solidFill>
                  <a:srgbClr val="C00000"/>
                </a:solidFill>
                <a:latin typeface="Calibri" pitchFamily="34" charset="0"/>
                <a:cs typeface="Calibri" pitchFamily="34" charset="0"/>
              </a:rPr>
              <a:t>240</a:t>
            </a:r>
            <a:endParaRPr lang="en-US" sz="1600" dirty="0">
              <a:solidFill>
                <a:srgbClr val="C00000"/>
              </a:solidFill>
              <a:latin typeface="Calibri" pitchFamily="34" charset="0"/>
              <a:cs typeface="Calibri" pitchFamily="34" charset="0"/>
            </a:endParaRPr>
          </a:p>
        </p:txBody>
      </p:sp>
      <p:sp>
        <p:nvSpPr>
          <p:cNvPr id="13" name="TextBox 12"/>
          <p:cNvSpPr txBox="1"/>
          <p:nvPr/>
        </p:nvSpPr>
        <p:spPr>
          <a:xfrm>
            <a:off x="3429000" y="4648200"/>
            <a:ext cx="1676400" cy="338554"/>
          </a:xfrm>
          <a:prstGeom prst="rect">
            <a:avLst/>
          </a:prstGeom>
          <a:noFill/>
        </p:spPr>
        <p:txBody>
          <a:bodyPr wrap="square" rtlCol="0">
            <a:spAutoFit/>
          </a:bodyPr>
          <a:lstStyle/>
          <a:p>
            <a:r>
              <a:rPr lang="en-US" sz="1600" dirty="0" smtClean="0">
                <a:solidFill>
                  <a:srgbClr val="C00000"/>
                </a:solidFill>
                <a:latin typeface="Calibri" pitchFamily="34" charset="0"/>
                <a:cs typeface="Calibri" pitchFamily="34" charset="0"/>
              </a:rPr>
              <a:t>shortage</a:t>
            </a:r>
            <a:endParaRPr lang="en-US" sz="1600" dirty="0">
              <a:solidFill>
                <a:srgbClr val="C00000"/>
              </a:solidFill>
              <a:latin typeface="Calibri" pitchFamily="34" charset="0"/>
              <a:cs typeface="Calibri" pitchFamily="34" charset="0"/>
            </a:endParaRPr>
          </a:p>
        </p:txBody>
      </p:sp>
      <p:sp>
        <p:nvSpPr>
          <p:cNvPr id="14" name="TextBox 13"/>
          <p:cNvSpPr txBox="1"/>
          <p:nvPr/>
        </p:nvSpPr>
        <p:spPr>
          <a:xfrm>
            <a:off x="1600200" y="5181600"/>
            <a:ext cx="1676400" cy="338554"/>
          </a:xfrm>
          <a:prstGeom prst="rect">
            <a:avLst/>
          </a:prstGeom>
          <a:noFill/>
        </p:spPr>
        <p:txBody>
          <a:bodyPr wrap="square" rtlCol="0">
            <a:spAutoFit/>
          </a:bodyPr>
          <a:lstStyle/>
          <a:p>
            <a:r>
              <a:rPr lang="en-US" sz="1600" dirty="0" smtClean="0">
                <a:solidFill>
                  <a:srgbClr val="C00000"/>
                </a:solidFill>
                <a:latin typeface="Calibri" pitchFamily="34" charset="0"/>
                <a:cs typeface="Calibri" pitchFamily="34" charset="0"/>
              </a:rPr>
              <a:t>price floor</a:t>
            </a:r>
            <a:endParaRPr lang="en-US" sz="1600" dirty="0">
              <a:solidFill>
                <a:srgbClr val="C00000"/>
              </a:solidFill>
              <a:latin typeface="Calibri" pitchFamily="34" charset="0"/>
              <a:cs typeface="Calibri" pitchFamily="34" charset="0"/>
            </a:endParaRPr>
          </a:p>
        </p:txBody>
      </p:sp>
      <p:sp>
        <p:nvSpPr>
          <p:cNvPr id="15" name="TextBox 14"/>
          <p:cNvSpPr txBox="1"/>
          <p:nvPr/>
        </p:nvSpPr>
        <p:spPr>
          <a:xfrm>
            <a:off x="4267200" y="5757446"/>
            <a:ext cx="609600" cy="338554"/>
          </a:xfrm>
          <a:prstGeom prst="rect">
            <a:avLst/>
          </a:prstGeom>
          <a:noFill/>
        </p:spPr>
        <p:txBody>
          <a:bodyPr wrap="square" rtlCol="0">
            <a:spAutoFit/>
          </a:bodyPr>
          <a:lstStyle/>
          <a:p>
            <a:r>
              <a:rPr lang="en-US" sz="1600" dirty="0" smtClean="0">
                <a:solidFill>
                  <a:srgbClr val="C00000"/>
                </a:solidFill>
                <a:latin typeface="Calibri" pitchFamily="34" charset="0"/>
                <a:cs typeface="Calibri" pitchFamily="34" charset="0"/>
              </a:rPr>
              <a:t>240</a:t>
            </a:r>
            <a:endParaRPr lang="en-US" sz="1600" dirty="0">
              <a:solidFill>
                <a:srgbClr val="C00000"/>
              </a:solidFill>
              <a:latin typeface="Calibri" pitchFamily="34" charset="0"/>
              <a:cs typeface="Calibri" pitchFamily="34" charset="0"/>
            </a:endParaRPr>
          </a:p>
        </p:txBody>
      </p:sp>
      <p:sp>
        <p:nvSpPr>
          <p:cNvPr id="16" name="TextBox 15"/>
          <p:cNvSpPr txBox="1"/>
          <p:nvPr/>
        </p:nvSpPr>
        <p:spPr>
          <a:xfrm>
            <a:off x="4267200" y="5943600"/>
            <a:ext cx="609600" cy="338554"/>
          </a:xfrm>
          <a:prstGeom prst="rect">
            <a:avLst/>
          </a:prstGeom>
          <a:noFill/>
        </p:spPr>
        <p:txBody>
          <a:bodyPr wrap="square" rtlCol="0">
            <a:spAutoFit/>
          </a:bodyPr>
          <a:lstStyle/>
          <a:p>
            <a:r>
              <a:rPr lang="en-US" sz="1600" dirty="0" smtClean="0">
                <a:solidFill>
                  <a:srgbClr val="C00000"/>
                </a:solidFill>
                <a:latin typeface="Calibri" pitchFamily="34" charset="0"/>
                <a:cs typeface="Calibri" pitchFamily="34" charset="0"/>
              </a:rPr>
              <a:t>360</a:t>
            </a:r>
            <a:endParaRPr lang="en-US" sz="1600" dirty="0">
              <a:solidFill>
                <a:srgbClr val="C00000"/>
              </a:solidFill>
              <a:latin typeface="Calibri" pitchFamily="34" charset="0"/>
              <a:cs typeface="Calibri" pitchFamily="34" charset="0"/>
            </a:endParaRPr>
          </a:p>
        </p:txBody>
      </p:sp>
      <p:sp>
        <p:nvSpPr>
          <p:cNvPr id="17" name="TextBox 16"/>
          <p:cNvSpPr txBox="1"/>
          <p:nvPr/>
        </p:nvSpPr>
        <p:spPr>
          <a:xfrm>
            <a:off x="3581400" y="6096000"/>
            <a:ext cx="1676400" cy="338554"/>
          </a:xfrm>
          <a:prstGeom prst="rect">
            <a:avLst/>
          </a:prstGeom>
          <a:noFill/>
        </p:spPr>
        <p:txBody>
          <a:bodyPr wrap="square" rtlCol="0">
            <a:spAutoFit/>
          </a:bodyPr>
          <a:lstStyle/>
          <a:p>
            <a:r>
              <a:rPr lang="en-US" sz="1600" dirty="0" smtClean="0">
                <a:solidFill>
                  <a:srgbClr val="C00000"/>
                </a:solidFill>
                <a:latin typeface="Calibri" pitchFamily="34" charset="0"/>
                <a:cs typeface="Calibri" pitchFamily="34" charset="0"/>
              </a:rPr>
              <a:t>surplus</a:t>
            </a:r>
            <a:endParaRPr lang="en-US" sz="1600" dirty="0">
              <a:solidFill>
                <a:srgbClr val="C00000"/>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03300" y="609600"/>
            <a:ext cx="8293100" cy="1143000"/>
          </a:xfrm>
        </p:spPr>
        <p:txBody>
          <a:bodyPr/>
          <a:lstStyle/>
          <a:p>
            <a:r>
              <a:rPr lang="en-US" sz="4000" dirty="0" smtClean="0">
                <a:latin typeface="Calibri" pitchFamily="34" charset="0"/>
              </a:rPr>
              <a:t>Tennis Ball Simulation</a:t>
            </a:r>
          </a:p>
        </p:txBody>
      </p:sp>
      <p:graphicFrame>
        <p:nvGraphicFramePr>
          <p:cNvPr id="4" name="Table 3"/>
          <p:cNvGraphicFramePr>
            <a:graphicFrameLocks noGrp="1"/>
          </p:cNvGraphicFramePr>
          <p:nvPr/>
        </p:nvGraphicFramePr>
        <p:xfrm>
          <a:off x="838200" y="2133600"/>
          <a:ext cx="4343400" cy="3562714"/>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0085">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0085">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27697" name="Rectangle 5"/>
          <p:cNvSpPr>
            <a:spLocks noChangeArrowheads="1"/>
          </p:cNvSpPr>
          <p:nvPr/>
        </p:nvSpPr>
        <p:spPr bwMode="auto">
          <a:xfrm>
            <a:off x="381000" y="5816025"/>
            <a:ext cx="8763000" cy="830997"/>
          </a:xfrm>
          <a:prstGeom prst="rect">
            <a:avLst/>
          </a:prstGeom>
          <a:noFill/>
          <a:ln w="9525">
            <a:noFill/>
            <a:miter lim="800000"/>
            <a:headEnd/>
            <a:tailEnd/>
          </a:ln>
        </p:spPr>
        <p:txBody>
          <a:bodyPr>
            <a:spAutoFit/>
          </a:bodyPr>
          <a:lstStyle/>
          <a:p>
            <a:pPr marL="800100" lvl="1" indent="-342900">
              <a:buFont typeface="Times New Roman" pitchFamily="18" charset="0"/>
              <a:buAutoNum type="arabicPeriod"/>
            </a:pPr>
            <a:r>
              <a:rPr lang="en-US" sz="1600" dirty="0" smtClean="0">
                <a:latin typeface="Calibri" pitchFamily="34" charset="0"/>
              </a:rPr>
              <a:t>What workers created the most total output?</a:t>
            </a:r>
          </a:p>
          <a:p>
            <a:pPr marL="800100" lvl="1" indent="-342900">
              <a:buFont typeface="Times New Roman" pitchFamily="18" charset="0"/>
              <a:buAutoNum type="arabicPeriod"/>
            </a:pPr>
            <a:r>
              <a:rPr lang="en-US" sz="1600" dirty="0" smtClean="0">
                <a:latin typeface="Calibri" pitchFamily="34" charset="0"/>
              </a:rPr>
              <a:t>What was the highest increase in marginal product of labor?</a:t>
            </a:r>
          </a:p>
          <a:p>
            <a:pPr marL="800100" lvl="1" indent="-342900">
              <a:buFont typeface="Times New Roman" pitchFamily="18" charset="0"/>
              <a:buAutoNum type="arabicPeriod"/>
            </a:pPr>
            <a:r>
              <a:rPr lang="en-US" sz="1600" dirty="0" smtClean="0">
                <a:latin typeface="Calibri" pitchFamily="34" charset="0"/>
              </a:rPr>
              <a:t>When did we have too many workers?</a:t>
            </a:r>
            <a:endParaRPr lang="en-US" sz="1600" dirty="0">
              <a:latin typeface="Calibri" pitchFamily="34" charset="0"/>
            </a:endParaRPr>
          </a:p>
        </p:txBody>
      </p:sp>
      <p:pic>
        <p:nvPicPr>
          <p:cNvPr id="1026" name="Picture 2" descr="http://kidologist.com/wp-content/2011/11/tennisballs.jpg"/>
          <p:cNvPicPr>
            <a:picLocks noChangeAspect="1" noChangeArrowheads="1"/>
          </p:cNvPicPr>
          <p:nvPr/>
        </p:nvPicPr>
        <p:blipFill>
          <a:blip r:embed="rId2" cstate="print"/>
          <a:srcRect/>
          <a:stretch>
            <a:fillRect/>
          </a:stretch>
        </p:blipFill>
        <p:spPr bwMode="auto">
          <a:xfrm>
            <a:off x="5486400" y="2590800"/>
            <a:ext cx="3276600" cy="21844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97"/>
                                        </p:tgtEl>
                                        <p:attrNameLst>
                                          <p:attrName>style.visibility</p:attrName>
                                        </p:attrNameLst>
                                      </p:cBhvr>
                                      <p:to>
                                        <p:strVal val="visible"/>
                                      </p:to>
                                    </p:set>
                                    <p:animEffect transition="in" filter="fade">
                                      <p:cBhvr>
                                        <p:cTn id="7" dur="500"/>
                                        <p:tgtEl>
                                          <p:spTgt spid="27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9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graphicFrame>
        <p:nvGraphicFramePr>
          <p:cNvPr id="4" name="Table 3"/>
          <p:cNvGraphicFramePr>
            <a:graphicFrameLocks noGrp="1"/>
          </p:cNvGraphicFramePr>
          <p:nvPr/>
        </p:nvGraphicFramePr>
        <p:xfrm>
          <a:off x="838200" y="2133600"/>
          <a:ext cx="4343400" cy="3002544"/>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7697" name="Rectangle 5"/>
          <p:cNvSpPr>
            <a:spLocks noChangeArrowheads="1"/>
          </p:cNvSpPr>
          <p:nvPr/>
        </p:nvSpPr>
        <p:spPr bwMode="auto">
          <a:xfrm>
            <a:off x="381000" y="5287963"/>
            <a:ext cx="8763000" cy="1570037"/>
          </a:xfrm>
          <a:prstGeom prst="rect">
            <a:avLst/>
          </a:prstGeom>
          <a:no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_________________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___________</a:t>
            </a:r>
          </a:p>
        </p:txBody>
      </p:sp>
      <p:pic>
        <p:nvPicPr>
          <p:cNvPr id="27698" name="Picture 2" descr="http://www.firstchoicemoney.com/xSites/Mortgage/firstchoicemoney/Content/UploadedFiles/Union%20Workers.jpg"/>
          <p:cNvPicPr>
            <a:picLocks noChangeAspect="1" noChangeArrowheads="1"/>
          </p:cNvPicPr>
          <p:nvPr/>
        </p:nvPicPr>
        <p:blipFill>
          <a:blip r:embed="rId2" cstate="print"/>
          <a:srcRect/>
          <a:stretch>
            <a:fillRect/>
          </a:stretch>
        </p:blipFill>
        <p:spPr bwMode="auto">
          <a:xfrm>
            <a:off x="5562600" y="213360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graphicFrame>
        <p:nvGraphicFramePr>
          <p:cNvPr id="4" name="Table 3"/>
          <p:cNvGraphicFramePr>
            <a:graphicFrameLocks noGrp="1"/>
          </p:cNvGraphicFramePr>
          <p:nvPr/>
        </p:nvGraphicFramePr>
        <p:xfrm>
          <a:off x="838200" y="2133600"/>
          <a:ext cx="4343400" cy="3002544"/>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8721" name="Rectangle 5"/>
          <p:cNvSpPr>
            <a:spLocks noChangeArrowheads="1"/>
          </p:cNvSpPr>
          <p:nvPr/>
        </p:nvSpPr>
        <p:spPr bwMode="auto">
          <a:xfrm>
            <a:off x="381000" y="5287963"/>
            <a:ext cx="8763000" cy="1570037"/>
          </a:xfrm>
          <a:prstGeom prst="rect">
            <a:avLst/>
          </a:prstGeom>
          <a:no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_________________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___________</a:t>
            </a:r>
          </a:p>
        </p:txBody>
      </p:sp>
      <p:pic>
        <p:nvPicPr>
          <p:cNvPr id="28722" name="Picture 2" descr="http://www.firstchoicemoney.com/xSites/Mortgage/firstchoicemoney/Content/UploadedFiles/Union%20Workers.jpg"/>
          <p:cNvPicPr>
            <a:picLocks noChangeAspect="1" noChangeArrowheads="1"/>
          </p:cNvPicPr>
          <p:nvPr/>
        </p:nvPicPr>
        <p:blipFill>
          <a:blip r:embed="rId2" cstate="print"/>
          <a:srcRect/>
          <a:stretch>
            <a:fillRect/>
          </a:stretch>
        </p:blipFill>
        <p:spPr bwMode="auto">
          <a:xfrm>
            <a:off x="5562600" y="213360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graphicFrame>
        <p:nvGraphicFramePr>
          <p:cNvPr id="4" name="Table 3"/>
          <p:cNvGraphicFramePr>
            <a:graphicFrameLocks noGrp="1"/>
          </p:cNvGraphicFramePr>
          <p:nvPr/>
        </p:nvGraphicFramePr>
        <p:xfrm>
          <a:off x="838200" y="2133600"/>
          <a:ext cx="4343400" cy="3002544"/>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9745" name="Rectangle 5"/>
          <p:cNvSpPr>
            <a:spLocks noChangeArrowheads="1"/>
          </p:cNvSpPr>
          <p:nvPr/>
        </p:nvSpPr>
        <p:spPr bwMode="auto">
          <a:xfrm>
            <a:off x="381000" y="5287963"/>
            <a:ext cx="8763000" cy="1570037"/>
          </a:xfrm>
          <a:prstGeom prst="rect">
            <a:avLst/>
          </a:prstGeom>
          <a:no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_________________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___________</a:t>
            </a:r>
          </a:p>
        </p:txBody>
      </p:sp>
      <p:pic>
        <p:nvPicPr>
          <p:cNvPr id="29746" name="Picture 2" descr="http://www.firstchoicemoney.com/xSites/Mortgage/firstchoicemoney/Content/UploadedFiles/Union%20Workers.jpg"/>
          <p:cNvPicPr>
            <a:picLocks noChangeAspect="1" noChangeArrowheads="1"/>
          </p:cNvPicPr>
          <p:nvPr/>
        </p:nvPicPr>
        <p:blipFill>
          <a:blip r:embed="rId2" cstate="print"/>
          <a:srcRect/>
          <a:stretch>
            <a:fillRect/>
          </a:stretch>
        </p:blipFill>
        <p:spPr bwMode="auto">
          <a:xfrm>
            <a:off x="5562600" y="213360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graphicFrame>
        <p:nvGraphicFramePr>
          <p:cNvPr id="4" name="Table 3"/>
          <p:cNvGraphicFramePr>
            <a:graphicFrameLocks noGrp="1"/>
          </p:cNvGraphicFramePr>
          <p:nvPr/>
        </p:nvGraphicFramePr>
        <p:xfrm>
          <a:off x="838200" y="2133600"/>
          <a:ext cx="4343400" cy="3002544"/>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0769" name="Rectangle 5"/>
          <p:cNvSpPr>
            <a:spLocks noChangeArrowheads="1"/>
          </p:cNvSpPr>
          <p:nvPr/>
        </p:nvSpPr>
        <p:spPr bwMode="auto">
          <a:xfrm>
            <a:off x="381000" y="5287963"/>
            <a:ext cx="8763000" cy="1570037"/>
          </a:xfrm>
          <a:prstGeom prst="rect">
            <a:avLst/>
          </a:prstGeom>
          <a:no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_________________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___________</a:t>
            </a:r>
          </a:p>
        </p:txBody>
      </p:sp>
      <p:pic>
        <p:nvPicPr>
          <p:cNvPr id="30770" name="Picture 2" descr="http://www.firstchoicemoney.com/xSites/Mortgage/firstchoicemoney/Content/UploadedFiles/Union%20Workers.jpg"/>
          <p:cNvPicPr>
            <a:picLocks noChangeAspect="1" noChangeArrowheads="1"/>
          </p:cNvPicPr>
          <p:nvPr/>
        </p:nvPicPr>
        <p:blipFill>
          <a:blip r:embed="rId2" cstate="print"/>
          <a:srcRect/>
          <a:stretch>
            <a:fillRect/>
          </a:stretch>
        </p:blipFill>
        <p:spPr bwMode="auto">
          <a:xfrm>
            <a:off x="5562600" y="213360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graphicFrame>
        <p:nvGraphicFramePr>
          <p:cNvPr id="4" name="Table 3"/>
          <p:cNvGraphicFramePr>
            <a:graphicFrameLocks noGrp="1"/>
          </p:cNvGraphicFramePr>
          <p:nvPr/>
        </p:nvGraphicFramePr>
        <p:xfrm>
          <a:off x="838200" y="2133600"/>
          <a:ext cx="4343400" cy="3002544"/>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1793" name="Rectangle 5"/>
          <p:cNvSpPr>
            <a:spLocks noChangeArrowheads="1"/>
          </p:cNvSpPr>
          <p:nvPr/>
        </p:nvSpPr>
        <p:spPr bwMode="auto">
          <a:xfrm>
            <a:off x="381000" y="5287963"/>
            <a:ext cx="8763000" cy="1570037"/>
          </a:xfrm>
          <a:prstGeom prst="rect">
            <a:avLst/>
          </a:prstGeom>
          <a:no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_________________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___________</a:t>
            </a:r>
          </a:p>
        </p:txBody>
      </p:sp>
      <p:pic>
        <p:nvPicPr>
          <p:cNvPr id="31794" name="Picture 2" descr="http://www.firstchoicemoney.com/xSites/Mortgage/firstchoicemoney/Content/UploadedFiles/Union%20Workers.jpg"/>
          <p:cNvPicPr>
            <a:picLocks noChangeAspect="1" noChangeArrowheads="1"/>
          </p:cNvPicPr>
          <p:nvPr/>
        </p:nvPicPr>
        <p:blipFill>
          <a:blip r:embed="rId2" cstate="print"/>
          <a:srcRect/>
          <a:stretch>
            <a:fillRect/>
          </a:stretch>
        </p:blipFill>
        <p:spPr bwMode="auto">
          <a:xfrm>
            <a:off x="5562600" y="213360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609600"/>
            <a:ext cx="7912100" cy="1143000"/>
          </a:xfrm>
        </p:spPr>
        <p:txBody>
          <a:bodyPr/>
          <a:lstStyle/>
          <a:p>
            <a:pPr eaLnBrk="1" hangingPunct="1"/>
            <a:r>
              <a:rPr lang="en-US" sz="4800" dirty="0" smtClean="0">
                <a:solidFill>
                  <a:schemeClr val="folHlink"/>
                </a:solidFill>
                <a:latin typeface="Arial" pitchFamily="34" charset="0"/>
                <a:cs typeface="Arial" pitchFamily="34" charset="0"/>
              </a:rPr>
              <a:t>The Law of Supply</a:t>
            </a:r>
          </a:p>
        </p:txBody>
      </p:sp>
      <p:graphicFrame>
        <p:nvGraphicFramePr>
          <p:cNvPr id="25" name="Group 112"/>
          <p:cNvGraphicFramePr>
            <a:graphicFrameLocks noGrp="1"/>
          </p:cNvGraphicFramePr>
          <p:nvPr/>
        </p:nvGraphicFramePr>
        <p:xfrm>
          <a:off x="914400" y="2057400"/>
          <a:ext cx="4038600" cy="4389120"/>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172212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Average Price Per Home (in thousands)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Quantity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588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130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588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150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588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200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588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250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588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300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26" name="Picture 25" descr="Screen shot 2013-02-19 at 11.42.42 AM.png"/>
          <p:cNvPicPr>
            <a:picLocks noChangeAspect="1"/>
          </p:cNvPicPr>
          <p:nvPr/>
        </p:nvPicPr>
        <p:blipFill>
          <a:blip r:embed="rId3"/>
          <a:stretch>
            <a:fillRect/>
          </a:stretch>
        </p:blipFill>
        <p:spPr>
          <a:xfrm>
            <a:off x="5997253" y="2362200"/>
            <a:ext cx="936947" cy="914400"/>
          </a:xfrm>
          <a:prstGeom prst="rect">
            <a:avLst/>
          </a:prstGeom>
        </p:spPr>
      </p:pic>
      <p:pic>
        <p:nvPicPr>
          <p:cNvPr id="27" name="Picture 26" descr="Screen shot 2013-02-19 at 11.42.42 AM.png"/>
          <p:cNvPicPr>
            <a:picLocks noChangeAspect="1"/>
          </p:cNvPicPr>
          <p:nvPr/>
        </p:nvPicPr>
        <p:blipFill>
          <a:blip r:embed="rId3"/>
          <a:stretch>
            <a:fillRect/>
          </a:stretch>
        </p:blipFill>
        <p:spPr>
          <a:xfrm>
            <a:off x="6911653" y="2362200"/>
            <a:ext cx="936947" cy="914400"/>
          </a:xfrm>
          <a:prstGeom prst="rect">
            <a:avLst/>
          </a:prstGeom>
        </p:spPr>
      </p:pic>
      <p:pic>
        <p:nvPicPr>
          <p:cNvPr id="28" name="Picture 27" descr="Screen shot 2013-02-19 at 11.42.42 AM.png"/>
          <p:cNvPicPr>
            <a:picLocks noChangeAspect="1"/>
          </p:cNvPicPr>
          <p:nvPr/>
        </p:nvPicPr>
        <p:blipFill>
          <a:blip r:embed="rId3"/>
          <a:stretch>
            <a:fillRect/>
          </a:stretch>
        </p:blipFill>
        <p:spPr>
          <a:xfrm>
            <a:off x="7826053" y="2362200"/>
            <a:ext cx="936947" cy="914400"/>
          </a:xfrm>
          <a:prstGeom prst="rect">
            <a:avLst/>
          </a:prstGeom>
        </p:spPr>
      </p:pic>
      <p:pic>
        <p:nvPicPr>
          <p:cNvPr id="29" name="Picture 28" descr="Screen shot 2013-02-19 at 11.42.42 AM.png"/>
          <p:cNvPicPr>
            <a:picLocks noChangeAspect="1"/>
          </p:cNvPicPr>
          <p:nvPr/>
        </p:nvPicPr>
        <p:blipFill>
          <a:blip r:embed="rId3"/>
          <a:stretch>
            <a:fillRect/>
          </a:stretch>
        </p:blipFill>
        <p:spPr>
          <a:xfrm>
            <a:off x="6019800" y="3276600"/>
            <a:ext cx="936947" cy="914400"/>
          </a:xfrm>
          <a:prstGeom prst="rect">
            <a:avLst/>
          </a:prstGeom>
        </p:spPr>
      </p:pic>
      <p:pic>
        <p:nvPicPr>
          <p:cNvPr id="30" name="Picture 29" descr="Screen shot 2013-02-19 at 11.42.42 AM.png"/>
          <p:cNvPicPr>
            <a:picLocks noChangeAspect="1"/>
          </p:cNvPicPr>
          <p:nvPr/>
        </p:nvPicPr>
        <p:blipFill>
          <a:blip r:embed="rId3"/>
          <a:stretch>
            <a:fillRect/>
          </a:stretch>
        </p:blipFill>
        <p:spPr>
          <a:xfrm>
            <a:off x="6934200" y="3276600"/>
            <a:ext cx="936947" cy="914400"/>
          </a:xfrm>
          <a:prstGeom prst="rect">
            <a:avLst/>
          </a:prstGeom>
        </p:spPr>
      </p:pic>
      <p:pic>
        <p:nvPicPr>
          <p:cNvPr id="31" name="Picture 30" descr="Screen shot 2013-02-19 at 11.42.42 AM.png"/>
          <p:cNvPicPr>
            <a:picLocks noChangeAspect="1"/>
          </p:cNvPicPr>
          <p:nvPr/>
        </p:nvPicPr>
        <p:blipFill>
          <a:blip r:embed="rId3"/>
          <a:stretch>
            <a:fillRect/>
          </a:stretch>
        </p:blipFill>
        <p:spPr>
          <a:xfrm>
            <a:off x="7848600" y="3276600"/>
            <a:ext cx="936947" cy="914400"/>
          </a:xfrm>
          <a:prstGeom prst="rect">
            <a:avLst/>
          </a:prstGeom>
        </p:spPr>
      </p:pic>
      <p:pic>
        <p:nvPicPr>
          <p:cNvPr id="32" name="Picture 31" descr="Screen shot 2013-02-19 at 11.42.42 AM.png"/>
          <p:cNvPicPr>
            <a:picLocks noChangeAspect="1"/>
          </p:cNvPicPr>
          <p:nvPr/>
        </p:nvPicPr>
        <p:blipFill>
          <a:blip r:embed="rId3"/>
          <a:stretch>
            <a:fillRect/>
          </a:stretch>
        </p:blipFill>
        <p:spPr>
          <a:xfrm>
            <a:off x="6019800" y="4191000"/>
            <a:ext cx="936947" cy="914400"/>
          </a:xfrm>
          <a:prstGeom prst="rect">
            <a:avLst/>
          </a:prstGeom>
        </p:spPr>
      </p:pic>
      <p:pic>
        <p:nvPicPr>
          <p:cNvPr id="33" name="Picture 32" descr="Screen shot 2013-02-19 at 11.42.42 AM.png"/>
          <p:cNvPicPr>
            <a:picLocks noChangeAspect="1"/>
          </p:cNvPicPr>
          <p:nvPr/>
        </p:nvPicPr>
        <p:blipFill>
          <a:blip r:embed="rId3"/>
          <a:stretch>
            <a:fillRect/>
          </a:stretch>
        </p:blipFill>
        <p:spPr>
          <a:xfrm>
            <a:off x="6934200" y="4191000"/>
            <a:ext cx="936947" cy="914400"/>
          </a:xfrm>
          <a:prstGeom prst="rect">
            <a:avLst/>
          </a:prstGeom>
        </p:spPr>
      </p:pic>
      <p:pic>
        <p:nvPicPr>
          <p:cNvPr id="34" name="Picture 33" descr="Screen shot 2013-02-19 at 11.42.42 AM.png"/>
          <p:cNvPicPr>
            <a:picLocks noChangeAspect="1"/>
          </p:cNvPicPr>
          <p:nvPr/>
        </p:nvPicPr>
        <p:blipFill>
          <a:blip r:embed="rId3"/>
          <a:stretch>
            <a:fillRect/>
          </a:stretch>
        </p:blipFill>
        <p:spPr>
          <a:xfrm>
            <a:off x="7848600" y="4191000"/>
            <a:ext cx="936947" cy="914400"/>
          </a:xfrm>
          <a:prstGeom prst="rect">
            <a:avLst/>
          </a:prstGeom>
        </p:spPr>
      </p:pic>
      <p:pic>
        <p:nvPicPr>
          <p:cNvPr id="35" name="Picture 34" descr="Screen shot 2013-02-19 at 11.42.42 AM.png"/>
          <p:cNvPicPr>
            <a:picLocks noChangeAspect="1"/>
          </p:cNvPicPr>
          <p:nvPr/>
        </p:nvPicPr>
        <p:blipFill>
          <a:blip r:embed="rId3"/>
          <a:stretch>
            <a:fillRect/>
          </a:stretch>
        </p:blipFill>
        <p:spPr>
          <a:xfrm>
            <a:off x="6019800" y="5181600"/>
            <a:ext cx="936947" cy="914400"/>
          </a:xfrm>
          <a:prstGeom prst="rect">
            <a:avLst/>
          </a:prstGeom>
        </p:spPr>
      </p:pic>
      <p:pic>
        <p:nvPicPr>
          <p:cNvPr id="36" name="Picture 35" descr="Screen shot 2013-02-19 at 11.42.42 AM.png"/>
          <p:cNvPicPr>
            <a:picLocks noChangeAspect="1"/>
          </p:cNvPicPr>
          <p:nvPr/>
        </p:nvPicPr>
        <p:blipFill>
          <a:blip r:embed="rId3"/>
          <a:stretch>
            <a:fillRect/>
          </a:stretch>
        </p:blipFill>
        <p:spPr>
          <a:xfrm>
            <a:off x="6934200" y="5181600"/>
            <a:ext cx="936947" cy="914400"/>
          </a:xfrm>
          <a:prstGeom prst="rect">
            <a:avLst/>
          </a:prstGeom>
        </p:spPr>
      </p:pic>
      <p:pic>
        <p:nvPicPr>
          <p:cNvPr id="37" name="Picture 36" descr="Screen shot 2013-02-19 at 11.42.42 AM.png"/>
          <p:cNvPicPr>
            <a:picLocks noChangeAspect="1"/>
          </p:cNvPicPr>
          <p:nvPr/>
        </p:nvPicPr>
        <p:blipFill>
          <a:blip r:embed="rId3"/>
          <a:stretch>
            <a:fillRect/>
          </a:stretch>
        </p:blipFill>
        <p:spPr>
          <a:xfrm>
            <a:off x="7848600" y="5181600"/>
            <a:ext cx="936947" cy="914400"/>
          </a:xfrm>
          <a:prstGeom prst="rect">
            <a:avLst/>
          </a:prstGeom>
        </p:spPr>
      </p:pic>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graphicFrame>
        <p:nvGraphicFramePr>
          <p:cNvPr id="4" name="Table 3"/>
          <p:cNvGraphicFramePr>
            <a:graphicFrameLocks noGrp="1"/>
          </p:cNvGraphicFramePr>
          <p:nvPr/>
        </p:nvGraphicFramePr>
        <p:xfrm>
          <a:off x="838200" y="2133600"/>
          <a:ext cx="4343400" cy="3002544"/>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2817" name="Rectangle 5"/>
          <p:cNvSpPr>
            <a:spLocks noChangeArrowheads="1"/>
          </p:cNvSpPr>
          <p:nvPr/>
        </p:nvSpPr>
        <p:spPr bwMode="auto">
          <a:xfrm>
            <a:off x="381000" y="5287963"/>
            <a:ext cx="8763000" cy="1570037"/>
          </a:xfrm>
          <a:prstGeom prst="rect">
            <a:avLst/>
          </a:prstGeom>
          <a:no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_________________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___________</a:t>
            </a:r>
          </a:p>
        </p:txBody>
      </p:sp>
      <p:pic>
        <p:nvPicPr>
          <p:cNvPr id="32818" name="Picture 2" descr="http://www.firstchoicemoney.com/xSites/Mortgage/firstchoicemoney/Content/UploadedFiles/Union%20Workers.jpg"/>
          <p:cNvPicPr>
            <a:picLocks noChangeAspect="1" noChangeArrowheads="1"/>
          </p:cNvPicPr>
          <p:nvPr/>
        </p:nvPicPr>
        <p:blipFill>
          <a:blip r:embed="rId2" cstate="print"/>
          <a:srcRect/>
          <a:stretch>
            <a:fillRect/>
          </a:stretch>
        </p:blipFill>
        <p:spPr bwMode="auto">
          <a:xfrm>
            <a:off x="5562600" y="213360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graphicFrame>
        <p:nvGraphicFramePr>
          <p:cNvPr id="4" name="Table 3"/>
          <p:cNvGraphicFramePr>
            <a:graphicFrameLocks noGrp="1"/>
          </p:cNvGraphicFramePr>
          <p:nvPr/>
        </p:nvGraphicFramePr>
        <p:xfrm>
          <a:off x="838200" y="2133600"/>
          <a:ext cx="4343400" cy="3002544"/>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3</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3841" name="Rectangle 5"/>
          <p:cNvSpPr>
            <a:spLocks noChangeArrowheads="1"/>
          </p:cNvSpPr>
          <p:nvPr/>
        </p:nvSpPr>
        <p:spPr bwMode="auto">
          <a:xfrm>
            <a:off x="381000" y="5287963"/>
            <a:ext cx="8763000" cy="1570037"/>
          </a:xfrm>
          <a:prstGeom prst="rect">
            <a:avLst/>
          </a:prstGeom>
          <a:no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_________________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___________</a:t>
            </a:r>
          </a:p>
        </p:txBody>
      </p:sp>
      <p:pic>
        <p:nvPicPr>
          <p:cNvPr id="33842" name="Picture 2" descr="http://www.firstchoicemoney.com/xSites/Mortgage/firstchoicemoney/Content/UploadedFiles/Union%20Workers.jpg"/>
          <p:cNvPicPr>
            <a:picLocks noChangeAspect="1" noChangeArrowheads="1"/>
          </p:cNvPicPr>
          <p:nvPr/>
        </p:nvPicPr>
        <p:blipFill>
          <a:blip r:embed="rId2" cstate="print"/>
          <a:srcRect/>
          <a:stretch>
            <a:fillRect/>
          </a:stretch>
        </p:blipFill>
        <p:spPr bwMode="auto">
          <a:xfrm>
            <a:off x="5562600" y="213360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graphicFrame>
        <p:nvGraphicFramePr>
          <p:cNvPr id="4" name="Table 3"/>
          <p:cNvGraphicFramePr>
            <a:graphicFrameLocks noGrp="1"/>
          </p:cNvGraphicFramePr>
          <p:nvPr/>
        </p:nvGraphicFramePr>
        <p:xfrm>
          <a:off x="838200" y="2133600"/>
          <a:ext cx="4343400" cy="3002544"/>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3</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4865" name="Rectangle 5"/>
          <p:cNvSpPr>
            <a:spLocks noChangeArrowheads="1"/>
          </p:cNvSpPr>
          <p:nvPr/>
        </p:nvSpPr>
        <p:spPr bwMode="auto">
          <a:xfrm>
            <a:off x="381000" y="5287963"/>
            <a:ext cx="8763000" cy="1570037"/>
          </a:xfrm>
          <a:prstGeom prst="rect">
            <a:avLst/>
          </a:prstGeom>
          <a:no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_________________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___________</a:t>
            </a:r>
          </a:p>
        </p:txBody>
      </p:sp>
      <p:pic>
        <p:nvPicPr>
          <p:cNvPr id="34866" name="Picture 2" descr="http://www.firstchoicemoney.com/xSites/Mortgage/firstchoicemoney/Content/UploadedFiles/Union%20Workers.jpg"/>
          <p:cNvPicPr>
            <a:picLocks noChangeAspect="1" noChangeArrowheads="1"/>
          </p:cNvPicPr>
          <p:nvPr/>
        </p:nvPicPr>
        <p:blipFill>
          <a:blip r:embed="rId2" cstate="print"/>
          <a:srcRect/>
          <a:stretch>
            <a:fillRect/>
          </a:stretch>
        </p:blipFill>
        <p:spPr bwMode="auto">
          <a:xfrm>
            <a:off x="5562600" y="213360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graphicFrame>
        <p:nvGraphicFramePr>
          <p:cNvPr id="4" name="Table 3"/>
          <p:cNvGraphicFramePr>
            <a:graphicFrameLocks noGrp="1"/>
          </p:cNvGraphicFramePr>
          <p:nvPr/>
        </p:nvGraphicFramePr>
        <p:xfrm>
          <a:off x="838200" y="2133600"/>
          <a:ext cx="4343400" cy="3002544"/>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3</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5889" name="Rectangle 5"/>
          <p:cNvSpPr>
            <a:spLocks noChangeArrowheads="1"/>
          </p:cNvSpPr>
          <p:nvPr/>
        </p:nvSpPr>
        <p:spPr bwMode="auto">
          <a:xfrm>
            <a:off x="381000" y="5287963"/>
            <a:ext cx="8763000" cy="1570037"/>
          </a:xfrm>
          <a:prstGeom prst="rect">
            <a:avLst/>
          </a:prstGeom>
          <a:no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_________________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___________</a:t>
            </a:r>
          </a:p>
        </p:txBody>
      </p:sp>
      <p:pic>
        <p:nvPicPr>
          <p:cNvPr id="35890" name="Picture 2" descr="http://www.firstchoicemoney.com/xSites/Mortgage/firstchoicemoney/Content/UploadedFiles/Union%20Workers.jpg"/>
          <p:cNvPicPr>
            <a:picLocks noChangeAspect="1" noChangeArrowheads="1"/>
          </p:cNvPicPr>
          <p:nvPr/>
        </p:nvPicPr>
        <p:blipFill>
          <a:blip r:embed="rId2" cstate="print"/>
          <a:srcRect/>
          <a:stretch>
            <a:fillRect/>
          </a:stretch>
        </p:blipFill>
        <p:spPr bwMode="auto">
          <a:xfrm>
            <a:off x="5562600" y="213360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2255838"/>
          <a:ext cx="4343400" cy="3002544"/>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3</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36912" name="Picture 2"/>
          <p:cNvPicPr>
            <a:picLocks noChangeAspect="1" noChangeArrowheads="1"/>
          </p:cNvPicPr>
          <p:nvPr/>
        </p:nvPicPr>
        <p:blipFill>
          <a:blip r:embed="rId2" cstate="print"/>
          <a:srcRect l="42607" t="29890" r="55188" b="65820"/>
          <a:stretch>
            <a:fillRect/>
          </a:stretch>
        </p:blipFill>
        <p:spPr bwMode="auto">
          <a:xfrm>
            <a:off x="1592263" y="19050"/>
            <a:ext cx="190500" cy="279400"/>
          </a:xfrm>
          <a:prstGeom prst="rect">
            <a:avLst/>
          </a:prstGeom>
          <a:noFill/>
          <a:ln w="9525">
            <a:noFill/>
            <a:miter lim="800000"/>
            <a:headEnd/>
            <a:tailEnd/>
          </a:ln>
        </p:spPr>
      </p:pic>
      <p:sp>
        <p:nvSpPr>
          <p:cNvPr id="36913" name="Rectangle 5"/>
          <p:cNvSpPr>
            <a:spLocks noChangeArrowheads="1"/>
          </p:cNvSpPr>
          <p:nvPr/>
        </p:nvSpPr>
        <p:spPr bwMode="auto">
          <a:xfrm>
            <a:off x="0" y="5457825"/>
            <a:ext cx="9144000" cy="1077913"/>
          </a:xfrm>
          <a:prstGeom prst="rect">
            <a:avLst/>
          </a:prstGeom>
          <a:solidFill>
            <a:schemeClr val="bg1"/>
          </a:solid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two?_______2________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a:t>
            </a:r>
          </a:p>
        </p:txBody>
      </p:sp>
      <p:pic>
        <p:nvPicPr>
          <p:cNvPr id="36914" name="Picture 2" descr="http://www.firstchoicemoney.com/xSites/Mortgage/firstchoicemoney/Content/UploadedFiles/Union%20Workers.jpg"/>
          <p:cNvPicPr>
            <a:picLocks noChangeAspect="1" noChangeArrowheads="1"/>
          </p:cNvPicPr>
          <p:nvPr/>
        </p:nvPicPr>
        <p:blipFill>
          <a:blip r:embed="rId3" cstate="print"/>
          <a:srcRect/>
          <a:stretch>
            <a:fillRect/>
          </a:stretch>
        </p:blipFill>
        <p:spPr bwMode="auto">
          <a:xfrm>
            <a:off x="5562600" y="2133600"/>
            <a:ext cx="3200400" cy="3200400"/>
          </a:xfrm>
          <a:prstGeom prst="rect">
            <a:avLst/>
          </a:prstGeom>
          <a:noFill/>
          <a:ln w="9525">
            <a:noFill/>
            <a:miter lim="800000"/>
            <a:headEnd/>
            <a:tailEnd/>
          </a:ln>
        </p:spPr>
      </p:pic>
      <p:sp>
        <p:nvSpPr>
          <p:cNvPr id="36915"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2255838"/>
          <a:ext cx="4343400" cy="3002544"/>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3</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37936" name="Picture 2"/>
          <p:cNvPicPr>
            <a:picLocks noChangeAspect="1" noChangeArrowheads="1"/>
          </p:cNvPicPr>
          <p:nvPr/>
        </p:nvPicPr>
        <p:blipFill>
          <a:blip r:embed="rId2" cstate="print"/>
          <a:srcRect l="42607" t="29890" r="55188" b="65820"/>
          <a:stretch>
            <a:fillRect/>
          </a:stretch>
        </p:blipFill>
        <p:spPr bwMode="auto">
          <a:xfrm>
            <a:off x="1592263" y="19050"/>
            <a:ext cx="190500" cy="279400"/>
          </a:xfrm>
          <a:prstGeom prst="rect">
            <a:avLst/>
          </a:prstGeom>
          <a:noFill/>
          <a:ln w="9525">
            <a:noFill/>
            <a:miter lim="800000"/>
            <a:headEnd/>
            <a:tailEnd/>
          </a:ln>
        </p:spPr>
      </p:pic>
      <p:sp>
        <p:nvSpPr>
          <p:cNvPr id="37937" name="Rectangle 5"/>
          <p:cNvSpPr>
            <a:spLocks noChangeArrowheads="1"/>
          </p:cNvSpPr>
          <p:nvPr/>
        </p:nvSpPr>
        <p:spPr bwMode="auto">
          <a:xfrm>
            <a:off x="0" y="5457825"/>
            <a:ext cx="9144000" cy="1077913"/>
          </a:xfrm>
          <a:prstGeom prst="rect">
            <a:avLst/>
          </a:prstGeom>
          <a:solidFill>
            <a:schemeClr val="bg1"/>
          </a:solid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two?_______2________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_____1___________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a:t>
            </a:r>
          </a:p>
        </p:txBody>
      </p:sp>
      <p:pic>
        <p:nvPicPr>
          <p:cNvPr id="37938" name="Picture 2" descr="http://www.firstchoicemoney.com/xSites/Mortgage/firstchoicemoney/Content/UploadedFiles/Union%20Workers.jpg"/>
          <p:cNvPicPr>
            <a:picLocks noChangeAspect="1" noChangeArrowheads="1"/>
          </p:cNvPicPr>
          <p:nvPr/>
        </p:nvPicPr>
        <p:blipFill>
          <a:blip r:embed="rId3" cstate="print"/>
          <a:srcRect/>
          <a:stretch>
            <a:fillRect/>
          </a:stretch>
        </p:blipFill>
        <p:spPr bwMode="auto">
          <a:xfrm>
            <a:off x="5562600" y="2133600"/>
            <a:ext cx="3200400" cy="3200400"/>
          </a:xfrm>
          <a:prstGeom prst="rect">
            <a:avLst/>
          </a:prstGeom>
          <a:noFill/>
          <a:ln w="9525">
            <a:noFill/>
            <a:miter lim="800000"/>
            <a:headEnd/>
            <a:tailEnd/>
          </a:ln>
        </p:spPr>
      </p:pic>
      <p:sp>
        <p:nvSpPr>
          <p:cNvPr id="37939"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2255838"/>
          <a:ext cx="4343400" cy="3002544"/>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3</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38960" name="Picture 2"/>
          <p:cNvPicPr>
            <a:picLocks noChangeAspect="1" noChangeArrowheads="1"/>
          </p:cNvPicPr>
          <p:nvPr/>
        </p:nvPicPr>
        <p:blipFill>
          <a:blip r:embed="rId2" cstate="print"/>
          <a:srcRect l="42607" t="29890" r="55188" b="65820"/>
          <a:stretch>
            <a:fillRect/>
          </a:stretch>
        </p:blipFill>
        <p:spPr bwMode="auto">
          <a:xfrm>
            <a:off x="1592263" y="19050"/>
            <a:ext cx="190500" cy="279400"/>
          </a:xfrm>
          <a:prstGeom prst="rect">
            <a:avLst/>
          </a:prstGeom>
          <a:noFill/>
          <a:ln w="9525">
            <a:noFill/>
            <a:miter lim="800000"/>
            <a:headEnd/>
            <a:tailEnd/>
          </a:ln>
        </p:spPr>
      </p:pic>
      <p:sp>
        <p:nvSpPr>
          <p:cNvPr id="38961" name="Rectangle 5"/>
          <p:cNvSpPr>
            <a:spLocks noChangeArrowheads="1"/>
          </p:cNvSpPr>
          <p:nvPr/>
        </p:nvSpPr>
        <p:spPr bwMode="auto">
          <a:xfrm>
            <a:off x="0" y="5457825"/>
            <a:ext cx="9144000" cy="1077913"/>
          </a:xfrm>
          <a:prstGeom prst="rect">
            <a:avLst/>
          </a:prstGeom>
          <a:solidFill>
            <a:schemeClr val="bg1"/>
          </a:solid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two?_______2________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_____1___________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___4___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a:t>
            </a:r>
          </a:p>
        </p:txBody>
      </p:sp>
      <p:pic>
        <p:nvPicPr>
          <p:cNvPr id="38962" name="Picture 2" descr="http://www.firstchoicemoney.com/xSites/Mortgage/firstchoicemoney/Content/UploadedFiles/Union%20Workers.jpg"/>
          <p:cNvPicPr>
            <a:picLocks noChangeAspect="1" noChangeArrowheads="1"/>
          </p:cNvPicPr>
          <p:nvPr/>
        </p:nvPicPr>
        <p:blipFill>
          <a:blip r:embed="rId3" cstate="print"/>
          <a:srcRect/>
          <a:stretch>
            <a:fillRect/>
          </a:stretch>
        </p:blipFill>
        <p:spPr bwMode="auto">
          <a:xfrm>
            <a:off x="5562600" y="2133600"/>
            <a:ext cx="3200400" cy="3200400"/>
          </a:xfrm>
          <a:prstGeom prst="rect">
            <a:avLst/>
          </a:prstGeom>
          <a:noFill/>
          <a:ln w="9525">
            <a:noFill/>
            <a:miter lim="800000"/>
            <a:headEnd/>
            <a:tailEnd/>
          </a:ln>
        </p:spPr>
      </p:pic>
      <p:sp>
        <p:nvSpPr>
          <p:cNvPr id="38963"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2255838"/>
          <a:ext cx="4343400" cy="3002544"/>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3</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39984" name="Picture 2"/>
          <p:cNvPicPr>
            <a:picLocks noChangeAspect="1" noChangeArrowheads="1"/>
          </p:cNvPicPr>
          <p:nvPr/>
        </p:nvPicPr>
        <p:blipFill>
          <a:blip r:embed="rId2" cstate="print"/>
          <a:srcRect l="42607" t="29890" r="55188" b="65820"/>
          <a:stretch>
            <a:fillRect/>
          </a:stretch>
        </p:blipFill>
        <p:spPr bwMode="auto">
          <a:xfrm>
            <a:off x="1592263" y="19050"/>
            <a:ext cx="190500" cy="279400"/>
          </a:xfrm>
          <a:prstGeom prst="rect">
            <a:avLst/>
          </a:prstGeom>
          <a:noFill/>
          <a:ln w="9525">
            <a:noFill/>
            <a:miter lim="800000"/>
            <a:headEnd/>
            <a:tailEnd/>
          </a:ln>
        </p:spPr>
      </p:pic>
      <p:sp>
        <p:nvSpPr>
          <p:cNvPr id="39985" name="Rectangle 5"/>
          <p:cNvSpPr>
            <a:spLocks noChangeArrowheads="1"/>
          </p:cNvSpPr>
          <p:nvPr/>
        </p:nvSpPr>
        <p:spPr bwMode="auto">
          <a:xfrm>
            <a:off x="0" y="5457825"/>
            <a:ext cx="9144000" cy="1077913"/>
          </a:xfrm>
          <a:prstGeom prst="rect">
            <a:avLst/>
          </a:prstGeom>
          <a:solidFill>
            <a:schemeClr val="bg1"/>
          </a:solid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two?_______2________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_____1___________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___4___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___8___</a:t>
            </a:r>
          </a:p>
        </p:txBody>
      </p:sp>
      <p:pic>
        <p:nvPicPr>
          <p:cNvPr id="39986" name="Picture 2" descr="http://www.firstchoicemoney.com/xSites/Mortgage/firstchoicemoney/Content/UploadedFiles/Union%20Workers.jpg"/>
          <p:cNvPicPr>
            <a:picLocks noChangeAspect="1" noChangeArrowheads="1"/>
          </p:cNvPicPr>
          <p:nvPr/>
        </p:nvPicPr>
        <p:blipFill>
          <a:blip r:embed="rId3" cstate="print"/>
          <a:srcRect/>
          <a:stretch>
            <a:fillRect/>
          </a:stretch>
        </p:blipFill>
        <p:spPr bwMode="auto">
          <a:xfrm>
            <a:off x="5562600" y="2133600"/>
            <a:ext cx="3200400" cy="3200400"/>
          </a:xfrm>
          <a:prstGeom prst="rect">
            <a:avLst/>
          </a:prstGeom>
          <a:noFill/>
          <a:ln w="9525">
            <a:noFill/>
            <a:miter lim="800000"/>
            <a:headEnd/>
            <a:tailEnd/>
          </a:ln>
        </p:spPr>
      </p:pic>
      <p:sp>
        <p:nvSpPr>
          <p:cNvPr id="39987"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Marginal Returns</a:t>
            </a:r>
          </a:p>
        </p:txBody>
      </p:sp>
      <p:sp>
        <p:nvSpPr>
          <p:cNvPr id="3" name="Content Placeholder 2"/>
          <p:cNvSpPr>
            <a:spLocks noGrp="1"/>
          </p:cNvSpPr>
          <p:nvPr>
            <p:ph idx="1"/>
          </p:nvPr>
        </p:nvSpPr>
        <p:spPr>
          <a:xfrm>
            <a:off x="809625" y="2062163"/>
            <a:ext cx="8334375" cy="3881437"/>
          </a:xfrm>
        </p:spPr>
        <p:txBody>
          <a:bodyPr/>
          <a:lstStyle/>
          <a:p>
            <a:pPr>
              <a:defRPr/>
            </a:pPr>
            <a:r>
              <a:rPr lang="en-US" sz="2000" dirty="0" smtClean="0">
                <a:latin typeface="Calibri" pitchFamily="34" charset="0"/>
              </a:rPr>
              <a:t>Increasing marginal returns – Increases in output per worker added by the firm</a:t>
            </a:r>
          </a:p>
          <a:p>
            <a:pPr>
              <a:defRPr/>
            </a:pPr>
            <a:r>
              <a:rPr lang="en-US" sz="2000" dirty="0" smtClean="0">
                <a:solidFill>
                  <a:schemeClr val="accent5">
                    <a:lumMod val="50000"/>
                  </a:schemeClr>
                </a:solidFill>
                <a:latin typeface="Calibri" pitchFamily="34" charset="0"/>
              </a:rPr>
              <a:t>Diminishing marginal returns – Additional workers increase total output, but at a decreasing rate</a:t>
            </a:r>
          </a:p>
          <a:p>
            <a:pPr>
              <a:defRPr/>
            </a:pPr>
            <a:r>
              <a:rPr lang="en-US" sz="2000" dirty="0" smtClean="0">
                <a:latin typeface="Calibri" pitchFamily="34" charset="0"/>
              </a:rPr>
              <a:t>Negative Marginal Returns – Adding additional workers decreases output</a:t>
            </a:r>
            <a:endParaRPr lang="en-US" sz="2000" dirty="0">
              <a:latin typeface="Calibri" pitchFamily="34" charset="0"/>
            </a:endParaRPr>
          </a:p>
        </p:txBody>
      </p:sp>
      <p:pic>
        <p:nvPicPr>
          <p:cNvPr id="40964" name="Picture 2" descr="http://celestinechua.com/blog/images/law-of-diminishing-returns.jpg"/>
          <p:cNvPicPr>
            <a:picLocks noChangeAspect="1" noChangeArrowheads="1"/>
          </p:cNvPicPr>
          <p:nvPr/>
        </p:nvPicPr>
        <p:blipFill>
          <a:blip r:embed="rId2" cstate="print"/>
          <a:srcRect/>
          <a:stretch>
            <a:fillRect/>
          </a:stretch>
        </p:blipFill>
        <p:spPr bwMode="auto">
          <a:xfrm>
            <a:off x="5334000" y="4038600"/>
            <a:ext cx="3678238" cy="2819400"/>
          </a:xfrm>
          <a:prstGeom prst="rect">
            <a:avLst/>
          </a:prstGeom>
          <a:noFill/>
          <a:ln w="9525">
            <a:noFill/>
            <a:miter lim="800000"/>
            <a:headEnd/>
            <a:tailEnd/>
          </a:ln>
        </p:spPr>
      </p:pic>
      <p:graphicFrame>
        <p:nvGraphicFramePr>
          <p:cNvPr id="6" name="Table 5"/>
          <p:cNvGraphicFramePr>
            <a:graphicFrameLocks noGrp="1"/>
          </p:cNvGraphicFramePr>
          <p:nvPr/>
        </p:nvGraphicFramePr>
        <p:xfrm>
          <a:off x="990600" y="3886200"/>
          <a:ext cx="4038600" cy="2699003"/>
        </p:xfrm>
        <a:graphic>
          <a:graphicData uri="http://schemas.openxmlformats.org/drawingml/2006/table">
            <a:tbl>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341281">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4787">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4787">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4787">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4787">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4787">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8564">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4787">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3</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4787">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4787">
                <a:tc>
                  <a:txBody>
                    <a:bodyPr/>
                    <a:lstStyle/>
                    <a:p>
                      <a:pPr marL="0" marR="0" algn="ctr">
                        <a:lnSpc>
                          <a:spcPct val="115000"/>
                        </a:lnSpc>
                        <a:spcBef>
                          <a:spcPts val="0"/>
                        </a:spcBef>
                        <a:spcAft>
                          <a:spcPts val="1000"/>
                        </a:spcAft>
                      </a:pPr>
                      <a:r>
                        <a:rPr lang="en-US" sz="140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7" name="Oval 6"/>
          <p:cNvSpPr>
            <a:spLocks noChangeArrowheads="1"/>
          </p:cNvSpPr>
          <p:nvPr/>
        </p:nvSpPr>
        <p:spPr bwMode="auto">
          <a:xfrm>
            <a:off x="4191000" y="5410200"/>
            <a:ext cx="304800" cy="152400"/>
          </a:xfrm>
          <a:prstGeom prst="ellipse">
            <a:avLst/>
          </a:prstGeom>
          <a:noFill/>
          <a:ln w="9525" algn="ctr">
            <a:solidFill>
              <a:schemeClr val="tx1"/>
            </a:solidFill>
            <a:round/>
            <a:headEnd/>
            <a:tailEnd/>
          </a:ln>
        </p:spPr>
        <p:txBody>
          <a:bodyPr wrap="none"/>
          <a:lstStyle/>
          <a:p>
            <a:endParaRPr lang="en-US"/>
          </a:p>
        </p:txBody>
      </p:sp>
      <p:sp>
        <p:nvSpPr>
          <p:cNvPr id="8" name="Oval 7"/>
          <p:cNvSpPr>
            <a:spLocks noChangeArrowheads="1"/>
          </p:cNvSpPr>
          <p:nvPr/>
        </p:nvSpPr>
        <p:spPr bwMode="auto">
          <a:xfrm>
            <a:off x="4191000" y="6400800"/>
            <a:ext cx="304800" cy="152400"/>
          </a:xfrm>
          <a:prstGeom prst="ellipse">
            <a:avLst/>
          </a:prstGeom>
          <a:noFill/>
          <a:ln w="9525" algn="ctr">
            <a:solidFill>
              <a:schemeClr val="tx1"/>
            </a:solidFill>
            <a:round/>
            <a:headEnd/>
            <a:tailEnd/>
          </a:ln>
        </p:spPr>
        <p:txBody>
          <a:bodyPr wrap="none"/>
          <a:lstStyle/>
          <a:p>
            <a:endParaRPr lang="en-US"/>
          </a:p>
        </p:txBody>
      </p:sp>
      <p:cxnSp>
        <p:nvCxnSpPr>
          <p:cNvPr id="10" name="Straight Arrow Connector 9"/>
          <p:cNvCxnSpPr>
            <a:cxnSpLocks noChangeShapeType="1"/>
          </p:cNvCxnSpPr>
          <p:nvPr/>
        </p:nvCxnSpPr>
        <p:spPr bwMode="auto">
          <a:xfrm rot="5400000">
            <a:off x="4266407" y="5028406"/>
            <a:ext cx="609600" cy="1587"/>
          </a:xfrm>
          <a:prstGeom prst="straightConnector1">
            <a:avLst/>
          </a:prstGeom>
          <a:noFill/>
          <a:ln w="9525" algn="ctr">
            <a:solidFill>
              <a:schemeClr val="tx1"/>
            </a:solidFill>
            <a:round/>
            <a:headEnd/>
            <a:tailEnd type="arrow" w="med" len="med"/>
          </a:ln>
        </p:spPr>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378700" cy="1143000"/>
          </a:xfrm>
        </p:spPr>
        <p:txBody>
          <a:bodyPr/>
          <a:lstStyle/>
          <a:p>
            <a:r>
              <a:rPr lang="en-US" dirty="0" smtClean="0">
                <a:latin typeface="Calibri" pitchFamily="34" charset="0"/>
              </a:rPr>
              <a:t>Production Costs</a:t>
            </a:r>
          </a:p>
        </p:txBody>
      </p:sp>
      <p:sp>
        <p:nvSpPr>
          <p:cNvPr id="3" name="Content Placeholder 2"/>
          <p:cNvSpPr>
            <a:spLocks noGrp="1"/>
          </p:cNvSpPr>
          <p:nvPr>
            <p:ph idx="1"/>
          </p:nvPr>
        </p:nvSpPr>
        <p:spPr>
          <a:xfrm>
            <a:off x="685800" y="1219200"/>
            <a:ext cx="8334375" cy="3881438"/>
          </a:xfrm>
          <a:solidFill>
            <a:schemeClr val="bg1"/>
          </a:solidFill>
        </p:spPr>
        <p:txBody>
          <a:bodyPr/>
          <a:lstStyle/>
          <a:p>
            <a:pPr>
              <a:defRPr/>
            </a:pPr>
            <a:r>
              <a:rPr lang="en-US" sz="2100" dirty="0" smtClean="0">
                <a:latin typeface="Calibri" pitchFamily="34" charset="0"/>
              </a:rPr>
              <a:t>Fixed costs – a cost that does not change no matter how much of a good is produced</a:t>
            </a:r>
          </a:p>
          <a:p>
            <a:pPr lvl="1">
              <a:defRPr/>
            </a:pPr>
            <a:r>
              <a:rPr lang="en-US" sz="1700" dirty="0" smtClean="0">
                <a:latin typeface="Calibri" pitchFamily="34" charset="0"/>
              </a:rPr>
              <a:t>Rent, salaried employees, etc. </a:t>
            </a:r>
          </a:p>
          <a:p>
            <a:pPr>
              <a:defRPr/>
            </a:pPr>
            <a:r>
              <a:rPr lang="en-US" sz="2100" dirty="0" smtClean="0">
                <a:solidFill>
                  <a:schemeClr val="accent5">
                    <a:lumMod val="50000"/>
                  </a:schemeClr>
                </a:solidFill>
                <a:latin typeface="Calibri" pitchFamily="34" charset="0"/>
              </a:rPr>
              <a:t>Variable costs – costs that rise or fall depending on the quantity produced</a:t>
            </a:r>
          </a:p>
          <a:p>
            <a:pPr lvl="1">
              <a:defRPr/>
            </a:pPr>
            <a:r>
              <a:rPr lang="en-US" sz="1700" dirty="0" smtClean="0">
                <a:solidFill>
                  <a:schemeClr val="accent5">
                    <a:lumMod val="50000"/>
                  </a:schemeClr>
                </a:solidFill>
                <a:latin typeface="Calibri" pitchFamily="34" charset="0"/>
              </a:rPr>
              <a:t>Electricity, hourly workers, etc. </a:t>
            </a:r>
          </a:p>
          <a:p>
            <a:pPr>
              <a:defRPr/>
            </a:pPr>
            <a:r>
              <a:rPr lang="en-US" sz="2100" dirty="0" smtClean="0">
                <a:latin typeface="Calibri" pitchFamily="34" charset="0"/>
              </a:rPr>
              <a:t>Total cost – fixed costs and variable costs added together</a:t>
            </a:r>
          </a:p>
          <a:p>
            <a:pPr>
              <a:defRPr/>
            </a:pPr>
            <a:r>
              <a:rPr lang="en-US" sz="2100" dirty="0" smtClean="0">
                <a:solidFill>
                  <a:schemeClr val="accent5">
                    <a:lumMod val="50000"/>
                  </a:schemeClr>
                </a:solidFill>
                <a:latin typeface="Calibri" pitchFamily="34" charset="0"/>
              </a:rPr>
              <a:t>Marginal cost – additional cost of producing one more unit</a:t>
            </a:r>
          </a:p>
          <a:p>
            <a:pPr>
              <a:defRPr/>
            </a:pPr>
            <a:r>
              <a:rPr lang="en-US" sz="2100" dirty="0" smtClean="0">
                <a:latin typeface="Calibri" pitchFamily="34" charset="0"/>
              </a:rPr>
              <a:t>Marginal revenue – additional income from selling one more unit of a good</a:t>
            </a:r>
            <a:endParaRPr lang="en-US" sz="2100" dirty="0">
              <a:latin typeface="Calibri" pitchFamily="34" charset="0"/>
            </a:endParaRPr>
          </a:p>
        </p:txBody>
      </p:sp>
      <p:pic>
        <p:nvPicPr>
          <p:cNvPr id="41988" name="Picture 2" descr="http://www.pavcsk12.org/newsroom/assets/image/RentLogo.jpg"/>
          <p:cNvPicPr>
            <a:picLocks noChangeAspect="1" noChangeArrowheads="1"/>
          </p:cNvPicPr>
          <p:nvPr/>
        </p:nvPicPr>
        <p:blipFill>
          <a:blip r:embed="rId2" cstate="print"/>
          <a:srcRect/>
          <a:stretch>
            <a:fillRect/>
          </a:stretch>
        </p:blipFill>
        <p:spPr bwMode="auto">
          <a:xfrm>
            <a:off x="1143000" y="5027613"/>
            <a:ext cx="3265488" cy="1682750"/>
          </a:xfrm>
          <a:prstGeom prst="rect">
            <a:avLst/>
          </a:prstGeom>
          <a:noFill/>
          <a:ln w="9525">
            <a:noFill/>
            <a:miter lim="800000"/>
            <a:headEnd/>
            <a:tailEnd/>
          </a:ln>
        </p:spPr>
      </p:pic>
      <p:pic>
        <p:nvPicPr>
          <p:cNvPr id="41989" name="Picture 4" descr="http://www.cps.ci.cambridge.ma.us/tobin/directory/Grade5/Electricity/banner_electricity.gif"/>
          <p:cNvPicPr>
            <a:picLocks noChangeAspect="1" noChangeArrowheads="1"/>
          </p:cNvPicPr>
          <p:nvPr/>
        </p:nvPicPr>
        <p:blipFill>
          <a:blip r:embed="rId3" cstate="print"/>
          <a:srcRect/>
          <a:stretch>
            <a:fillRect/>
          </a:stretch>
        </p:blipFill>
        <p:spPr bwMode="auto">
          <a:xfrm>
            <a:off x="5119688" y="4902200"/>
            <a:ext cx="3414712" cy="19558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304800"/>
            <a:ext cx="8534400" cy="1143000"/>
          </a:xfrm>
          <a:noFill/>
        </p:spPr>
        <p:txBody>
          <a:bodyPr/>
          <a:lstStyle/>
          <a:p>
            <a:pPr eaLnBrk="1" hangingPunct="1"/>
            <a:r>
              <a:rPr lang="en-US" sz="3600" dirty="0" smtClean="0">
                <a:solidFill>
                  <a:schemeClr val="folHlink"/>
                </a:solidFill>
                <a:latin typeface="Calibri" pitchFamily="34" charset="0"/>
              </a:rPr>
              <a:t>The Supply Schedule and Curve</a:t>
            </a:r>
          </a:p>
        </p:txBody>
      </p:sp>
      <p:grpSp>
        <p:nvGrpSpPr>
          <p:cNvPr id="2" name="Group 50"/>
          <p:cNvGrpSpPr>
            <a:grpSpLocks/>
          </p:cNvGrpSpPr>
          <p:nvPr/>
        </p:nvGrpSpPr>
        <p:grpSpPr bwMode="auto">
          <a:xfrm>
            <a:off x="4114800" y="1981200"/>
            <a:ext cx="4114800" cy="4497388"/>
            <a:chOff x="2510" y="1224"/>
            <a:chExt cx="2592" cy="2878"/>
          </a:xfrm>
        </p:grpSpPr>
        <p:sp>
          <p:nvSpPr>
            <p:cNvPr id="12327" name="Rectangle 51"/>
            <p:cNvSpPr>
              <a:spLocks noChangeArrowheads="1"/>
            </p:cNvSpPr>
            <p:nvPr/>
          </p:nvSpPr>
          <p:spPr bwMode="auto">
            <a:xfrm>
              <a:off x="3123" y="1273"/>
              <a:ext cx="875" cy="148"/>
            </a:xfrm>
            <a:prstGeom prst="rect">
              <a:avLst/>
            </a:prstGeom>
            <a:noFill/>
            <a:ln w="9525">
              <a:noFill/>
              <a:miter lim="800000"/>
              <a:headEnd/>
              <a:tailEnd/>
            </a:ln>
          </p:spPr>
          <p:txBody>
            <a:bodyPr wrap="none" lIns="0" tIns="0" rIns="0" bIns="0">
              <a:spAutoFit/>
            </a:bodyPr>
            <a:lstStyle/>
            <a:p>
              <a:pPr defTabSz="514350" eaLnBrk="0" hangingPunct="0"/>
              <a:r>
                <a:rPr lang="en-AU" sz="1500" b="1" dirty="0">
                  <a:solidFill>
                    <a:srgbClr val="000000"/>
                  </a:solidFill>
                  <a:latin typeface="Arial" pitchFamily="34" charset="0"/>
                </a:rPr>
                <a:t>Price per</a:t>
              </a:r>
              <a:r>
                <a:rPr lang="en-AU" sz="1500" b="1" dirty="0" smtClean="0">
                  <a:solidFill>
                    <a:srgbClr val="000000"/>
                  </a:solidFill>
                  <a:latin typeface="Arial" pitchFamily="34" charset="0"/>
                </a:rPr>
                <a:t> home</a:t>
              </a:r>
              <a:endParaRPr lang="en-AU" sz="1500" b="1" dirty="0">
                <a:solidFill>
                  <a:srgbClr val="000000"/>
                </a:solidFill>
                <a:latin typeface="Arial" pitchFamily="34" charset="0"/>
              </a:endParaRPr>
            </a:p>
          </p:txBody>
        </p:sp>
        <p:sp>
          <p:nvSpPr>
            <p:cNvPr id="12328" name="Rectangle 53"/>
            <p:cNvSpPr>
              <a:spLocks noChangeArrowheads="1"/>
            </p:cNvSpPr>
            <p:nvPr/>
          </p:nvSpPr>
          <p:spPr bwMode="auto">
            <a:xfrm>
              <a:off x="3115" y="1485"/>
              <a:ext cx="0" cy="144"/>
            </a:xfrm>
            <a:prstGeom prst="rect">
              <a:avLst/>
            </a:prstGeom>
            <a:noFill/>
            <a:ln w="9525">
              <a:noFill/>
              <a:miter lim="800000"/>
              <a:headEnd/>
              <a:tailEnd/>
            </a:ln>
          </p:spPr>
          <p:txBody>
            <a:bodyPr wrap="none" lIns="0" tIns="0" rIns="0" bIns="0">
              <a:spAutoFit/>
            </a:bodyPr>
            <a:lstStyle/>
            <a:p>
              <a:pPr defTabSz="514350" eaLnBrk="0" hangingPunct="0"/>
              <a:endParaRPr lang="en-AU" sz="1500" b="1">
                <a:solidFill>
                  <a:srgbClr val="000000"/>
                </a:solidFill>
                <a:latin typeface="Arial" pitchFamily="34" charset="0"/>
              </a:endParaRPr>
            </a:p>
          </p:txBody>
        </p:sp>
        <p:sp>
          <p:nvSpPr>
            <p:cNvPr id="12329" name="Rectangle 54"/>
            <p:cNvSpPr>
              <a:spLocks noChangeArrowheads="1"/>
            </p:cNvSpPr>
            <p:nvPr/>
          </p:nvSpPr>
          <p:spPr bwMode="auto">
            <a:xfrm>
              <a:off x="2560" y="2664"/>
              <a:ext cx="202" cy="148"/>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pitchFamily="34" charset="0"/>
                </a:rPr>
                <a:t>150</a:t>
              </a:r>
              <a:endParaRPr lang="en-AU" sz="1500" b="1" dirty="0">
                <a:solidFill>
                  <a:srgbClr val="000000"/>
                </a:solidFill>
                <a:latin typeface="Arial" pitchFamily="34" charset="0"/>
              </a:endParaRPr>
            </a:p>
          </p:txBody>
        </p:sp>
        <p:sp>
          <p:nvSpPr>
            <p:cNvPr id="12330" name="Rectangle 55"/>
            <p:cNvSpPr>
              <a:spLocks noChangeArrowheads="1"/>
            </p:cNvSpPr>
            <p:nvPr/>
          </p:nvSpPr>
          <p:spPr bwMode="auto">
            <a:xfrm>
              <a:off x="2560" y="2298"/>
              <a:ext cx="202" cy="148"/>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pitchFamily="34" charset="0"/>
                </a:rPr>
                <a:t>200</a:t>
              </a:r>
              <a:endParaRPr lang="en-AU" sz="1500" b="1" dirty="0">
                <a:solidFill>
                  <a:srgbClr val="000000"/>
                </a:solidFill>
                <a:latin typeface="Arial" pitchFamily="34" charset="0"/>
              </a:endParaRPr>
            </a:p>
          </p:txBody>
        </p:sp>
        <p:sp>
          <p:nvSpPr>
            <p:cNvPr id="12331" name="Rectangle 56"/>
            <p:cNvSpPr>
              <a:spLocks noChangeArrowheads="1"/>
            </p:cNvSpPr>
            <p:nvPr/>
          </p:nvSpPr>
          <p:spPr bwMode="auto">
            <a:xfrm>
              <a:off x="2560" y="1944"/>
              <a:ext cx="202" cy="148"/>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pitchFamily="34" charset="0"/>
                </a:rPr>
                <a:t>250</a:t>
              </a:r>
              <a:endParaRPr lang="en-AU" sz="1500" b="1" dirty="0">
                <a:solidFill>
                  <a:srgbClr val="000000"/>
                </a:solidFill>
                <a:latin typeface="Arial" pitchFamily="34" charset="0"/>
              </a:endParaRPr>
            </a:p>
          </p:txBody>
        </p:sp>
        <p:sp>
          <p:nvSpPr>
            <p:cNvPr id="12332" name="Rectangle 57"/>
            <p:cNvSpPr>
              <a:spLocks noChangeArrowheads="1"/>
            </p:cNvSpPr>
            <p:nvPr/>
          </p:nvSpPr>
          <p:spPr bwMode="auto">
            <a:xfrm>
              <a:off x="2510" y="1579"/>
              <a:ext cx="270" cy="148"/>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pitchFamily="34" charset="0"/>
                </a:rPr>
                <a:t>$300</a:t>
              </a:r>
              <a:endParaRPr lang="en-AU" sz="1500" b="1" dirty="0">
                <a:solidFill>
                  <a:srgbClr val="000000"/>
                </a:solidFill>
                <a:latin typeface="Arial" pitchFamily="34" charset="0"/>
              </a:endParaRPr>
            </a:p>
          </p:txBody>
        </p:sp>
        <p:sp>
          <p:nvSpPr>
            <p:cNvPr id="12333" name="Rectangle 58"/>
            <p:cNvSpPr>
              <a:spLocks noChangeArrowheads="1"/>
            </p:cNvSpPr>
            <p:nvPr/>
          </p:nvSpPr>
          <p:spPr bwMode="auto">
            <a:xfrm>
              <a:off x="2560" y="3018"/>
              <a:ext cx="202" cy="148"/>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pitchFamily="34" charset="0"/>
                </a:rPr>
                <a:t>130</a:t>
              </a:r>
              <a:endParaRPr lang="en-AU" sz="1500" b="1" dirty="0">
                <a:solidFill>
                  <a:srgbClr val="000000"/>
                </a:solidFill>
                <a:latin typeface="Arial" pitchFamily="34" charset="0"/>
              </a:endParaRPr>
            </a:p>
          </p:txBody>
        </p:sp>
        <p:sp>
          <p:nvSpPr>
            <p:cNvPr id="12334" name="Rectangle 59"/>
            <p:cNvSpPr>
              <a:spLocks noChangeArrowheads="1"/>
            </p:cNvSpPr>
            <p:nvPr/>
          </p:nvSpPr>
          <p:spPr bwMode="auto">
            <a:xfrm>
              <a:off x="2560" y="3362"/>
              <a:ext cx="202" cy="148"/>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pitchFamily="34" charset="0"/>
                </a:rPr>
                <a:t>100</a:t>
              </a:r>
              <a:endParaRPr lang="en-AU" sz="1500" b="1" dirty="0">
                <a:solidFill>
                  <a:srgbClr val="000000"/>
                </a:solidFill>
                <a:latin typeface="Arial" pitchFamily="34" charset="0"/>
              </a:endParaRPr>
            </a:p>
          </p:txBody>
        </p:sp>
        <p:sp>
          <p:nvSpPr>
            <p:cNvPr id="12335" name="Rectangle 60"/>
            <p:cNvSpPr>
              <a:spLocks noChangeArrowheads="1"/>
            </p:cNvSpPr>
            <p:nvPr/>
          </p:nvSpPr>
          <p:spPr bwMode="auto">
            <a:xfrm>
              <a:off x="2861" y="3804"/>
              <a:ext cx="67" cy="144"/>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0</a:t>
              </a:r>
            </a:p>
          </p:txBody>
        </p:sp>
        <p:sp>
          <p:nvSpPr>
            <p:cNvPr id="12336" name="Rectangle 61"/>
            <p:cNvSpPr>
              <a:spLocks noChangeArrowheads="1"/>
            </p:cNvSpPr>
            <p:nvPr/>
          </p:nvSpPr>
          <p:spPr bwMode="auto">
            <a:xfrm>
              <a:off x="3123" y="3813"/>
              <a:ext cx="1804" cy="148"/>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pitchFamily="34" charset="0"/>
                </a:rPr>
                <a:t>  1	   3	   5	   7	   9	 12</a:t>
              </a:r>
              <a:endParaRPr lang="en-AU" sz="1500" b="1" dirty="0">
                <a:solidFill>
                  <a:srgbClr val="000000"/>
                </a:solidFill>
                <a:latin typeface="Arial" pitchFamily="34" charset="0"/>
              </a:endParaRPr>
            </a:p>
          </p:txBody>
        </p:sp>
        <p:sp>
          <p:nvSpPr>
            <p:cNvPr id="12337" name="Line 73"/>
            <p:cNvSpPr>
              <a:spLocks noChangeShapeType="1"/>
            </p:cNvSpPr>
            <p:nvPr/>
          </p:nvSpPr>
          <p:spPr bwMode="auto">
            <a:xfrm>
              <a:off x="2846" y="2011"/>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38" name="Line 75"/>
            <p:cNvSpPr>
              <a:spLocks noChangeShapeType="1"/>
            </p:cNvSpPr>
            <p:nvPr/>
          </p:nvSpPr>
          <p:spPr bwMode="auto">
            <a:xfrm>
              <a:off x="2846" y="2366"/>
              <a:ext cx="5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39" name="Line 76"/>
            <p:cNvSpPr>
              <a:spLocks noChangeShapeType="1"/>
            </p:cNvSpPr>
            <p:nvPr/>
          </p:nvSpPr>
          <p:spPr bwMode="auto">
            <a:xfrm>
              <a:off x="2846" y="2720"/>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40" name="Line 77"/>
            <p:cNvSpPr>
              <a:spLocks noChangeShapeType="1"/>
            </p:cNvSpPr>
            <p:nvPr/>
          </p:nvSpPr>
          <p:spPr bwMode="auto">
            <a:xfrm>
              <a:off x="2846" y="3074"/>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41" name="Line 78"/>
            <p:cNvSpPr>
              <a:spLocks noChangeShapeType="1"/>
            </p:cNvSpPr>
            <p:nvPr/>
          </p:nvSpPr>
          <p:spPr bwMode="auto">
            <a:xfrm>
              <a:off x="2846" y="3440"/>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42" name="Line 80"/>
            <p:cNvSpPr>
              <a:spLocks noChangeShapeType="1"/>
            </p:cNvSpPr>
            <p:nvPr/>
          </p:nvSpPr>
          <p:spPr bwMode="auto">
            <a:xfrm>
              <a:off x="3240"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43" name="Line 82"/>
            <p:cNvSpPr>
              <a:spLocks noChangeShapeType="1"/>
            </p:cNvSpPr>
            <p:nvPr/>
          </p:nvSpPr>
          <p:spPr bwMode="auto">
            <a:xfrm>
              <a:off x="3580"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44" name="Line 84"/>
            <p:cNvSpPr>
              <a:spLocks noChangeShapeType="1"/>
            </p:cNvSpPr>
            <p:nvPr/>
          </p:nvSpPr>
          <p:spPr bwMode="auto">
            <a:xfrm>
              <a:off x="3891"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45" name="Line 86"/>
            <p:cNvSpPr>
              <a:spLocks noChangeShapeType="1"/>
            </p:cNvSpPr>
            <p:nvPr/>
          </p:nvSpPr>
          <p:spPr bwMode="auto">
            <a:xfrm>
              <a:off x="4227"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46" name="Line 88"/>
            <p:cNvSpPr>
              <a:spLocks noChangeShapeType="1"/>
            </p:cNvSpPr>
            <p:nvPr/>
          </p:nvSpPr>
          <p:spPr bwMode="auto">
            <a:xfrm>
              <a:off x="4563"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47" name="Rectangle 90"/>
            <p:cNvSpPr>
              <a:spLocks noChangeArrowheads="1"/>
            </p:cNvSpPr>
            <p:nvPr/>
          </p:nvSpPr>
          <p:spPr bwMode="auto">
            <a:xfrm>
              <a:off x="2846" y="3957"/>
              <a:ext cx="2049" cy="14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Quantity Supplied of Slices of Pizza</a:t>
              </a:r>
            </a:p>
          </p:txBody>
        </p:sp>
        <p:sp>
          <p:nvSpPr>
            <p:cNvPr id="12348" name="Line 103"/>
            <p:cNvSpPr>
              <a:spLocks noChangeShapeType="1"/>
            </p:cNvSpPr>
            <p:nvPr/>
          </p:nvSpPr>
          <p:spPr bwMode="auto">
            <a:xfrm flipH="1">
              <a:off x="2846" y="1657"/>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49" name="Line 104"/>
            <p:cNvSpPr>
              <a:spLocks noChangeShapeType="1"/>
            </p:cNvSpPr>
            <p:nvPr/>
          </p:nvSpPr>
          <p:spPr bwMode="auto">
            <a:xfrm>
              <a:off x="485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50" name="Freeform 105"/>
            <p:cNvSpPr>
              <a:spLocks/>
            </p:cNvSpPr>
            <p:nvPr/>
          </p:nvSpPr>
          <p:spPr bwMode="auto">
            <a:xfrm>
              <a:off x="2913" y="1224"/>
              <a:ext cx="2189" cy="2571"/>
            </a:xfrm>
            <a:custGeom>
              <a:avLst/>
              <a:gdLst>
                <a:gd name="T0" fmla="*/ 0 w 2621"/>
                <a:gd name="T1" fmla="*/ 0 h 2571"/>
                <a:gd name="T2" fmla="*/ 0 w 2621"/>
                <a:gd name="T3" fmla="*/ 2570 h 2571"/>
                <a:gd name="T4" fmla="*/ 3 w 2621"/>
                <a:gd name="T5" fmla="*/ 2570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12700" cap="rnd">
              <a:solidFill>
                <a:srgbClr val="000000"/>
              </a:solidFill>
              <a:round/>
              <a:headEnd type="none" w="sm" len="sm"/>
              <a:tailEnd type="none" w="sm" len="sm"/>
            </a:ln>
          </p:spPr>
          <p:txBody>
            <a:bodyPr/>
            <a:lstStyle/>
            <a:p>
              <a:endParaRPr lang="en-US"/>
            </a:p>
          </p:txBody>
        </p:sp>
      </p:grpSp>
      <p:sp>
        <p:nvSpPr>
          <p:cNvPr id="65" name="Line 92"/>
          <p:cNvSpPr>
            <a:spLocks noChangeShapeType="1"/>
          </p:cNvSpPr>
          <p:nvPr/>
        </p:nvSpPr>
        <p:spPr bwMode="auto">
          <a:xfrm flipV="1">
            <a:off x="5257800" y="2743200"/>
            <a:ext cx="2438400" cy="2133600"/>
          </a:xfrm>
          <a:prstGeom prst="line">
            <a:avLst/>
          </a:prstGeom>
          <a:noFill/>
          <a:ln w="25400">
            <a:solidFill>
              <a:srgbClr val="4D9AFF"/>
            </a:solidFill>
            <a:round/>
            <a:headEnd type="none" w="sm" len="sm"/>
            <a:tailEnd type="none" w="sm" len="sm"/>
          </a:ln>
        </p:spPr>
        <p:txBody>
          <a:bodyPr wrap="none" anchor="ctr"/>
          <a:lstStyle/>
          <a:p>
            <a:endParaRPr lang="en-US"/>
          </a:p>
        </p:txBody>
      </p:sp>
      <p:sp>
        <p:nvSpPr>
          <p:cNvPr id="66" name="Freeform 93"/>
          <p:cNvSpPr>
            <a:spLocks/>
          </p:cNvSpPr>
          <p:nvPr/>
        </p:nvSpPr>
        <p:spPr bwMode="auto">
          <a:xfrm>
            <a:off x="5865813" y="4267200"/>
            <a:ext cx="77787" cy="9048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67" name="Freeform 94"/>
          <p:cNvSpPr>
            <a:spLocks/>
          </p:cNvSpPr>
          <p:nvPr/>
        </p:nvSpPr>
        <p:spPr bwMode="auto">
          <a:xfrm>
            <a:off x="5257800" y="4800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19" y="55"/>
                </a:moveTo>
                <a:lnTo>
                  <a:pt x="30" y="55"/>
                </a:lnTo>
                <a:lnTo>
                  <a:pt x="39" y="44"/>
                </a:lnTo>
                <a:lnTo>
                  <a:pt x="49" y="33"/>
                </a:lnTo>
                <a:lnTo>
                  <a:pt x="39" y="11"/>
                </a:lnTo>
                <a:lnTo>
                  <a:pt x="30" y="0"/>
                </a:lnTo>
                <a:lnTo>
                  <a:pt x="19" y="0"/>
                </a:lnTo>
                <a:lnTo>
                  <a:pt x="10" y="0"/>
                </a:lnTo>
                <a:lnTo>
                  <a:pt x="0" y="11"/>
                </a:lnTo>
                <a:lnTo>
                  <a:pt x="0" y="33"/>
                </a:lnTo>
                <a:lnTo>
                  <a:pt x="0" y="44"/>
                </a:lnTo>
                <a:lnTo>
                  <a:pt x="10" y="55"/>
                </a:lnTo>
                <a:lnTo>
                  <a:pt x="19" y="55"/>
                </a:lnTo>
              </a:path>
            </a:pathLst>
          </a:custGeom>
          <a:solidFill>
            <a:srgbClr val="000000"/>
          </a:solidFill>
          <a:ln w="9525" cap="rnd">
            <a:noFill/>
            <a:round/>
            <a:headEnd type="none" w="sm" len="sm"/>
            <a:tailEnd type="none" w="sm" len="sm"/>
          </a:ln>
        </p:spPr>
        <p:txBody>
          <a:bodyPr/>
          <a:lstStyle/>
          <a:p>
            <a:endParaRPr lang="en-US"/>
          </a:p>
        </p:txBody>
      </p:sp>
      <p:sp>
        <p:nvSpPr>
          <p:cNvPr id="68" name="Freeform 95"/>
          <p:cNvSpPr>
            <a:spLocks/>
          </p:cNvSpPr>
          <p:nvPr/>
        </p:nvSpPr>
        <p:spPr bwMode="auto">
          <a:xfrm>
            <a:off x="6477000" y="3733800"/>
            <a:ext cx="80962"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69" name="Freeform 96"/>
          <p:cNvSpPr>
            <a:spLocks/>
          </p:cNvSpPr>
          <p:nvPr/>
        </p:nvSpPr>
        <p:spPr bwMode="auto">
          <a:xfrm>
            <a:off x="7239000" y="3048000"/>
            <a:ext cx="80963"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76" name="Freeform 106"/>
          <p:cNvSpPr>
            <a:spLocks/>
          </p:cNvSpPr>
          <p:nvPr/>
        </p:nvSpPr>
        <p:spPr bwMode="auto">
          <a:xfrm>
            <a:off x="7620000" y="2743200"/>
            <a:ext cx="79375" cy="90488"/>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0 h 57"/>
              <a:gd name="T12" fmla="*/ 2147483647 w 50"/>
              <a:gd name="T13" fmla="*/ 0 h 57"/>
              <a:gd name="T14" fmla="*/ 2147483647 w 50"/>
              <a:gd name="T15" fmla="*/ 0 h 57"/>
              <a:gd name="T16" fmla="*/ 2147483647 w 50"/>
              <a:gd name="T17" fmla="*/ 2147483647 h 57"/>
              <a:gd name="T18" fmla="*/ 0 w 50"/>
              <a:gd name="T19" fmla="*/ 2147483647 h 57"/>
              <a:gd name="T20" fmla="*/ 2147483647 w 50"/>
              <a:gd name="T21" fmla="*/ 2147483647 h 57"/>
              <a:gd name="T22" fmla="*/ 2147483647 w 50"/>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7"/>
              <a:gd name="T38" fmla="*/ 50 w 50"/>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7">
                <a:moveTo>
                  <a:pt x="29" y="56"/>
                </a:moveTo>
                <a:lnTo>
                  <a:pt x="39" y="45"/>
                </a:lnTo>
                <a:lnTo>
                  <a:pt x="49" y="45"/>
                </a:lnTo>
                <a:lnTo>
                  <a:pt x="49" y="23"/>
                </a:lnTo>
                <a:lnTo>
                  <a:pt x="49" y="11"/>
                </a:lnTo>
                <a:lnTo>
                  <a:pt x="39" y="0"/>
                </a:lnTo>
                <a:lnTo>
                  <a:pt x="29" y="0"/>
                </a:lnTo>
                <a:lnTo>
                  <a:pt x="10" y="0"/>
                </a:lnTo>
                <a:lnTo>
                  <a:pt x="10" y="11"/>
                </a:lnTo>
                <a:lnTo>
                  <a:pt x="0" y="23"/>
                </a:lnTo>
                <a:lnTo>
                  <a:pt x="10" y="45"/>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49" name="Rectangle 117"/>
          <p:cNvSpPr>
            <a:spLocks noChangeArrowheads="1"/>
          </p:cNvSpPr>
          <p:nvPr/>
        </p:nvSpPr>
        <p:spPr bwMode="auto">
          <a:xfrm>
            <a:off x="685800" y="576263"/>
            <a:ext cx="8458200" cy="1323439"/>
          </a:xfrm>
          <a:prstGeom prst="rect">
            <a:avLst/>
          </a:prstGeom>
          <a:solidFill>
            <a:schemeClr val="bg1"/>
          </a:solidFill>
          <a:ln w="9525">
            <a:noFill/>
            <a:miter lim="800000"/>
            <a:headEnd/>
            <a:tailEnd/>
          </a:ln>
        </p:spPr>
        <p:txBody>
          <a:bodyPr>
            <a:spAutoFit/>
          </a:bodyPr>
          <a:lstStyle/>
          <a:p>
            <a:pPr>
              <a:buFontTx/>
              <a:buChar char="•"/>
            </a:pPr>
            <a:r>
              <a:rPr lang="en-US" sz="2000" dirty="0">
                <a:latin typeface="Calibri" pitchFamily="34" charset="0"/>
                <a:cs typeface="Arial" pitchFamily="34" charset="0"/>
              </a:rPr>
              <a:t> Supply Schedule - a table</a:t>
            </a:r>
            <a:r>
              <a:rPr lang="en-US" sz="2000" dirty="0" smtClean="0">
                <a:latin typeface="Calibri" pitchFamily="34" charset="0"/>
                <a:cs typeface="Arial" pitchFamily="34" charset="0"/>
              </a:rPr>
              <a:t> showing how much of a product a </a:t>
            </a:r>
            <a:r>
              <a:rPr lang="en-US" sz="2000" dirty="0" err="1" smtClean="0">
                <a:latin typeface="Calibri" pitchFamily="34" charset="0"/>
                <a:cs typeface="Arial" pitchFamily="34" charset="0"/>
              </a:rPr>
              <a:t>firm(s</a:t>
            </a:r>
            <a:r>
              <a:rPr lang="en-US" sz="2000" dirty="0" smtClean="0">
                <a:latin typeface="Calibri" pitchFamily="34" charset="0"/>
                <a:cs typeface="Arial" pitchFamily="34" charset="0"/>
              </a:rPr>
              <a:t>) will supply at different prices</a:t>
            </a:r>
          </a:p>
          <a:p>
            <a:pPr>
              <a:buFontTx/>
              <a:buChar char="•"/>
            </a:pPr>
            <a:r>
              <a:rPr lang="en-US" sz="2000" dirty="0" smtClean="0">
                <a:latin typeface="Calibri" pitchFamily="34" charset="0"/>
                <a:cs typeface="Arial" pitchFamily="34" charset="0"/>
              </a:rPr>
              <a:t>Supply </a:t>
            </a:r>
            <a:r>
              <a:rPr lang="en-US" sz="2000" dirty="0">
                <a:latin typeface="Calibri" pitchFamily="34" charset="0"/>
                <a:cs typeface="Arial" pitchFamily="34" charset="0"/>
              </a:rPr>
              <a:t>Curve</a:t>
            </a:r>
            <a:r>
              <a:rPr lang="en-US" sz="2000" dirty="0" smtClean="0">
                <a:latin typeface="Calibri" pitchFamily="34" charset="0"/>
                <a:cs typeface="Arial" pitchFamily="34" charset="0"/>
              </a:rPr>
              <a:t> – a graphic illustration of the supply schedule, which shows how much of a product a firm will supply at different prices.</a:t>
            </a:r>
            <a:endParaRPr lang="en-US" sz="2000" dirty="0">
              <a:latin typeface="Calibri" pitchFamily="34" charset="0"/>
              <a:cs typeface="Arial" pitchFamily="34" charset="0"/>
            </a:endParaRPr>
          </a:p>
        </p:txBody>
      </p:sp>
      <p:graphicFrame>
        <p:nvGraphicFramePr>
          <p:cNvPr id="37" name="Group 112"/>
          <p:cNvGraphicFramePr>
            <a:graphicFrameLocks noGrp="1"/>
          </p:cNvGraphicFramePr>
          <p:nvPr/>
        </p:nvGraphicFramePr>
        <p:xfrm>
          <a:off x="914400" y="2057400"/>
          <a:ext cx="2743200" cy="3809998"/>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119401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Average Price Per Home (in thousands)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Quantity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319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100" b="0" i="0" u="none" strike="noStrike" cap="none" normalizeH="0" baseline="0" dirty="0" smtClean="0">
                          <a:ln>
                            <a:noFill/>
                          </a:ln>
                          <a:solidFill>
                            <a:srgbClr val="000000"/>
                          </a:solidFill>
                          <a:effectLst/>
                          <a:latin typeface="Times New Roman" pitchFamily="18" charset="0"/>
                        </a:rPr>
                        <a:t>$130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100" b="0" i="0" u="none" strike="noStrike" cap="none" normalizeH="0" baseline="0" dirty="0" smtClean="0">
                          <a:ln>
                            <a:noFill/>
                          </a:ln>
                          <a:solidFill>
                            <a:srgbClr val="000000"/>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319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100" b="0" i="0" u="none" strike="noStrike" cap="none" normalizeH="0" baseline="0" dirty="0" smtClean="0">
                          <a:ln>
                            <a:noFill/>
                          </a:ln>
                          <a:solidFill>
                            <a:srgbClr val="000000"/>
                          </a:solidFill>
                          <a:effectLst/>
                          <a:latin typeface="Times New Roman" pitchFamily="18" charset="0"/>
                        </a:rPr>
                        <a:t>150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100" b="0" i="0" u="none" strike="noStrike" cap="none" normalizeH="0" baseline="0" dirty="0" smtClean="0">
                          <a:ln>
                            <a:noFill/>
                          </a:ln>
                          <a:solidFill>
                            <a:srgbClr val="000000"/>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319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100" b="0" i="0" u="none" strike="noStrike" cap="none" normalizeH="0" baseline="0" dirty="0" smtClean="0">
                          <a:ln>
                            <a:noFill/>
                          </a:ln>
                          <a:solidFill>
                            <a:srgbClr val="000000"/>
                          </a:solidFill>
                          <a:effectLst/>
                          <a:latin typeface="Times New Roman" pitchFamily="18" charset="0"/>
                        </a:rPr>
                        <a:t>200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100" b="0" i="0" u="none" strike="noStrike" cap="none" normalizeH="0" baseline="0" dirty="0" smtClean="0">
                          <a:ln>
                            <a:noFill/>
                          </a:ln>
                          <a:solidFill>
                            <a:srgbClr val="000000"/>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319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100" b="0" i="0" u="none" strike="noStrike" cap="none" normalizeH="0" baseline="0" dirty="0" smtClean="0">
                          <a:ln>
                            <a:noFill/>
                          </a:ln>
                          <a:solidFill>
                            <a:srgbClr val="000000"/>
                          </a:solidFill>
                          <a:effectLst/>
                          <a:latin typeface="Times New Roman" pitchFamily="18" charset="0"/>
                        </a:rPr>
                        <a:t>250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100" b="0" i="0" u="none" strike="noStrike" cap="none" normalizeH="0" baseline="0" dirty="0" smtClean="0">
                          <a:ln>
                            <a:noFill/>
                          </a:ln>
                          <a:solidFill>
                            <a:srgbClr val="000000"/>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319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100" b="0" i="0" u="none" strike="noStrike" cap="none" normalizeH="0" baseline="0" dirty="0" smtClean="0">
                          <a:ln>
                            <a:noFill/>
                          </a:ln>
                          <a:solidFill>
                            <a:srgbClr val="000000"/>
                          </a:solidFill>
                          <a:effectLst/>
                          <a:latin typeface="Times New Roman" pitchFamily="18" charset="0"/>
                        </a:rPr>
                        <a:t>300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100" b="0" i="0" u="none" strike="noStrike" cap="none" normalizeH="0" baseline="0" dirty="0" smtClean="0">
                          <a:ln>
                            <a:noFill/>
                          </a:ln>
                          <a:solidFill>
                            <a:srgbClr val="000000"/>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fade">
                                      <p:cBhvr>
                                        <p:cTn id="7" dur="500"/>
                                        <p:tgtEl>
                                          <p:spTgt spid="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xEl>
                                              <p:pRg st="1" end="1"/>
                                            </p:txEl>
                                          </p:spTgt>
                                        </p:tgtEl>
                                        <p:attrNameLst>
                                          <p:attrName>style.visibility</p:attrName>
                                        </p:attrNameLst>
                                      </p:cBhvr>
                                      <p:to>
                                        <p:strVal val="visible"/>
                                      </p:to>
                                    </p:set>
                                    <p:animEffect transition="in" filter="fade">
                                      <p:cBhvr>
                                        <p:cTn id="12" dur="500"/>
                                        <p:tgtEl>
                                          <p:spTgt spid="49">
                                            <p:txEl>
                                              <p:pRg st="1" end="1"/>
                                            </p:txEl>
                                          </p:spTgt>
                                        </p:tgtEl>
                                      </p:cBhvr>
                                    </p:animEffect>
                                  </p:childTnLst>
                                </p:cTn>
                              </p:par>
                            </p:childTnLst>
                          </p:cTn>
                        </p:par>
                        <p:par>
                          <p:cTn id="13" fill="hold">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1000"/>
                                        <p:tgtEl>
                                          <p:spTgt spid="67"/>
                                        </p:tgtEl>
                                      </p:cBhvr>
                                    </p:animEffect>
                                    <p:anim calcmode="lin" valueType="num">
                                      <p:cBhvr>
                                        <p:cTn id="17" dur="1000" fill="hold"/>
                                        <p:tgtEl>
                                          <p:spTgt spid="67"/>
                                        </p:tgtEl>
                                        <p:attrNameLst>
                                          <p:attrName>ppt_x</p:attrName>
                                        </p:attrNameLst>
                                      </p:cBhvr>
                                      <p:tavLst>
                                        <p:tav tm="0">
                                          <p:val>
                                            <p:strVal val="#ppt_x"/>
                                          </p:val>
                                        </p:tav>
                                        <p:tav tm="100000">
                                          <p:val>
                                            <p:strVal val="#ppt_x"/>
                                          </p:val>
                                        </p:tav>
                                      </p:tavLst>
                                    </p:anim>
                                    <p:anim calcmode="lin" valueType="num">
                                      <p:cBhvr>
                                        <p:cTn id="18" dur="1000" fill="hold"/>
                                        <p:tgtEl>
                                          <p:spTgt spid="6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anim calcmode="lin" valueType="num">
                                      <p:cBhvr>
                                        <p:cTn id="23" dur="1000" fill="hold"/>
                                        <p:tgtEl>
                                          <p:spTgt spid="66"/>
                                        </p:tgtEl>
                                        <p:attrNameLst>
                                          <p:attrName>ppt_x</p:attrName>
                                        </p:attrNameLst>
                                      </p:cBhvr>
                                      <p:tavLst>
                                        <p:tav tm="0">
                                          <p:val>
                                            <p:strVal val="#ppt_x"/>
                                          </p:val>
                                        </p:tav>
                                        <p:tav tm="100000">
                                          <p:val>
                                            <p:strVal val="#ppt_x"/>
                                          </p:val>
                                        </p:tav>
                                      </p:tavLst>
                                    </p:anim>
                                    <p:anim calcmode="lin" valueType="num">
                                      <p:cBhvr>
                                        <p:cTn id="24" dur="1000" fill="hold"/>
                                        <p:tgtEl>
                                          <p:spTgt spid="6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7" presetClass="entr" presetSubtype="0" fill="hold" grpId="0" nodeType="after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1000"/>
                                        <p:tgtEl>
                                          <p:spTgt spid="68"/>
                                        </p:tgtEl>
                                      </p:cBhvr>
                                    </p:animEffect>
                                    <p:anim calcmode="lin" valueType="num">
                                      <p:cBhvr>
                                        <p:cTn id="29" dur="1000" fill="hold"/>
                                        <p:tgtEl>
                                          <p:spTgt spid="68"/>
                                        </p:tgtEl>
                                        <p:attrNameLst>
                                          <p:attrName>ppt_x</p:attrName>
                                        </p:attrNameLst>
                                      </p:cBhvr>
                                      <p:tavLst>
                                        <p:tav tm="0">
                                          <p:val>
                                            <p:strVal val="#ppt_x"/>
                                          </p:val>
                                        </p:tav>
                                        <p:tav tm="100000">
                                          <p:val>
                                            <p:strVal val="#ppt_x"/>
                                          </p:val>
                                        </p:tav>
                                      </p:tavLst>
                                    </p:anim>
                                    <p:anim calcmode="lin" valueType="num">
                                      <p:cBhvr>
                                        <p:cTn id="30" dur="1000" fill="hold"/>
                                        <p:tgtEl>
                                          <p:spTgt spid="68"/>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7" presetClass="entr" presetSubtype="0" fill="hold" grpId="0"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1000"/>
                                        <p:tgtEl>
                                          <p:spTgt spid="69"/>
                                        </p:tgtEl>
                                      </p:cBhvr>
                                    </p:animEffect>
                                    <p:anim calcmode="lin" valueType="num">
                                      <p:cBhvr>
                                        <p:cTn id="35" dur="1000" fill="hold"/>
                                        <p:tgtEl>
                                          <p:spTgt spid="69"/>
                                        </p:tgtEl>
                                        <p:attrNameLst>
                                          <p:attrName>ppt_x</p:attrName>
                                        </p:attrNameLst>
                                      </p:cBhvr>
                                      <p:tavLst>
                                        <p:tav tm="0">
                                          <p:val>
                                            <p:strVal val="#ppt_x"/>
                                          </p:val>
                                        </p:tav>
                                        <p:tav tm="100000">
                                          <p:val>
                                            <p:strVal val="#ppt_x"/>
                                          </p:val>
                                        </p:tav>
                                      </p:tavLst>
                                    </p:anim>
                                    <p:anim calcmode="lin" valueType="num">
                                      <p:cBhvr>
                                        <p:cTn id="36" dur="1000" fill="hold"/>
                                        <p:tgtEl>
                                          <p:spTgt spid="69"/>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7" presetClass="entr" presetSubtype="0" fill="hold" grpId="0" nodeType="after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1000"/>
                                        <p:tgtEl>
                                          <p:spTgt spid="76"/>
                                        </p:tgtEl>
                                      </p:cBhvr>
                                    </p:animEffect>
                                    <p:anim calcmode="lin" valueType="num">
                                      <p:cBhvr>
                                        <p:cTn id="41" dur="1000" fill="hold"/>
                                        <p:tgtEl>
                                          <p:spTgt spid="76"/>
                                        </p:tgtEl>
                                        <p:attrNameLst>
                                          <p:attrName>ppt_x</p:attrName>
                                        </p:attrNameLst>
                                      </p:cBhvr>
                                      <p:tavLst>
                                        <p:tav tm="0">
                                          <p:val>
                                            <p:strVal val="#ppt_x"/>
                                          </p:val>
                                        </p:tav>
                                        <p:tav tm="100000">
                                          <p:val>
                                            <p:strVal val="#ppt_x"/>
                                          </p:val>
                                        </p:tav>
                                      </p:tavLst>
                                    </p:anim>
                                    <p:anim calcmode="lin" valueType="num">
                                      <p:cBhvr>
                                        <p:cTn id="42" dur="1000" fill="hold"/>
                                        <p:tgtEl>
                                          <p:spTgt spid="76"/>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7" presetClass="entr" presetSubtype="0"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1000"/>
                                        <p:tgtEl>
                                          <p:spTgt spid="65"/>
                                        </p:tgtEl>
                                      </p:cBhvr>
                                    </p:animEffect>
                                    <p:anim calcmode="lin" valueType="num">
                                      <p:cBhvr>
                                        <p:cTn id="47" dur="1000" fill="hold"/>
                                        <p:tgtEl>
                                          <p:spTgt spid="65"/>
                                        </p:tgtEl>
                                        <p:attrNameLst>
                                          <p:attrName>ppt_x</p:attrName>
                                        </p:attrNameLst>
                                      </p:cBhvr>
                                      <p:tavLst>
                                        <p:tav tm="0">
                                          <p:val>
                                            <p:strVal val="#ppt_x"/>
                                          </p:val>
                                        </p:tav>
                                        <p:tav tm="100000">
                                          <p:val>
                                            <p:strVal val="#ppt_x"/>
                                          </p:val>
                                        </p:tav>
                                      </p:tavLst>
                                    </p:anim>
                                    <p:anim calcmode="lin" valueType="num">
                                      <p:cBhvr>
                                        <p:cTn id="48"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autoUpdateAnimBg="0"/>
      <p:bldP spid="67" grpId="0" animBg="1" autoUpdateAnimBg="0"/>
      <p:bldP spid="68" grpId="0" animBg="1" autoUpdateAnimBg="0"/>
      <p:bldP spid="69" grpId="0" animBg="1" autoUpdateAnimBg="0"/>
      <p:bldP spid="76" grpId="0" animBg="1" autoUpdateAnimBg="0"/>
      <p:bldP spid="49" grpId="0" build="p" bldLvl="2"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9"/>
          <p:cNvSpPr>
            <a:spLocks noChangeArrowheads="1"/>
          </p:cNvSpPr>
          <p:nvPr/>
        </p:nvSpPr>
        <p:spPr bwMode="auto">
          <a:xfrm>
            <a:off x="685800" y="1066800"/>
            <a:ext cx="8458200" cy="1143000"/>
          </a:xfrm>
          <a:prstGeom prst="rect">
            <a:avLst/>
          </a:prstGeom>
          <a:solidFill>
            <a:schemeClr val="bg1"/>
          </a:solidFill>
          <a:ln w="9525" algn="ctr">
            <a:noFill/>
            <a:round/>
            <a:headEnd/>
            <a:tailEnd/>
          </a:ln>
        </p:spPr>
        <p:txBody>
          <a:bodyPr wrap="none"/>
          <a:lstStyle/>
          <a:p>
            <a:endParaRPr lang="en-US"/>
          </a:p>
        </p:txBody>
      </p:sp>
      <p:pic>
        <p:nvPicPr>
          <p:cNvPr id="43011" name="Picture 1"/>
          <p:cNvPicPr>
            <a:picLocks noChangeAspect="1" noChangeArrowheads="1"/>
          </p:cNvPicPr>
          <p:nvPr/>
        </p:nvPicPr>
        <p:blipFill>
          <a:blip r:embed="rId2" cstate="print"/>
          <a:srcRect l="34555" t="26247" r="20862" b="16161"/>
          <a:stretch>
            <a:fillRect/>
          </a:stretch>
        </p:blipFill>
        <p:spPr bwMode="auto">
          <a:xfrm>
            <a:off x="3886200" y="1981200"/>
            <a:ext cx="4495800" cy="4356100"/>
          </a:xfrm>
          <a:prstGeom prst="rect">
            <a:avLst/>
          </a:prstGeom>
          <a:noFill/>
          <a:ln w="9525">
            <a:noFill/>
            <a:miter lim="800000"/>
            <a:headEnd/>
            <a:tailEnd/>
          </a:ln>
        </p:spPr>
      </p:pic>
      <p:sp>
        <p:nvSpPr>
          <p:cNvPr id="43012" name="Title 1"/>
          <p:cNvSpPr>
            <a:spLocks noGrp="1"/>
          </p:cNvSpPr>
          <p:nvPr>
            <p:ph type="title"/>
          </p:nvPr>
        </p:nvSpPr>
        <p:spPr>
          <a:xfrm>
            <a:off x="1371600" y="381000"/>
            <a:ext cx="7378700" cy="1143000"/>
          </a:xfrm>
        </p:spPr>
        <p:txBody>
          <a:bodyPr/>
          <a:lstStyle/>
          <a:p>
            <a:r>
              <a:rPr lang="en-US" sz="3200" smtClean="0">
                <a:latin typeface="Calibri" pitchFamily="34" charset="0"/>
              </a:rPr>
              <a:t>Application - The Costs of Production</a:t>
            </a:r>
          </a:p>
        </p:txBody>
      </p:sp>
      <p:graphicFrame>
        <p:nvGraphicFramePr>
          <p:cNvPr id="4" name="Table 3"/>
          <p:cNvGraphicFramePr>
            <a:graphicFrameLocks noGrp="1"/>
          </p:cNvGraphicFramePr>
          <p:nvPr/>
        </p:nvGraphicFramePr>
        <p:xfrm>
          <a:off x="914400" y="1524000"/>
          <a:ext cx="2807970" cy="4486655"/>
        </p:xfrm>
        <a:graphic>
          <a:graphicData uri="http://schemas.openxmlformats.org/drawingml/2006/table">
            <a:tbl>
              <a:tblPr/>
              <a:tblGrid>
                <a:gridCol w="935990">
                  <a:extLst>
                    <a:ext uri="{9D8B030D-6E8A-4147-A177-3AD203B41FA5}">
                      <a16:colId xmlns:a16="http://schemas.microsoft.com/office/drawing/2014/main" val="20000"/>
                    </a:ext>
                  </a:extLst>
                </a:gridCol>
                <a:gridCol w="935990">
                  <a:extLst>
                    <a:ext uri="{9D8B030D-6E8A-4147-A177-3AD203B41FA5}">
                      <a16:colId xmlns:a16="http://schemas.microsoft.com/office/drawing/2014/main" val="20001"/>
                    </a:ext>
                  </a:extLst>
                </a:gridCol>
                <a:gridCol w="935990">
                  <a:extLst>
                    <a:ext uri="{9D8B030D-6E8A-4147-A177-3AD203B41FA5}">
                      <a16:colId xmlns:a16="http://schemas.microsoft.com/office/drawing/2014/main" val="20002"/>
                    </a:ext>
                  </a:extLst>
                </a:gridCol>
              </a:tblGrid>
              <a:tr h="765953">
                <a:tc>
                  <a:txBody>
                    <a:bodyPr/>
                    <a:lstStyle/>
                    <a:p>
                      <a:pPr marL="0" marR="0" algn="ctr">
                        <a:lnSpc>
                          <a:spcPct val="115000"/>
                        </a:lnSpc>
                        <a:spcBef>
                          <a:spcPts val="0"/>
                        </a:spcBef>
                        <a:spcAft>
                          <a:spcPts val="1000"/>
                        </a:spcAft>
                      </a:pPr>
                      <a:r>
                        <a:rPr lang="en-US" sz="16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7" name="Rectangle 6"/>
          <p:cNvSpPr/>
          <p:nvPr/>
        </p:nvSpPr>
        <p:spPr>
          <a:xfrm>
            <a:off x="533400" y="6019800"/>
            <a:ext cx="8382000" cy="738188"/>
          </a:xfrm>
          <a:prstGeom prst="rect">
            <a:avLst/>
          </a:prstGeom>
        </p:spPr>
        <p:txBody>
          <a:bodyPr>
            <a:spAutoFit/>
          </a:bodyPr>
          <a:lstStyle/>
          <a:p>
            <a:pPr marL="342900" indent="-342900">
              <a:buFont typeface="+mj-lt"/>
              <a:buAutoNum type="arabicPeriod"/>
              <a:defRPr/>
            </a:pPr>
            <a:endParaRPr lang="en-US" sz="1400" dirty="0">
              <a:latin typeface="Calibri" pitchFamily="34" charset="0"/>
            </a:endParaRPr>
          </a:p>
          <a:p>
            <a:pPr marL="800100" lvl="1" indent="-342900">
              <a:buFont typeface="+mj-lt"/>
              <a:buAutoNum type="arabicPeriod"/>
              <a:defRPr/>
            </a:pPr>
            <a:r>
              <a:rPr lang="en-US" sz="1400" dirty="0">
                <a:latin typeface="Calibri" pitchFamily="34" charset="0"/>
              </a:rPr>
              <a:t>At what number of laborers does the firm experience diminishing marginal returns?  ______________</a:t>
            </a:r>
          </a:p>
          <a:p>
            <a:pPr marL="800100" lvl="1" indent="-342900">
              <a:buFont typeface="+mj-lt"/>
              <a:buAutoNum type="arabicPeriod"/>
              <a:defRPr/>
            </a:pPr>
            <a:r>
              <a:rPr lang="en-US" sz="1400" dirty="0">
                <a:solidFill>
                  <a:schemeClr val="accent5">
                    <a:lumMod val="50000"/>
                  </a:schemeClr>
                </a:solidFill>
                <a:latin typeface="Calibri" pitchFamily="34" charset="0"/>
              </a:rPr>
              <a:t>At what number of laborers does the firm experience negative marginal returns? ________________</a:t>
            </a:r>
          </a:p>
        </p:txBody>
      </p:sp>
      <p:sp>
        <p:nvSpPr>
          <p:cNvPr id="43076" name="Text Box 3"/>
          <p:cNvSpPr txBox="1">
            <a:spLocks noChangeArrowheads="1"/>
          </p:cNvSpPr>
          <p:nvPr/>
        </p:nvSpPr>
        <p:spPr bwMode="auto">
          <a:xfrm>
            <a:off x="4267200" y="1752600"/>
            <a:ext cx="542925" cy="371475"/>
          </a:xfrm>
          <a:prstGeom prst="rect">
            <a:avLst/>
          </a:prstGeom>
          <a:solidFill>
            <a:srgbClr val="FFFFFF"/>
          </a:solidFill>
          <a:ln w="9525">
            <a:noFill/>
            <a:miter lim="800000"/>
            <a:headEnd/>
            <a:tailEnd/>
          </a:ln>
        </p:spPr>
        <p:txBody>
          <a:bodyPr/>
          <a:lstStyle/>
          <a:p>
            <a:pPr>
              <a:spcAft>
                <a:spcPts val="1000"/>
              </a:spcAft>
            </a:pPr>
            <a:r>
              <a:rPr lang="en-US" sz="1400" b="1">
                <a:solidFill>
                  <a:srgbClr val="000000"/>
                </a:solidFill>
                <a:latin typeface="Arial" pitchFamily="34" charset="0"/>
              </a:rPr>
              <a:t>160</a:t>
            </a:r>
            <a:endParaRPr lang="en-US" sz="6000">
              <a:solidFill>
                <a:srgbClr val="000000"/>
              </a:solidFill>
            </a:endParaRPr>
          </a:p>
        </p:txBody>
      </p:sp>
      <p:pic>
        <p:nvPicPr>
          <p:cNvPr id="43077" name="Picture 4"/>
          <p:cNvPicPr>
            <a:picLocks noChangeAspect="1" noChangeArrowheads="1"/>
          </p:cNvPicPr>
          <p:nvPr/>
        </p:nvPicPr>
        <p:blipFill>
          <a:blip r:embed="rId2" cstate="print"/>
          <a:srcRect l="42607" t="29890" r="55188" b="65820"/>
          <a:stretch>
            <a:fillRect/>
          </a:stretch>
        </p:blipFill>
        <p:spPr bwMode="auto">
          <a:xfrm>
            <a:off x="4718050" y="1844675"/>
            <a:ext cx="192088" cy="279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9"/>
          <p:cNvSpPr>
            <a:spLocks noChangeArrowheads="1"/>
          </p:cNvSpPr>
          <p:nvPr/>
        </p:nvSpPr>
        <p:spPr bwMode="auto">
          <a:xfrm>
            <a:off x="533400" y="1066800"/>
            <a:ext cx="8610600" cy="1371600"/>
          </a:xfrm>
          <a:prstGeom prst="rect">
            <a:avLst/>
          </a:prstGeom>
          <a:solidFill>
            <a:schemeClr val="bg1"/>
          </a:solidFill>
          <a:ln w="9525" algn="ctr">
            <a:noFill/>
            <a:round/>
            <a:headEnd/>
            <a:tailEnd/>
          </a:ln>
        </p:spPr>
        <p:txBody>
          <a:bodyPr wrap="none"/>
          <a:lstStyle/>
          <a:p>
            <a:endParaRPr lang="en-US"/>
          </a:p>
        </p:txBody>
      </p:sp>
      <p:pic>
        <p:nvPicPr>
          <p:cNvPr id="44035" name="Picture 1"/>
          <p:cNvPicPr>
            <a:picLocks noChangeAspect="1" noChangeArrowheads="1"/>
          </p:cNvPicPr>
          <p:nvPr/>
        </p:nvPicPr>
        <p:blipFill>
          <a:blip r:embed="rId2" cstate="print"/>
          <a:srcRect l="34555" t="26247" r="20862" b="16161"/>
          <a:stretch>
            <a:fillRect/>
          </a:stretch>
        </p:blipFill>
        <p:spPr bwMode="auto">
          <a:xfrm>
            <a:off x="3886200" y="1981200"/>
            <a:ext cx="4495800" cy="4356100"/>
          </a:xfrm>
          <a:prstGeom prst="rect">
            <a:avLst/>
          </a:prstGeom>
          <a:noFill/>
          <a:ln w="9525">
            <a:noFill/>
            <a:miter lim="800000"/>
            <a:headEnd/>
            <a:tailEnd/>
          </a:ln>
        </p:spPr>
      </p:pic>
      <p:sp>
        <p:nvSpPr>
          <p:cNvPr id="44036" name="Title 1"/>
          <p:cNvSpPr>
            <a:spLocks noGrp="1"/>
          </p:cNvSpPr>
          <p:nvPr>
            <p:ph type="title"/>
          </p:nvPr>
        </p:nvSpPr>
        <p:spPr>
          <a:xfrm>
            <a:off x="1371600" y="381000"/>
            <a:ext cx="7378700" cy="1143000"/>
          </a:xfrm>
        </p:spPr>
        <p:txBody>
          <a:bodyPr/>
          <a:lstStyle/>
          <a:p>
            <a:r>
              <a:rPr lang="en-US" sz="3200" smtClean="0">
                <a:latin typeface="Calibri" pitchFamily="34" charset="0"/>
              </a:rPr>
              <a:t>Application - The Costs of Production</a:t>
            </a:r>
          </a:p>
        </p:txBody>
      </p:sp>
      <p:sp>
        <p:nvSpPr>
          <p:cNvPr id="7" name="Rectangle 6"/>
          <p:cNvSpPr/>
          <p:nvPr/>
        </p:nvSpPr>
        <p:spPr>
          <a:xfrm>
            <a:off x="533400" y="6019800"/>
            <a:ext cx="8382000" cy="738188"/>
          </a:xfrm>
          <a:prstGeom prst="rect">
            <a:avLst/>
          </a:prstGeom>
        </p:spPr>
        <p:txBody>
          <a:bodyPr>
            <a:spAutoFit/>
          </a:bodyPr>
          <a:lstStyle/>
          <a:p>
            <a:pPr marL="342900" indent="-342900">
              <a:buFont typeface="+mj-lt"/>
              <a:buAutoNum type="arabicPeriod"/>
              <a:defRPr/>
            </a:pPr>
            <a:endParaRPr lang="en-US" sz="1400" dirty="0">
              <a:latin typeface="Calibri" pitchFamily="34" charset="0"/>
            </a:endParaRPr>
          </a:p>
          <a:p>
            <a:pPr marL="800100" lvl="1" indent="-342900">
              <a:buFont typeface="+mj-lt"/>
              <a:buAutoNum type="arabicPeriod"/>
              <a:defRPr/>
            </a:pPr>
            <a:r>
              <a:rPr lang="en-US" sz="1400" dirty="0">
                <a:latin typeface="Calibri" pitchFamily="34" charset="0"/>
              </a:rPr>
              <a:t>At what number of laborers does the firm experience diminishing marginal returns?  _____________</a:t>
            </a:r>
          </a:p>
          <a:p>
            <a:pPr marL="800100" lvl="1" indent="-342900">
              <a:buFont typeface="+mj-lt"/>
              <a:buAutoNum type="arabicPeriod"/>
              <a:defRPr/>
            </a:pPr>
            <a:r>
              <a:rPr lang="en-US" sz="1400" dirty="0">
                <a:solidFill>
                  <a:schemeClr val="accent5">
                    <a:lumMod val="50000"/>
                  </a:schemeClr>
                </a:solidFill>
                <a:latin typeface="Calibri" pitchFamily="34" charset="0"/>
              </a:rPr>
              <a:t>At what number of laborers does the firm experience negative marginal returns? _______________</a:t>
            </a:r>
          </a:p>
        </p:txBody>
      </p:sp>
      <p:sp>
        <p:nvSpPr>
          <p:cNvPr id="44038" name="Text Box 3"/>
          <p:cNvSpPr txBox="1">
            <a:spLocks noChangeArrowheads="1"/>
          </p:cNvSpPr>
          <p:nvPr/>
        </p:nvSpPr>
        <p:spPr bwMode="auto">
          <a:xfrm>
            <a:off x="4267200" y="1752600"/>
            <a:ext cx="542925" cy="371475"/>
          </a:xfrm>
          <a:prstGeom prst="rect">
            <a:avLst/>
          </a:prstGeom>
          <a:solidFill>
            <a:srgbClr val="FFFFFF"/>
          </a:solidFill>
          <a:ln w="9525">
            <a:noFill/>
            <a:miter lim="800000"/>
            <a:headEnd/>
            <a:tailEnd/>
          </a:ln>
        </p:spPr>
        <p:txBody>
          <a:bodyPr/>
          <a:lstStyle/>
          <a:p>
            <a:pPr>
              <a:spcAft>
                <a:spcPts val="1000"/>
              </a:spcAft>
            </a:pPr>
            <a:r>
              <a:rPr lang="en-US" sz="1400" b="1">
                <a:solidFill>
                  <a:srgbClr val="000000"/>
                </a:solidFill>
                <a:latin typeface="Arial" pitchFamily="34" charset="0"/>
              </a:rPr>
              <a:t>160</a:t>
            </a:r>
            <a:endParaRPr lang="en-US" sz="6000">
              <a:solidFill>
                <a:srgbClr val="000000"/>
              </a:solidFill>
            </a:endParaRPr>
          </a:p>
        </p:txBody>
      </p:sp>
      <p:pic>
        <p:nvPicPr>
          <p:cNvPr id="44039" name="Picture 4"/>
          <p:cNvPicPr>
            <a:picLocks noChangeAspect="1" noChangeArrowheads="1"/>
          </p:cNvPicPr>
          <p:nvPr/>
        </p:nvPicPr>
        <p:blipFill>
          <a:blip r:embed="rId2" cstate="print"/>
          <a:srcRect l="42607" t="29890" r="55188" b="65820"/>
          <a:stretch>
            <a:fillRect/>
          </a:stretch>
        </p:blipFill>
        <p:spPr bwMode="auto">
          <a:xfrm>
            <a:off x="4718050" y="1844675"/>
            <a:ext cx="192088" cy="279400"/>
          </a:xfrm>
          <a:prstGeom prst="rect">
            <a:avLst/>
          </a:prstGeom>
          <a:noFill/>
          <a:ln w="9525">
            <a:noFill/>
            <a:miter lim="800000"/>
            <a:headEnd/>
            <a:tailEnd/>
          </a:ln>
        </p:spPr>
      </p:pic>
      <p:graphicFrame>
        <p:nvGraphicFramePr>
          <p:cNvPr id="25" name="Table 24"/>
          <p:cNvGraphicFramePr>
            <a:graphicFrameLocks noGrp="1"/>
          </p:cNvGraphicFramePr>
          <p:nvPr/>
        </p:nvGraphicFramePr>
        <p:xfrm>
          <a:off x="914400" y="1524000"/>
          <a:ext cx="2807970" cy="4486655"/>
        </p:xfrm>
        <a:graphic>
          <a:graphicData uri="http://schemas.openxmlformats.org/drawingml/2006/table">
            <a:tbl>
              <a:tblPr/>
              <a:tblGrid>
                <a:gridCol w="935990">
                  <a:extLst>
                    <a:ext uri="{9D8B030D-6E8A-4147-A177-3AD203B41FA5}">
                      <a16:colId xmlns:a16="http://schemas.microsoft.com/office/drawing/2014/main" val="20000"/>
                    </a:ext>
                  </a:extLst>
                </a:gridCol>
                <a:gridCol w="935990">
                  <a:extLst>
                    <a:ext uri="{9D8B030D-6E8A-4147-A177-3AD203B41FA5}">
                      <a16:colId xmlns:a16="http://schemas.microsoft.com/office/drawing/2014/main" val="20001"/>
                    </a:ext>
                  </a:extLst>
                </a:gridCol>
                <a:gridCol w="935990">
                  <a:extLst>
                    <a:ext uri="{9D8B030D-6E8A-4147-A177-3AD203B41FA5}">
                      <a16:colId xmlns:a16="http://schemas.microsoft.com/office/drawing/2014/main" val="20002"/>
                    </a:ext>
                  </a:extLst>
                </a:gridCol>
              </a:tblGrid>
              <a:tr h="765953">
                <a:tc>
                  <a:txBody>
                    <a:bodyPr/>
                    <a:lstStyle/>
                    <a:p>
                      <a:pPr marL="0" marR="0" algn="ctr">
                        <a:lnSpc>
                          <a:spcPct val="115000"/>
                        </a:lnSpc>
                        <a:spcBef>
                          <a:spcPts val="0"/>
                        </a:spcBef>
                        <a:spcAft>
                          <a:spcPts val="1000"/>
                        </a:spcAft>
                      </a:pPr>
                      <a:r>
                        <a:rPr lang="en-US" sz="16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9"/>
          <p:cNvSpPr>
            <a:spLocks noChangeArrowheads="1"/>
          </p:cNvSpPr>
          <p:nvPr/>
        </p:nvSpPr>
        <p:spPr bwMode="auto">
          <a:xfrm>
            <a:off x="685800" y="1066800"/>
            <a:ext cx="8458200" cy="1143000"/>
          </a:xfrm>
          <a:prstGeom prst="rect">
            <a:avLst/>
          </a:prstGeom>
          <a:solidFill>
            <a:schemeClr val="bg1"/>
          </a:solidFill>
          <a:ln w="9525" algn="ctr">
            <a:noFill/>
            <a:round/>
            <a:headEnd/>
            <a:tailEnd/>
          </a:ln>
        </p:spPr>
        <p:txBody>
          <a:bodyPr wrap="none"/>
          <a:lstStyle/>
          <a:p>
            <a:endParaRPr lang="en-US"/>
          </a:p>
        </p:txBody>
      </p:sp>
      <p:pic>
        <p:nvPicPr>
          <p:cNvPr id="45059" name="Picture 1"/>
          <p:cNvPicPr>
            <a:picLocks noChangeAspect="1" noChangeArrowheads="1"/>
          </p:cNvPicPr>
          <p:nvPr/>
        </p:nvPicPr>
        <p:blipFill>
          <a:blip r:embed="rId2" cstate="print"/>
          <a:srcRect l="34555" t="26247" r="20862" b="16161"/>
          <a:stretch>
            <a:fillRect/>
          </a:stretch>
        </p:blipFill>
        <p:spPr bwMode="auto">
          <a:xfrm>
            <a:off x="3886200" y="1981200"/>
            <a:ext cx="4495800" cy="4356100"/>
          </a:xfrm>
          <a:prstGeom prst="rect">
            <a:avLst/>
          </a:prstGeom>
          <a:noFill/>
          <a:ln w="9525">
            <a:noFill/>
            <a:miter lim="800000"/>
            <a:headEnd/>
            <a:tailEnd/>
          </a:ln>
        </p:spPr>
      </p:pic>
      <p:sp>
        <p:nvSpPr>
          <p:cNvPr id="45060" name="Title 1"/>
          <p:cNvSpPr>
            <a:spLocks noGrp="1"/>
          </p:cNvSpPr>
          <p:nvPr>
            <p:ph type="title"/>
          </p:nvPr>
        </p:nvSpPr>
        <p:spPr>
          <a:xfrm>
            <a:off x="1371600" y="381000"/>
            <a:ext cx="7378700" cy="1143000"/>
          </a:xfrm>
        </p:spPr>
        <p:txBody>
          <a:bodyPr/>
          <a:lstStyle/>
          <a:p>
            <a:r>
              <a:rPr lang="en-US" sz="3200" smtClean="0">
                <a:latin typeface="Calibri" pitchFamily="34" charset="0"/>
              </a:rPr>
              <a:t>Application - The Costs of Production</a:t>
            </a:r>
          </a:p>
        </p:txBody>
      </p:sp>
      <p:graphicFrame>
        <p:nvGraphicFramePr>
          <p:cNvPr id="4" name="Table 3"/>
          <p:cNvGraphicFramePr>
            <a:graphicFrameLocks noGrp="1"/>
          </p:cNvGraphicFramePr>
          <p:nvPr/>
        </p:nvGraphicFramePr>
        <p:xfrm>
          <a:off x="914400" y="1524000"/>
          <a:ext cx="2807970" cy="4486655"/>
        </p:xfrm>
        <a:graphic>
          <a:graphicData uri="http://schemas.openxmlformats.org/drawingml/2006/table">
            <a:tbl>
              <a:tblPr/>
              <a:tblGrid>
                <a:gridCol w="935990">
                  <a:extLst>
                    <a:ext uri="{9D8B030D-6E8A-4147-A177-3AD203B41FA5}">
                      <a16:colId xmlns:a16="http://schemas.microsoft.com/office/drawing/2014/main" val="20000"/>
                    </a:ext>
                  </a:extLst>
                </a:gridCol>
                <a:gridCol w="935990">
                  <a:extLst>
                    <a:ext uri="{9D8B030D-6E8A-4147-A177-3AD203B41FA5}">
                      <a16:colId xmlns:a16="http://schemas.microsoft.com/office/drawing/2014/main" val="20001"/>
                    </a:ext>
                  </a:extLst>
                </a:gridCol>
                <a:gridCol w="935990">
                  <a:extLst>
                    <a:ext uri="{9D8B030D-6E8A-4147-A177-3AD203B41FA5}">
                      <a16:colId xmlns:a16="http://schemas.microsoft.com/office/drawing/2014/main" val="20002"/>
                    </a:ext>
                  </a:extLst>
                </a:gridCol>
              </a:tblGrid>
              <a:tr h="765953">
                <a:tc>
                  <a:txBody>
                    <a:bodyPr/>
                    <a:lstStyle/>
                    <a:p>
                      <a:pPr marL="0" marR="0" algn="ctr">
                        <a:lnSpc>
                          <a:spcPct val="115000"/>
                        </a:lnSpc>
                        <a:spcBef>
                          <a:spcPts val="0"/>
                        </a:spcBef>
                        <a:spcAft>
                          <a:spcPts val="1000"/>
                        </a:spcAft>
                      </a:pPr>
                      <a:r>
                        <a:rPr lang="en-US" sz="16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7</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7" name="Rectangle 6"/>
          <p:cNvSpPr/>
          <p:nvPr/>
        </p:nvSpPr>
        <p:spPr>
          <a:xfrm>
            <a:off x="533400" y="6019800"/>
            <a:ext cx="8382000" cy="738188"/>
          </a:xfrm>
          <a:prstGeom prst="rect">
            <a:avLst/>
          </a:prstGeom>
        </p:spPr>
        <p:txBody>
          <a:bodyPr>
            <a:spAutoFit/>
          </a:bodyPr>
          <a:lstStyle/>
          <a:p>
            <a:pPr marL="342900" indent="-342900">
              <a:buFont typeface="+mj-lt"/>
              <a:buAutoNum type="arabicPeriod"/>
              <a:defRPr/>
            </a:pPr>
            <a:endParaRPr lang="en-US" sz="1400" dirty="0">
              <a:latin typeface="Calibri" pitchFamily="34" charset="0"/>
            </a:endParaRPr>
          </a:p>
          <a:p>
            <a:pPr marL="800100" lvl="1" indent="-342900">
              <a:buFont typeface="+mj-lt"/>
              <a:buAutoNum type="arabicPeriod"/>
              <a:defRPr/>
            </a:pPr>
            <a:r>
              <a:rPr lang="en-US" sz="1400" dirty="0">
                <a:latin typeface="Calibri" pitchFamily="34" charset="0"/>
              </a:rPr>
              <a:t>At what number of laborers does the firm experience diminishing marginal returns?  ______________</a:t>
            </a:r>
          </a:p>
          <a:p>
            <a:pPr marL="800100" lvl="1" indent="-342900">
              <a:buFont typeface="+mj-lt"/>
              <a:buAutoNum type="arabicPeriod"/>
              <a:defRPr/>
            </a:pPr>
            <a:r>
              <a:rPr lang="en-US" sz="1400" dirty="0">
                <a:solidFill>
                  <a:schemeClr val="accent5">
                    <a:lumMod val="50000"/>
                  </a:schemeClr>
                </a:solidFill>
                <a:latin typeface="Calibri" pitchFamily="34" charset="0"/>
              </a:rPr>
              <a:t>At what number of laborers does the firm experience negative marginal returns? ________________</a:t>
            </a:r>
          </a:p>
        </p:txBody>
      </p:sp>
      <p:sp>
        <p:nvSpPr>
          <p:cNvPr id="45124" name="Text Box 3"/>
          <p:cNvSpPr txBox="1">
            <a:spLocks noChangeArrowheads="1"/>
          </p:cNvSpPr>
          <p:nvPr/>
        </p:nvSpPr>
        <p:spPr bwMode="auto">
          <a:xfrm>
            <a:off x="4267200" y="1752600"/>
            <a:ext cx="542925" cy="371475"/>
          </a:xfrm>
          <a:prstGeom prst="rect">
            <a:avLst/>
          </a:prstGeom>
          <a:solidFill>
            <a:srgbClr val="FFFFFF"/>
          </a:solidFill>
          <a:ln w="9525">
            <a:noFill/>
            <a:miter lim="800000"/>
            <a:headEnd/>
            <a:tailEnd/>
          </a:ln>
        </p:spPr>
        <p:txBody>
          <a:bodyPr/>
          <a:lstStyle/>
          <a:p>
            <a:pPr>
              <a:spcAft>
                <a:spcPts val="1000"/>
              </a:spcAft>
            </a:pPr>
            <a:r>
              <a:rPr lang="en-US" sz="1400" b="1">
                <a:solidFill>
                  <a:srgbClr val="000000"/>
                </a:solidFill>
                <a:latin typeface="Arial" pitchFamily="34" charset="0"/>
              </a:rPr>
              <a:t>160</a:t>
            </a:r>
            <a:endParaRPr lang="en-US" sz="6000">
              <a:solidFill>
                <a:srgbClr val="000000"/>
              </a:solidFill>
            </a:endParaRPr>
          </a:p>
        </p:txBody>
      </p:sp>
      <p:pic>
        <p:nvPicPr>
          <p:cNvPr id="45125" name="Picture 4"/>
          <p:cNvPicPr>
            <a:picLocks noChangeAspect="1" noChangeArrowheads="1"/>
          </p:cNvPicPr>
          <p:nvPr/>
        </p:nvPicPr>
        <p:blipFill>
          <a:blip r:embed="rId2" cstate="print"/>
          <a:srcRect l="42607" t="29890" r="55188" b="65820"/>
          <a:stretch>
            <a:fillRect/>
          </a:stretch>
        </p:blipFill>
        <p:spPr bwMode="auto">
          <a:xfrm>
            <a:off x="4718050" y="1844675"/>
            <a:ext cx="192088" cy="279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9"/>
          <p:cNvSpPr>
            <a:spLocks noChangeArrowheads="1"/>
          </p:cNvSpPr>
          <p:nvPr/>
        </p:nvSpPr>
        <p:spPr bwMode="auto">
          <a:xfrm>
            <a:off x="533400" y="1066800"/>
            <a:ext cx="8610600" cy="1371600"/>
          </a:xfrm>
          <a:prstGeom prst="rect">
            <a:avLst/>
          </a:prstGeom>
          <a:solidFill>
            <a:schemeClr val="bg1"/>
          </a:solidFill>
          <a:ln w="9525" algn="ctr">
            <a:noFill/>
            <a:round/>
            <a:headEnd/>
            <a:tailEnd/>
          </a:ln>
        </p:spPr>
        <p:txBody>
          <a:bodyPr wrap="none"/>
          <a:lstStyle/>
          <a:p>
            <a:endParaRPr lang="en-US"/>
          </a:p>
        </p:txBody>
      </p:sp>
      <p:pic>
        <p:nvPicPr>
          <p:cNvPr id="46083" name="Picture 1"/>
          <p:cNvPicPr>
            <a:picLocks noChangeAspect="1" noChangeArrowheads="1"/>
          </p:cNvPicPr>
          <p:nvPr/>
        </p:nvPicPr>
        <p:blipFill>
          <a:blip r:embed="rId2" cstate="print"/>
          <a:srcRect l="34555" t="26247" r="20862" b="16161"/>
          <a:stretch>
            <a:fillRect/>
          </a:stretch>
        </p:blipFill>
        <p:spPr bwMode="auto">
          <a:xfrm>
            <a:off x="3886200" y="1981200"/>
            <a:ext cx="4495800" cy="4356100"/>
          </a:xfrm>
          <a:prstGeom prst="rect">
            <a:avLst/>
          </a:prstGeom>
          <a:noFill/>
          <a:ln w="9525">
            <a:noFill/>
            <a:miter lim="800000"/>
            <a:headEnd/>
            <a:tailEnd/>
          </a:ln>
        </p:spPr>
      </p:pic>
      <p:sp>
        <p:nvSpPr>
          <p:cNvPr id="46084" name="Title 1"/>
          <p:cNvSpPr>
            <a:spLocks noGrp="1"/>
          </p:cNvSpPr>
          <p:nvPr>
            <p:ph type="title"/>
          </p:nvPr>
        </p:nvSpPr>
        <p:spPr>
          <a:xfrm>
            <a:off x="1371600" y="381000"/>
            <a:ext cx="7378700" cy="1143000"/>
          </a:xfrm>
        </p:spPr>
        <p:txBody>
          <a:bodyPr/>
          <a:lstStyle/>
          <a:p>
            <a:r>
              <a:rPr lang="en-US" sz="3200" smtClean="0">
                <a:latin typeface="Calibri" pitchFamily="34" charset="0"/>
              </a:rPr>
              <a:t>Application - The Costs of Production</a:t>
            </a:r>
          </a:p>
        </p:txBody>
      </p:sp>
      <p:sp>
        <p:nvSpPr>
          <p:cNvPr id="7" name="Rectangle 6"/>
          <p:cNvSpPr/>
          <p:nvPr/>
        </p:nvSpPr>
        <p:spPr>
          <a:xfrm>
            <a:off x="533400" y="6019800"/>
            <a:ext cx="8382000" cy="738188"/>
          </a:xfrm>
          <a:prstGeom prst="rect">
            <a:avLst/>
          </a:prstGeom>
        </p:spPr>
        <p:txBody>
          <a:bodyPr>
            <a:spAutoFit/>
          </a:bodyPr>
          <a:lstStyle/>
          <a:p>
            <a:pPr marL="342900" indent="-342900">
              <a:buFont typeface="+mj-lt"/>
              <a:buAutoNum type="arabicPeriod"/>
              <a:defRPr/>
            </a:pPr>
            <a:endParaRPr lang="en-US" sz="1400" dirty="0">
              <a:latin typeface="Calibri" pitchFamily="34" charset="0"/>
            </a:endParaRPr>
          </a:p>
          <a:p>
            <a:pPr marL="800100" lvl="1" indent="-342900">
              <a:buFont typeface="+mj-lt"/>
              <a:buAutoNum type="arabicPeriod"/>
              <a:defRPr/>
            </a:pPr>
            <a:r>
              <a:rPr lang="en-US" sz="1400" dirty="0">
                <a:latin typeface="Calibri" pitchFamily="34" charset="0"/>
              </a:rPr>
              <a:t>At what number of laborers does the firm experience diminishing marginal returns?  _____________</a:t>
            </a:r>
          </a:p>
          <a:p>
            <a:pPr marL="800100" lvl="1" indent="-342900">
              <a:buFont typeface="+mj-lt"/>
              <a:buAutoNum type="arabicPeriod"/>
              <a:defRPr/>
            </a:pPr>
            <a:r>
              <a:rPr lang="en-US" sz="1400" dirty="0">
                <a:solidFill>
                  <a:schemeClr val="accent5">
                    <a:lumMod val="50000"/>
                  </a:schemeClr>
                </a:solidFill>
                <a:latin typeface="Calibri" pitchFamily="34" charset="0"/>
              </a:rPr>
              <a:t>At what number of laborers does the firm experience negative marginal returns? _______________</a:t>
            </a:r>
          </a:p>
        </p:txBody>
      </p:sp>
      <p:sp>
        <p:nvSpPr>
          <p:cNvPr id="46086" name="Text Box 3"/>
          <p:cNvSpPr txBox="1">
            <a:spLocks noChangeArrowheads="1"/>
          </p:cNvSpPr>
          <p:nvPr/>
        </p:nvSpPr>
        <p:spPr bwMode="auto">
          <a:xfrm>
            <a:off x="4267200" y="1752600"/>
            <a:ext cx="542925" cy="371475"/>
          </a:xfrm>
          <a:prstGeom prst="rect">
            <a:avLst/>
          </a:prstGeom>
          <a:solidFill>
            <a:srgbClr val="FFFFFF"/>
          </a:solidFill>
          <a:ln w="9525">
            <a:noFill/>
            <a:miter lim="800000"/>
            <a:headEnd/>
            <a:tailEnd/>
          </a:ln>
        </p:spPr>
        <p:txBody>
          <a:bodyPr/>
          <a:lstStyle/>
          <a:p>
            <a:pPr>
              <a:spcAft>
                <a:spcPts val="1000"/>
              </a:spcAft>
            </a:pPr>
            <a:r>
              <a:rPr lang="en-US" sz="1400" b="1">
                <a:solidFill>
                  <a:srgbClr val="000000"/>
                </a:solidFill>
                <a:latin typeface="Arial" pitchFamily="34" charset="0"/>
              </a:rPr>
              <a:t>160</a:t>
            </a:r>
            <a:endParaRPr lang="en-US" sz="6000">
              <a:solidFill>
                <a:srgbClr val="000000"/>
              </a:solidFill>
            </a:endParaRPr>
          </a:p>
        </p:txBody>
      </p:sp>
      <p:pic>
        <p:nvPicPr>
          <p:cNvPr id="46087" name="Picture 4"/>
          <p:cNvPicPr>
            <a:picLocks noChangeAspect="1" noChangeArrowheads="1"/>
          </p:cNvPicPr>
          <p:nvPr/>
        </p:nvPicPr>
        <p:blipFill>
          <a:blip r:embed="rId2" cstate="print"/>
          <a:srcRect l="42607" t="29890" r="55188" b="65820"/>
          <a:stretch>
            <a:fillRect/>
          </a:stretch>
        </p:blipFill>
        <p:spPr bwMode="auto">
          <a:xfrm>
            <a:off x="4718050" y="1844675"/>
            <a:ext cx="192088" cy="279400"/>
          </a:xfrm>
          <a:prstGeom prst="rect">
            <a:avLst/>
          </a:prstGeom>
          <a:noFill/>
          <a:ln w="9525">
            <a:noFill/>
            <a:miter lim="800000"/>
            <a:headEnd/>
            <a:tailEnd/>
          </a:ln>
        </p:spPr>
      </p:pic>
      <p:graphicFrame>
        <p:nvGraphicFramePr>
          <p:cNvPr id="25" name="Table 24"/>
          <p:cNvGraphicFramePr>
            <a:graphicFrameLocks noGrp="1"/>
          </p:cNvGraphicFramePr>
          <p:nvPr/>
        </p:nvGraphicFramePr>
        <p:xfrm>
          <a:off x="914400" y="1524000"/>
          <a:ext cx="2807970" cy="4486655"/>
        </p:xfrm>
        <a:graphic>
          <a:graphicData uri="http://schemas.openxmlformats.org/drawingml/2006/table">
            <a:tbl>
              <a:tblPr/>
              <a:tblGrid>
                <a:gridCol w="935990">
                  <a:extLst>
                    <a:ext uri="{9D8B030D-6E8A-4147-A177-3AD203B41FA5}">
                      <a16:colId xmlns:a16="http://schemas.microsoft.com/office/drawing/2014/main" val="20000"/>
                    </a:ext>
                  </a:extLst>
                </a:gridCol>
                <a:gridCol w="935990">
                  <a:extLst>
                    <a:ext uri="{9D8B030D-6E8A-4147-A177-3AD203B41FA5}">
                      <a16:colId xmlns:a16="http://schemas.microsoft.com/office/drawing/2014/main" val="20001"/>
                    </a:ext>
                  </a:extLst>
                </a:gridCol>
                <a:gridCol w="935990">
                  <a:extLst>
                    <a:ext uri="{9D8B030D-6E8A-4147-A177-3AD203B41FA5}">
                      <a16:colId xmlns:a16="http://schemas.microsoft.com/office/drawing/2014/main" val="20002"/>
                    </a:ext>
                  </a:extLst>
                </a:gridCol>
              </a:tblGrid>
              <a:tr h="765953">
                <a:tc>
                  <a:txBody>
                    <a:bodyPr/>
                    <a:lstStyle/>
                    <a:p>
                      <a:pPr marL="0" marR="0" algn="ctr">
                        <a:lnSpc>
                          <a:spcPct val="115000"/>
                        </a:lnSpc>
                        <a:spcBef>
                          <a:spcPts val="0"/>
                        </a:spcBef>
                        <a:spcAft>
                          <a:spcPts val="1000"/>
                        </a:spcAft>
                      </a:pPr>
                      <a:r>
                        <a:rPr lang="en-US" sz="16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7</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13</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9"/>
          <p:cNvSpPr>
            <a:spLocks noChangeArrowheads="1"/>
          </p:cNvSpPr>
          <p:nvPr/>
        </p:nvSpPr>
        <p:spPr bwMode="auto">
          <a:xfrm>
            <a:off x="533400" y="1066800"/>
            <a:ext cx="8610600" cy="1371600"/>
          </a:xfrm>
          <a:prstGeom prst="rect">
            <a:avLst/>
          </a:prstGeom>
          <a:solidFill>
            <a:schemeClr val="bg1"/>
          </a:solidFill>
          <a:ln w="9525" algn="ctr">
            <a:noFill/>
            <a:round/>
            <a:headEnd/>
            <a:tailEnd/>
          </a:ln>
        </p:spPr>
        <p:txBody>
          <a:bodyPr wrap="none"/>
          <a:lstStyle/>
          <a:p>
            <a:endParaRPr lang="en-US"/>
          </a:p>
        </p:txBody>
      </p:sp>
      <p:pic>
        <p:nvPicPr>
          <p:cNvPr id="47107" name="Picture 1"/>
          <p:cNvPicPr>
            <a:picLocks noChangeAspect="1" noChangeArrowheads="1"/>
          </p:cNvPicPr>
          <p:nvPr/>
        </p:nvPicPr>
        <p:blipFill>
          <a:blip r:embed="rId2" cstate="print"/>
          <a:srcRect l="34555" t="26247" r="20862" b="16161"/>
          <a:stretch>
            <a:fillRect/>
          </a:stretch>
        </p:blipFill>
        <p:spPr bwMode="auto">
          <a:xfrm>
            <a:off x="3886200" y="1981200"/>
            <a:ext cx="4495800" cy="4356100"/>
          </a:xfrm>
          <a:prstGeom prst="rect">
            <a:avLst/>
          </a:prstGeom>
          <a:noFill/>
          <a:ln w="9525">
            <a:noFill/>
            <a:miter lim="800000"/>
            <a:headEnd/>
            <a:tailEnd/>
          </a:ln>
        </p:spPr>
      </p:pic>
      <p:sp>
        <p:nvSpPr>
          <p:cNvPr id="24" name="Freeform 23"/>
          <p:cNvSpPr/>
          <p:nvPr/>
        </p:nvSpPr>
        <p:spPr bwMode="auto">
          <a:xfrm>
            <a:off x="4830763" y="2170113"/>
            <a:ext cx="3125787" cy="3671887"/>
          </a:xfrm>
          <a:custGeom>
            <a:avLst/>
            <a:gdLst>
              <a:gd name="connsiteX0" fmla="*/ 0 w 3125338"/>
              <a:gd name="connsiteY0" fmla="*/ 3671248 h 3671248"/>
              <a:gd name="connsiteX1" fmla="*/ 218365 w 3125338"/>
              <a:gd name="connsiteY1" fmla="*/ 3452884 h 3671248"/>
              <a:gd name="connsiteX2" fmla="*/ 450377 w 3125338"/>
              <a:gd name="connsiteY2" fmla="*/ 3207224 h 3671248"/>
              <a:gd name="connsiteX3" fmla="*/ 750627 w 3125338"/>
              <a:gd name="connsiteY3" fmla="*/ 2756848 h 3671248"/>
              <a:gd name="connsiteX4" fmla="*/ 914400 w 3125338"/>
              <a:gd name="connsiteY4" fmla="*/ 2060812 h 3671248"/>
              <a:gd name="connsiteX5" fmla="*/ 1214651 w 3125338"/>
              <a:gd name="connsiteY5" fmla="*/ 1378424 h 3671248"/>
              <a:gd name="connsiteX6" fmla="*/ 1514902 w 3125338"/>
              <a:gd name="connsiteY6" fmla="*/ 832513 h 3671248"/>
              <a:gd name="connsiteX7" fmla="*/ 1815153 w 3125338"/>
              <a:gd name="connsiteY7" fmla="*/ 423081 h 3671248"/>
              <a:gd name="connsiteX8" fmla="*/ 2033517 w 3125338"/>
              <a:gd name="connsiteY8" fmla="*/ 272955 h 3671248"/>
              <a:gd name="connsiteX9" fmla="*/ 2265529 w 3125338"/>
              <a:gd name="connsiteY9" fmla="*/ 109182 h 3671248"/>
              <a:gd name="connsiteX10" fmla="*/ 2497541 w 3125338"/>
              <a:gd name="connsiteY10" fmla="*/ 0 h 3671248"/>
              <a:gd name="connsiteX11" fmla="*/ 2906974 w 3125338"/>
              <a:gd name="connsiteY11" fmla="*/ 54591 h 3671248"/>
              <a:gd name="connsiteX12" fmla="*/ 3125338 w 3125338"/>
              <a:gd name="connsiteY12" fmla="*/ 300251 h 3671248"/>
              <a:gd name="connsiteX13" fmla="*/ 3125338 w 3125338"/>
              <a:gd name="connsiteY13" fmla="*/ 313899 h 367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5338" h="3671248">
                <a:moveTo>
                  <a:pt x="0" y="3671248"/>
                </a:moveTo>
                <a:lnTo>
                  <a:pt x="218365" y="3452884"/>
                </a:lnTo>
                <a:lnTo>
                  <a:pt x="450377" y="3207224"/>
                </a:lnTo>
                <a:lnTo>
                  <a:pt x="750627" y="2756848"/>
                </a:lnTo>
                <a:lnTo>
                  <a:pt x="914400" y="2060812"/>
                </a:lnTo>
                <a:lnTo>
                  <a:pt x="1214651" y="1378424"/>
                </a:lnTo>
                <a:lnTo>
                  <a:pt x="1514902" y="832513"/>
                </a:lnTo>
                <a:lnTo>
                  <a:pt x="1815153" y="423081"/>
                </a:lnTo>
                <a:lnTo>
                  <a:pt x="2033517" y="272955"/>
                </a:lnTo>
                <a:lnTo>
                  <a:pt x="2265529" y="109182"/>
                </a:lnTo>
                <a:lnTo>
                  <a:pt x="2497541" y="0"/>
                </a:lnTo>
                <a:lnTo>
                  <a:pt x="2906974" y="54591"/>
                </a:lnTo>
                <a:lnTo>
                  <a:pt x="3125338" y="300251"/>
                </a:lnTo>
                <a:lnTo>
                  <a:pt x="3125338" y="313899"/>
                </a:lnTo>
              </a:path>
            </a:pathLst>
          </a:custGeom>
          <a:noFill/>
          <a:ln w="22225" cap="flat" cmpd="sng" algn="ctr">
            <a:solidFill>
              <a:schemeClr val="accent1">
                <a:lumMod val="50000"/>
              </a:schemeClr>
            </a:solidFill>
            <a:prstDash val="solid"/>
            <a:round/>
            <a:headEnd type="none" w="med" len="med"/>
            <a:tailEnd type="none" w="med" len="med"/>
          </a:ln>
          <a:effectLst/>
        </p:spPr>
        <p:txBody>
          <a:bodyPr wrap="none"/>
          <a:lstStyle/>
          <a:p>
            <a:pPr>
              <a:defRPr/>
            </a:pPr>
            <a:endParaRPr lang="en-US"/>
          </a:p>
        </p:txBody>
      </p:sp>
      <p:sp>
        <p:nvSpPr>
          <p:cNvPr id="47109" name="Title 1"/>
          <p:cNvSpPr>
            <a:spLocks noGrp="1"/>
          </p:cNvSpPr>
          <p:nvPr>
            <p:ph type="title"/>
          </p:nvPr>
        </p:nvSpPr>
        <p:spPr>
          <a:xfrm>
            <a:off x="1371600" y="381000"/>
            <a:ext cx="7378700" cy="1143000"/>
          </a:xfrm>
        </p:spPr>
        <p:txBody>
          <a:bodyPr/>
          <a:lstStyle/>
          <a:p>
            <a:r>
              <a:rPr lang="en-US" sz="3200" smtClean="0">
                <a:latin typeface="Calibri" pitchFamily="34" charset="0"/>
              </a:rPr>
              <a:t>Application - The Costs of Production</a:t>
            </a:r>
          </a:p>
        </p:txBody>
      </p:sp>
      <p:sp>
        <p:nvSpPr>
          <p:cNvPr id="7" name="Rectangle 6"/>
          <p:cNvSpPr/>
          <p:nvPr/>
        </p:nvSpPr>
        <p:spPr>
          <a:xfrm>
            <a:off x="533400" y="6019800"/>
            <a:ext cx="8382000" cy="738188"/>
          </a:xfrm>
          <a:prstGeom prst="rect">
            <a:avLst/>
          </a:prstGeom>
        </p:spPr>
        <p:txBody>
          <a:bodyPr>
            <a:spAutoFit/>
          </a:bodyPr>
          <a:lstStyle/>
          <a:p>
            <a:pPr marL="342900" indent="-342900">
              <a:buFont typeface="+mj-lt"/>
              <a:buAutoNum type="arabicPeriod"/>
              <a:defRPr/>
            </a:pPr>
            <a:endParaRPr lang="en-US" sz="1400" dirty="0">
              <a:latin typeface="Calibri" pitchFamily="34" charset="0"/>
            </a:endParaRPr>
          </a:p>
          <a:p>
            <a:pPr marL="800100" lvl="1" indent="-342900">
              <a:buFont typeface="+mj-lt"/>
              <a:buAutoNum type="arabicPeriod"/>
              <a:defRPr/>
            </a:pPr>
            <a:r>
              <a:rPr lang="en-US" sz="1400" dirty="0">
                <a:latin typeface="Calibri" pitchFamily="34" charset="0"/>
              </a:rPr>
              <a:t>At what number of laborers does the firm experience diminishing marginal returns?  _____________</a:t>
            </a:r>
          </a:p>
          <a:p>
            <a:pPr marL="800100" lvl="1" indent="-342900">
              <a:buFont typeface="+mj-lt"/>
              <a:buAutoNum type="arabicPeriod"/>
              <a:defRPr/>
            </a:pPr>
            <a:r>
              <a:rPr lang="en-US" sz="1400" dirty="0">
                <a:solidFill>
                  <a:schemeClr val="accent5">
                    <a:lumMod val="50000"/>
                  </a:schemeClr>
                </a:solidFill>
                <a:latin typeface="Calibri" pitchFamily="34" charset="0"/>
              </a:rPr>
              <a:t>At what number of laborers does the firm experience negative marginal returns? _______________</a:t>
            </a:r>
          </a:p>
        </p:txBody>
      </p:sp>
      <p:sp>
        <p:nvSpPr>
          <p:cNvPr id="8" name="Freeform 97"/>
          <p:cNvSpPr>
            <a:spLocks/>
          </p:cNvSpPr>
          <p:nvPr/>
        </p:nvSpPr>
        <p:spPr bwMode="auto">
          <a:xfrm>
            <a:off x="4800600" y="5791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9" name="Freeform 97"/>
          <p:cNvSpPr>
            <a:spLocks/>
          </p:cNvSpPr>
          <p:nvPr/>
        </p:nvSpPr>
        <p:spPr bwMode="auto">
          <a:xfrm>
            <a:off x="5026025" y="5562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0" name="Freeform 97"/>
          <p:cNvSpPr>
            <a:spLocks/>
          </p:cNvSpPr>
          <p:nvPr/>
        </p:nvSpPr>
        <p:spPr bwMode="auto">
          <a:xfrm>
            <a:off x="5257800" y="53340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1" name="Freeform 97"/>
          <p:cNvSpPr>
            <a:spLocks/>
          </p:cNvSpPr>
          <p:nvPr/>
        </p:nvSpPr>
        <p:spPr bwMode="auto">
          <a:xfrm>
            <a:off x="5559425" y="4864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2" name="Freeform 97"/>
          <p:cNvSpPr>
            <a:spLocks/>
          </p:cNvSpPr>
          <p:nvPr/>
        </p:nvSpPr>
        <p:spPr bwMode="auto">
          <a:xfrm>
            <a:off x="5715000" y="41783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3" name="Freeform 97"/>
          <p:cNvSpPr>
            <a:spLocks/>
          </p:cNvSpPr>
          <p:nvPr/>
        </p:nvSpPr>
        <p:spPr bwMode="auto">
          <a:xfrm>
            <a:off x="6016625" y="3505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4" name="Freeform 97"/>
          <p:cNvSpPr>
            <a:spLocks/>
          </p:cNvSpPr>
          <p:nvPr/>
        </p:nvSpPr>
        <p:spPr bwMode="auto">
          <a:xfrm>
            <a:off x="6324600" y="2959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5" name="Freeform 97"/>
          <p:cNvSpPr>
            <a:spLocks/>
          </p:cNvSpPr>
          <p:nvPr/>
        </p:nvSpPr>
        <p:spPr bwMode="auto">
          <a:xfrm>
            <a:off x="6626225" y="2514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6" name="Freeform 97"/>
          <p:cNvSpPr>
            <a:spLocks/>
          </p:cNvSpPr>
          <p:nvPr/>
        </p:nvSpPr>
        <p:spPr bwMode="auto">
          <a:xfrm>
            <a:off x="6854825" y="2362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7" name="Freeform 97"/>
          <p:cNvSpPr>
            <a:spLocks/>
          </p:cNvSpPr>
          <p:nvPr/>
        </p:nvSpPr>
        <p:spPr bwMode="auto">
          <a:xfrm>
            <a:off x="7086600" y="2197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7121" name="Text Box 3"/>
          <p:cNvSpPr txBox="1">
            <a:spLocks noChangeArrowheads="1"/>
          </p:cNvSpPr>
          <p:nvPr/>
        </p:nvSpPr>
        <p:spPr bwMode="auto">
          <a:xfrm>
            <a:off x="4267200" y="1752600"/>
            <a:ext cx="542925" cy="371475"/>
          </a:xfrm>
          <a:prstGeom prst="rect">
            <a:avLst/>
          </a:prstGeom>
          <a:solidFill>
            <a:srgbClr val="FFFFFF"/>
          </a:solidFill>
          <a:ln w="9525">
            <a:noFill/>
            <a:miter lim="800000"/>
            <a:headEnd/>
            <a:tailEnd/>
          </a:ln>
        </p:spPr>
        <p:txBody>
          <a:bodyPr/>
          <a:lstStyle/>
          <a:p>
            <a:pPr>
              <a:spcAft>
                <a:spcPts val="1000"/>
              </a:spcAft>
            </a:pPr>
            <a:r>
              <a:rPr lang="en-US" sz="1400" b="1">
                <a:solidFill>
                  <a:srgbClr val="000000"/>
                </a:solidFill>
                <a:latin typeface="Arial" pitchFamily="34" charset="0"/>
              </a:rPr>
              <a:t>160</a:t>
            </a:r>
            <a:endParaRPr lang="en-US" sz="6000">
              <a:solidFill>
                <a:srgbClr val="000000"/>
              </a:solidFill>
            </a:endParaRPr>
          </a:p>
        </p:txBody>
      </p:sp>
      <p:pic>
        <p:nvPicPr>
          <p:cNvPr id="47122" name="Picture 4"/>
          <p:cNvPicPr>
            <a:picLocks noChangeAspect="1" noChangeArrowheads="1"/>
          </p:cNvPicPr>
          <p:nvPr/>
        </p:nvPicPr>
        <p:blipFill>
          <a:blip r:embed="rId2" cstate="print"/>
          <a:srcRect l="42607" t="29890" r="55188" b="65820"/>
          <a:stretch>
            <a:fillRect/>
          </a:stretch>
        </p:blipFill>
        <p:spPr bwMode="auto">
          <a:xfrm>
            <a:off x="4718050" y="1844675"/>
            <a:ext cx="192088" cy="279400"/>
          </a:xfrm>
          <a:prstGeom prst="rect">
            <a:avLst/>
          </a:prstGeom>
          <a:noFill/>
          <a:ln w="9525">
            <a:noFill/>
            <a:miter lim="800000"/>
            <a:headEnd/>
            <a:tailEnd/>
          </a:ln>
        </p:spPr>
      </p:pic>
      <p:sp>
        <p:nvSpPr>
          <p:cNvPr id="21" name="Freeform 97"/>
          <p:cNvSpPr>
            <a:spLocks/>
          </p:cNvSpPr>
          <p:nvPr/>
        </p:nvSpPr>
        <p:spPr bwMode="auto">
          <a:xfrm>
            <a:off x="7315200" y="2133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22" name="Freeform 97"/>
          <p:cNvSpPr>
            <a:spLocks/>
          </p:cNvSpPr>
          <p:nvPr/>
        </p:nvSpPr>
        <p:spPr bwMode="auto">
          <a:xfrm>
            <a:off x="7693025" y="2197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23" name="Freeform 97"/>
          <p:cNvSpPr>
            <a:spLocks/>
          </p:cNvSpPr>
          <p:nvPr/>
        </p:nvSpPr>
        <p:spPr bwMode="auto">
          <a:xfrm>
            <a:off x="7924800" y="24384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graphicFrame>
        <p:nvGraphicFramePr>
          <p:cNvPr id="25" name="Table 24"/>
          <p:cNvGraphicFramePr>
            <a:graphicFrameLocks noGrp="1"/>
          </p:cNvGraphicFramePr>
          <p:nvPr/>
        </p:nvGraphicFramePr>
        <p:xfrm>
          <a:off x="914400" y="1524000"/>
          <a:ext cx="2807970" cy="4486655"/>
        </p:xfrm>
        <a:graphic>
          <a:graphicData uri="http://schemas.openxmlformats.org/drawingml/2006/table">
            <a:tbl>
              <a:tblPr/>
              <a:tblGrid>
                <a:gridCol w="935990">
                  <a:extLst>
                    <a:ext uri="{9D8B030D-6E8A-4147-A177-3AD203B41FA5}">
                      <a16:colId xmlns:a16="http://schemas.microsoft.com/office/drawing/2014/main" val="20000"/>
                    </a:ext>
                  </a:extLst>
                </a:gridCol>
                <a:gridCol w="935990">
                  <a:extLst>
                    <a:ext uri="{9D8B030D-6E8A-4147-A177-3AD203B41FA5}">
                      <a16:colId xmlns:a16="http://schemas.microsoft.com/office/drawing/2014/main" val="20001"/>
                    </a:ext>
                  </a:extLst>
                </a:gridCol>
                <a:gridCol w="935990">
                  <a:extLst>
                    <a:ext uri="{9D8B030D-6E8A-4147-A177-3AD203B41FA5}">
                      <a16:colId xmlns:a16="http://schemas.microsoft.com/office/drawing/2014/main" val="20002"/>
                    </a:ext>
                  </a:extLst>
                </a:gridCol>
              </a:tblGrid>
              <a:tr h="765953">
                <a:tc>
                  <a:txBody>
                    <a:bodyPr/>
                    <a:lstStyle/>
                    <a:p>
                      <a:pPr marL="0" marR="0" algn="ctr">
                        <a:lnSpc>
                          <a:spcPct val="115000"/>
                        </a:lnSpc>
                        <a:spcBef>
                          <a:spcPts val="0"/>
                        </a:spcBef>
                        <a:spcAft>
                          <a:spcPts val="1000"/>
                        </a:spcAft>
                      </a:pPr>
                      <a:r>
                        <a:rPr lang="en-US" sz="16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7</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13</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18</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24</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28</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20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19</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9</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6</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4</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-3</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1" grpId="0" animBg="1"/>
      <p:bldP spid="22" grpId="0" animBg="1"/>
      <p:bldP spid="2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9"/>
          <p:cNvSpPr>
            <a:spLocks noChangeArrowheads="1"/>
          </p:cNvSpPr>
          <p:nvPr/>
        </p:nvSpPr>
        <p:spPr bwMode="auto">
          <a:xfrm>
            <a:off x="533400" y="1066800"/>
            <a:ext cx="8610600" cy="1371600"/>
          </a:xfrm>
          <a:prstGeom prst="rect">
            <a:avLst/>
          </a:prstGeom>
          <a:solidFill>
            <a:schemeClr val="bg1"/>
          </a:solidFill>
          <a:ln w="9525" algn="ctr">
            <a:noFill/>
            <a:round/>
            <a:headEnd/>
            <a:tailEnd/>
          </a:ln>
        </p:spPr>
        <p:txBody>
          <a:bodyPr wrap="none"/>
          <a:lstStyle/>
          <a:p>
            <a:endParaRPr lang="en-US"/>
          </a:p>
        </p:txBody>
      </p:sp>
      <p:pic>
        <p:nvPicPr>
          <p:cNvPr id="48131" name="Picture 1"/>
          <p:cNvPicPr>
            <a:picLocks noChangeAspect="1" noChangeArrowheads="1"/>
          </p:cNvPicPr>
          <p:nvPr/>
        </p:nvPicPr>
        <p:blipFill>
          <a:blip r:embed="rId2" cstate="print"/>
          <a:srcRect l="34555" t="26247" r="20862" b="16161"/>
          <a:stretch>
            <a:fillRect/>
          </a:stretch>
        </p:blipFill>
        <p:spPr bwMode="auto">
          <a:xfrm>
            <a:off x="3886200" y="1981200"/>
            <a:ext cx="4495800" cy="4356100"/>
          </a:xfrm>
          <a:prstGeom prst="rect">
            <a:avLst/>
          </a:prstGeom>
          <a:noFill/>
          <a:ln w="9525">
            <a:noFill/>
            <a:miter lim="800000"/>
            <a:headEnd/>
            <a:tailEnd/>
          </a:ln>
        </p:spPr>
      </p:pic>
      <p:sp>
        <p:nvSpPr>
          <p:cNvPr id="24" name="Freeform 23"/>
          <p:cNvSpPr/>
          <p:nvPr/>
        </p:nvSpPr>
        <p:spPr bwMode="auto">
          <a:xfrm>
            <a:off x="4830763" y="2170113"/>
            <a:ext cx="3125787" cy="3671887"/>
          </a:xfrm>
          <a:custGeom>
            <a:avLst/>
            <a:gdLst>
              <a:gd name="connsiteX0" fmla="*/ 0 w 3125338"/>
              <a:gd name="connsiteY0" fmla="*/ 3671248 h 3671248"/>
              <a:gd name="connsiteX1" fmla="*/ 218365 w 3125338"/>
              <a:gd name="connsiteY1" fmla="*/ 3452884 h 3671248"/>
              <a:gd name="connsiteX2" fmla="*/ 450377 w 3125338"/>
              <a:gd name="connsiteY2" fmla="*/ 3207224 h 3671248"/>
              <a:gd name="connsiteX3" fmla="*/ 750627 w 3125338"/>
              <a:gd name="connsiteY3" fmla="*/ 2756848 h 3671248"/>
              <a:gd name="connsiteX4" fmla="*/ 914400 w 3125338"/>
              <a:gd name="connsiteY4" fmla="*/ 2060812 h 3671248"/>
              <a:gd name="connsiteX5" fmla="*/ 1214651 w 3125338"/>
              <a:gd name="connsiteY5" fmla="*/ 1378424 h 3671248"/>
              <a:gd name="connsiteX6" fmla="*/ 1514902 w 3125338"/>
              <a:gd name="connsiteY6" fmla="*/ 832513 h 3671248"/>
              <a:gd name="connsiteX7" fmla="*/ 1815153 w 3125338"/>
              <a:gd name="connsiteY7" fmla="*/ 423081 h 3671248"/>
              <a:gd name="connsiteX8" fmla="*/ 2033517 w 3125338"/>
              <a:gd name="connsiteY8" fmla="*/ 272955 h 3671248"/>
              <a:gd name="connsiteX9" fmla="*/ 2265529 w 3125338"/>
              <a:gd name="connsiteY9" fmla="*/ 109182 h 3671248"/>
              <a:gd name="connsiteX10" fmla="*/ 2497541 w 3125338"/>
              <a:gd name="connsiteY10" fmla="*/ 0 h 3671248"/>
              <a:gd name="connsiteX11" fmla="*/ 2906974 w 3125338"/>
              <a:gd name="connsiteY11" fmla="*/ 54591 h 3671248"/>
              <a:gd name="connsiteX12" fmla="*/ 3125338 w 3125338"/>
              <a:gd name="connsiteY12" fmla="*/ 300251 h 3671248"/>
              <a:gd name="connsiteX13" fmla="*/ 3125338 w 3125338"/>
              <a:gd name="connsiteY13" fmla="*/ 313899 h 367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5338" h="3671248">
                <a:moveTo>
                  <a:pt x="0" y="3671248"/>
                </a:moveTo>
                <a:lnTo>
                  <a:pt x="218365" y="3452884"/>
                </a:lnTo>
                <a:lnTo>
                  <a:pt x="450377" y="3207224"/>
                </a:lnTo>
                <a:lnTo>
                  <a:pt x="750627" y="2756848"/>
                </a:lnTo>
                <a:lnTo>
                  <a:pt x="914400" y="2060812"/>
                </a:lnTo>
                <a:lnTo>
                  <a:pt x="1214651" y="1378424"/>
                </a:lnTo>
                <a:lnTo>
                  <a:pt x="1514902" y="832513"/>
                </a:lnTo>
                <a:lnTo>
                  <a:pt x="1815153" y="423081"/>
                </a:lnTo>
                <a:lnTo>
                  <a:pt x="2033517" y="272955"/>
                </a:lnTo>
                <a:lnTo>
                  <a:pt x="2265529" y="109182"/>
                </a:lnTo>
                <a:lnTo>
                  <a:pt x="2497541" y="0"/>
                </a:lnTo>
                <a:lnTo>
                  <a:pt x="2906974" y="54591"/>
                </a:lnTo>
                <a:lnTo>
                  <a:pt x="3125338" y="300251"/>
                </a:lnTo>
                <a:lnTo>
                  <a:pt x="3125338" y="313899"/>
                </a:lnTo>
              </a:path>
            </a:pathLst>
          </a:custGeom>
          <a:noFill/>
          <a:ln w="22225" cap="flat" cmpd="sng" algn="ctr">
            <a:solidFill>
              <a:schemeClr val="accent1">
                <a:lumMod val="50000"/>
              </a:schemeClr>
            </a:solidFill>
            <a:prstDash val="solid"/>
            <a:round/>
            <a:headEnd type="none" w="med" len="med"/>
            <a:tailEnd type="none" w="med" len="med"/>
          </a:ln>
          <a:effectLst/>
        </p:spPr>
        <p:txBody>
          <a:bodyPr wrap="none"/>
          <a:lstStyle/>
          <a:p>
            <a:pPr>
              <a:defRPr/>
            </a:pPr>
            <a:endParaRPr lang="en-US"/>
          </a:p>
        </p:txBody>
      </p:sp>
      <p:sp>
        <p:nvSpPr>
          <p:cNvPr id="48133" name="Title 1"/>
          <p:cNvSpPr>
            <a:spLocks noGrp="1"/>
          </p:cNvSpPr>
          <p:nvPr>
            <p:ph type="title"/>
          </p:nvPr>
        </p:nvSpPr>
        <p:spPr>
          <a:xfrm>
            <a:off x="1371600" y="381000"/>
            <a:ext cx="7378700" cy="1143000"/>
          </a:xfrm>
        </p:spPr>
        <p:txBody>
          <a:bodyPr/>
          <a:lstStyle/>
          <a:p>
            <a:r>
              <a:rPr lang="en-US" sz="3200" smtClean="0">
                <a:latin typeface="Calibri" pitchFamily="34" charset="0"/>
              </a:rPr>
              <a:t>Application - The Costs of Production</a:t>
            </a:r>
          </a:p>
        </p:txBody>
      </p:sp>
      <p:sp>
        <p:nvSpPr>
          <p:cNvPr id="7" name="Rectangle 6"/>
          <p:cNvSpPr/>
          <p:nvPr/>
        </p:nvSpPr>
        <p:spPr>
          <a:xfrm>
            <a:off x="533400" y="6019800"/>
            <a:ext cx="8382000" cy="738188"/>
          </a:xfrm>
          <a:prstGeom prst="rect">
            <a:avLst/>
          </a:prstGeom>
        </p:spPr>
        <p:txBody>
          <a:bodyPr>
            <a:spAutoFit/>
          </a:bodyPr>
          <a:lstStyle/>
          <a:p>
            <a:pPr marL="342900" indent="-342900">
              <a:buFont typeface="+mj-lt"/>
              <a:buAutoNum type="arabicPeriod"/>
              <a:defRPr/>
            </a:pPr>
            <a:endParaRPr lang="en-US" sz="1400" dirty="0">
              <a:latin typeface="Calibri" pitchFamily="34" charset="0"/>
            </a:endParaRPr>
          </a:p>
          <a:p>
            <a:pPr marL="800100" lvl="1" indent="-342900">
              <a:buFont typeface="+mj-lt"/>
              <a:buAutoNum type="arabicPeriod"/>
              <a:defRPr/>
            </a:pPr>
            <a:r>
              <a:rPr lang="en-US" sz="1400" dirty="0">
                <a:latin typeface="Calibri" pitchFamily="34" charset="0"/>
              </a:rPr>
              <a:t>At what number of laborers does the firm experience diminishing marginal returns?  _______6______</a:t>
            </a:r>
          </a:p>
          <a:p>
            <a:pPr marL="800100" lvl="1" indent="-342900">
              <a:buFont typeface="+mj-lt"/>
              <a:buAutoNum type="arabicPeriod"/>
              <a:defRPr/>
            </a:pPr>
            <a:r>
              <a:rPr lang="en-US" sz="1400" dirty="0">
                <a:solidFill>
                  <a:schemeClr val="accent5">
                    <a:lumMod val="50000"/>
                  </a:schemeClr>
                </a:solidFill>
                <a:latin typeface="Calibri" pitchFamily="34" charset="0"/>
              </a:rPr>
              <a:t>At what number of laborers does the firm experience negative marginal returns? ________11_______</a:t>
            </a:r>
          </a:p>
        </p:txBody>
      </p:sp>
      <p:sp>
        <p:nvSpPr>
          <p:cNvPr id="8" name="Freeform 97"/>
          <p:cNvSpPr>
            <a:spLocks/>
          </p:cNvSpPr>
          <p:nvPr/>
        </p:nvSpPr>
        <p:spPr bwMode="auto">
          <a:xfrm>
            <a:off x="4800600" y="5791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9" name="Freeform 97"/>
          <p:cNvSpPr>
            <a:spLocks/>
          </p:cNvSpPr>
          <p:nvPr/>
        </p:nvSpPr>
        <p:spPr bwMode="auto">
          <a:xfrm>
            <a:off x="5026025" y="5562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0" name="Freeform 97"/>
          <p:cNvSpPr>
            <a:spLocks/>
          </p:cNvSpPr>
          <p:nvPr/>
        </p:nvSpPr>
        <p:spPr bwMode="auto">
          <a:xfrm>
            <a:off x="5257800" y="53340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1" name="Freeform 97"/>
          <p:cNvSpPr>
            <a:spLocks/>
          </p:cNvSpPr>
          <p:nvPr/>
        </p:nvSpPr>
        <p:spPr bwMode="auto">
          <a:xfrm>
            <a:off x="5559425" y="4864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2" name="Freeform 97"/>
          <p:cNvSpPr>
            <a:spLocks/>
          </p:cNvSpPr>
          <p:nvPr/>
        </p:nvSpPr>
        <p:spPr bwMode="auto">
          <a:xfrm>
            <a:off x="5715000" y="41783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3" name="Freeform 97"/>
          <p:cNvSpPr>
            <a:spLocks/>
          </p:cNvSpPr>
          <p:nvPr/>
        </p:nvSpPr>
        <p:spPr bwMode="auto">
          <a:xfrm>
            <a:off x="6016625" y="3505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4" name="Freeform 97"/>
          <p:cNvSpPr>
            <a:spLocks/>
          </p:cNvSpPr>
          <p:nvPr/>
        </p:nvSpPr>
        <p:spPr bwMode="auto">
          <a:xfrm>
            <a:off x="6324600" y="2959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5" name="Freeform 97"/>
          <p:cNvSpPr>
            <a:spLocks/>
          </p:cNvSpPr>
          <p:nvPr/>
        </p:nvSpPr>
        <p:spPr bwMode="auto">
          <a:xfrm>
            <a:off x="6626225" y="2514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6" name="Freeform 97"/>
          <p:cNvSpPr>
            <a:spLocks/>
          </p:cNvSpPr>
          <p:nvPr/>
        </p:nvSpPr>
        <p:spPr bwMode="auto">
          <a:xfrm>
            <a:off x="6854825" y="2362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7" name="Freeform 97"/>
          <p:cNvSpPr>
            <a:spLocks/>
          </p:cNvSpPr>
          <p:nvPr/>
        </p:nvSpPr>
        <p:spPr bwMode="auto">
          <a:xfrm>
            <a:off x="7086600" y="2197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8145" name="Text Box 3"/>
          <p:cNvSpPr txBox="1">
            <a:spLocks noChangeArrowheads="1"/>
          </p:cNvSpPr>
          <p:nvPr/>
        </p:nvSpPr>
        <p:spPr bwMode="auto">
          <a:xfrm>
            <a:off x="4267200" y="1752600"/>
            <a:ext cx="542925" cy="371475"/>
          </a:xfrm>
          <a:prstGeom prst="rect">
            <a:avLst/>
          </a:prstGeom>
          <a:solidFill>
            <a:srgbClr val="FFFFFF"/>
          </a:solidFill>
          <a:ln w="9525">
            <a:noFill/>
            <a:miter lim="800000"/>
            <a:headEnd/>
            <a:tailEnd/>
          </a:ln>
        </p:spPr>
        <p:txBody>
          <a:bodyPr/>
          <a:lstStyle/>
          <a:p>
            <a:pPr>
              <a:spcAft>
                <a:spcPts val="1000"/>
              </a:spcAft>
            </a:pPr>
            <a:r>
              <a:rPr lang="en-US" sz="1400" b="1">
                <a:solidFill>
                  <a:srgbClr val="000000"/>
                </a:solidFill>
                <a:latin typeface="Arial" pitchFamily="34" charset="0"/>
              </a:rPr>
              <a:t>160</a:t>
            </a:r>
            <a:endParaRPr lang="en-US" sz="6000">
              <a:solidFill>
                <a:srgbClr val="000000"/>
              </a:solidFill>
            </a:endParaRPr>
          </a:p>
        </p:txBody>
      </p:sp>
      <p:pic>
        <p:nvPicPr>
          <p:cNvPr id="48146" name="Picture 4"/>
          <p:cNvPicPr>
            <a:picLocks noChangeAspect="1" noChangeArrowheads="1"/>
          </p:cNvPicPr>
          <p:nvPr/>
        </p:nvPicPr>
        <p:blipFill>
          <a:blip r:embed="rId2" cstate="print"/>
          <a:srcRect l="42607" t="29890" r="55188" b="65820"/>
          <a:stretch>
            <a:fillRect/>
          </a:stretch>
        </p:blipFill>
        <p:spPr bwMode="auto">
          <a:xfrm>
            <a:off x="4718050" y="1844675"/>
            <a:ext cx="192088" cy="279400"/>
          </a:xfrm>
          <a:prstGeom prst="rect">
            <a:avLst/>
          </a:prstGeom>
          <a:noFill/>
          <a:ln w="9525">
            <a:noFill/>
            <a:miter lim="800000"/>
            <a:headEnd/>
            <a:tailEnd/>
          </a:ln>
        </p:spPr>
      </p:pic>
      <p:sp>
        <p:nvSpPr>
          <p:cNvPr id="21" name="Freeform 97"/>
          <p:cNvSpPr>
            <a:spLocks/>
          </p:cNvSpPr>
          <p:nvPr/>
        </p:nvSpPr>
        <p:spPr bwMode="auto">
          <a:xfrm>
            <a:off x="7315200" y="2133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22" name="Freeform 97"/>
          <p:cNvSpPr>
            <a:spLocks/>
          </p:cNvSpPr>
          <p:nvPr/>
        </p:nvSpPr>
        <p:spPr bwMode="auto">
          <a:xfrm>
            <a:off x="7693025" y="2197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23" name="Freeform 97"/>
          <p:cNvSpPr>
            <a:spLocks/>
          </p:cNvSpPr>
          <p:nvPr/>
        </p:nvSpPr>
        <p:spPr bwMode="auto">
          <a:xfrm>
            <a:off x="7924800" y="24384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graphicFrame>
        <p:nvGraphicFramePr>
          <p:cNvPr id="25" name="Table 24"/>
          <p:cNvGraphicFramePr>
            <a:graphicFrameLocks noGrp="1"/>
          </p:cNvGraphicFramePr>
          <p:nvPr/>
        </p:nvGraphicFramePr>
        <p:xfrm>
          <a:off x="914400" y="1524000"/>
          <a:ext cx="2807970" cy="4486655"/>
        </p:xfrm>
        <a:graphic>
          <a:graphicData uri="http://schemas.openxmlformats.org/drawingml/2006/table">
            <a:tbl>
              <a:tblPr/>
              <a:tblGrid>
                <a:gridCol w="935990">
                  <a:extLst>
                    <a:ext uri="{9D8B030D-6E8A-4147-A177-3AD203B41FA5}">
                      <a16:colId xmlns:a16="http://schemas.microsoft.com/office/drawing/2014/main" val="20000"/>
                    </a:ext>
                  </a:extLst>
                </a:gridCol>
                <a:gridCol w="935990">
                  <a:extLst>
                    <a:ext uri="{9D8B030D-6E8A-4147-A177-3AD203B41FA5}">
                      <a16:colId xmlns:a16="http://schemas.microsoft.com/office/drawing/2014/main" val="20001"/>
                    </a:ext>
                  </a:extLst>
                </a:gridCol>
                <a:gridCol w="935990">
                  <a:extLst>
                    <a:ext uri="{9D8B030D-6E8A-4147-A177-3AD203B41FA5}">
                      <a16:colId xmlns:a16="http://schemas.microsoft.com/office/drawing/2014/main" val="20002"/>
                    </a:ext>
                  </a:extLst>
                </a:gridCol>
              </a:tblGrid>
              <a:tr h="765953">
                <a:tc>
                  <a:txBody>
                    <a:bodyPr/>
                    <a:lstStyle/>
                    <a:p>
                      <a:pPr marL="0" marR="0" algn="ctr">
                        <a:lnSpc>
                          <a:spcPct val="115000"/>
                        </a:lnSpc>
                        <a:spcBef>
                          <a:spcPts val="0"/>
                        </a:spcBef>
                        <a:spcAft>
                          <a:spcPts val="1000"/>
                        </a:spcAft>
                      </a:pPr>
                      <a:r>
                        <a:rPr lang="en-US" sz="16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7</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13</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18</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24</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28</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20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19</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9</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6</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4</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-3</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9"/>
          <p:cNvSpPr>
            <a:spLocks noChangeArrowheads="1"/>
          </p:cNvSpPr>
          <p:nvPr/>
        </p:nvSpPr>
        <p:spPr bwMode="auto">
          <a:xfrm>
            <a:off x="533400" y="1066800"/>
            <a:ext cx="8610600" cy="1371600"/>
          </a:xfrm>
          <a:prstGeom prst="rect">
            <a:avLst/>
          </a:prstGeom>
          <a:solidFill>
            <a:schemeClr val="bg1"/>
          </a:solidFill>
          <a:ln w="9525" algn="ctr">
            <a:noFill/>
            <a:round/>
            <a:headEnd/>
            <a:tailEnd/>
          </a:ln>
        </p:spPr>
        <p:txBody>
          <a:bodyPr wrap="none"/>
          <a:lstStyle/>
          <a:p>
            <a:endParaRPr lang="en-US"/>
          </a:p>
        </p:txBody>
      </p:sp>
      <p:pic>
        <p:nvPicPr>
          <p:cNvPr id="49155" name="Picture 1"/>
          <p:cNvPicPr>
            <a:picLocks noChangeAspect="1" noChangeArrowheads="1"/>
          </p:cNvPicPr>
          <p:nvPr/>
        </p:nvPicPr>
        <p:blipFill>
          <a:blip r:embed="rId2" cstate="print"/>
          <a:srcRect l="34555" t="26247" r="20862" b="16161"/>
          <a:stretch>
            <a:fillRect/>
          </a:stretch>
        </p:blipFill>
        <p:spPr bwMode="auto">
          <a:xfrm>
            <a:off x="3886200" y="1981200"/>
            <a:ext cx="4495800" cy="4356100"/>
          </a:xfrm>
          <a:prstGeom prst="rect">
            <a:avLst/>
          </a:prstGeom>
          <a:noFill/>
          <a:ln w="9525">
            <a:noFill/>
            <a:miter lim="800000"/>
            <a:headEnd/>
            <a:tailEnd/>
          </a:ln>
        </p:spPr>
      </p:pic>
      <p:sp>
        <p:nvSpPr>
          <p:cNvPr id="24" name="Freeform 23"/>
          <p:cNvSpPr/>
          <p:nvPr/>
        </p:nvSpPr>
        <p:spPr bwMode="auto">
          <a:xfrm>
            <a:off x="4830763" y="2170113"/>
            <a:ext cx="3125787" cy="3671887"/>
          </a:xfrm>
          <a:custGeom>
            <a:avLst/>
            <a:gdLst>
              <a:gd name="connsiteX0" fmla="*/ 0 w 3125338"/>
              <a:gd name="connsiteY0" fmla="*/ 3671248 h 3671248"/>
              <a:gd name="connsiteX1" fmla="*/ 218365 w 3125338"/>
              <a:gd name="connsiteY1" fmla="*/ 3452884 h 3671248"/>
              <a:gd name="connsiteX2" fmla="*/ 450377 w 3125338"/>
              <a:gd name="connsiteY2" fmla="*/ 3207224 h 3671248"/>
              <a:gd name="connsiteX3" fmla="*/ 750627 w 3125338"/>
              <a:gd name="connsiteY3" fmla="*/ 2756848 h 3671248"/>
              <a:gd name="connsiteX4" fmla="*/ 914400 w 3125338"/>
              <a:gd name="connsiteY4" fmla="*/ 2060812 h 3671248"/>
              <a:gd name="connsiteX5" fmla="*/ 1214651 w 3125338"/>
              <a:gd name="connsiteY5" fmla="*/ 1378424 h 3671248"/>
              <a:gd name="connsiteX6" fmla="*/ 1514902 w 3125338"/>
              <a:gd name="connsiteY6" fmla="*/ 832513 h 3671248"/>
              <a:gd name="connsiteX7" fmla="*/ 1815153 w 3125338"/>
              <a:gd name="connsiteY7" fmla="*/ 423081 h 3671248"/>
              <a:gd name="connsiteX8" fmla="*/ 2033517 w 3125338"/>
              <a:gd name="connsiteY8" fmla="*/ 272955 h 3671248"/>
              <a:gd name="connsiteX9" fmla="*/ 2265529 w 3125338"/>
              <a:gd name="connsiteY9" fmla="*/ 109182 h 3671248"/>
              <a:gd name="connsiteX10" fmla="*/ 2497541 w 3125338"/>
              <a:gd name="connsiteY10" fmla="*/ 0 h 3671248"/>
              <a:gd name="connsiteX11" fmla="*/ 2906974 w 3125338"/>
              <a:gd name="connsiteY11" fmla="*/ 54591 h 3671248"/>
              <a:gd name="connsiteX12" fmla="*/ 3125338 w 3125338"/>
              <a:gd name="connsiteY12" fmla="*/ 300251 h 3671248"/>
              <a:gd name="connsiteX13" fmla="*/ 3125338 w 3125338"/>
              <a:gd name="connsiteY13" fmla="*/ 313899 h 367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5338" h="3671248">
                <a:moveTo>
                  <a:pt x="0" y="3671248"/>
                </a:moveTo>
                <a:lnTo>
                  <a:pt x="218365" y="3452884"/>
                </a:lnTo>
                <a:lnTo>
                  <a:pt x="450377" y="3207224"/>
                </a:lnTo>
                <a:lnTo>
                  <a:pt x="750627" y="2756848"/>
                </a:lnTo>
                <a:lnTo>
                  <a:pt x="914400" y="2060812"/>
                </a:lnTo>
                <a:lnTo>
                  <a:pt x="1214651" y="1378424"/>
                </a:lnTo>
                <a:lnTo>
                  <a:pt x="1514902" y="832513"/>
                </a:lnTo>
                <a:lnTo>
                  <a:pt x="1815153" y="423081"/>
                </a:lnTo>
                <a:lnTo>
                  <a:pt x="2033517" y="272955"/>
                </a:lnTo>
                <a:lnTo>
                  <a:pt x="2265529" y="109182"/>
                </a:lnTo>
                <a:lnTo>
                  <a:pt x="2497541" y="0"/>
                </a:lnTo>
                <a:lnTo>
                  <a:pt x="2906974" y="54591"/>
                </a:lnTo>
                <a:lnTo>
                  <a:pt x="3125338" y="300251"/>
                </a:lnTo>
                <a:lnTo>
                  <a:pt x="3125338" y="313899"/>
                </a:lnTo>
              </a:path>
            </a:pathLst>
          </a:custGeom>
          <a:noFill/>
          <a:ln w="22225" cap="flat" cmpd="sng" algn="ctr">
            <a:solidFill>
              <a:schemeClr val="accent1">
                <a:lumMod val="50000"/>
              </a:schemeClr>
            </a:solidFill>
            <a:prstDash val="solid"/>
            <a:round/>
            <a:headEnd type="none" w="med" len="med"/>
            <a:tailEnd type="none" w="med" len="med"/>
          </a:ln>
          <a:effectLst/>
        </p:spPr>
        <p:txBody>
          <a:bodyPr wrap="none"/>
          <a:lstStyle/>
          <a:p>
            <a:pPr>
              <a:defRPr/>
            </a:pPr>
            <a:endParaRPr lang="en-US"/>
          </a:p>
        </p:txBody>
      </p:sp>
      <p:sp>
        <p:nvSpPr>
          <p:cNvPr id="49157" name="Title 1"/>
          <p:cNvSpPr>
            <a:spLocks noGrp="1"/>
          </p:cNvSpPr>
          <p:nvPr>
            <p:ph type="title"/>
          </p:nvPr>
        </p:nvSpPr>
        <p:spPr>
          <a:xfrm>
            <a:off x="1371600" y="381000"/>
            <a:ext cx="7378700" cy="1143000"/>
          </a:xfrm>
        </p:spPr>
        <p:txBody>
          <a:bodyPr/>
          <a:lstStyle/>
          <a:p>
            <a:r>
              <a:rPr lang="en-US" sz="3200" smtClean="0">
                <a:latin typeface="Calibri" pitchFamily="34" charset="0"/>
              </a:rPr>
              <a:t>Application - The Costs of Production</a:t>
            </a:r>
          </a:p>
        </p:txBody>
      </p:sp>
      <p:sp>
        <p:nvSpPr>
          <p:cNvPr id="7" name="Rectangle 6"/>
          <p:cNvSpPr/>
          <p:nvPr/>
        </p:nvSpPr>
        <p:spPr>
          <a:xfrm>
            <a:off x="533400" y="6019800"/>
            <a:ext cx="8382000" cy="738188"/>
          </a:xfrm>
          <a:prstGeom prst="rect">
            <a:avLst/>
          </a:prstGeom>
        </p:spPr>
        <p:txBody>
          <a:bodyPr>
            <a:spAutoFit/>
          </a:bodyPr>
          <a:lstStyle/>
          <a:p>
            <a:pPr marL="342900" indent="-342900">
              <a:buFont typeface="+mj-lt"/>
              <a:buAutoNum type="arabicPeriod"/>
              <a:defRPr/>
            </a:pPr>
            <a:endParaRPr lang="en-US" sz="1400" dirty="0">
              <a:latin typeface="Calibri" pitchFamily="34" charset="0"/>
            </a:endParaRPr>
          </a:p>
          <a:p>
            <a:pPr marL="800100" lvl="1" indent="-342900">
              <a:buFont typeface="+mj-lt"/>
              <a:buAutoNum type="arabicPeriod"/>
              <a:defRPr/>
            </a:pPr>
            <a:r>
              <a:rPr lang="en-US" sz="1400" dirty="0">
                <a:latin typeface="Calibri" pitchFamily="34" charset="0"/>
              </a:rPr>
              <a:t>At what number of laborers does the firm experience diminishing marginal returns?  _______6______</a:t>
            </a:r>
          </a:p>
          <a:p>
            <a:pPr marL="800100" lvl="1" indent="-342900">
              <a:buFont typeface="+mj-lt"/>
              <a:buAutoNum type="arabicPeriod"/>
              <a:defRPr/>
            </a:pPr>
            <a:r>
              <a:rPr lang="en-US" sz="1400" dirty="0">
                <a:solidFill>
                  <a:schemeClr val="accent5">
                    <a:lumMod val="50000"/>
                  </a:schemeClr>
                </a:solidFill>
                <a:latin typeface="Calibri" pitchFamily="34" charset="0"/>
              </a:rPr>
              <a:t>At what number of laborers does the firm experience negative marginal returns? _________11______</a:t>
            </a:r>
          </a:p>
        </p:txBody>
      </p:sp>
      <p:sp>
        <p:nvSpPr>
          <p:cNvPr id="49159" name="Freeform 97"/>
          <p:cNvSpPr>
            <a:spLocks/>
          </p:cNvSpPr>
          <p:nvPr/>
        </p:nvSpPr>
        <p:spPr bwMode="auto">
          <a:xfrm>
            <a:off x="4800600" y="5791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60" name="Freeform 97"/>
          <p:cNvSpPr>
            <a:spLocks/>
          </p:cNvSpPr>
          <p:nvPr/>
        </p:nvSpPr>
        <p:spPr bwMode="auto">
          <a:xfrm>
            <a:off x="5026025" y="5562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61" name="Freeform 97"/>
          <p:cNvSpPr>
            <a:spLocks/>
          </p:cNvSpPr>
          <p:nvPr/>
        </p:nvSpPr>
        <p:spPr bwMode="auto">
          <a:xfrm>
            <a:off x="5257800" y="53340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62" name="Freeform 97"/>
          <p:cNvSpPr>
            <a:spLocks/>
          </p:cNvSpPr>
          <p:nvPr/>
        </p:nvSpPr>
        <p:spPr bwMode="auto">
          <a:xfrm>
            <a:off x="5559425" y="4864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63" name="Freeform 97"/>
          <p:cNvSpPr>
            <a:spLocks/>
          </p:cNvSpPr>
          <p:nvPr/>
        </p:nvSpPr>
        <p:spPr bwMode="auto">
          <a:xfrm>
            <a:off x="5715000" y="41783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64" name="Freeform 97"/>
          <p:cNvSpPr>
            <a:spLocks/>
          </p:cNvSpPr>
          <p:nvPr/>
        </p:nvSpPr>
        <p:spPr bwMode="auto">
          <a:xfrm>
            <a:off x="6016625" y="3505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65" name="Freeform 97"/>
          <p:cNvSpPr>
            <a:spLocks/>
          </p:cNvSpPr>
          <p:nvPr/>
        </p:nvSpPr>
        <p:spPr bwMode="auto">
          <a:xfrm>
            <a:off x="6324600" y="2959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66" name="Freeform 97"/>
          <p:cNvSpPr>
            <a:spLocks/>
          </p:cNvSpPr>
          <p:nvPr/>
        </p:nvSpPr>
        <p:spPr bwMode="auto">
          <a:xfrm>
            <a:off x="6626225" y="2514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67" name="Freeform 97"/>
          <p:cNvSpPr>
            <a:spLocks/>
          </p:cNvSpPr>
          <p:nvPr/>
        </p:nvSpPr>
        <p:spPr bwMode="auto">
          <a:xfrm>
            <a:off x="6854825" y="2362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68" name="Freeform 97"/>
          <p:cNvSpPr>
            <a:spLocks/>
          </p:cNvSpPr>
          <p:nvPr/>
        </p:nvSpPr>
        <p:spPr bwMode="auto">
          <a:xfrm>
            <a:off x="7086600" y="2197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69" name="Text Box 3"/>
          <p:cNvSpPr txBox="1">
            <a:spLocks noChangeArrowheads="1"/>
          </p:cNvSpPr>
          <p:nvPr/>
        </p:nvSpPr>
        <p:spPr bwMode="auto">
          <a:xfrm>
            <a:off x="4267200" y="1752600"/>
            <a:ext cx="542925" cy="371475"/>
          </a:xfrm>
          <a:prstGeom prst="rect">
            <a:avLst/>
          </a:prstGeom>
          <a:solidFill>
            <a:srgbClr val="FFFFFF"/>
          </a:solidFill>
          <a:ln w="9525">
            <a:noFill/>
            <a:miter lim="800000"/>
            <a:headEnd/>
            <a:tailEnd/>
          </a:ln>
        </p:spPr>
        <p:txBody>
          <a:bodyPr/>
          <a:lstStyle/>
          <a:p>
            <a:pPr>
              <a:spcAft>
                <a:spcPts val="1000"/>
              </a:spcAft>
            </a:pPr>
            <a:r>
              <a:rPr lang="en-US" sz="1400" b="1">
                <a:solidFill>
                  <a:srgbClr val="000000"/>
                </a:solidFill>
                <a:latin typeface="Arial" pitchFamily="34" charset="0"/>
              </a:rPr>
              <a:t>160</a:t>
            </a:r>
            <a:endParaRPr lang="en-US" sz="6000">
              <a:solidFill>
                <a:srgbClr val="000000"/>
              </a:solidFill>
            </a:endParaRPr>
          </a:p>
        </p:txBody>
      </p:sp>
      <p:pic>
        <p:nvPicPr>
          <p:cNvPr id="49170" name="Picture 4"/>
          <p:cNvPicPr>
            <a:picLocks noChangeAspect="1" noChangeArrowheads="1"/>
          </p:cNvPicPr>
          <p:nvPr/>
        </p:nvPicPr>
        <p:blipFill>
          <a:blip r:embed="rId2" cstate="print"/>
          <a:srcRect l="42607" t="29890" r="55188" b="65820"/>
          <a:stretch>
            <a:fillRect/>
          </a:stretch>
        </p:blipFill>
        <p:spPr bwMode="auto">
          <a:xfrm>
            <a:off x="4718050" y="1844675"/>
            <a:ext cx="192088" cy="279400"/>
          </a:xfrm>
          <a:prstGeom prst="rect">
            <a:avLst/>
          </a:prstGeom>
          <a:noFill/>
          <a:ln w="9525">
            <a:noFill/>
            <a:miter lim="800000"/>
            <a:headEnd/>
            <a:tailEnd/>
          </a:ln>
        </p:spPr>
      </p:pic>
      <p:sp>
        <p:nvSpPr>
          <p:cNvPr id="49171" name="Freeform 97"/>
          <p:cNvSpPr>
            <a:spLocks/>
          </p:cNvSpPr>
          <p:nvPr/>
        </p:nvSpPr>
        <p:spPr bwMode="auto">
          <a:xfrm>
            <a:off x="7315200" y="2133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72" name="Freeform 97"/>
          <p:cNvSpPr>
            <a:spLocks/>
          </p:cNvSpPr>
          <p:nvPr/>
        </p:nvSpPr>
        <p:spPr bwMode="auto">
          <a:xfrm>
            <a:off x="7693025" y="2197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73" name="Freeform 97"/>
          <p:cNvSpPr>
            <a:spLocks/>
          </p:cNvSpPr>
          <p:nvPr/>
        </p:nvSpPr>
        <p:spPr bwMode="auto">
          <a:xfrm>
            <a:off x="7924800" y="24384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24598" name="Rectangle 25"/>
          <p:cNvSpPr>
            <a:spLocks noChangeArrowheads="1"/>
          </p:cNvSpPr>
          <p:nvPr/>
        </p:nvSpPr>
        <p:spPr bwMode="auto">
          <a:xfrm>
            <a:off x="4876800" y="1905000"/>
            <a:ext cx="1219200" cy="3962400"/>
          </a:xfrm>
          <a:prstGeom prst="rect">
            <a:avLst/>
          </a:prstGeom>
          <a:solidFill>
            <a:schemeClr val="accent1">
              <a:alpha val="50195"/>
            </a:schemeClr>
          </a:solidFill>
          <a:ln w="9525" algn="ctr">
            <a:noFill/>
            <a:round/>
            <a:headEnd/>
            <a:tailEnd/>
          </a:ln>
        </p:spPr>
        <p:txBody>
          <a:bodyPr wrap="none"/>
          <a:lstStyle/>
          <a:p>
            <a:endParaRPr lang="en-US"/>
          </a:p>
        </p:txBody>
      </p:sp>
      <p:graphicFrame>
        <p:nvGraphicFramePr>
          <p:cNvPr id="25" name="Table 24"/>
          <p:cNvGraphicFramePr>
            <a:graphicFrameLocks noGrp="1"/>
          </p:cNvGraphicFramePr>
          <p:nvPr/>
        </p:nvGraphicFramePr>
        <p:xfrm>
          <a:off x="914400" y="1524000"/>
          <a:ext cx="2807970" cy="4486655"/>
        </p:xfrm>
        <a:graphic>
          <a:graphicData uri="http://schemas.openxmlformats.org/drawingml/2006/table">
            <a:tbl>
              <a:tblPr/>
              <a:tblGrid>
                <a:gridCol w="935990">
                  <a:extLst>
                    <a:ext uri="{9D8B030D-6E8A-4147-A177-3AD203B41FA5}">
                      <a16:colId xmlns:a16="http://schemas.microsoft.com/office/drawing/2014/main" val="20000"/>
                    </a:ext>
                  </a:extLst>
                </a:gridCol>
                <a:gridCol w="935990">
                  <a:extLst>
                    <a:ext uri="{9D8B030D-6E8A-4147-A177-3AD203B41FA5}">
                      <a16:colId xmlns:a16="http://schemas.microsoft.com/office/drawing/2014/main" val="20001"/>
                    </a:ext>
                  </a:extLst>
                </a:gridCol>
                <a:gridCol w="935990">
                  <a:extLst>
                    <a:ext uri="{9D8B030D-6E8A-4147-A177-3AD203B41FA5}">
                      <a16:colId xmlns:a16="http://schemas.microsoft.com/office/drawing/2014/main" val="20002"/>
                    </a:ext>
                  </a:extLst>
                </a:gridCol>
              </a:tblGrid>
              <a:tr h="765953">
                <a:tc>
                  <a:txBody>
                    <a:bodyPr/>
                    <a:lstStyle/>
                    <a:p>
                      <a:pPr marL="0" marR="0" algn="ctr">
                        <a:lnSpc>
                          <a:spcPct val="115000"/>
                        </a:lnSpc>
                        <a:spcBef>
                          <a:spcPts val="0"/>
                        </a:spcBef>
                        <a:spcAft>
                          <a:spcPts val="1000"/>
                        </a:spcAft>
                      </a:pPr>
                      <a:r>
                        <a:rPr lang="en-US" sz="16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5318">
                <a:tc>
                  <a:txBody>
                    <a:bodyPr/>
                    <a:lstStyle/>
                    <a:p>
                      <a:pPr marL="0" marR="0" algn="ctr">
                        <a:lnSpc>
                          <a:spcPct val="115000"/>
                        </a:lnSpc>
                        <a:spcBef>
                          <a:spcPts val="0"/>
                        </a:spcBef>
                        <a:spcAft>
                          <a:spcPts val="1000"/>
                        </a:spcAft>
                      </a:pPr>
                      <a:r>
                        <a:rPr lang="en-US" sz="1600" dirty="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extLst>
                  <a:ext uri="{0D108BD9-81ED-4DB2-BD59-A6C34878D82A}">
                    <a16:rowId xmlns:a16="http://schemas.microsoft.com/office/drawing/2014/main" val="10001"/>
                  </a:ext>
                </a:extLst>
              </a:tr>
              <a:tr h="255318">
                <a:tc>
                  <a:txBody>
                    <a:bodyPr/>
                    <a:lstStyle/>
                    <a:p>
                      <a:pPr marL="0" marR="0" algn="ctr">
                        <a:lnSpc>
                          <a:spcPct val="115000"/>
                        </a:lnSpc>
                        <a:spcBef>
                          <a:spcPts val="0"/>
                        </a:spcBef>
                        <a:spcAft>
                          <a:spcPts val="1000"/>
                        </a:spcAft>
                      </a:pPr>
                      <a:r>
                        <a:rPr lang="en-US" sz="1600" dirty="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7</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extLst>
                  <a:ext uri="{0D108BD9-81ED-4DB2-BD59-A6C34878D82A}">
                    <a16:rowId xmlns:a16="http://schemas.microsoft.com/office/drawing/2014/main" val="1000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13</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extLst>
                  <a:ext uri="{0D108BD9-81ED-4DB2-BD59-A6C34878D82A}">
                    <a16:rowId xmlns:a16="http://schemas.microsoft.com/office/drawing/2014/main" val="10003"/>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18</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extLst>
                  <a:ext uri="{0D108BD9-81ED-4DB2-BD59-A6C34878D82A}">
                    <a16:rowId xmlns:a16="http://schemas.microsoft.com/office/drawing/2014/main" val="10004"/>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24</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extLst>
                  <a:ext uri="{0D108BD9-81ED-4DB2-BD59-A6C34878D82A}">
                    <a16:rowId xmlns:a16="http://schemas.microsoft.com/office/drawing/2014/main" val="10005"/>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28</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extLst>
                  <a:ext uri="{0D108BD9-81ED-4DB2-BD59-A6C34878D82A}">
                    <a16:rowId xmlns:a16="http://schemas.microsoft.com/office/drawing/2014/main" val="10006"/>
                  </a:ext>
                </a:extLst>
              </a:tr>
              <a:tr h="255318">
                <a:tc>
                  <a:txBody>
                    <a:bodyPr/>
                    <a:lstStyle/>
                    <a:p>
                      <a:pPr marL="0" marR="0" algn="ctr">
                        <a:lnSpc>
                          <a:spcPct val="115000"/>
                        </a:lnSpc>
                        <a:spcBef>
                          <a:spcPts val="0"/>
                        </a:spcBef>
                        <a:spcAft>
                          <a:spcPts val="1000"/>
                        </a:spcAft>
                      </a:pPr>
                      <a:r>
                        <a:rPr lang="en-US" sz="160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a:txBody>
                    <a:bodyPr/>
                    <a:lstStyle/>
                    <a:p>
                      <a:pPr marL="0" marR="0" algn="ctr">
                        <a:lnSpc>
                          <a:spcPct val="115000"/>
                        </a:lnSpc>
                        <a:spcBef>
                          <a:spcPts val="0"/>
                        </a:spcBef>
                        <a:spcAft>
                          <a:spcPts val="1000"/>
                        </a:spcAft>
                      </a:pPr>
                      <a:r>
                        <a:rPr lang="en-US" sz="16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20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extLst>
                  <a:ext uri="{0D108BD9-81ED-4DB2-BD59-A6C34878D82A}">
                    <a16:rowId xmlns:a16="http://schemas.microsoft.com/office/drawing/2014/main" val="10007"/>
                  </a:ext>
                </a:extLst>
              </a:tr>
              <a:tr h="255318">
                <a:tc>
                  <a:txBody>
                    <a:bodyPr/>
                    <a:lstStyle/>
                    <a:p>
                      <a:pPr marL="0" marR="0" algn="ctr">
                        <a:lnSpc>
                          <a:spcPct val="115000"/>
                        </a:lnSpc>
                        <a:spcBef>
                          <a:spcPts val="0"/>
                        </a:spcBef>
                        <a:spcAft>
                          <a:spcPts val="1000"/>
                        </a:spcAft>
                      </a:pPr>
                      <a:r>
                        <a:rPr lang="en-US" sz="16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a:txBody>
                    <a:bodyPr/>
                    <a:lstStyle/>
                    <a:p>
                      <a:pPr marL="0" marR="0" algn="ctr">
                        <a:lnSpc>
                          <a:spcPct val="115000"/>
                        </a:lnSpc>
                        <a:spcBef>
                          <a:spcPts val="0"/>
                        </a:spcBef>
                        <a:spcAft>
                          <a:spcPts val="1000"/>
                        </a:spcAft>
                      </a:pPr>
                      <a:r>
                        <a:rPr lang="en-US" sz="1600" dirty="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19</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extLst>
                  <a:ext uri="{0D108BD9-81ED-4DB2-BD59-A6C34878D82A}">
                    <a16:rowId xmlns:a16="http://schemas.microsoft.com/office/drawing/2014/main" val="10008"/>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a:txBody>
                    <a:bodyPr/>
                    <a:lstStyle/>
                    <a:p>
                      <a:pPr marL="0" marR="0" algn="ctr">
                        <a:lnSpc>
                          <a:spcPct val="115000"/>
                        </a:lnSpc>
                        <a:spcBef>
                          <a:spcPts val="0"/>
                        </a:spcBef>
                        <a:spcAft>
                          <a:spcPts val="1000"/>
                        </a:spcAft>
                      </a:pPr>
                      <a:r>
                        <a:rPr lang="en-US" sz="1600" dirty="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9</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extLst>
                  <a:ext uri="{0D108BD9-81ED-4DB2-BD59-A6C34878D82A}">
                    <a16:rowId xmlns:a16="http://schemas.microsoft.com/office/drawing/2014/main" val="10009"/>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a:txBody>
                    <a:bodyPr/>
                    <a:lstStyle/>
                    <a:p>
                      <a:pPr marL="0" marR="0" algn="ctr">
                        <a:lnSpc>
                          <a:spcPct val="115000"/>
                        </a:lnSpc>
                        <a:spcBef>
                          <a:spcPts val="0"/>
                        </a:spcBef>
                        <a:spcAft>
                          <a:spcPts val="1000"/>
                        </a:spcAft>
                      </a:pPr>
                      <a:r>
                        <a:rPr lang="en-US" sz="16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6</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extLst>
                  <a:ext uri="{0D108BD9-81ED-4DB2-BD59-A6C34878D82A}">
                    <a16:rowId xmlns:a16="http://schemas.microsoft.com/office/drawing/2014/main" val="1001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a:txBody>
                    <a:bodyPr/>
                    <a:lstStyle/>
                    <a:p>
                      <a:pPr marL="0" marR="0" algn="ctr">
                        <a:lnSpc>
                          <a:spcPct val="115000"/>
                        </a:lnSpc>
                        <a:spcBef>
                          <a:spcPts val="0"/>
                        </a:spcBef>
                        <a:spcAft>
                          <a:spcPts val="1000"/>
                        </a:spcAft>
                      </a:pPr>
                      <a:r>
                        <a:rPr lang="en-US" sz="16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4</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extLst>
                  <a:ext uri="{0D108BD9-81ED-4DB2-BD59-A6C34878D82A}">
                    <a16:rowId xmlns:a16="http://schemas.microsoft.com/office/drawing/2014/main" val="1001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marL="0" marR="0" algn="ctr">
                        <a:lnSpc>
                          <a:spcPct val="115000"/>
                        </a:lnSpc>
                        <a:spcBef>
                          <a:spcPts val="0"/>
                        </a:spcBef>
                        <a:spcAft>
                          <a:spcPts val="1000"/>
                        </a:spcAft>
                      </a:pPr>
                      <a:r>
                        <a:rPr lang="en-US" sz="1600" dirty="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-3</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1001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marL="0" marR="0" algn="ctr">
                        <a:lnSpc>
                          <a:spcPct val="115000"/>
                        </a:lnSpc>
                        <a:spcBef>
                          <a:spcPts val="0"/>
                        </a:spcBef>
                        <a:spcAft>
                          <a:spcPts val="1000"/>
                        </a:spcAft>
                      </a:pPr>
                      <a:r>
                        <a:rPr lang="en-US" sz="16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10013"/>
                  </a:ext>
                </a:extLst>
              </a:tr>
            </a:tbl>
          </a:graphicData>
        </a:graphic>
      </p:graphicFrame>
      <p:sp>
        <p:nvSpPr>
          <p:cNvPr id="27" name="Rectangle 26"/>
          <p:cNvSpPr/>
          <p:nvPr/>
        </p:nvSpPr>
        <p:spPr bwMode="auto">
          <a:xfrm>
            <a:off x="6096000" y="1905000"/>
            <a:ext cx="1219200" cy="3962400"/>
          </a:xfrm>
          <a:prstGeom prst="rect">
            <a:avLst/>
          </a:prstGeom>
          <a:solidFill>
            <a:schemeClr val="tx1">
              <a:lumMod val="60000"/>
              <a:lumOff val="40000"/>
              <a:alpha val="50000"/>
            </a:schemeClr>
          </a:solidFill>
          <a:ln w="9525" cap="flat" cmpd="sng" algn="ctr">
            <a:noFill/>
            <a:prstDash val="solid"/>
            <a:round/>
            <a:headEnd type="none" w="med" len="med"/>
            <a:tailEnd type="none" w="med" len="med"/>
          </a:ln>
          <a:effectLst/>
        </p:spPr>
        <p:txBody>
          <a:bodyPr wrap="none"/>
          <a:lstStyle/>
          <a:p>
            <a:pPr>
              <a:defRPr/>
            </a:pPr>
            <a:endParaRPr lang="en-US"/>
          </a:p>
        </p:txBody>
      </p:sp>
      <p:sp>
        <p:nvSpPr>
          <p:cNvPr id="24662" name="Rectangle 27"/>
          <p:cNvSpPr>
            <a:spLocks noChangeArrowheads="1"/>
          </p:cNvSpPr>
          <p:nvPr/>
        </p:nvSpPr>
        <p:spPr bwMode="auto">
          <a:xfrm>
            <a:off x="7315200" y="1905000"/>
            <a:ext cx="685800" cy="3962400"/>
          </a:xfrm>
          <a:prstGeom prst="rect">
            <a:avLst/>
          </a:prstGeom>
          <a:solidFill>
            <a:srgbClr val="D4802C">
              <a:alpha val="50195"/>
            </a:srgbClr>
          </a:solidFill>
          <a:ln w="9525" algn="ctr">
            <a:noFill/>
            <a:round/>
            <a:headEnd/>
            <a:tailEnd/>
          </a:ln>
        </p:spPr>
        <p:txBody>
          <a:bodyPr wrap="none"/>
          <a:lstStyle/>
          <a:p>
            <a:endParaRPr lang="en-US"/>
          </a:p>
        </p:txBody>
      </p:sp>
      <p:sp>
        <p:nvSpPr>
          <p:cNvPr id="26" name="TextBox 25"/>
          <p:cNvSpPr txBox="1"/>
          <p:nvPr/>
        </p:nvSpPr>
        <p:spPr>
          <a:xfrm>
            <a:off x="-76200" y="2667000"/>
            <a:ext cx="1371600" cy="3324225"/>
          </a:xfrm>
          <a:prstGeom prst="rect">
            <a:avLst/>
          </a:prstGeom>
          <a:noFill/>
        </p:spPr>
        <p:txBody>
          <a:bodyPr>
            <a:spAutoFit/>
          </a:bodyPr>
          <a:lstStyle/>
          <a:p>
            <a:pPr>
              <a:defRPr/>
            </a:pPr>
            <a:r>
              <a:rPr lang="en-US" sz="3500" dirty="0">
                <a:solidFill>
                  <a:schemeClr val="bg2">
                    <a:lumMod val="25000"/>
                  </a:schemeClr>
                </a:solidFill>
                <a:latin typeface="Calibri" pitchFamily="34" charset="0"/>
              </a:rPr>
              <a:t>Inc.</a:t>
            </a:r>
            <a:r>
              <a:rPr lang="en-US" sz="3500" dirty="0">
                <a:latin typeface="Calibri" pitchFamily="34" charset="0"/>
              </a:rPr>
              <a:t/>
            </a:r>
            <a:br>
              <a:rPr lang="en-US" sz="3500" dirty="0">
                <a:latin typeface="Calibri" pitchFamily="34" charset="0"/>
              </a:rPr>
            </a:br>
            <a:endParaRPr lang="en-US" sz="3500" dirty="0">
              <a:latin typeface="Calibri" pitchFamily="34" charset="0"/>
            </a:endParaRPr>
          </a:p>
          <a:p>
            <a:pPr>
              <a:defRPr/>
            </a:pPr>
            <a:r>
              <a:rPr lang="en-US" sz="3500" dirty="0">
                <a:latin typeface="Calibri" pitchFamily="34" charset="0"/>
              </a:rPr>
              <a:t/>
            </a:r>
            <a:br>
              <a:rPr lang="en-US" sz="3500" dirty="0">
                <a:latin typeface="Calibri" pitchFamily="34" charset="0"/>
              </a:rPr>
            </a:br>
            <a:r>
              <a:rPr lang="en-US" sz="3500" dirty="0">
                <a:latin typeface="Calibri" pitchFamily="34" charset="0"/>
              </a:rPr>
              <a:t>Dim.</a:t>
            </a:r>
          </a:p>
          <a:p>
            <a:pPr>
              <a:defRPr/>
            </a:pPr>
            <a:r>
              <a:rPr lang="en-US" sz="3500" dirty="0">
                <a:latin typeface="Calibri" pitchFamily="34" charset="0"/>
              </a:rPr>
              <a:t/>
            </a:r>
            <a:br>
              <a:rPr lang="en-US" sz="3500" dirty="0">
                <a:latin typeface="Calibri" pitchFamily="34" charset="0"/>
              </a:rPr>
            </a:br>
            <a:r>
              <a:rPr lang="en-US" sz="3500" dirty="0">
                <a:solidFill>
                  <a:srgbClr val="D4802C"/>
                </a:solidFill>
                <a:latin typeface="Calibri" pitchFamily="34" charset="0"/>
              </a:rPr>
              <a:t>Neg.</a:t>
            </a:r>
          </a:p>
        </p:txBody>
      </p:sp>
      <p:sp>
        <p:nvSpPr>
          <p:cNvPr id="28" name="TextBox 27"/>
          <p:cNvSpPr txBox="1"/>
          <p:nvPr/>
        </p:nvSpPr>
        <p:spPr>
          <a:xfrm>
            <a:off x="4953000" y="1295400"/>
            <a:ext cx="3352800" cy="630238"/>
          </a:xfrm>
          <a:prstGeom prst="rect">
            <a:avLst/>
          </a:prstGeom>
          <a:noFill/>
        </p:spPr>
        <p:txBody>
          <a:bodyPr>
            <a:spAutoFit/>
          </a:bodyPr>
          <a:lstStyle/>
          <a:p>
            <a:pPr>
              <a:defRPr/>
            </a:pPr>
            <a:r>
              <a:rPr lang="en-US" sz="3500" dirty="0">
                <a:solidFill>
                  <a:schemeClr val="bg2">
                    <a:lumMod val="25000"/>
                  </a:schemeClr>
                </a:solidFill>
                <a:latin typeface="Calibri" pitchFamily="34" charset="0"/>
              </a:rPr>
              <a:t>Inc.     </a:t>
            </a:r>
            <a:r>
              <a:rPr lang="en-US" sz="3500" dirty="0">
                <a:latin typeface="Calibri" pitchFamily="34" charset="0"/>
              </a:rPr>
              <a:t>Dim.  </a:t>
            </a:r>
            <a:r>
              <a:rPr lang="en-US" sz="3500" dirty="0">
                <a:solidFill>
                  <a:srgbClr val="D4802C"/>
                </a:solidFill>
                <a:latin typeface="Calibri" pitchFamily="34" charset="0"/>
              </a:rPr>
              <a:t>Neg.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4598"/>
                                        </p:tgtEl>
                                        <p:attrNameLst>
                                          <p:attrName>style.visibility</p:attrName>
                                        </p:attrNameLst>
                                      </p:cBhvr>
                                      <p:to>
                                        <p:strVal val="visible"/>
                                      </p:to>
                                    </p:set>
                                    <p:animEffect transition="in" filter="wipe(down)">
                                      <p:cBhvr>
                                        <p:cTn id="14" dur="500"/>
                                        <p:tgtEl>
                                          <p:spTgt spid="2459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4662"/>
                                        </p:tgtEl>
                                        <p:attrNameLst>
                                          <p:attrName>style.visibility</p:attrName>
                                        </p:attrNameLst>
                                      </p:cBhvr>
                                      <p:to>
                                        <p:strVal val="visible"/>
                                      </p:to>
                                    </p:set>
                                    <p:animEffect transition="in" filter="wipe(down)">
                                      <p:cBhvr>
                                        <p:cTn id="24" dur="500"/>
                                        <p:tgtEl>
                                          <p:spTgt spid="24662"/>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8" grpId="0" animBg="1"/>
      <p:bldP spid="27" grpId="0" animBg="1"/>
      <p:bldP spid="24662" grpId="0" animBg="1"/>
      <p:bldP spid="26" grpId="0"/>
      <p:bldP spid="2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914400"/>
          <a:ext cx="2750896"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Product</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6378" name="TextBox 4"/>
          <p:cNvSpPr txBox="1">
            <a:spLocks noChangeArrowheads="1"/>
          </p:cNvSpPr>
          <p:nvPr/>
        </p:nvSpPr>
        <p:spPr bwMode="auto">
          <a:xfrm>
            <a:off x="1143000" y="177800"/>
            <a:ext cx="6934200" cy="584200"/>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Marginal, Product, Cost, and Revenues</a:t>
            </a:r>
          </a:p>
        </p:txBody>
      </p:sp>
      <p:pic>
        <p:nvPicPr>
          <p:cNvPr id="56379" name="Picture 1"/>
          <p:cNvPicPr>
            <a:picLocks noChangeAspect="1" noChangeArrowheads="1"/>
          </p:cNvPicPr>
          <p:nvPr/>
        </p:nvPicPr>
        <p:blipFill>
          <a:blip r:embed="rId2" cstate="print"/>
          <a:srcRect l="42867" t="26247" r="20862" b="19351"/>
          <a:stretch>
            <a:fillRect/>
          </a:stretch>
        </p:blipFill>
        <p:spPr bwMode="auto">
          <a:xfrm>
            <a:off x="4800600" y="1295400"/>
            <a:ext cx="3657600" cy="4114800"/>
          </a:xfrm>
          <a:prstGeom prst="rect">
            <a:avLst/>
          </a:prstGeom>
          <a:noFill/>
          <a:ln w="9525">
            <a:noFill/>
            <a:miter lim="800000"/>
            <a:headEnd/>
            <a:tailEnd/>
          </a:ln>
        </p:spPr>
      </p:pic>
      <p:sp>
        <p:nvSpPr>
          <p:cNvPr id="6" name="Freeform 5"/>
          <p:cNvSpPr/>
          <p:nvPr/>
        </p:nvSpPr>
        <p:spPr bwMode="auto">
          <a:xfrm>
            <a:off x="4906963" y="1484313"/>
            <a:ext cx="3125787" cy="3671887"/>
          </a:xfrm>
          <a:custGeom>
            <a:avLst/>
            <a:gdLst>
              <a:gd name="connsiteX0" fmla="*/ 0 w 3125338"/>
              <a:gd name="connsiteY0" fmla="*/ 3671248 h 3671248"/>
              <a:gd name="connsiteX1" fmla="*/ 218365 w 3125338"/>
              <a:gd name="connsiteY1" fmla="*/ 3452884 h 3671248"/>
              <a:gd name="connsiteX2" fmla="*/ 450377 w 3125338"/>
              <a:gd name="connsiteY2" fmla="*/ 3207224 h 3671248"/>
              <a:gd name="connsiteX3" fmla="*/ 750627 w 3125338"/>
              <a:gd name="connsiteY3" fmla="*/ 2756848 h 3671248"/>
              <a:gd name="connsiteX4" fmla="*/ 914400 w 3125338"/>
              <a:gd name="connsiteY4" fmla="*/ 2060812 h 3671248"/>
              <a:gd name="connsiteX5" fmla="*/ 1214651 w 3125338"/>
              <a:gd name="connsiteY5" fmla="*/ 1378424 h 3671248"/>
              <a:gd name="connsiteX6" fmla="*/ 1514902 w 3125338"/>
              <a:gd name="connsiteY6" fmla="*/ 832513 h 3671248"/>
              <a:gd name="connsiteX7" fmla="*/ 1815153 w 3125338"/>
              <a:gd name="connsiteY7" fmla="*/ 423081 h 3671248"/>
              <a:gd name="connsiteX8" fmla="*/ 2033517 w 3125338"/>
              <a:gd name="connsiteY8" fmla="*/ 272955 h 3671248"/>
              <a:gd name="connsiteX9" fmla="*/ 2265529 w 3125338"/>
              <a:gd name="connsiteY9" fmla="*/ 109182 h 3671248"/>
              <a:gd name="connsiteX10" fmla="*/ 2497541 w 3125338"/>
              <a:gd name="connsiteY10" fmla="*/ 0 h 3671248"/>
              <a:gd name="connsiteX11" fmla="*/ 2906974 w 3125338"/>
              <a:gd name="connsiteY11" fmla="*/ 54591 h 3671248"/>
              <a:gd name="connsiteX12" fmla="*/ 3125338 w 3125338"/>
              <a:gd name="connsiteY12" fmla="*/ 300251 h 3671248"/>
              <a:gd name="connsiteX13" fmla="*/ 3125338 w 3125338"/>
              <a:gd name="connsiteY13" fmla="*/ 313899 h 367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5338" h="3671248">
                <a:moveTo>
                  <a:pt x="0" y="3671248"/>
                </a:moveTo>
                <a:lnTo>
                  <a:pt x="218365" y="3452884"/>
                </a:lnTo>
                <a:lnTo>
                  <a:pt x="450377" y="3207224"/>
                </a:lnTo>
                <a:lnTo>
                  <a:pt x="750627" y="2756848"/>
                </a:lnTo>
                <a:lnTo>
                  <a:pt x="914400" y="2060812"/>
                </a:lnTo>
                <a:lnTo>
                  <a:pt x="1214651" y="1378424"/>
                </a:lnTo>
                <a:lnTo>
                  <a:pt x="1514902" y="832513"/>
                </a:lnTo>
                <a:lnTo>
                  <a:pt x="1815153" y="423081"/>
                </a:lnTo>
                <a:lnTo>
                  <a:pt x="2033517" y="272955"/>
                </a:lnTo>
                <a:lnTo>
                  <a:pt x="2265529" y="109182"/>
                </a:lnTo>
                <a:lnTo>
                  <a:pt x="2497541" y="0"/>
                </a:lnTo>
                <a:lnTo>
                  <a:pt x="2906974" y="54591"/>
                </a:lnTo>
                <a:lnTo>
                  <a:pt x="3125338" y="300251"/>
                </a:lnTo>
                <a:lnTo>
                  <a:pt x="3125338" y="313899"/>
                </a:lnTo>
              </a:path>
            </a:pathLst>
          </a:custGeom>
          <a:noFill/>
          <a:ln w="22225" cap="flat" cmpd="sng" algn="ctr">
            <a:solidFill>
              <a:schemeClr val="accent1">
                <a:lumMod val="50000"/>
              </a:schemeClr>
            </a:solidFill>
            <a:prstDash val="solid"/>
            <a:round/>
            <a:headEnd type="none" w="med" len="med"/>
            <a:tailEnd type="none" w="med" len="med"/>
          </a:ln>
          <a:effectLst/>
        </p:spPr>
        <p:txBody>
          <a:bodyPr wrap="none"/>
          <a:lstStyle/>
          <a:p>
            <a:pPr>
              <a:defRPr/>
            </a:pPr>
            <a:endParaRPr lang="en-US"/>
          </a:p>
        </p:txBody>
      </p:sp>
      <p:sp>
        <p:nvSpPr>
          <p:cNvPr id="56381" name="Freeform 97"/>
          <p:cNvSpPr>
            <a:spLocks/>
          </p:cNvSpPr>
          <p:nvPr/>
        </p:nvSpPr>
        <p:spPr bwMode="auto">
          <a:xfrm>
            <a:off x="4876800" y="51054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82" name="Freeform 97"/>
          <p:cNvSpPr>
            <a:spLocks/>
          </p:cNvSpPr>
          <p:nvPr/>
        </p:nvSpPr>
        <p:spPr bwMode="auto">
          <a:xfrm>
            <a:off x="5102225" y="48768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83" name="Freeform 97"/>
          <p:cNvSpPr>
            <a:spLocks/>
          </p:cNvSpPr>
          <p:nvPr/>
        </p:nvSpPr>
        <p:spPr bwMode="auto">
          <a:xfrm>
            <a:off x="5334000" y="4648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84" name="Freeform 97"/>
          <p:cNvSpPr>
            <a:spLocks/>
          </p:cNvSpPr>
          <p:nvPr/>
        </p:nvSpPr>
        <p:spPr bwMode="auto">
          <a:xfrm>
            <a:off x="5635625" y="41783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85" name="Freeform 97"/>
          <p:cNvSpPr>
            <a:spLocks/>
          </p:cNvSpPr>
          <p:nvPr/>
        </p:nvSpPr>
        <p:spPr bwMode="auto">
          <a:xfrm>
            <a:off x="5791200" y="34925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86" name="Freeform 97"/>
          <p:cNvSpPr>
            <a:spLocks/>
          </p:cNvSpPr>
          <p:nvPr/>
        </p:nvSpPr>
        <p:spPr bwMode="auto">
          <a:xfrm>
            <a:off x="6092825" y="28194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87" name="Freeform 97"/>
          <p:cNvSpPr>
            <a:spLocks/>
          </p:cNvSpPr>
          <p:nvPr/>
        </p:nvSpPr>
        <p:spPr bwMode="auto">
          <a:xfrm>
            <a:off x="6400800" y="22733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88" name="Freeform 97"/>
          <p:cNvSpPr>
            <a:spLocks/>
          </p:cNvSpPr>
          <p:nvPr/>
        </p:nvSpPr>
        <p:spPr bwMode="auto">
          <a:xfrm>
            <a:off x="6702425" y="18288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89" name="Freeform 97"/>
          <p:cNvSpPr>
            <a:spLocks/>
          </p:cNvSpPr>
          <p:nvPr/>
        </p:nvSpPr>
        <p:spPr bwMode="auto">
          <a:xfrm>
            <a:off x="6931025" y="16764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90" name="Freeform 97"/>
          <p:cNvSpPr>
            <a:spLocks/>
          </p:cNvSpPr>
          <p:nvPr/>
        </p:nvSpPr>
        <p:spPr bwMode="auto">
          <a:xfrm>
            <a:off x="7162800" y="15113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pic>
        <p:nvPicPr>
          <p:cNvPr id="56391" name="Picture 4"/>
          <p:cNvPicPr>
            <a:picLocks noChangeAspect="1" noChangeArrowheads="1"/>
          </p:cNvPicPr>
          <p:nvPr/>
        </p:nvPicPr>
        <p:blipFill>
          <a:blip r:embed="rId2" cstate="print"/>
          <a:srcRect l="42607" t="29890" r="55188" b="65820"/>
          <a:stretch>
            <a:fillRect/>
          </a:stretch>
        </p:blipFill>
        <p:spPr bwMode="auto">
          <a:xfrm>
            <a:off x="4794250" y="1158875"/>
            <a:ext cx="192088" cy="279400"/>
          </a:xfrm>
          <a:prstGeom prst="rect">
            <a:avLst/>
          </a:prstGeom>
          <a:noFill/>
          <a:ln w="9525">
            <a:noFill/>
            <a:miter lim="800000"/>
            <a:headEnd/>
            <a:tailEnd/>
          </a:ln>
        </p:spPr>
      </p:pic>
      <p:sp>
        <p:nvSpPr>
          <p:cNvPr id="56392" name="Freeform 97"/>
          <p:cNvSpPr>
            <a:spLocks/>
          </p:cNvSpPr>
          <p:nvPr/>
        </p:nvSpPr>
        <p:spPr bwMode="auto">
          <a:xfrm>
            <a:off x="7391400" y="14478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93" name="Freeform 97"/>
          <p:cNvSpPr>
            <a:spLocks/>
          </p:cNvSpPr>
          <p:nvPr/>
        </p:nvSpPr>
        <p:spPr bwMode="auto">
          <a:xfrm>
            <a:off x="7769225" y="15113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94" name="Freeform 97"/>
          <p:cNvSpPr>
            <a:spLocks/>
          </p:cNvSpPr>
          <p:nvPr/>
        </p:nvSpPr>
        <p:spPr bwMode="auto">
          <a:xfrm>
            <a:off x="8001000" y="1752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graphicFrame>
        <p:nvGraphicFramePr>
          <p:cNvPr id="20" name="Table 19"/>
          <p:cNvGraphicFramePr>
            <a:graphicFrameLocks noGrp="1"/>
          </p:cNvGraphicFramePr>
          <p:nvPr/>
        </p:nvGraphicFramePr>
        <p:xfrm>
          <a:off x="838200" y="914400"/>
          <a:ext cx="2750896"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Total Product</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37</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-9</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-17</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6381"/>
                                        </p:tgtEl>
                                        <p:attrNameLst>
                                          <p:attrName>style.visibility</p:attrName>
                                        </p:attrNameLst>
                                      </p:cBhvr>
                                      <p:to>
                                        <p:strVal val="visible"/>
                                      </p:to>
                                    </p:set>
                                    <p:animEffect transition="in" filter="fade">
                                      <p:cBhvr>
                                        <p:cTn id="14" dur="500"/>
                                        <p:tgtEl>
                                          <p:spTgt spid="5638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6382"/>
                                        </p:tgtEl>
                                        <p:attrNameLst>
                                          <p:attrName>style.visibility</p:attrName>
                                        </p:attrNameLst>
                                      </p:cBhvr>
                                      <p:to>
                                        <p:strVal val="visible"/>
                                      </p:to>
                                    </p:set>
                                    <p:animEffect transition="in" filter="fade">
                                      <p:cBhvr>
                                        <p:cTn id="17" dur="500"/>
                                        <p:tgtEl>
                                          <p:spTgt spid="5638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6383"/>
                                        </p:tgtEl>
                                        <p:attrNameLst>
                                          <p:attrName>style.visibility</p:attrName>
                                        </p:attrNameLst>
                                      </p:cBhvr>
                                      <p:to>
                                        <p:strVal val="visible"/>
                                      </p:to>
                                    </p:set>
                                    <p:animEffect transition="in" filter="fade">
                                      <p:cBhvr>
                                        <p:cTn id="20" dur="500"/>
                                        <p:tgtEl>
                                          <p:spTgt spid="5638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6384"/>
                                        </p:tgtEl>
                                        <p:attrNameLst>
                                          <p:attrName>style.visibility</p:attrName>
                                        </p:attrNameLst>
                                      </p:cBhvr>
                                      <p:to>
                                        <p:strVal val="visible"/>
                                      </p:to>
                                    </p:set>
                                    <p:animEffect transition="in" filter="fade">
                                      <p:cBhvr>
                                        <p:cTn id="23" dur="500"/>
                                        <p:tgtEl>
                                          <p:spTgt spid="5638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6385"/>
                                        </p:tgtEl>
                                        <p:attrNameLst>
                                          <p:attrName>style.visibility</p:attrName>
                                        </p:attrNameLst>
                                      </p:cBhvr>
                                      <p:to>
                                        <p:strVal val="visible"/>
                                      </p:to>
                                    </p:set>
                                    <p:animEffect transition="in" filter="fade">
                                      <p:cBhvr>
                                        <p:cTn id="26" dur="500"/>
                                        <p:tgtEl>
                                          <p:spTgt spid="5638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6386"/>
                                        </p:tgtEl>
                                        <p:attrNameLst>
                                          <p:attrName>style.visibility</p:attrName>
                                        </p:attrNameLst>
                                      </p:cBhvr>
                                      <p:to>
                                        <p:strVal val="visible"/>
                                      </p:to>
                                    </p:set>
                                    <p:animEffect transition="in" filter="fade">
                                      <p:cBhvr>
                                        <p:cTn id="29" dur="500"/>
                                        <p:tgtEl>
                                          <p:spTgt spid="5638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6387"/>
                                        </p:tgtEl>
                                        <p:attrNameLst>
                                          <p:attrName>style.visibility</p:attrName>
                                        </p:attrNameLst>
                                      </p:cBhvr>
                                      <p:to>
                                        <p:strVal val="visible"/>
                                      </p:to>
                                    </p:set>
                                    <p:animEffect transition="in" filter="fade">
                                      <p:cBhvr>
                                        <p:cTn id="32" dur="500"/>
                                        <p:tgtEl>
                                          <p:spTgt spid="5638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6388"/>
                                        </p:tgtEl>
                                        <p:attrNameLst>
                                          <p:attrName>style.visibility</p:attrName>
                                        </p:attrNameLst>
                                      </p:cBhvr>
                                      <p:to>
                                        <p:strVal val="visible"/>
                                      </p:to>
                                    </p:set>
                                    <p:animEffect transition="in" filter="fade">
                                      <p:cBhvr>
                                        <p:cTn id="35" dur="500"/>
                                        <p:tgtEl>
                                          <p:spTgt spid="5638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6389"/>
                                        </p:tgtEl>
                                        <p:attrNameLst>
                                          <p:attrName>style.visibility</p:attrName>
                                        </p:attrNameLst>
                                      </p:cBhvr>
                                      <p:to>
                                        <p:strVal val="visible"/>
                                      </p:to>
                                    </p:set>
                                    <p:animEffect transition="in" filter="fade">
                                      <p:cBhvr>
                                        <p:cTn id="38" dur="500"/>
                                        <p:tgtEl>
                                          <p:spTgt spid="5638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390"/>
                                        </p:tgtEl>
                                        <p:attrNameLst>
                                          <p:attrName>style.visibility</p:attrName>
                                        </p:attrNameLst>
                                      </p:cBhvr>
                                      <p:to>
                                        <p:strVal val="visible"/>
                                      </p:to>
                                    </p:set>
                                    <p:animEffect transition="in" filter="fade">
                                      <p:cBhvr>
                                        <p:cTn id="41" dur="500"/>
                                        <p:tgtEl>
                                          <p:spTgt spid="56390"/>
                                        </p:tgtEl>
                                      </p:cBhvr>
                                    </p:animEffect>
                                  </p:childTnLst>
                                </p:cTn>
                              </p:par>
                              <p:par>
                                <p:cTn id="42" presetID="10" presetClass="entr" presetSubtype="0" fill="hold" nodeType="withEffect">
                                  <p:stCondLst>
                                    <p:cond delay="0"/>
                                  </p:stCondLst>
                                  <p:childTnLst>
                                    <p:set>
                                      <p:cBhvr>
                                        <p:cTn id="43" dur="1" fill="hold">
                                          <p:stCondLst>
                                            <p:cond delay="0"/>
                                          </p:stCondLst>
                                        </p:cTn>
                                        <p:tgtEl>
                                          <p:spTgt spid="56391"/>
                                        </p:tgtEl>
                                        <p:attrNameLst>
                                          <p:attrName>style.visibility</p:attrName>
                                        </p:attrNameLst>
                                      </p:cBhvr>
                                      <p:to>
                                        <p:strVal val="visible"/>
                                      </p:to>
                                    </p:set>
                                    <p:animEffect transition="in" filter="fade">
                                      <p:cBhvr>
                                        <p:cTn id="44" dur="500"/>
                                        <p:tgtEl>
                                          <p:spTgt spid="5639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6392"/>
                                        </p:tgtEl>
                                        <p:attrNameLst>
                                          <p:attrName>style.visibility</p:attrName>
                                        </p:attrNameLst>
                                      </p:cBhvr>
                                      <p:to>
                                        <p:strVal val="visible"/>
                                      </p:to>
                                    </p:set>
                                    <p:animEffect transition="in" filter="fade">
                                      <p:cBhvr>
                                        <p:cTn id="47" dur="500"/>
                                        <p:tgtEl>
                                          <p:spTgt spid="5639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6393"/>
                                        </p:tgtEl>
                                        <p:attrNameLst>
                                          <p:attrName>style.visibility</p:attrName>
                                        </p:attrNameLst>
                                      </p:cBhvr>
                                      <p:to>
                                        <p:strVal val="visible"/>
                                      </p:to>
                                    </p:set>
                                    <p:animEffect transition="in" filter="fade">
                                      <p:cBhvr>
                                        <p:cTn id="50" dur="500"/>
                                        <p:tgtEl>
                                          <p:spTgt spid="5639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6394"/>
                                        </p:tgtEl>
                                        <p:attrNameLst>
                                          <p:attrName>style.visibility</p:attrName>
                                        </p:attrNameLst>
                                      </p:cBhvr>
                                      <p:to>
                                        <p:strVal val="visible"/>
                                      </p:to>
                                    </p:set>
                                    <p:animEffect transition="in" filter="fade">
                                      <p:cBhvr>
                                        <p:cTn id="53" dur="500"/>
                                        <p:tgtEl>
                                          <p:spTgt spid="5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6381" grpId="0" animBg="1"/>
      <p:bldP spid="56382" grpId="0" animBg="1"/>
      <p:bldP spid="56383" grpId="0" animBg="1"/>
      <p:bldP spid="56384" grpId="0" animBg="1"/>
      <p:bldP spid="56385" grpId="0" animBg="1"/>
      <p:bldP spid="56386" grpId="0" animBg="1"/>
      <p:bldP spid="56387" grpId="0" animBg="1"/>
      <p:bldP spid="56388" grpId="0" animBg="1"/>
      <p:bldP spid="56389" grpId="0" animBg="1"/>
      <p:bldP spid="56390" grpId="0" animBg="1"/>
      <p:bldP spid="56392" grpId="0" animBg="1"/>
      <p:bldP spid="56393" grpId="0" animBg="1"/>
      <p:bldP spid="5639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914400"/>
          <a:ext cx="8991600"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gridCol w="879264">
                  <a:extLst>
                    <a:ext uri="{9D8B030D-6E8A-4147-A177-3AD203B41FA5}">
                      <a16:colId xmlns:a16="http://schemas.microsoft.com/office/drawing/2014/main" val="20003"/>
                    </a:ext>
                  </a:extLst>
                </a:gridCol>
                <a:gridCol w="895775">
                  <a:extLst>
                    <a:ext uri="{9D8B030D-6E8A-4147-A177-3AD203B41FA5}">
                      <a16:colId xmlns:a16="http://schemas.microsoft.com/office/drawing/2014/main" val="20004"/>
                    </a:ext>
                  </a:extLst>
                </a:gridCol>
                <a:gridCol w="879264">
                  <a:extLst>
                    <a:ext uri="{9D8B030D-6E8A-4147-A177-3AD203B41FA5}">
                      <a16:colId xmlns:a16="http://schemas.microsoft.com/office/drawing/2014/main" val="20005"/>
                    </a:ext>
                  </a:extLst>
                </a:gridCol>
                <a:gridCol w="901554">
                  <a:extLst>
                    <a:ext uri="{9D8B030D-6E8A-4147-A177-3AD203B41FA5}">
                      <a16:colId xmlns:a16="http://schemas.microsoft.com/office/drawing/2014/main" val="20006"/>
                    </a:ext>
                  </a:extLst>
                </a:gridCol>
                <a:gridCol w="899077">
                  <a:extLst>
                    <a:ext uri="{9D8B030D-6E8A-4147-A177-3AD203B41FA5}">
                      <a16:colId xmlns:a16="http://schemas.microsoft.com/office/drawing/2014/main" val="20007"/>
                    </a:ext>
                  </a:extLst>
                </a:gridCol>
                <a:gridCol w="899903">
                  <a:extLst>
                    <a:ext uri="{9D8B030D-6E8A-4147-A177-3AD203B41FA5}">
                      <a16:colId xmlns:a16="http://schemas.microsoft.com/office/drawing/2014/main" val="20008"/>
                    </a:ext>
                  </a:extLst>
                </a:gridCol>
                <a:gridCol w="885867">
                  <a:extLst>
                    <a:ext uri="{9D8B030D-6E8A-4147-A177-3AD203B41FA5}">
                      <a16:colId xmlns:a16="http://schemas.microsoft.com/office/drawing/2014/main" val="20009"/>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b="1" dirty="0">
                          <a:solidFill>
                            <a:srgbClr val="000000"/>
                          </a:solidFill>
                          <a:latin typeface="Calibri"/>
                          <a:ea typeface="Times New Roman"/>
                          <a:cs typeface="Times New Roman"/>
                        </a:rPr>
                        <a:t>Costs</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b="1">
                          <a:solidFill>
                            <a:srgbClr val="000000"/>
                          </a:solidFill>
                          <a:latin typeface="Calibri"/>
                          <a:ea typeface="Times New Roman"/>
                          <a:cs typeface="Times New Roman"/>
                        </a:rPr>
                        <a:t>Revenues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Product</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Fixed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Variable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Profits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92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75</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138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184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230</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276</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322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368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414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460</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0327" name="TextBox 4"/>
          <p:cNvSpPr txBox="1">
            <a:spLocks noChangeArrowheads="1"/>
          </p:cNvSpPr>
          <p:nvPr/>
        </p:nvSpPr>
        <p:spPr bwMode="auto">
          <a:xfrm>
            <a:off x="1143000" y="177800"/>
            <a:ext cx="6934200" cy="584200"/>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Marginal, Product, Cost, and Revenues</a:t>
            </a:r>
          </a:p>
        </p:txBody>
      </p:sp>
      <p:sp>
        <p:nvSpPr>
          <p:cNvPr id="5" name="Rectangle 4"/>
          <p:cNvSpPr/>
          <p:nvPr/>
        </p:nvSpPr>
        <p:spPr>
          <a:xfrm>
            <a:off x="2151862" y="2328446"/>
            <a:ext cx="393056"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14</a:t>
            </a:r>
            <a:endParaRPr lang="en-US" sz="1600" dirty="0">
              <a:solidFill>
                <a:srgbClr val="000000"/>
              </a:solidFill>
              <a:latin typeface="Arial"/>
              <a:ea typeface="Times New Roman"/>
              <a:cs typeface="Times New Roman"/>
            </a:endParaRPr>
          </a:p>
        </p:txBody>
      </p:sp>
      <p:sp>
        <p:nvSpPr>
          <p:cNvPr id="6" name="Rectangle 5"/>
          <p:cNvSpPr/>
          <p:nvPr/>
        </p:nvSpPr>
        <p:spPr>
          <a:xfrm>
            <a:off x="4800600" y="2362200"/>
            <a:ext cx="497252"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116</a:t>
            </a:r>
            <a:endParaRPr lang="en-US" sz="1600" dirty="0">
              <a:solidFill>
                <a:srgbClr val="000000"/>
              </a:solidFill>
              <a:latin typeface="Arial"/>
              <a:ea typeface="Times New Roman"/>
              <a:cs typeface="Times New Roman"/>
            </a:endParaRPr>
          </a:p>
        </p:txBody>
      </p:sp>
      <p:sp>
        <p:nvSpPr>
          <p:cNvPr id="7" name="Rectangle 6"/>
          <p:cNvSpPr/>
          <p:nvPr/>
        </p:nvSpPr>
        <p:spPr>
          <a:xfrm>
            <a:off x="5613609" y="2362200"/>
            <a:ext cx="548548"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3.29</a:t>
            </a:r>
            <a:endParaRPr lang="en-US" sz="1600" dirty="0">
              <a:solidFill>
                <a:srgbClr val="000000"/>
              </a:solidFill>
              <a:latin typeface="Arial"/>
              <a:ea typeface="Times New Roman"/>
              <a:cs typeface="Times New Roman"/>
            </a:endParaRPr>
          </a:p>
        </p:txBody>
      </p:sp>
      <p:sp>
        <p:nvSpPr>
          <p:cNvPr id="8" name="Rectangle 7"/>
          <p:cNvSpPr/>
          <p:nvPr/>
        </p:nvSpPr>
        <p:spPr>
          <a:xfrm>
            <a:off x="6629400" y="2362200"/>
            <a:ext cx="393056"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28</a:t>
            </a:r>
            <a:endParaRPr lang="en-US" sz="1600" dirty="0">
              <a:solidFill>
                <a:srgbClr val="000000"/>
              </a:solidFill>
              <a:latin typeface="Arial"/>
              <a:ea typeface="Times New Roman"/>
              <a:cs typeface="Times New Roman"/>
            </a:endParaRPr>
          </a:p>
        </p:txBody>
      </p:sp>
      <p:sp>
        <p:nvSpPr>
          <p:cNvPr id="9" name="Rectangle 8"/>
          <p:cNvSpPr/>
          <p:nvPr/>
        </p:nvSpPr>
        <p:spPr>
          <a:xfrm>
            <a:off x="8383627" y="2362200"/>
            <a:ext cx="455573"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-88</a:t>
            </a:r>
            <a:endParaRPr lang="en-US" sz="1600" dirty="0">
              <a:solidFill>
                <a:srgbClr val="000000"/>
              </a:solidFill>
              <a:latin typeface="Arial"/>
              <a:ea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914400"/>
          <a:ext cx="8991600"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gridCol w="879264">
                  <a:extLst>
                    <a:ext uri="{9D8B030D-6E8A-4147-A177-3AD203B41FA5}">
                      <a16:colId xmlns:a16="http://schemas.microsoft.com/office/drawing/2014/main" val="20003"/>
                    </a:ext>
                  </a:extLst>
                </a:gridCol>
                <a:gridCol w="895775">
                  <a:extLst>
                    <a:ext uri="{9D8B030D-6E8A-4147-A177-3AD203B41FA5}">
                      <a16:colId xmlns:a16="http://schemas.microsoft.com/office/drawing/2014/main" val="20004"/>
                    </a:ext>
                  </a:extLst>
                </a:gridCol>
                <a:gridCol w="879264">
                  <a:extLst>
                    <a:ext uri="{9D8B030D-6E8A-4147-A177-3AD203B41FA5}">
                      <a16:colId xmlns:a16="http://schemas.microsoft.com/office/drawing/2014/main" val="20005"/>
                    </a:ext>
                  </a:extLst>
                </a:gridCol>
                <a:gridCol w="901554">
                  <a:extLst>
                    <a:ext uri="{9D8B030D-6E8A-4147-A177-3AD203B41FA5}">
                      <a16:colId xmlns:a16="http://schemas.microsoft.com/office/drawing/2014/main" val="20006"/>
                    </a:ext>
                  </a:extLst>
                </a:gridCol>
                <a:gridCol w="899077">
                  <a:extLst>
                    <a:ext uri="{9D8B030D-6E8A-4147-A177-3AD203B41FA5}">
                      <a16:colId xmlns:a16="http://schemas.microsoft.com/office/drawing/2014/main" val="20007"/>
                    </a:ext>
                  </a:extLst>
                </a:gridCol>
                <a:gridCol w="899903">
                  <a:extLst>
                    <a:ext uri="{9D8B030D-6E8A-4147-A177-3AD203B41FA5}">
                      <a16:colId xmlns:a16="http://schemas.microsoft.com/office/drawing/2014/main" val="20008"/>
                    </a:ext>
                  </a:extLst>
                </a:gridCol>
                <a:gridCol w="885867">
                  <a:extLst>
                    <a:ext uri="{9D8B030D-6E8A-4147-A177-3AD203B41FA5}">
                      <a16:colId xmlns:a16="http://schemas.microsoft.com/office/drawing/2014/main" val="20009"/>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b="1" dirty="0">
                          <a:solidFill>
                            <a:srgbClr val="000000"/>
                          </a:solidFill>
                          <a:latin typeface="Calibri"/>
                          <a:ea typeface="Times New Roman"/>
                          <a:cs typeface="Times New Roman"/>
                        </a:rPr>
                        <a:t>Costs</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b="1">
                          <a:solidFill>
                            <a:srgbClr val="000000"/>
                          </a:solidFill>
                          <a:latin typeface="Calibri"/>
                          <a:ea typeface="Times New Roman"/>
                          <a:cs typeface="Times New Roman"/>
                        </a:rPr>
                        <a:t>Revenues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Product</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Fixed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Variable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Profits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92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75</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138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184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230</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276</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322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368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414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460</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0327" name="TextBox 4"/>
          <p:cNvSpPr txBox="1">
            <a:spLocks noChangeArrowheads="1"/>
          </p:cNvSpPr>
          <p:nvPr/>
        </p:nvSpPr>
        <p:spPr bwMode="auto">
          <a:xfrm>
            <a:off x="1143000" y="177800"/>
            <a:ext cx="6934200" cy="584200"/>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Marginal, Product, Cost, and Revenues</a:t>
            </a:r>
          </a:p>
        </p:txBody>
      </p:sp>
      <p:sp>
        <p:nvSpPr>
          <p:cNvPr id="5" name="Rectangle 4"/>
          <p:cNvSpPr/>
          <p:nvPr/>
        </p:nvSpPr>
        <p:spPr>
          <a:xfrm>
            <a:off x="2151862" y="2328446"/>
            <a:ext cx="393056"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14</a:t>
            </a:r>
            <a:endParaRPr lang="en-US" sz="1600" dirty="0">
              <a:solidFill>
                <a:srgbClr val="000000"/>
              </a:solidFill>
              <a:latin typeface="Arial"/>
              <a:ea typeface="Times New Roman"/>
              <a:cs typeface="Times New Roman"/>
            </a:endParaRPr>
          </a:p>
        </p:txBody>
      </p:sp>
      <p:sp>
        <p:nvSpPr>
          <p:cNvPr id="6" name="Rectangle 5"/>
          <p:cNvSpPr/>
          <p:nvPr/>
        </p:nvSpPr>
        <p:spPr>
          <a:xfrm>
            <a:off x="4800600" y="2362200"/>
            <a:ext cx="497252"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116</a:t>
            </a:r>
            <a:endParaRPr lang="en-US" sz="1600" dirty="0">
              <a:solidFill>
                <a:srgbClr val="000000"/>
              </a:solidFill>
              <a:latin typeface="Arial"/>
              <a:ea typeface="Times New Roman"/>
              <a:cs typeface="Times New Roman"/>
            </a:endParaRPr>
          </a:p>
        </p:txBody>
      </p:sp>
      <p:sp>
        <p:nvSpPr>
          <p:cNvPr id="7" name="Rectangle 6"/>
          <p:cNvSpPr/>
          <p:nvPr/>
        </p:nvSpPr>
        <p:spPr>
          <a:xfrm>
            <a:off x="5613609" y="2362200"/>
            <a:ext cx="548548"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3.29</a:t>
            </a:r>
            <a:endParaRPr lang="en-US" sz="1600" dirty="0">
              <a:solidFill>
                <a:srgbClr val="000000"/>
              </a:solidFill>
              <a:latin typeface="Arial"/>
              <a:ea typeface="Times New Roman"/>
              <a:cs typeface="Times New Roman"/>
            </a:endParaRPr>
          </a:p>
        </p:txBody>
      </p:sp>
      <p:sp>
        <p:nvSpPr>
          <p:cNvPr id="8" name="Rectangle 7"/>
          <p:cNvSpPr/>
          <p:nvPr/>
        </p:nvSpPr>
        <p:spPr>
          <a:xfrm>
            <a:off x="6629400" y="2362200"/>
            <a:ext cx="393056"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28</a:t>
            </a:r>
            <a:endParaRPr lang="en-US" sz="1600" dirty="0">
              <a:solidFill>
                <a:srgbClr val="000000"/>
              </a:solidFill>
              <a:latin typeface="Arial"/>
              <a:ea typeface="Times New Roman"/>
              <a:cs typeface="Times New Roman"/>
            </a:endParaRPr>
          </a:p>
        </p:txBody>
      </p:sp>
      <p:sp>
        <p:nvSpPr>
          <p:cNvPr id="9" name="Rectangle 8"/>
          <p:cNvSpPr/>
          <p:nvPr/>
        </p:nvSpPr>
        <p:spPr>
          <a:xfrm>
            <a:off x="8383627" y="2362200"/>
            <a:ext cx="455573"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-88</a:t>
            </a:r>
            <a:endParaRPr lang="en-US" sz="1600" dirty="0">
              <a:solidFill>
                <a:srgbClr val="000000"/>
              </a:solidFill>
              <a:latin typeface="Arial"/>
              <a:ea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609600"/>
            <a:ext cx="7912100" cy="1143000"/>
          </a:xfrm>
        </p:spPr>
        <p:txBody>
          <a:bodyPr/>
          <a:lstStyle/>
          <a:p>
            <a:pPr eaLnBrk="1" hangingPunct="1"/>
            <a:r>
              <a:rPr lang="en-US" sz="4800" dirty="0" smtClean="0">
                <a:solidFill>
                  <a:schemeClr val="folHlink"/>
                </a:solidFill>
                <a:latin typeface="Arial" pitchFamily="34" charset="0"/>
                <a:cs typeface="Arial" pitchFamily="34" charset="0"/>
              </a:rPr>
              <a:t>Increased Supply</a:t>
            </a:r>
          </a:p>
        </p:txBody>
      </p:sp>
      <p:pic>
        <p:nvPicPr>
          <p:cNvPr id="17" name="Picture 16"/>
          <p:cNvPicPr>
            <a:picLocks noChangeAspect="1"/>
          </p:cNvPicPr>
          <p:nvPr/>
        </p:nvPicPr>
        <p:blipFill>
          <a:blip r:embed="rId3"/>
          <a:stretch>
            <a:fillRect/>
          </a:stretch>
        </p:blipFill>
        <p:spPr>
          <a:xfrm flipH="1">
            <a:off x="685800" y="2057400"/>
            <a:ext cx="2092911" cy="1752600"/>
          </a:xfrm>
          <a:prstGeom prst="rect">
            <a:avLst/>
          </a:prstGeom>
        </p:spPr>
      </p:pic>
      <p:sp>
        <p:nvSpPr>
          <p:cNvPr id="18" name="Rectangle 2"/>
          <p:cNvSpPr txBox="1">
            <a:spLocks noChangeArrowheads="1"/>
          </p:cNvSpPr>
          <p:nvPr/>
        </p:nvSpPr>
        <p:spPr bwMode="auto">
          <a:xfrm>
            <a:off x="0" y="304800"/>
            <a:ext cx="9144000" cy="1905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3366"/>
                </a:solidFill>
                <a:effectLst/>
                <a:uLnTx/>
                <a:uFillTx/>
                <a:latin typeface="Calibri" pitchFamily="34" charset="0"/>
                <a:ea typeface="+mj-ea"/>
                <a:cs typeface="Calibri" pitchFamily="34" charset="0"/>
              </a:rPr>
              <a:t>Scenario: You have been producing for a number of months at the same rate in your landscaping business. In fact, many of your neighbors have requested your services. However,  you have previously been unable to fulfill their demand for your services because you are still a full time student and you have to share your time running your business with your time at school. However, the past three months of revenue have allowed you to upgrade your lawnmower from a push to a riding lawnmower. You also recently purchased a gas powered weed whacker and edger. This allows you to more than double your production rate as a result of increased efficiency. </a:t>
            </a:r>
          </a:p>
        </p:txBody>
      </p:sp>
      <p:sp>
        <p:nvSpPr>
          <p:cNvPr id="19" name="Rectangle 2"/>
          <p:cNvSpPr txBox="1">
            <a:spLocks noChangeArrowheads="1"/>
          </p:cNvSpPr>
          <p:nvPr/>
        </p:nvSpPr>
        <p:spPr bwMode="auto">
          <a:xfrm>
            <a:off x="622300" y="-304800"/>
            <a:ext cx="7759700" cy="1143000"/>
          </a:xfrm>
          <a:prstGeom prst="rect">
            <a:avLst/>
          </a:prstGeom>
          <a:noFill/>
          <a:ln w="9525">
            <a:noFill/>
            <a:miter lim="800000"/>
            <a:headEnd/>
            <a:tailEnd/>
          </a:ln>
        </p:spPr>
        <p:txBody>
          <a:bodyPr anchor="ctr"/>
          <a:lstStyle/>
          <a:p>
            <a:pPr algn="ctr">
              <a:lnSpc>
                <a:spcPct val="85000"/>
              </a:lnSpc>
              <a:defRPr/>
            </a:pPr>
            <a:r>
              <a:rPr lang="en-US" sz="2400" kern="0" dirty="0" smtClean="0">
                <a:solidFill>
                  <a:srgbClr val="C00000"/>
                </a:solidFill>
                <a:latin typeface="Arial" charset="0"/>
                <a:ea typeface="+mj-ea"/>
                <a:cs typeface="Arial" charset="0"/>
              </a:rPr>
              <a:t>Changes </a:t>
            </a:r>
            <a:r>
              <a:rPr lang="en-US" sz="2400" kern="0" dirty="0">
                <a:solidFill>
                  <a:srgbClr val="C00000"/>
                </a:solidFill>
                <a:latin typeface="Arial" charset="0"/>
                <a:ea typeface="+mj-ea"/>
                <a:cs typeface="Arial" charset="0"/>
              </a:rPr>
              <a:t>in</a:t>
            </a:r>
            <a:r>
              <a:rPr lang="en-US" sz="2400" kern="0" dirty="0" smtClean="0">
                <a:solidFill>
                  <a:srgbClr val="C00000"/>
                </a:solidFill>
                <a:latin typeface="Arial" charset="0"/>
                <a:ea typeface="+mj-ea"/>
                <a:cs typeface="Arial" charset="0"/>
              </a:rPr>
              <a:t> the Ability to Supply</a:t>
            </a:r>
            <a:endParaRPr lang="en-US" sz="2400" kern="0" dirty="0">
              <a:solidFill>
                <a:srgbClr val="C00000"/>
              </a:solidFill>
              <a:latin typeface="Arial" charset="0"/>
              <a:ea typeface="+mj-ea"/>
              <a:cs typeface="Arial" charset="0"/>
            </a:endParaRPr>
          </a:p>
        </p:txBody>
      </p:sp>
      <p:pic>
        <p:nvPicPr>
          <p:cNvPr id="21" name="Picture 20"/>
          <p:cNvPicPr>
            <a:picLocks noChangeAspect="1"/>
          </p:cNvPicPr>
          <p:nvPr/>
        </p:nvPicPr>
        <p:blipFill>
          <a:blip r:embed="rId4"/>
          <a:stretch>
            <a:fillRect/>
          </a:stretch>
        </p:blipFill>
        <p:spPr>
          <a:xfrm>
            <a:off x="914400" y="4133850"/>
            <a:ext cx="1809750" cy="1809750"/>
          </a:xfrm>
          <a:prstGeom prst="rect">
            <a:avLst/>
          </a:prstGeom>
        </p:spPr>
      </p:pic>
      <p:pic>
        <p:nvPicPr>
          <p:cNvPr id="22" name="Picture 21"/>
          <p:cNvPicPr>
            <a:picLocks noChangeAspect="1"/>
          </p:cNvPicPr>
          <p:nvPr/>
        </p:nvPicPr>
        <p:blipFill>
          <a:blip r:embed="rId5"/>
          <a:srcRect l="8696" t="4348" r="8696" b="8696"/>
          <a:stretch>
            <a:fillRect/>
          </a:stretch>
        </p:blipFill>
        <p:spPr>
          <a:xfrm>
            <a:off x="2895600" y="2133600"/>
            <a:ext cx="1447800" cy="1524000"/>
          </a:xfrm>
          <a:prstGeom prst="rect">
            <a:avLst/>
          </a:prstGeom>
        </p:spPr>
      </p:pic>
      <p:pic>
        <p:nvPicPr>
          <p:cNvPr id="23" name="Picture 22"/>
          <p:cNvPicPr>
            <a:picLocks noChangeAspect="1"/>
          </p:cNvPicPr>
          <p:nvPr/>
        </p:nvPicPr>
        <p:blipFill>
          <a:blip r:embed="rId6"/>
          <a:stretch>
            <a:fillRect/>
          </a:stretch>
        </p:blipFill>
        <p:spPr>
          <a:xfrm>
            <a:off x="2743200" y="4133850"/>
            <a:ext cx="1600200" cy="1600200"/>
          </a:xfrm>
          <a:prstGeom prst="rect">
            <a:avLst/>
          </a:prstGeom>
        </p:spPr>
      </p:pic>
      <p:pic>
        <p:nvPicPr>
          <p:cNvPr id="24" name="Picture 23"/>
          <p:cNvPicPr>
            <a:picLocks noChangeAspect="1"/>
          </p:cNvPicPr>
          <p:nvPr/>
        </p:nvPicPr>
        <p:blipFill>
          <a:blip r:embed="rId7"/>
          <a:stretch>
            <a:fillRect/>
          </a:stretch>
        </p:blipFill>
        <p:spPr>
          <a:xfrm>
            <a:off x="4833257" y="2362200"/>
            <a:ext cx="957943" cy="838200"/>
          </a:xfrm>
          <a:prstGeom prst="rect">
            <a:avLst/>
          </a:prstGeom>
        </p:spPr>
      </p:pic>
      <p:pic>
        <p:nvPicPr>
          <p:cNvPr id="25" name="Picture 24"/>
          <p:cNvPicPr>
            <a:picLocks noChangeAspect="1"/>
          </p:cNvPicPr>
          <p:nvPr/>
        </p:nvPicPr>
        <p:blipFill>
          <a:blip r:embed="rId7"/>
          <a:stretch>
            <a:fillRect/>
          </a:stretch>
        </p:blipFill>
        <p:spPr>
          <a:xfrm>
            <a:off x="5943600" y="2362200"/>
            <a:ext cx="957943" cy="838200"/>
          </a:xfrm>
          <a:prstGeom prst="rect">
            <a:avLst/>
          </a:prstGeom>
        </p:spPr>
      </p:pic>
      <p:pic>
        <p:nvPicPr>
          <p:cNvPr id="26" name="Picture 25"/>
          <p:cNvPicPr>
            <a:picLocks noChangeAspect="1"/>
          </p:cNvPicPr>
          <p:nvPr/>
        </p:nvPicPr>
        <p:blipFill>
          <a:blip r:embed="rId7"/>
          <a:stretch>
            <a:fillRect/>
          </a:stretch>
        </p:blipFill>
        <p:spPr>
          <a:xfrm>
            <a:off x="6934200" y="2362200"/>
            <a:ext cx="957943" cy="838200"/>
          </a:xfrm>
          <a:prstGeom prst="rect">
            <a:avLst/>
          </a:prstGeom>
        </p:spPr>
      </p:pic>
      <p:pic>
        <p:nvPicPr>
          <p:cNvPr id="27" name="Picture 26"/>
          <p:cNvPicPr>
            <a:picLocks noChangeAspect="1"/>
          </p:cNvPicPr>
          <p:nvPr/>
        </p:nvPicPr>
        <p:blipFill>
          <a:blip r:embed="rId7"/>
          <a:stretch>
            <a:fillRect/>
          </a:stretch>
        </p:blipFill>
        <p:spPr>
          <a:xfrm>
            <a:off x="7924800" y="2362200"/>
            <a:ext cx="957943" cy="838200"/>
          </a:xfrm>
          <a:prstGeom prst="rect">
            <a:avLst/>
          </a:prstGeom>
        </p:spPr>
      </p:pic>
      <p:pic>
        <p:nvPicPr>
          <p:cNvPr id="28" name="Picture 27"/>
          <p:cNvPicPr>
            <a:picLocks noChangeAspect="1"/>
          </p:cNvPicPr>
          <p:nvPr/>
        </p:nvPicPr>
        <p:blipFill>
          <a:blip r:embed="rId8"/>
          <a:stretch>
            <a:fillRect/>
          </a:stretch>
        </p:blipFill>
        <p:spPr>
          <a:xfrm>
            <a:off x="4800600" y="3962400"/>
            <a:ext cx="995829" cy="1092200"/>
          </a:xfrm>
          <a:prstGeom prst="rect">
            <a:avLst/>
          </a:prstGeom>
        </p:spPr>
      </p:pic>
      <p:pic>
        <p:nvPicPr>
          <p:cNvPr id="29" name="Picture 28"/>
          <p:cNvPicPr>
            <a:picLocks noChangeAspect="1"/>
          </p:cNvPicPr>
          <p:nvPr/>
        </p:nvPicPr>
        <p:blipFill>
          <a:blip r:embed="rId8"/>
          <a:stretch>
            <a:fillRect/>
          </a:stretch>
        </p:blipFill>
        <p:spPr>
          <a:xfrm>
            <a:off x="5791200" y="3962400"/>
            <a:ext cx="995829" cy="1092200"/>
          </a:xfrm>
          <a:prstGeom prst="rect">
            <a:avLst/>
          </a:prstGeom>
        </p:spPr>
      </p:pic>
      <p:pic>
        <p:nvPicPr>
          <p:cNvPr id="30" name="Picture 29"/>
          <p:cNvPicPr>
            <a:picLocks noChangeAspect="1"/>
          </p:cNvPicPr>
          <p:nvPr/>
        </p:nvPicPr>
        <p:blipFill>
          <a:blip r:embed="rId8"/>
          <a:stretch>
            <a:fillRect/>
          </a:stretch>
        </p:blipFill>
        <p:spPr>
          <a:xfrm>
            <a:off x="6776571" y="3962400"/>
            <a:ext cx="995829" cy="1092200"/>
          </a:xfrm>
          <a:prstGeom prst="rect">
            <a:avLst/>
          </a:prstGeom>
        </p:spPr>
      </p:pic>
      <p:pic>
        <p:nvPicPr>
          <p:cNvPr id="31" name="Picture 30"/>
          <p:cNvPicPr>
            <a:picLocks noChangeAspect="1"/>
          </p:cNvPicPr>
          <p:nvPr/>
        </p:nvPicPr>
        <p:blipFill>
          <a:blip r:embed="rId8"/>
          <a:stretch>
            <a:fillRect/>
          </a:stretch>
        </p:blipFill>
        <p:spPr>
          <a:xfrm>
            <a:off x="7843371" y="3962400"/>
            <a:ext cx="995829" cy="1092200"/>
          </a:xfrm>
          <a:prstGeom prst="rect">
            <a:avLst/>
          </a:prstGeom>
        </p:spPr>
      </p:pic>
      <p:pic>
        <p:nvPicPr>
          <p:cNvPr id="32" name="Picture 31"/>
          <p:cNvPicPr>
            <a:picLocks noChangeAspect="1"/>
          </p:cNvPicPr>
          <p:nvPr/>
        </p:nvPicPr>
        <p:blipFill>
          <a:blip r:embed="rId8"/>
          <a:stretch>
            <a:fillRect/>
          </a:stretch>
        </p:blipFill>
        <p:spPr>
          <a:xfrm>
            <a:off x="4800600" y="5080000"/>
            <a:ext cx="995829" cy="1092200"/>
          </a:xfrm>
          <a:prstGeom prst="rect">
            <a:avLst/>
          </a:prstGeom>
        </p:spPr>
      </p:pic>
      <p:pic>
        <p:nvPicPr>
          <p:cNvPr id="33" name="Picture 32"/>
          <p:cNvPicPr>
            <a:picLocks noChangeAspect="1"/>
          </p:cNvPicPr>
          <p:nvPr/>
        </p:nvPicPr>
        <p:blipFill>
          <a:blip r:embed="rId8"/>
          <a:stretch>
            <a:fillRect/>
          </a:stretch>
        </p:blipFill>
        <p:spPr>
          <a:xfrm>
            <a:off x="5791200" y="5080000"/>
            <a:ext cx="995829" cy="1092200"/>
          </a:xfrm>
          <a:prstGeom prst="rect">
            <a:avLst/>
          </a:prstGeom>
        </p:spPr>
      </p:pic>
      <p:pic>
        <p:nvPicPr>
          <p:cNvPr id="34" name="Picture 33"/>
          <p:cNvPicPr>
            <a:picLocks noChangeAspect="1"/>
          </p:cNvPicPr>
          <p:nvPr/>
        </p:nvPicPr>
        <p:blipFill>
          <a:blip r:embed="rId8"/>
          <a:stretch>
            <a:fillRect/>
          </a:stretch>
        </p:blipFill>
        <p:spPr>
          <a:xfrm>
            <a:off x="6776571" y="5080000"/>
            <a:ext cx="995829" cy="1092200"/>
          </a:xfrm>
          <a:prstGeom prst="rect">
            <a:avLst/>
          </a:prstGeom>
        </p:spPr>
      </p:pic>
      <p:pic>
        <p:nvPicPr>
          <p:cNvPr id="35" name="Picture 34"/>
          <p:cNvPicPr>
            <a:picLocks noChangeAspect="1"/>
          </p:cNvPicPr>
          <p:nvPr/>
        </p:nvPicPr>
        <p:blipFill>
          <a:blip r:embed="rId8"/>
          <a:stretch>
            <a:fillRect/>
          </a:stretch>
        </p:blipFill>
        <p:spPr>
          <a:xfrm>
            <a:off x="7843371" y="5080000"/>
            <a:ext cx="995829" cy="1092200"/>
          </a:xfrm>
          <a:prstGeom prst="rect">
            <a:avLst/>
          </a:prstGeom>
        </p:spPr>
      </p:pic>
      <p:cxnSp>
        <p:nvCxnSpPr>
          <p:cNvPr id="37" name="Straight Connector 36"/>
          <p:cNvCxnSpPr/>
          <p:nvPr/>
        </p:nvCxnSpPr>
        <p:spPr bwMode="auto">
          <a:xfrm>
            <a:off x="685800" y="3810000"/>
            <a:ext cx="8458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rot="5400000" flipH="1" flipV="1">
            <a:off x="2399506" y="4228306"/>
            <a:ext cx="4343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914400"/>
          <a:ext cx="8991600"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gridCol w="879264">
                  <a:extLst>
                    <a:ext uri="{9D8B030D-6E8A-4147-A177-3AD203B41FA5}">
                      <a16:colId xmlns:a16="http://schemas.microsoft.com/office/drawing/2014/main" val="20003"/>
                    </a:ext>
                  </a:extLst>
                </a:gridCol>
                <a:gridCol w="895775">
                  <a:extLst>
                    <a:ext uri="{9D8B030D-6E8A-4147-A177-3AD203B41FA5}">
                      <a16:colId xmlns:a16="http://schemas.microsoft.com/office/drawing/2014/main" val="20004"/>
                    </a:ext>
                  </a:extLst>
                </a:gridCol>
                <a:gridCol w="879264">
                  <a:extLst>
                    <a:ext uri="{9D8B030D-6E8A-4147-A177-3AD203B41FA5}">
                      <a16:colId xmlns:a16="http://schemas.microsoft.com/office/drawing/2014/main" val="20005"/>
                    </a:ext>
                  </a:extLst>
                </a:gridCol>
                <a:gridCol w="901554">
                  <a:extLst>
                    <a:ext uri="{9D8B030D-6E8A-4147-A177-3AD203B41FA5}">
                      <a16:colId xmlns:a16="http://schemas.microsoft.com/office/drawing/2014/main" val="20006"/>
                    </a:ext>
                  </a:extLst>
                </a:gridCol>
                <a:gridCol w="899077">
                  <a:extLst>
                    <a:ext uri="{9D8B030D-6E8A-4147-A177-3AD203B41FA5}">
                      <a16:colId xmlns:a16="http://schemas.microsoft.com/office/drawing/2014/main" val="20007"/>
                    </a:ext>
                  </a:extLst>
                </a:gridCol>
                <a:gridCol w="899903">
                  <a:extLst>
                    <a:ext uri="{9D8B030D-6E8A-4147-A177-3AD203B41FA5}">
                      <a16:colId xmlns:a16="http://schemas.microsoft.com/office/drawing/2014/main" val="20008"/>
                    </a:ext>
                  </a:extLst>
                </a:gridCol>
                <a:gridCol w="885867">
                  <a:extLst>
                    <a:ext uri="{9D8B030D-6E8A-4147-A177-3AD203B41FA5}">
                      <a16:colId xmlns:a16="http://schemas.microsoft.com/office/drawing/2014/main" val="20009"/>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b="1" dirty="0">
                          <a:solidFill>
                            <a:srgbClr val="000000"/>
                          </a:solidFill>
                          <a:latin typeface="Calibri"/>
                          <a:ea typeface="Times New Roman"/>
                          <a:cs typeface="Times New Roman"/>
                        </a:rPr>
                        <a:t>Costs</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b="1">
                          <a:solidFill>
                            <a:srgbClr val="000000"/>
                          </a:solidFill>
                          <a:latin typeface="Calibri"/>
                          <a:ea typeface="Times New Roman"/>
                          <a:cs typeface="Times New Roman"/>
                        </a:rPr>
                        <a:t>Revenues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Product</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Fixed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Variable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Profits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-88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92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75</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138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184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230</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276</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322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368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414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460</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1351" name="TextBox 4"/>
          <p:cNvSpPr txBox="1">
            <a:spLocks noChangeArrowheads="1"/>
          </p:cNvSpPr>
          <p:nvPr/>
        </p:nvSpPr>
        <p:spPr bwMode="auto">
          <a:xfrm>
            <a:off x="1143000" y="177800"/>
            <a:ext cx="6934200" cy="584200"/>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Marginal, Product, Cost, and Revenues</a:t>
            </a:r>
          </a:p>
        </p:txBody>
      </p:sp>
      <p:sp>
        <p:nvSpPr>
          <p:cNvPr id="5" name="Rectangle 4"/>
          <p:cNvSpPr/>
          <p:nvPr/>
        </p:nvSpPr>
        <p:spPr>
          <a:xfrm>
            <a:off x="2133600" y="2743200"/>
            <a:ext cx="393056"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28</a:t>
            </a:r>
            <a:endParaRPr lang="en-US" sz="1600" dirty="0">
              <a:solidFill>
                <a:srgbClr val="000000"/>
              </a:solidFill>
              <a:latin typeface="Calibri"/>
              <a:ea typeface="Times New Roman"/>
              <a:cs typeface="Times New Roman"/>
            </a:endParaRPr>
          </a:p>
        </p:txBody>
      </p:sp>
      <p:sp>
        <p:nvSpPr>
          <p:cNvPr id="6" name="Rectangle 5"/>
          <p:cNvSpPr/>
          <p:nvPr/>
        </p:nvSpPr>
        <p:spPr>
          <a:xfrm>
            <a:off x="4800600" y="2743200"/>
            <a:ext cx="497252"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162</a:t>
            </a:r>
            <a:endParaRPr lang="en-US" sz="1600" dirty="0">
              <a:solidFill>
                <a:srgbClr val="000000"/>
              </a:solidFill>
              <a:latin typeface="Calibri"/>
              <a:ea typeface="Times New Roman"/>
              <a:cs typeface="Times New Roman"/>
            </a:endParaRPr>
          </a:p>
        </p:txBody>
      </p:sp>
      <p:sp>
        <p:nvSpPr>
          <p:cNvPr id="7" name="Rectangle 6"/>
          <p:cNvSpPr/>
          <p:nvPr/>
        </p:nvSpPr>
        <p:spPr>
          <a:xfrm>
            <a:off x="5638800" y="2743200"/>
            <a:ext cx="548547"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1.64</a:t>
            </a:r>
            <a:endParaRPr lang="en-US" sz="1600" dirty="0">
              <a:solidFill>
                <a:srgbClr val="000000"/>
              </a:solidFill>
              <a:latin typeface="Calibri"/>
              <a:ea typeface="Times New Roman"/>
              <a:cs typeface="Times New Roman"/>
            </a:endParaRPr>
          </a:p>
        </p:txBody>
      </p:sp>
      <p:sp>
        <p:nvSpPr>
          <p:cNvPr id="8" name="Rectangle 7"/>
          <p:cNvSpPr/>
          <p:nvPr/>
        </p:nvSpPr>
        <p:spPr>
          <a:xfrm>
            <a:off x="6629400" y="2743200"/>
            <a:ext cx="393056"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84</a:t>
            </a:r>
            <a:endParaRPr lang="en-US" sz="1600" dirty="0">
              <a:solidFill>
                <a:srgbClr val="000000"/>
              </a:solidFill>
              <a:latin typeface="Calibri"/>
              <a:ea typeface="Times New Roman"/>
              <a:cs typeface="Times New Roman"/>
            </a:endParaRPr>
          </a:p>
        </p:txBody>
      </p:sp>
      <p:sp>
        <p:nvSpPr>
          <p:cNvPr id="9" name="Rectangle 8"/>
          <p:cNvSpPr/>
          <p:nvPr/>
        </p:nvSpPr>
        <p:spPr>
          <a:xfrm>
            <a:off x="8383627" y="2743200"/>
            <a:ext cx="455573"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-78</a:t>
            </a:r>
            <a:endParaRPr lang="en-US" sz="1600" dirty="0">
              <a:solidFill>
                <a:srgbClr val="000000"/>
              </a:solidFill>
              <a:latin typeface="Calibri"/>
              <a:ea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914400"/>
          <a:ext cx="8991600"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gridCol w="879264">
                  <a:extLst>
                    <a:ext uri="{9D8B030D-6E8A-4147-A177-3AD203B41FA5}">
                      <a16:colId xmlns:a16="http://schemas.microsoft.com/office/drawing/2014/main" val="20003"/>
                    </a:ext>
                  </a:extLst>
                </a:gridCol>
                <a:gridCol w="895775">
                  <a:extLst>
                    <a:ext uri="{9D8B030D-6E8A-4147-A177-3AD203B41FA5}">
                      <a16:colId xmlns:a16="http://schemas.microsoft.com/office/drawing/2014/main" val="20004"/>
                    </a:ext>
                  </a:extLst>
                </a:gridCol>
                <a:gridCol w="879264">
                  <a:extLst>
                    <a:ext uri="{9D8B030D-6E8A-4147-A177-3AD203B41FA5}">
                      <a16:colId xmlns:a16="http://schemas.microsoft.com/office/drawing/2014/main" val="20005"/>
                    </a:ext>
                  </a:extLst>
                </a:gridCol>
                <a:gridCol w="901554">
                  <a:extLst>
                    <a:ext uri="{9D8B030D-6E8A-4147-A177-3AD203B41FA5}">
                      <a16:colId xmlns:a16="http://schemas.microsoft.com/office/drawing/2014/main" val="20006"/>
                    </a:ext>
                  </a:extLst>
                </a:gridCol>
                <a:gridCol w="899077">
                  <a:extLst>
                    <a:ext uri="{9D8B030D-6E8A-4147-A177-3AD203B41FA5}">
                      <a16:colId xmlns:a16="http://schemas.microsoft.com/office/drawing/2014/main" val="20007"/>
                    </a:ext>
                  </a:extLst>
                </a:gridCol>
                <a:gridCol w="899903">
                  <a:extLst>
                    <a:ext uri="{9D8B030D-6E8A-4147-A177-3AD203B41FA5}">
                      <a16:colId xmlns:a16="http://schemas.microsoft.com/office/drawing/2014/main" val="20008"/>
                    </a:ext>
                  </a:extLst>
                </a:gridCol>
                <a:gridCol w="885867">
                  <a:extLst>
                    <a:ext uri="{9D8B030D-6E8A-4147-A177-3AD203B41FA5}">
                      <a16:colId xmlns:a16="http://schemas.microsoft.com/office/drawing/2014/main" val="20009"/>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b="1" dirty="0">
                          <a:solidFill>
                            <a:srgbClr val="000000"/>
                          </a:solidFill>
                          <a:latin typeface="Calibri"/>
                          <a:ea typeface="Times New Roman"/>
                          <a:cs typeface="Times New Roman"/>
                        </a:rPr>
                        <a:t>Costs</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b="1">
                          <a:solidFill>
                            <a:srgbClr val="000000"/>
                          </a:solidFill>
                          <a:latin typeface="Calibri"/>
                          <a:ea typeface="Times New Roman"/>
                          <a:cs typeface="Times New Roman"/>
                        </a:rPr>
                        <a:t>Revenues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Product</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Fixed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Variable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Profits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-88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92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84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-78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138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230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276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368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2375" name="TextBox 4"/>
          <p:cNvSpPr txBox="1">
            <a:spLocks noChangeArrowheads="1"/>
          </p:cNvSpPr>
          <p:nvPr/>
        </p:nvSpPr>
        <p:spPr bwMode="auto">
          <a:xfrm>
            <a:off x="1143000" y="177800"/>
            <a:ext cx="6934200" cy="584200"/>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Marginal, Product, Cost, and Revenues</a:t>
            </a:r>
          </a:p>
        </p:txBody>
      </p:sp>
      <p:sp>
        <p:nvSpPr>
          <p:cNvPr id="5" name="Rectangle 4"/>
          <p:cNvSpPr/>
          <p:nvPr/>
        </p:nvSpPr>
        <p:spPr>
          <a:xfrm>
            <a:off x="2133600" y="3090446"/>
            <a:ext cx="393056"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33</a:t>
            </a:r>
            <a:endParaRPr lang="en-US" sz="1600" dirty="0">
              <a:solidFill>
                <a:srgbClr val="000000"/>
              </a:solidFill>
              <a:latin typeface="Calibri"/>
              <a:ea typeface="Times New Roman"/>
              <a:cs typeface="Times New Roman"/>
            </a:endParaRPr>
          </a:p>
        </p:txBody>
      </p:sp>
      <p:sp>
        <p:nvSpPr>
          <p:cNvPr id="6" name="Rectangle 5"/>
          <p:cNvSpPr/>
          <p:nvPr/>
        </p:nvSpPr>
        <p:spPr>
          <a:xfrm>
            <a:off x="4760548" y="3090446"/>
            <a:ext cx="497252"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208</a:t>
            </a:r>
            <a:endParaRPr lang="en-US" sz="1600" dirty="0">
              <a:solidFill>
                <a:srgbClr val="000000"/>
              </a:solidFill>
              <a:latin typeface="Calibri"/>
              <a:ea typeface="Times New Roman"/>
              <a:cs typeface="Times New Roman"/>
            </a:endParaRPr>
          </a:p>
        </p:txBody>
      </p:sp>
      <p:sp>
        <p:nvSpPr>
          <p:cNvPr id="7" name="Rectangle 6"/>
          <p:cNvSpPr/>
          <p:nvPr/>
        </p:nvSpPr>
        <p:spPr>
          <a:xfrm>
            <a:off x="5638800" y="3090446"/>
            <a:ext cx="548547"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1.39</a:t>
            </a:r>
            <a:endParaRPr lang="en-US" sz="1600" dirty="0">
              <a:solidFill>
                <a:srgbClr val="000000"/>
              </a:solidFill>
              <a:latin typeface="Calibri"/>
              <a:ea typeface="Times New Roman"/>
              <a:cs typeface="Times New Roman"/>
            </a:endParaRPr>
          </a:p>
        </p:txBody>
      </p:sp>
      <p:sp>
        <p:nvSpPr>
          <p:cNvPr id="8" name="Rectangle 7"/>
          <p:cNvSpPr/>
          <p:nvPr/>
        </p:nvSpPr>
        <p:spPr>
          <a:xfrm>
            <a:off x="6589348" y="3090446"/>
            <a:ext cx="497252"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150</a:t>
            </a:r>
            <a:endParaRPr lang="en-US" sz="1600" dirty="0">
              <a:solidFill>
                <a:srgbClr val="000000"/>
              </a:solidFill>
              <a:latin typeface="Calibri"/>
              <a:ea typeface="Times New Roman"/>
              <a:cs typeface="Times New Roman"/>
            </a:endParaRPr>
          </a:p>
        </p:txBody>
      </p:sp>
      <p:sp>
        <p:nvSpPr>
          <p:cNvPr id="9" name="Rectangle 8"/>
          <p:cNvSpPr/>
          <p:nvPr/>
        </p:nvSpPr>
        <p:spPr>
          <a:xfrm>
            <a:off x="8383627" y="3124200"/>
            <a:ext cx="455573"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-58</a:t>
            </a:r>
            <a:endParaRPr lang="en-US" sz="1600" dirty="0">
              <a:solidFill>
                <a:srgbClr val="000000"/>
              </a:solidFill>
              <a:latin typeface="Calibri"/>
              <a:ea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914400"/>
          <a:ext cx="8991600"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gridCol w="879264">
                  <a:extLst>
                    <a:ext uri="{9D8B030D-6E8A-4147-A177-3AD203B41FA5}">
                      <a16:colId xmlns:a16="http://schemas.microsoft.com/office/drawing/2014/main" val="20003"/>
                    </a:ext>
                  </a:extLst>
                </a:gridCol>
                <a:gridCol w="895775">
                  <a:extLst>
                    <a:ext uri="{9D8B030D-6E8A-4147-A177-3AD203B41FA5}">
                      <a16:colId xmlns:a16="http://schemas.microsoft.com/office/drawing/2014/main" val="20004"/>
                    </a:ext>
                  </a:extLst>
                </a:gridCol>
                <a:gridCol w="879264">
                  <a:extLst>
                    <a:ext uri="{9D8B030D-6E8A-4147-A177-3AD203B41FA5}">
                      <a16:colId xmlns:a16="http://schemas.microsoft.com/office/drawing/2014/main" val="20005"/>
                    </a:ext>
                  </a:extLst>
                </a:gridCol>
                <a:gridCol w="901554">
                  <a:extLst>
                    <a:ext uri="{9D8B030D-6E8A-4147-A177-3AD203B41FA5}">
                      <a16:colId xmlns:a16="http://schemas.microsoft.com/office/drawing/2014/main" val="20006"/>
                    </a:ext>
                  </a:extLst>
                </a:gridCol>
                <a:gridCol w="899077">
                  <a:extLst>
                    <a:ext uri="{9D8B030D-6E8A-4147-A177-3AD203B41FA5}">
                      <a16:colId xmlns:a16="http://schemas.microsoft.com/office/drawing/2014/main" val="20007"/>
                    </a:ext>
                  </a:extLst>
                </a:gridCol>
                <a:gridCol w="899903">
                  <a:extLst>
                    <a:ext uri="{9D8B030D-6E8A-4147-A177-3AD203B41FA5}">
                      <a16:colId xmlns:a16="http://schemas.microsoft.com/office/drawing/2014/main" val="20008"/>
                    </a:ext>
                  </a:extLst>
                </a:gridCol>
                <a:gridCol w="885867">
                  <a:extLst>
                    <a:ext uri="{9D8B030D-6E8A-4147-A177-3AD203B41FA5}">
                      <a16:colId xmlns:a16="http://schemas.microsoft.com/office/drawing/2014/main" val="20009"/>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b="1" smtClean="0">
                          <a:solidFill>
                            <a:srgbClr val="000000"/>
                          </a:solidFill>
                          <a:latin typeface="Calibri"/>
                          <a:ea typeface="Times New Roman"/>
                          <a:cs typeface="Times New Roman"/>
                        </a:rPr>
                        <a:t>Costs</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b="1">
                          <a:solidFill>
                            <a:srgbClr val="000000"/>
                          </a:solidFill>
                          <a:latin typeface="Calibri"/>
                          <a:ea typeface="Times New Roman"/>
                          <a:cs typeface="Times New Roman"/>
                        </a:rPr>
                        <a:t>Revenues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Product</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Fixed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Variable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Total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Profits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-88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92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84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-78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138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208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1.39</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150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-58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230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276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368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3399" name="TextBox 4"/>
          <p:cNvSpPr txBox="1">
            <a:spLocks noChangeArrowheads="1"/>
          </p:cNvSpPr>
          <p:nvPr/>
        </p:nvSpPr>
        <p:spPr bwMode="auto">
          <a:xfrm>
            <a:off x="1143000" y="177800"/>
            <a:ext cx="6934200" cy="584200"/>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Marginal, Product, Cost, and Revenues</a:t>
            </a:r>
          </a:p>
        </p:txBody>
      </p:sp>
      <p:sp>
        <p:nvSpPr>
          <p:cNvPr id="5" name="Rectangle 4"/>
          <p:cNvSpPr/>
          <p:nvPr/>
        </p:nvSpPr>
        <p:spPr>
          <a:xfrm>
            <a:off x="2209800" y="3505200"/>
            <a:ext cx="393056"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37</a:t>
            </a:r>
            <a:endParaRPr lang="en-US" sz="1600" dirty="0">
              <a:solidFill>
                <a:srgbClr val="000000"/>
              </a:solidFill>
              <a:latin typeface="Calibri"/>
              <a:ea typeface="Times New Roman"/>
              <a:cs typeface="Times New Roman"/>
            </a:endParaRPr>
          </a:p>
        </p:txBody>
      </p:sp>
      <p:sp>
        <p:nvSpPr>
          <p:cNvPr id="6" name="Rectangle 5"/>
          <p:cNvSpPr/>
          <p:nvPr/>
        </p:nvSpPr>
        <p:spPr>
          <a:xfrm>
            <a:off x="4800600" y="3471446"/>
            <a:ext cx="497252"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254</a:t>
            </a:r>
            <a:endParaRPr lang="en-US" sz="1600" dirty="0">
              <a:solidFill>
                <a:srgbClr val="000000"/>
              </a:solidFill>
              <a:latin typeface="Calibri"/>
              <a:ea typeface="Times New Roman"/>
              <a:cs typeface="Times New Roman"/>
            </a:endParaRPr>
          </a:p>
        </p:txBody>
      </p:sp>
      <p:sp>
        <p:nvSpPr>
          <p:cNvPr id="7" name="Rectangle 6"/>
          <p:cNvSpPr/>
          <p:nvPr/>
        </p:nvSpPr>
        <p:spPr>
          <a:xfrm>
            <a:off x="5638800" y="3471446"/>
            <a:ext cx="548547"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1.24</a:t>
            </a:r>
            <a:endParaRPr lang="en-US" sz="1600" dirty="0">
              <a:solidFill>
                <a:srgbClr val="000000"/>
              </a:solidFill>
              <a:latin typeface="Calibri"/>
              <a:ea typeface="Times New Roman"/>
              <a:cs typeface="Times New Roman"/>
            </a:endParaRPr>
          </a:p>
        </p:txBody>
      </p:sp>
      <p:sp>
        <p:nvSpPr>
          <p:cNvPr id="8" name="Rectangle 7"/>
          <p:cNvSpPr/>
          <p:nvPr/>
        </p:nvSpPr>
        <p:spPr>
          <a:xfrm>
            <a:off x="6553200" y="3505200"/>
            <a:ext cx="497252"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224</a:t>
            </a:r>
            <a:endParaRPr lang="en-US" sz="1600" dirty="0">
              <a:solidFill>
                <a:srgbClr val="000000"/>
              </a:solidFill>
              <a:latin typeface="Calibri"/>
              <a:ea typeface="Times New Roman"/>
              <a:cs typeface="Times New Roman"/>
            </a:endParaRPr>
          </a:p>
        </p:txBody>
      </p:sp>
      <p:sp>
        <p:nvSpPr>
          <p:cNvPr id="9" name="Rectangle 8"/>
          <p:cNvSpPr/>
          <p:nvPr/>
        </p:nvSpPr>
        <p:spPr>
          <a:xfrm>
            <a:off x="8367024" y="3429000"/>
            <a:ext cx="455573"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-30</a:t>
            </a:r>
            <a:endParaRPr lang="en-US" sz="1600" dirty="0">
              <a:solidFill>
                <a:srgbClr val="000000"/>
              </a:solidFill>
              <a:latin typeface="Calibri"/>
              <a:ea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914400"/>
          <a:ext cx="8991600"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gridCol w="879264">
                  <a:extLst>
                    <a:ext uri="{9D8B030D-6E8A-4147-A177-3AD203B41FA5}">
                      <a16:colId xmlns:a16="http://schemas.microsoft.com/office/drawing/2014/main" val="20003"/>
                    </a:ext>
                  </a:extLst>
                </a:gridCol>
                <a:gridCol w="895775">
                  <a:extLst>
                    <a:ext uri="{9D8B030D-6E8A-4147-A177-3AD203B41FA5}">
                      <a16:colId xmlns:a16="http://schemas.microsoft.com/office/drawing/2014/main" val="20004"/>
                    </a:ext>
                  </a:extLst>
                </a:gridCol>
                <a:gridCol w="879264">
                  <a:extLst>
                    <a:ext uri="{9D8B030D-6E8A-4147-A177-3AD203B41FA5}">
                      <a16:colId xmlns:a16="http://schemas.microsoft.com/office/drawing/2014/main" val="20005"/>
                    </a:ext>
                  </a:extLst>
                </a:gridCol>
                <a:gridCol w="901554">
                  <a:extLst>
                    <a:ext uri="{9D8B030D-6E8A-4147-A177-3AD203B41FA5}">
                      <a16:colId xmlns:a16="http://schemas.microsoft.com/office/drawing/2014/main" val="20006"/>
                    </a:ext>
                  </a:extLst>
                </a:gridCol>
                <a:gridCol w="899077">
                  <a:extLst>
                    <a:ext uri="{9D8B030D-6E8A-4147-A177-3AD203B41FA5}">
                      <a16:colId xmlns:a16="http://schemas.microsoft.com/office/drawing/2014/main" val="20007"/>
                    </a:ext>
                  </a:extLst>
                </a:gridCol>
                <a:gridCol w="899903">
                  <a:extLst>
                    <a:ext uri="{9D8B030D-6E8A-4147-A177-3AD203B41FA5}">
                      <a16:colId xmlns:a16="http://schemas.microsoft.com/office/drawing/2014/main" val="20008"/>
                    </a:ext>
                  </a:extLst>
                </a:gridCol>
                <a:gridCol w="885867">
                  <a:extLst>
                    <a:ext uri="{9D8B030D-6E8A-4147-A177-3AD203B41FA5}">
                      <a16:colId xmlns:a16="http://schemas.microsoft.com/office/drawing/2014/main" val="20009"/>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b="1" dirty="0">
                          <a:solidFill>
                            <a:srgbClr val="000000"/>
                          </a:solidFill>
                          <a:latin typeface="Calibri"/>
                          <a:ea typeface="Times New Roman"/>
                          <a:cs typeface="Times New Roman"/>
                        </a:rPr>
                        <a:t>Costs</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b="1">
                          <a:solidFill>
                            <a:srgbClr val="000000"/>
                          </a:solidFill>
                          <a:latin typeface="Calibri"/>
                          <a:ea typeface="Times New Roman"/>
                          <a:cs typeface="Times New Roman"/>
                        </a:rPr>
                        <a:t>Revenues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Product</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Fixed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Variable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Profits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-88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92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84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-78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138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208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1.39</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150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-58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37</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254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1.24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224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230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276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368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4423" name="TextBox 4"/>
          <p:cNvSpPr txBox="1">
            <a:spLocks noChangeArrowheads="1"/>
          </p:cNvSpPr>
          <p:nvPr/>
        </p:nvSpPr>
        <p:spPr bwMode="auto">
          <a:xfrm>
            <a:off x="1143000" y="177800"/>
            <a:ext cx="6934200" cy="584200"/>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Marginal, Product, Cost, and Revenues</a:t>
            </a:r>
          </a:p>
        </p:txBody>
      </p:sp>
      <p:sp>
        <p:nvSpPr>
          <p:cNvPr id="5" name="Rectangle 4"/>
          <p:cNvSpPr/>
          <p:nvPr/>
        </p:nvSpPr>
        <p:spPr>
          <a:xfrm>
            <a:off x="2133600" y="3852446"/>
            <a:ext cx="393056"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38</a:t>
            </a:r>
            <a:endParaRPr lang="en-US" sz="1600" dirty="0">
              <a:solidFill>
                <a:srgbClr val="000000"/>
              </a:solidFill>
              <a:latin typeface="Calibri"/>
              <a:ea typeface="Times New Roman"/>
              <a:cs typeface="Times New Roman"/>
            </a:endParaRPr>
          </a:p>
        </p:txBody>
      </p:sp>
      <p:sp>
        <p:nvSpPr>
          <p:cNvPr id="6" name="Rectangle 5"/>
          <p:cNvSpPr/>
          <p:nvPr/>
        </p:nvSpPr>
        <p:spPr>
          <a:xfrm>
            <a:off x="4800600" y="3852446"/>
            <a:ext cx="497252"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300</a:t>
            </a:r>
            <a:endParaRPr lang="en-US" sz="1600" dirty="0">
              <a:solidFill>
                <a:srgbClr val="000000"/>
              </a:solidFill>
              <a:latin typeface="Calibri"/>
              <a:ea typeface="Times New Roman"/>
              <a:cs typeface="Times New Roman"/>
            </a:endParaRPr>
          </a:p>
        </p:txBody>
      </p:sp>
      <p:sp>
        <p:nvSpPr>
          <p:cNvPr id="7" name="Rectangle 6"/>
          <p:cNvSpPr/>
          <p:nvPr/>
        </p:nvSpPr>
        <p:spPr>
          <a:xfrm>
            <a:off x="5699853" y="3886200"/>
            <a:ext cx="548547"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1.21</a:t>
            </a:r>
            <a:endParaRPr lang="en-US" sz="1600" dirty="0">
              <a:solidFill>
                <a:srgbClr val="000000"/>
              </a:solidFill>
              <a:latin typeface="Calibri"/>
              <a:ea typeface="Times New Roman"/>
              <a:cs typeface="Times New Roman"/>
            </a:endParaRPr>
          </a:p>
        </p:txBody>
      </p:sp>
      <p:sp>
        <p:nvSpPr>
          <p:cNvPr id="8" name="Rectangle 7"/>
          <p:cNvSpPr/>
          <p:nvPr/>
        </p:nvSpPr>
        <p:spPr>
          <a:xfrm>
            <a:off x="6629400" y="3852446"/>
            <a:ext cx="497252"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300</a:t>
            </a:r>
            <a:endParaRPr lang="en-US" sz="1600" dirty="0">
              <a:solidFill>
                <a:srgbClr val="000000"/>
              </a:solidFill>
              <a:latin typeface="Calibri"/>
              <a:ea typeface="Times New Roman"/>
              <a:cs typeface="Times New Roman"/>
            </a:endParaRPr>
          </a:p>
        </p:txBody>
      </p:sp>
      <p:sp>
        <p:nvSpPr>
          <p:cNvPr id="9" name="Rectangle 8"/>
          <p:cNvSpPr/>
          <p:nvPr/>
        </p:nvSpPr>
        <p:spPr>
          <a:xfrm>
            <a:off x="8474138" y="3852446"/>
            <a:ext cx="288862"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0</a:t>
            </a:r>
            <a:endParaRPr lang="en-US" sz="1600" dirty="0">
              <a:solidFill>
                <a:srgbClr val="000000"/>
              </a:solidFill>
              <a:latin typeface="Calibri"/>
              <a:ea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914400"/>
          <a:ext cx="8991600"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gridCol w="879264">
                  <a:extLst>
                    <a:ext uri="{9D8B030D-6E8A-4147-A177-3AD203B41FA5}">
                      <a16:colId xmlns:a16="http://schemas.microsoft.com/office/drawing/2014/main" val="20003"/>
                    </a:ext>
                  </a:extLst>
                </a:gridCol>
                <a:gridCol w="895775">
                  <a:extLst>
                    <a:ext uri="{9D8B030D-6E8A-4147-A177-3AD203B41FA5}">
                      <a16:colId xmlns:a16="http://schemas.microsoft.com/office/drawing/2014/main" val="20004"/>
                    </a:ext>
                  </a:extLst>
                </a:gridCol>
                <a:gridCol w="879264">
                  <a:extLst>
                    <a:ext uri="{9D8B030D-6E8A-4147-A177-3AD203B41FA5}">
                      <a16:colId xmlns:a16="http://schemas.microsoft.com/office/drawing/2014/main" val="20005"/>
                    </a:ext>
                  </a:extLst>
                </a:gridCol>
                <a:gridCol w="901554">
                  <a:extLst>
                    <a:ext uri="{9D8B030D-6E8A-4147-A177-3AD203B41FA5}">
                      <a16:colId xmlns:a16="http://schemas.microsoft.com/office/drawing/2014/main" val="20006"/>
                    </a:ext>
                  </a:extLst>
                </a:gridCol>
                <a:gridCol w="899077">
                  <a:extLst>
                    <a:ext uri="{9D8B030D-6E8A-4147-A177-3AD203B41FA5}">
                      <a16:colId xmlns:a16="http://schemas.microsoft.com/office/drawing/2014/main" val="20007"/>
                    </a:ext>
                  </a:extLst>
                </a:gridCol>
                <a:gridCol w="899903">
                  <a:extLst>
                    <a:ext uri="{9D8B030D-6E8A-4147-A177-3AD203B41FA5}">
                      <a16:colId xmlns:a16="http://schemas.microsoft.com/office/drawing/2014/main" val="20008"/>
                    </a:ext>
                  </a:extLst>
                </a:gridCol>
                <a:gridCol w="885867">
                  <a:extLst>
                    <a:ext uri="{9D8B030D-6E8A-4147-A177-3AD203B41FA5}">
                      <a16:colId xmlns:a16="http://schemas.microsoft.com/office/drawing/2014/main" val="20009"/>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b="1" dirty="0">
                          <a:solidFill>
                            <a:srgbClr val="000000"/>
                          </a:solidFill>
                          <a:latin typeface="Calibri"/>
                          <a:ea typeface="Times New Roman"/>
                          <a:cs typeface="Times New Roman"/>
                        </a:rPr>
                        <a:t>Costs</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b="1">
                          <a:solidFill>
                            <a:srgbClr val="000000"/>
                          </a:solidFill>
                          <a:latin typeface="Calibri"/>
                          <a:ea typeface="Times New Roman"/>
                          <a:cs typeface="Times New Roman"/>
                        </a:rPr>
                        <a:t>Revenues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Product</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Fixed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Variable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Profits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0</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-88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28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92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84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-78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33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138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208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1.39</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150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-58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37</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254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1.24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224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38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230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1.21</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276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346</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1.53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360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23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70</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392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2.00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406</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13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70</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368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438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3.54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432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-6</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-9</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484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414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-70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-17</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530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380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-150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5447" name="TextBox 4"/>
          <p:cNvSpPr txBox="1">
            <a:spLocks noChangeArrowheads="1"/>
          </p:cNvSpPr>
          <p:nvPr/>
        </p:nvSpPr>
        <p:spPr bwMode="auto">
          <a:xfrm>
            <a:off x="1143000" y="177800"/>
            <a:ext cx="6934200" cy="584200"/>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Marginal, Product, Cost, and Revenues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914400"/>
          <a:ext cx="8991600"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gridCol w="879264">
                  <a:extLst>
                    <a:ext uri="{9D8B030D-6E8A-4147-A177-3AD203B41FA5}">
                      <a16:colId xmlns:a16="http://schemas.microsoft.com/office/drawing/2014/main" val="20003"/>
                    </a:ext>
                  </a:extLst>
                </a:gridCol>
                <a:gridCol w="895775">
                  <a:extLst>
                    <a:ext uri="{9D8B030D-6E8A-4147-A177-3AD203B41FA5}">
                      <a16:colId xmlns:a16="http://schemas.microsoft.com/office/drawing/2014/main" val="20004"/>
                    </a:ext>
                  </a:extLst>
                </a:gridCol>
                <a:gridCol w="879264">
                  <a:extLst>
                    <a:ext uri="{9D8B030D-6E8A-4147-A177-3AD203B41FA5}">
                      <a16:colId xmlns:a16="http://schemas.microsoft.com/office/drawing/2014/main" val="20005"/>
                    </a:ext>
                  </a:extLst>
                </a:gridCol>
                <a:gridCol w="901554">
                  <a:extLst>
                    <a:ext uri="{9D8B030D-6E8A-4147-A177-3AD203B41FA5}">
                      <a16:colId xmlns:a16="http://schemas.microsoft.com/office/drawing/2014/main" val="20006"/>
                    </a:ext>
                  </a:extLst>
                </a:gridCol>
                <a:gridCol w="899077">
                  <a:extLst>
                    <a:ext uri="{9D8B030D-6E8A-4147-A177-3AD203B41FA5}">
                      <a16:colId xmlns:a16="http://schemas.microsoft.com/office/drawing/2014/main" val="20007"/>
                    </a:ext>
                  </a:extLst>
                </a:gridCol>
                <a:gridCol w="899903">
                  <a:extLst>
                    <a:ext uri="{9D8B030D-6E8A-4147-A177-3AD203B41FA5}">
                      <a16:colId xmlns:a16="http://schemas.microsoft.com/office/drawing/2014/main" val="20008"/>
                    </a:ext>
                  </a:extLst>
                </a:gridCol>
                <a:gridCol w="885867">
                  <a:extLst>
                    <a:ext uri="{9D8B030D-6E8A-4147-A177-3AD203B41FA5}">
                      <a16:colId xmlns:a16="http://schemas.microsoft.com/office/drawing/2014/main" val="20009"/>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b="1" dirty="0">
                          <a:solidFill>
                            <a:srgbClr val="000000"/>
                          </a:solidFill>
                          <a:latin typeface="Calibri"/>
                          <a:ea typeface="Times New Roman"/>
                          <a:cs typeface="Times New Roman"/>
                        </a:rPr>
                        <a:t>Costs</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b="1">
                          <a:solidFill>
                            <a:srgbClr val="000000"/>
                          </a:solidFill>
                          <a:latin typeface="Calibri"/>
                          <a:ea typeface="Times New Roman"/>
                          <a:cs typeface="Times New Roman"/>
                        </a:rPr>
                        <a:t>Revenues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Product</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Fixed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Variable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Profits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-88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92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84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-78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138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208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1.39</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150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-58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37</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254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1.24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224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230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1.21</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276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346</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1.53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360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392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2.00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406</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368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438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3.54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432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-6</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-9</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484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414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-70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-17</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530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380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-150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7495" name="TextBox 4"/>
          <p:cNvSpPr txBox="1">
            <a:spLocks noChangeArrowheads="1"/>
          </p:cNvSpPr>
          <p:nvPr/>
        </p:nvSpPr>
        <p:spPr bwMode="auto">
          <a:xfrm>
            <a:off x="1143000" y="177800"/>
            <a:ext cx="6934200" cy="584200"/>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Marginal, Product, Cost, and Revenues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914400"/>
          <a:ext cx="8991600"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gridCol w="879264">
                  <a:extLst>
                    <a:ext uri="{9D8B030D-6E8A-4147-A177-3AD203B41FA5}">
                      <a16:colId xmlns:a16="http://schemas.microsoft.com/office/drawing/2014/main" val="20003"/>
                    </a:ext>
                  </a:extLst>
                </a:gridCol>
                <a:gridCol w="895775">
                  <a:extLst>
                    <a:ext uri="{9D8B030D-6E8A-4147-A177-3AD203B41FA5}">
                      <a16:colId xmlns:a16="http://schemas.microsoft.com/office/drawing/2014/main" val="20004"/>
                    </a:ext>
                  </a:extLst>
                </a:gridCol>
                <a:gridCol w="879264">
                  <a:extLst>
                    <a:ext uri="{9D8B030D-6E8A-4147-A177-3AD203B41FA5}">
                      <a16:colId xmlns:a16="http://schemas.microsoft.com/office/drawing/2014/main" val="20005"/>
                    </a:ext>
                  </a:extLst>
                </a:gridCol>
                <a:gridCol w="901554">
                  <a:extLst>
                    <a:ext uri="{9D8B030D-6E8A-4147-A177-3AD203B41FA5}">
                      <a16:colId xmlns:a16="http://schemas.microsoft.com/office/drawing/2014/main" val="20006"/>
                    </a:ext>
                  </a:extLst>
                </a:gridCol>
                <a:gridCol w="899077">
                  <a:extLst>
                    <a:ext uri="{9D8B030D-6E8A-4147-A177-3AD203B41FA5}">
                      <a16:colId xmlns:a16="http://schemas.microsoft.com/office/drawing/2014/main" val="20007"/>
                    </a:ext>
                  </a:extLst>
                </a:gridCol>
                <a:gridCol w="899903">
                  <a:extLst>
                    <a:ext uri="{9D8B030D-6E8A-4147-A177-3AD203B41FA5}">
                      <a16:colId xmlns:a16="http://schemas.microsoft.com/office/drawing/2014/main" val="20008"/>
                    </a:ext>
                  </a:extLst>
                </a:gridCol>
                <a:gridCol w="885867">
                  <a:extLst>
                    <a:ext uri="{9D8B030D-6E8A-4147-A177-3AD203B41FA5}">
                      <a16:colId xmlns:a16="http://schemas.microsoft.com/office/drawing/2014/main" val="20009"/>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b="1" dirty="0">
                          <a:solidFill>
                            <a:srgbClr val="000000"/>
                          </a:solidFill>
                          <a:latin typeface="Calibri"/>
                          <a:ea typeface="Times New Roman"/>
                          <a:cs typeface="Times New Roman"/>
                        </a:rPr>
                        <a:t>Costs</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b="1">
                          <a:solidFill>
                            <a:srgbClr val="000000"/>
                          </a:solidFill>
                          <a:latin typeface="Calibri"/>
                          <a:ea typeface="Times New Roman"/>
                          <a:cs typeface="Times New Roman"/>
                        </a:rPr>
                        <a:t>Revenues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Product</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Fixed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Variable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Profits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-88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92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84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-78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138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208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1.39</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150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-58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37</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254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1.24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224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230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1.21</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276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346</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1.53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360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392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2.00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406</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14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368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438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3.54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432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-6</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-9</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484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414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-70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-17</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530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380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-150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8519" name="TextBox 4"/>
          <p:cNvSpPr txBox="1">
            <a:spLocks noChangeArrowheads="1"/>
          </p:cNvSpPr>
          <p:nvPr/>
        </p:nvSpPr>
        <p:spPr bwMode="auto">
          <a:xfrm>
            <a:off x="1143000" y="177800"/>
            <a:ext cx="6934200" cy="584200"/>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Marginal, Product, Cost, and Revenues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02403"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02404"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dirty="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03427"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03428"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04451"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04452"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22714</TotalTime>
  <Words>10130</Words>
  <Application>Microsoft Office PowerPoint</Application>
  <PresentationFormat>On-screen Show (4:3)</PresentationFormat>
  <Paragraphs>4104</Paragraphs>
  <Slides>139</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139</vt:i4>
      </vt:variant>
    </vt:vector>
  </HeadingPairs>
  <TitlesOfParts>
    <vt:vector size="147" baseType="lpstr">
      <vt:lpstr>Arial Unicode MS</vt:lpstr>
      <vt:lpstr>Arial</vt:lpstr>
      <vt:lpstr>Calibri</vt:lpstr>
      <vt:lpstr>Times New Roman</vt:lpstr>
      <vt:lpstr>Wingdings</vt:lpstr>
      <vt:lpstr>Straight Edge</vt:lpstr>
      <vt:lpstr>Default Design</vt:lpstr>
      <vt:lpstr>Office Theme</vt:lpstr>
      <vt:lpstr>Activator - Supply</vt:lpstr>
      <vt:lpstr>Activator - Supply</vt:lpstr>
      <vt:lpstr>Supply </vt:lpstr>
      <vt:lpstr>The Law of Supply</vt:lpstr>
      <vt:lpstr>Push Up Example or Production</vt:lpstr>
      <vt:lpstr>The Law of Supply</vt:lpstr>
      <vt:lpstr>The Law of Supply</vt:lpstr>
      <vt:lpstr>The Supply Schedule and Curve</vt:lpstr>
      <vt:lpstr>Increased Supply</vt:lpstr>
      <vt:lpstr>PowerPoint Presentation</vt:lpstr>
      <vt:lpstr>PowerPoint Presentation</vt:lpstr>
      <vt:lpstr>PowerPoint Presentation</vt:lpstr>
      <vt:lpstr>Shifts of the Supply Curve</vt:lpstr>
      <vt:lpstr>What Shifts The Supply Curve? Determinants of Supply</vt:lpstr>
      <vt:lpstr>Input Costs</vt:lpstr>
      <vt:lpstr>Input Costs</vt:lpstr>
      <vt:lpstr>Why Have Corn Prices Increased?</vt:lpstr>
      <vt:lpstr>Why Have Beef Prices Risen?</vt:lpstr>
      <vt:lpstr>Input Costs</vt:lpstr>
      <vt:lpstr>Technology</vt:lpstr>
      <vt:lpstr>Technology and Innovations</vt:lpstr>
      <vt:lpstr>Government Payments</vt:lpstr>
      <vt:lpstr>PowerPoint Presentation</vt:lpstr>
      <vt:lpstr>Subsidies</vt:lpstr>
      <vt:lpstr>Taxes</vt:lpstr>
      <vt:lpstr>Taxes</vt:lpstr>
      <vt:lpstr>PowerPoint Presentation</vt:lpstr>
      <vt:lpstr>Government Regulation</vt:lpstr>
      <vt:lpstr>Regulation </vt:lpstr>
      <vt:lpstr>Business Expectations</vt:lpstr>
      <vt:lpstr>Future Expectations of Prices</vt:lpstr>
      <vt:lpstr>Number of Sellers</vt:lpstr>
      <vt:lpstr>Number of Sellers</vt:lpstr>
      <vt:lpstr>Supply Shock</vt:lpstr>
      <vt:lpstr>Difference Between A Change in Quantity Supplied and a Change in Supply</vt:lpstr>
      <vt:lpstr>Determinants of Supply What Causes a Shift? pg. 116-120</vt:lpstr>
      <vt:lpstr>Determinants of Supply Videos</vt:lpstr>
      <vt:lpstr> Plot the schedule below</vt:lpstr>
      <vt:lpstr>Prices</vt:lpstr>
      <vt:lpstr>Defining Equilibrium</vt:lpstr>
      <vt:lpstr>Disequilibrium</vt:lpstr>
      <vt:lpstr>Excess Demand</vt:lpstr>
      <vt:lpstr> Plot the schedule below, which represents market supply and demand and the effects of a change in demand.</vt:lpstr>
      <vt:lpstr>Shortages Caused by Excess Demand</vt:lpstr>
      <vt:lpstr>Excess Supply</vt:lpstr>
      <vt:lpstr>Plot the schedule below, which represents market supply and demand and the effects of a change in supply.</vt:lpstr>
      <vt:lpstr>Surpluses Caused By Excess Supply</vt:lpstr>
      <vt:lpstr>Law of Supply and Demand</vt:lpstr>
      <vt:lpstr>Increases in Demand and Supply</vt:lpstr>
      <vt:lpstr>Decreases in Demand and Supply</vt:lpstr>
      <vt:lpstr>Supply and Demand Model Practice</vt:lpstr>
      <vt:lpstr>Supply and Demand Model Practice</vt:lpstr>
      <vt:lpstr>Survey, Question, Read, wRite, Respond Page 139 - 143</vt:lpstr>
      <vt:lpstr>  In praise of price gouging  By John Stossel  Politicians and the media are furious about price increases in the wake of Hurricane Katrina. They want gas stations and water sellers punished. If you want to score points cracking down on mean, greedy profiteers, pushing anti-"gouging" rules is a very good thing. But if you're one of the people the law "protects" from "price gouging," you won't fare as well. Consider this scenario: You are thirsty — worried that your baby is going to become dehydrated. You find a store that's open, and the storeowner thinks it's immoral to take advantage of your distress, so he won't charge you a dime more than he charged last week. But you can't buy water from him. It's sold out.  You continue on your quest, and finally find that dreaded monster, the price gouger. He offers a bottle of water that cost $1 last week at an "outrageous" price — say $20. You pay it to survive the disaster. You resent the price gouger. But if he hadn't demanded $20, he'd have been out of water. It was the price gouger's "exploitation" that saved your child.  It saved her because people look out for their own interests. Before you got to the water seller, other people did. At $1 a bottle, they stocked up. At $20 a bottle, they bought more cautiously. By charging $20, the price gouger makes sure his water goes to those who really need it.  The people the softheaded politicians think are cruelest are doing the most to help. Assuming the demand for bottled water was going to go up, they bought a lot of it, planning to resell it at a steep profit. If they hadn't done that, that water would not have been available for the people who need it the most.    </vt:lpstr>
      <vt:lpstr>Might the water have been provided by volunteers? Certainly some people help others out of benevolence. But we can't count on benevolence. As Adam Smith wrote, "It is not from the benevolence of the butcher, the brewer or the baker, that we can expect our dinner, but from their regard to their own interest.”  Consider the storeowner's perspective: If he's not going to make a big profit, why open up the store at all? Staying in a disaster area is dangerous and means giving up the opportunity to be with family in order to take care of the needs of strangers.  Why take the risk? Any number of services — roofing, for example, carpentry, or tree removal — are in overwhelming demand after a disaster. When the time comes to rebuild New Orleans, it's safe to predict a shortage of local carpenters: The city's own population of carpenters won't be enough.   </vt:lpstr>
      <vt:lpstr>If this were a totalitarian country, the government might just order a bunch of tradesmen to go to New Orleans. But in a free society, those tradesmen must be persuaded to leave their homes and families, leave their employers and customers, and drive from say, Wisconsin, to take work in New Orleans. If they can't make more money in Louisiana than Wisconsin, why would they make the trip?  Some may be motivated by a desire to be heroic, but we can't expect enough heroes to fill the need, week after week; most will travel there for the same reason most Americans go to work: to make money. Any tradesman who treks to a disaster area must get higher pay than he would get in his hometown, or he won't do the trek.  Limit him to what his New Orleans colleagues charged before the storm, and even a would-be hero may say, "the heck with it.“ If he charges enough to justify his venture, he's likely to be condemned morally or legally by the very people he's trying to help. But they just don't understand basic economics. Force prices down, and you keep suppliers out. Let the market work, suppliers come — and competition brings prices as low as the challenges of the disaster allow.  Goods that were in short supply become available, even to the poor. It's the price "gougers" who bring the water, ship the gasoline, fix the roof, and rebuild the cities. The price "gougers" save lives. </vt:lpstr>
      <vt:lpstr> Plot the schedule below, which represents the demand for bottled water after a hurricane.</vt:lpstr>
      <vt:lpstr>Supply, Demand, and Government Policies</vt:lpstr>
      <vt:lpstr> Plot the schedule below, which represents the demand for laborers in the market.</vt:lpstr>
      <vt:lpstr>Government Intervention</vt:lpstr>
      <vt:lpstr>Application – Price Ceiling</vt:lpstr>
      <vt:lpstr>Application – Price Floor</vt:lpstr>
      <vt:lpstr>PowerPoint Presentation</vt:lpstr>
      <vt:lpstr>Tennis Ball Simulation</vt:lpstr>
      <vt:lpstr>Costs of Production</vt:lpstr>
      <vt:lpstr>Costs of Production</vt:lpstr>
      <vt:lpstr>Costs of Production</vt:lpstr>
      <vt:lpstr>Costs of Production</vt:lpstr>
      <vt:lpstr>Costs of Production</vt:lpstr>
      <vt:lpstr>Costs of Production</vt:lpstr>
      <vt:lpstr>Costs of Production</vt:lpstr>
      <vt:lpstr>Costs of Production</vt:lpstr>
      <vt:lpstr>Costs of Production</vt:lpstr>
      <vt:lpstr>Costs of Production</vt:lpstr>
      <vt:lpstr>Costs of Production</vt:lpstr>
      <vt:lpstr>Costs of Production</vt:lpstr>
      <vt:lpstr>Costs of Production</vt:lpstr>
      <vt:lpstr>Marginal Returns</vt:lpstr>
      <vt:lpstr>Production Costs</vt:lpstr>
      <vt:lpstr>Application - The Costs of Production</vt:lpstr>
      <vt:lpstr>Application - The Costs of Production</vt:lpstr>
      <vt:lpstr>Application - The Costs of Production</vt:lpstr>
      <vt:lpstr>Application - The Costs of Production</vt:lpstr>
      <vt:lpstr>Application - The Costs of Production</vt:lpstr>
      <vt:lpstr>Application - The Costs of Production</vt:lpstr>
      <vt:lpstr>Application - The Costs of Production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 Production, Costs, and Revenues</vt:lpstr>
      <vt:lpstr>Application – Production, Costs, and Revenues</vt:lpstr>
      <vt:lpstr>Application – Production, Costs, and Revenues</vt:lpstr>
      <vt:lpstr>Application – Production, Costs, and Revenues</vt:lpstr>
      <vt:lpstr>Application – Production, Costs, and Revenues</vt:lpstr>
      <vt:lpstr>Application – Production, Costs, and Revenues</vt:lpstr>
      <vt:lpstr>Application – Production, Costs, and Revenues</vt:lpstr>
      <vt:lpstr>Application – Production, Costs, and Revenues</vt:lpstr>
      <vt:lpstr>Application – Production, Costs, and Revenues</vt:lpstr>
      <vt:lpstr>Application – Production, Costs, and Revenues</vt:lpstr>
      <vt:lpstr>Application – Production, Costs, and Revenues</vt:lpstr>
      <vt:lpstr>Application – Production, Costs, and Revenues</vt:lpstr>
      <vt:lpstr>Application – Production, Costs, and Revenues</vt:lpstr>
      <vt:lpstr>Section 2 – Costs of Production, pgs. 108-114</vt:lpstr>
      <vt:lpstr>PowerPoint Presentation</vt:lpstr>
      <vt:lpstr>PowerPoint Presentation</vt:lpstr>
      <vt:lpstr>PowerPoint Presentation</vt:lpstr>
      <vt:lpstr>PowerPoint Presentation</vt:lpstr>
      <vt:lpstr>Essential Question #1</vt:lpstr>
      <vt:lpstr>Essential Question #2</vt:lpstr>
      <vt:lpstr>Essential Question #3</vt:lpstr>
      <vt:lpstr>1. </vt:lpstr>
      <vt:lpstr>PowerPoint Presentation</vt:lpstr>
      <vt:lpstr>PowerPoint Presentation</vt:lpstr>
      <vt:lpstr>PowerPoint Presentation</vt:lpstr>
      <vt:lpstr>Due Tuesday 2-22</vt:lpstr>
      <vt:lpstr>PowerPoint Presentation</vt:lpstr>
      <vt:lpstr>VIS Terms Chapter 5</vt:lpstr>
      <vt:lpstr>Include on your paper</vt:lpstr>
      <vt:lpstr>Due Today</vt:lpstr>
      <vt:lpstr>Study Guide Supply and Demand</vt:lpstr>
      <vt:lpstr>Study Guide Supply and Demand</vt:lpstr>
      <vt:lpstr>Study Guide Supply and Demand</vt:lpstr>
      <vt:lpstr>Articles</vt:lpstr>
      <vt:lpstr>PowerPoint Presentation</vt:lpstr>
      <vt:lpstr>PowerPoint Presentation</vt:lpstr>
      <vt:lpstr>Extra Credit Questions</vt:lpstr>
      <vt:lpstr>Extra Credit</vt:lpstr>
      <vt:lpstr>Application – Average Supply of  Specialty Coffee in Southeast Georgia </vt:lpstr>
      <vt:lpstr>Application – Shift in Market Supply Curve</vt:lpstr>
      <vt:lpstr>What Causes a Shift in Supply? Determinants of Supply</vt:lpstr>
      <vt:lpstr>Beef Prices on the Rise</vt:lpstr>
      <vt:lpstr>Article on Minimum Wage</vt:lpstr>
    </vt:vector>
  </TitlesOfParts>
  <Company>Pembroke Pines Charter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Initiating Activity  Ch. 4 Section 1</dc:title>
  <dc:creator>Darren Landinguin</dc:creator>
  <cp:lastModifiedBy>Alexandra Roscher</cp:lastModifiedBy>
  <cp:revision>2371</cp:revision>
  <cp:lastPrinted>1601-01-01T00:00:00Z</cp:lastPrinted>
  <dcterms:created xsi:type="dcterms:W3CDTF">2013-02-20T00:22:35Z</dcterms:created>
  <dcterms:modified xsi:type="dcterms:W3CDTF">2017-11-14T23:04:01Z</dcterms:modified>
</cp:coreProperties>
</file>