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0" r:id="rId2"/>
    <p:sldMasterId id="2147484982" r:id="rId3"/>
  </p:sldMasterIdLst>
  <p:notesMasterIdLst>
    <p:notesMasterId r:id="rId132"/>
  </p:notesMasterIdLst>
  <p:handoutMasterIdLst>
    <p:handoutMasterId r:id="rId133"/>
  </p:handoutMasterIdLst>
  <p:sldIdLst>
    <p:sldId id="576" r:id="rId4"/>
    <p:sldId id="514" r:id="rId5"/>
    <p:sldId id="515" r:id="rId6"/>
    <p:sldId id="341" r:id="rId7"/>
    <p:sldId id="343" r:id="rId8"/>
    <p:sldId id="400" r:id="rId9"/>
    <p:sldId id="555" r:id="rId10"/>
    <p:sldId id="350" r:id="rId11"/>
    <p:sldId id="577" r:id="rId12"/>
    <p:sldId id="556" r:id="rId13"/>
    <p:sldId id="557" r:id="rId14"/>
    <p:sldId id="558" r:id="rId15"/>
    <p:sldId id="516" r:id="rId16"/>
    <p:sldId id="578" r:id="rId17"/>
    <p:sldId id="579" r:id="rId18"/>
    <p:sldId id="580" r:id="rId19"/>
    <p:sldId id="581" r:id="rId20"/>
    <p:sldId id="582" r:id="rId21"/>
    <p:sldId id="583" r:id="rId22"/>
    <p:sldId id="353" r:id="rId23"/>
    <p:sldId id="560" r:id="rId24"/>
    <p:sldId id="542" r:id="rId25"/>
    <p:sldId id="539" r:id="rId26"/>
    <p:sldId id="544" r:id="rId27"/>
    <p:sldId id="543" r:id="rId28"/>
    <p:sldId id="415" r:id="rId29"/>
    <p:sldId id="545" r:id="rId30"/>
    <p:sldId id="517" r:id="rId31"/>
    <p:sldId id="546" r:id="rId32"/>
    <p:sldId id="547" r:id="rId33"/>
    <p:sldId id="419" r:id="rId34"/>
    <p:sldId id="548" r:id="rId35"/>
    <p:sldId id="420" r:id="rId36"/>
    <p:sldId id="549" r:id="rId37"/>
    <p:sldId id="550" r:id="rId38"/>
    <p:sldId id="584" r:id="rId39"/>
    <p:sldId id="421" r:id="rId40"/>
    <p:sldId id="551" r:id="rId41"/>
    <p:sldId id="446" r:id="rId42"/>
    <p:sldId id="552" r:id="rId43"/>
    <p:sldId id="525" r:id="rId44"/>
    <p:sldId id="553" r:id="rId45"/>
    <p:sldId id="401" r:id="rId46"/>
    <p:sldId id="383" r:id="rId47"/>
    <p:sldId id="448" r:id="rId48"/>
    <p:sldId id="449" r:id="rId49"/>
    <p:sldId id="450" r:id="rId50"/>
    <p:sldId id="452" r:id="rId51"/>
    <p:sldId id="453" r:id="rId52"/>
    <p:sldId id="454" r:id="rId53"/>
    <p:sldId id="564" r:id="rId54"/>
    <p:sldId id="455" r:id="rId55"/>
    <p:sldId id="456" r:id="rId56"/>
    <p:sldId id="565" r:id="rId57"/>
    <p:sldId id="457" r:id="rId58"/>
    <p:sldId id="567" r:id="rId59"/>
    <p:sldId id="568" r:id="rId60"/>
    <p:sldId id="527" r:id="rId61"/>
    <p:sldId id="442" r:id="rId62"/>
    <p:sldId id="431" r:id="rId63"/>
    <p:sldId id="432" r:id="rId64"/>
    <p:sldId id="433" r:id="rId65"/>
    <p:sldId id="459" r:id="rId66"/>
    <p:sldId id="394" r:id="rId67"/>
    <p:sldId id="461" r:id="rId68"/>
    <p:sldId id="462" r:id="rId69"/>
    <p:sldId id="522" r:id="rId70"/>
    <p:sldId id="572" r:id="rId71"/>
    <p:sldId id="523" r:id="rId72"/>
    <p:sldId id="445" r:id="rId73"/>
    <p:sldId id="444" r:id="rId74"/>
    <p:sldId id="403" r:id="rId75"/>
    <p:sldId id="473" r:id="rId76"/>
    <p:sldId id="474" r:id="rId77"/>
    <p:sldId id="475" r:id="rId78"/>
    <p:sldId id="476" r:id="rId79"/>
    <p:sldId id="477" r:id="rId80"/>
    <p:sldId id="478" r:id="rId81"/>
    <p:sldId id="404" r:id="rId82"/>
    <p:sldId id="470" r:id="rId83"/>
    <p:sldId id="471" r:id="rId84"/>
    <p:sldId id="472" r:id="rId85"/>
    <p:sldId id="406" r:id="rId86"/>
    <p:sldId id="407" r:id="rId87"/>
    <p:sldId id="409" r:id="rId88"/>
    <p:sldId id="410" r:id="rId89"/>
    <p:sldId id="483" r:id="rId90"/>
    <p:sldId id="480" r:id="rId91"/>
    <p:sldId id="491" r:id="rId92"/>
    <p:sldId id="481" r:id="rId93"/>
    <p:sldId id="411" r:id="rId94"/>
    <p:sldId id="494" r:id="rId95"/>
    <p:sldId id="484" r:id="rId96"/>
    <p:sldId id="530" r:id="rId97"/>
    <p:sldId id="485" r:id="rId98"/>
    <p:sldId id="479" r:id="rId99"/>
    <p:sldId id="486" r:id="rId100"/>
    <p:sldId id="488" r:id="rId101"/>
    <p:sldId id="489" r:id="rId102"/>
    <p:sldId id="490" r:id="rId103"/>
    <p:sldId id="487" r:id="rId104"/>
    <p:sldId id="412" r:id="rId105"/>
    <p:sldId id="493" r:id="rId106"/>
    <p:sldId id="495" r:id="rId107"/>
    <p:sldId id="496" r:id="rId108"/>
    <p:sldId id="497" r:id="rId109"/>
    <p:sldId id="498" r:id="rId110"/>
    <p:sldId id="492" r:id="rId111"/>
    <p:sldId id="500" r:id="rId112"/>
    <p:sldId id="501" r:id="rId113"/>
    <p:sldId id="502" r:id="rId114"/>
    <p:sldId id="503" r:id="rId115"/>
    <p:sldId id="504" r:id="rId116"/>
    <p:sldId id="499" r:id="rId117"/>
    <p:sldId id="510" r:id="rId118"/>
    <p:sldId id="573" r:id="rId119"/>
    <p:sldId id="508" r:id="rId120"/>
    <p:sldId id="574" r:id="rId121"/>
    <p:sldId id="509" r:id="rId122"/>
    <p:sldId id="575" r:id="rId123"/>
    <p:sldId id="541" r:id="rId124"/>
    <p:sldId id="513" r:id="rId125"/>
    <p:sldId id="532" r:id="rId126"/>
    <p:sldId id="561" r:id="rId127"/>
    <p:sldId id="562" r:id="rId128"/>
    <p:sldId id="563" r:id="rId129"/>
    <p:sldId id="569" r:id="rId130"/>
    <p:sldId id="570" r:id="rId131"/>
  </p:sldIdLst>
  <p:sldSz cx="9144000" cy="6858000" type="screen4x3"/>
  <p:notesSz cx="6954838" cy="9240838"/>
  <p:defaultTextStyle>
    <a:defPPr>
      <a:defRPr lang="en-US"/>
    </a:defPPr>
    <a:lvl1pPr algn="l" rtl="0" fontAlgn="base">
      <a:spcBef>
        <a:spcPct val="0"/>
      </a:spcBef>
      <a:spcAft>
        <a:spcPct val="0"/>
      </a:spcAft>
      <a:defRPr sz="5400" kern="1200">
        <a:solidFill>
          <a:schemeClr val="tx1"/>
        </a:solidFill>
        <a:latin typeface="Times New Roman" pitchFamily="18" charset="0"/>
        <a:ea typeface="+mn-ea"/>
        <a:cs typeface="+mn-cs"/>
      </a:defRPr>
    </a:lvl1pPr>
    <a:lvl2pPr marL="457200" algn="l" rtl="0" fontAlgn="base">
      <a:spcBef>
        <a:spcPct val="0"/>
      </a:spcBef>
      <a:spcAft>
        <a:spcPct val="0"/>
      </a:spcAft>
      <a:defRPr sz="5400" kern="1200">
        <a:solidFill>
          <a:schemeClr val="tx1"/>
        </a:solidFill>
        <a:latin typeface="Times New Roman" pitchFamily="18" charset="0"/>
        <a:ea typeface="+mn-ea"/>
        <a:cs typeface="+mn-cs"/>
      </a:defRPr>
    </a:lvl2pPr>
    <a:lvl3pPr marL="914400" algn="l" rtl="0" fontAlgn="base">
      <a:spcBef>
        <a:spcPct val="0"/>
      </a:spcBef>
      <a:spcAft>
        <a:spcPct val="0"/>
      </a:spcAft>
      <a:defRPr sz="5400" kern="1200">
        <a:solidFill>
          <a:schemeClr val="tx1"/>
        </a:solidFill>
        <a:latin typeface="Times New Roman" pitchFamily="18" charset="0"/>
        <a:ea typeface="+mn-ea"/>
        <a:cs typeface="+mn-cs"/>
      </a:defRPr>
    </a:lvl3pPr>
    <a:lvl4pPr marL="1371600" algn="l" rtl="0" fontAlgn="base">
      <a:spcBef>
        <a:spcPct val="0"/>
      </a:spcBef>
      <a:spcAft>
        <a:spcPct val="0"/>
      </a:spcAft>
      <a:defRPr sz="5400" kern="1200">
        <a:solidFill>
          <a:schemeClr val="tx1"/>
        </a:solidFill>
        <a:latin typeface="Times New Roman" pitchFamily="18" charset="0"/>
        <a:ea typeface="+mn-ea"/>
        <a:cs typeface="+mn-cs"/>
      </a:defRPr>
    </a:lvl4pPr>
    <a:lvl5pPr marL="1828800" algn="l" rtl="0" fontAlgn="base">
      <a:spcBef>
        <a:spcPct val="0"/>
      </a:spcBef>
      <a:spcAft>
        <a:spcPct val="0"/>
      </a:spcAft>
      <a:defRPr sz="5400" kern="1200">
        <a:solidFill>
          <a:schemeClr val="tx1"/>
        </a:solidFill>
        <a:latin typeface="Times New Roman" pitchFamily="18" charset="0"/>
        <a:ea typeface="+mn-ea"/>
        <a:cs typeface="+mn-cs"/>
      </a:defRPr>
    </a:lvl5pPr>
    <a:lvl6pPr marL="2286000" algn="l" defTabSz="914400" rtl="0" eaLnBrk="1" latinLnBrk="0" hangingPunct="1">
      <a:defRPr sz="5400" kern="1200">
        <a:solidFill>
          <a:schemeClr val="tx1"/>
        </a:solidFill>
        <a:latin typeface="Times New Roman" pitchFamily="18" charset="0"/>
        <a:ea typeface="+mn-ea"/>
        <a:cs typeface="+mn-cs"/>
      </a:defRPr>
    </a:lvl6pPr>
    <a:lvl7pPr marL="2743200" algn="l" defTabSz="914400" rtl="0" eaLnBrk="1" latinLnBrk="0" hangingPunct="1">
      <a:defRPr sz="5400" kern="1200">
        <a:solidFill>
          <a:schemeClr val="tx1"/>
        </a:solidFill>
        <a:latin typeface="Times New Roman" pitchFamily="18" charset="0"/>
        <a:ea typeface="+mn-ea"/>
        <a:cs typeface="+mn-cs"/>
      </a:defRPr>
    </a:lvl7pPr>
    <a:lvl8pPr marL="3200400" algn="l" defTabSz="914400" rtl="0" eaLnBrk="1" latinLnBrk="0" hangingPunct="1">
      <a:defRPr sz="5400" kern="1200">
        <a:solidFill>
          <a:schemeClr val="tx1"/>
        </a:solidFill>
        <a:latin typeface="Times New Roman" pitchFamily="18" charset="0"/>
        <a:ea typeface="+mn-ea"/>
        <a:cs typeface="+mn-cs"/>
      </a:defRPr>
    </a:lvl8pPr>
    <a:lvl9pPr marL="3657600" algn="l" defTabSz="914400" rtl="0" eaLnBrk="1" latinLnBrk="0" hangingPunct="1">
      <a:defRPr sz="5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00"/>
    <a:srgbClr val="D4802C"/>
    <a:srgbClr val="CC3300"/>
    <a:srgbClr val="003366"/>
    <a:srgbClr val="4D4D4D"/>
    <a:srgbClr val="EE9012"/>
    <a:srgbClr val="FF9966"/>
    <a:srgbClr val="CCCC99"/>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07" autoAdjust="0"/>
    <p:restoredTop sz="92652" autoAdjust="0"/>
  </p:normalViewPr>
  <p:slideViewPr>
    <p:cSldViewPr>
      <p:cViewPr varScale="1">
        <p:scale>
          <a:sx n="48" d="100"/>
          <a:sy n="48" d="100"/>
        </p:scale>
        <p:origin x="528" y="54"/>
      </p:cViewPr>
      <p:guideLst>
        <p:guide orient="horz" pos="2160"/>
        <p:guide pos="2880"/>
      </p:guideLst>
    </p:cSldViewPr>
  </p:slideViewPr>
  <p:outlineViewPr>
    <p:cViewPr>
      <p:scale>
        <a:sx n="33" d="100"/>
        <a:sy n="33" d="100"/>
      </p:scale>
      <p:origin x="0" y="12528"/>
    </p:cViewPr>
  </p:outlineViewPr>
  <p:notesTextViewPr>
    <p:cViewPr>
      <p:scale>
        <a:sx n="100" d="100"/>
        <a:sy n="100" d="100"/>
      </p:scale>
      <p:origin x="0" y="0"/>
    </p:cViewPr>
  </p:notesTextViewPr>
  <p:sorterViewPr>
    <p:cViewPr>
      <p:scale>
        <a:sx n="66" d="100"/>
        <a:sy n="66" d="100"/>
      </p:scale>
      <p:origin x="0" y="13554"/>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117" Type="http://schemas.openxmlformats.org/officeDocument/2006/relationships/slide" Target="slides/slide114.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slide" Target="slides/slide86.xml"/><Relationship Id="rId112" Type="http://schemas.openxmlformats.org/officeDocument/2006/relationships/slide" Target="slides/slide109.xml"/><Relationship Id="rId133" Type="http://schemas.openxmlformats.org/officeDocument/2006/relationships/handoutMaster" Target="handoutMasters/handoutMaster1.xml"/><Relationship Id="rId16" Type="http://schemas.openxmlformats.org/officeDocument/2006/relationships/slide" Target="slides/slide13.xml"/><Relationship Id="rId107" Type="http://schemas.openxmlformats.org/officeDocument/2006/relationships/slide" Target="slides/slide104.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102" Type="http://schemas.openxmlformats.org/officeDocument/2006/relationships/slide" Target="slides/slide99.xml"/><Relationship Id="rId123" Type="http://schemas.openxmlformats.org/officeDocument/2006/relationships/slide" Target="slides/slide120.xml"/><Relationship Id="rId128" Type="http://schemas.openxmlformats.org/officeDocument/2006/relationships/slide" Target="slides/slide125.xml"/><Relationship Id="rId5" Type="http://schemas.openxmlformats.org/officeDocument/2006/relationships/slide" Target="slides/slide2.xml"/><Relationship Id="rId90" Type="http://schemas.openxmlformats.org/officeDocument/2006/relationships/slide" Target="slides/slide87.xml"/><Relationship Id="rId95" Type="http://schemas.openxmlformats.org/officeDocument/2006/relationships/slide" Target="slides/slide92.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100" Type="http://schemas.openxmlformats.org/officeDocument/2006/relationships/slide" Target="slides/slide97.xml"/><Relationship Id="rId105" Type="http://schemas.openxmlformats.org/officeDocument/2006/relationships/slide" Target="slides/slide102.xml"/><Relationship Id="rId113" Type="http://schemas.openxmlformats.org/officeDocument/2006/relationships/slide" Target="slides/slide110.xml"/><Relationship Id="rId118" Type="http://schemas.openxmlformats.org/officeDocument/2006/relationships/slide" Target="slides/slide115.xml"/><Relationship Id="rId126" Type="http://schemas.openxmlformats.org/officeDocument/2006/relationships/slide" Target="slides/slide123.xml"/><Relationship Id="rId134"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slide" Target="slides/slide82.xml"/><Relationship Id="rId93" Type="http://schemas.openxmlformats.org/officeDocument/2006/relationships/slide" Target="slides/slide90.xml"/><Relationship Id="rId98" Type="http://schemas.openxmlformats.org/officeDocument/2006/relationships/slide" Target="slides/slide95.xml"/><Relationship Id="rId121" Type="http://schemas.openxmlformats.org/officeDocument/2006/relationships/slide" Target="slides/slide11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103" Type="http://schemas.openxmlformats.org/officeDocument/2006/relationships/slide" Target="slides/slide100.xml"/><Relationship Id="rId108" Type="http://schemas.openxmlformats.org/officeDocument/2006/relationships/slide" Target="slides/slide105.xml"/><Relationship Id="rId116" Type="http://schemas.openxmlformats.org/officeDocument/2006/relationships/slide" Target="slides/slide113.xml"/><Relationship Id="rId124" Type="http://schemas.openxmlformats.org/officeDocument/2006/relationships/slide" Target="slides/slide121.xml"/><Relationship Id="rId129" Type="http://schemas.openxmlformats.org/officeDocument/2006/relationships/slide" Target="slides/slide126.xml"/><Relationship Id="rId137" Type="http://schemas.openxmlformats.org/officeDocument/2006/relationships/tableStyles" Target="tableStyle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slide" Target="slides/slide88.xml"/><Relationship Id="rId96" Type="http://schemas.openxmlformats.org/officeDocument/2006/relationships/slide" Target="slides/slide93.xml"/><Relationship Id="rId111" Type="http://schemas.openxmlformats.org/officeDocument/2006/relationships/slide" Target="slides/slide108.xml"/><Relationship Id="rId13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6" Type="http://schemas.openxmlformats.org/officeDocument/2006/relationships/slide" Target="slides/slide103.xml"/><Relationship Id="rId114" Type="http://schemas.openxmlformats.org/officeDocument/2006/relationships/slide" Target="slides/slide111.xml"/><Relationship Id="rId119" Type="http://schemas.openxmlformats.org/officeDocument/2006/relationships/slide" Target="slides/slide116.xml"/><Relationship Id="rId127" Type="http://schemas.openxmlformats.org/officeDocument/2006/relationships/slide" Target="slides/slide12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slide" Target="slides/slide91.xml"/><Relationship Id="rId99" Type="http://schemas.openxmlformats.org/officeDocument/2006/relationships/slide" Target="slides/slide96.xml"/><Relationship Id="rId101" Type="http://schemas.openxmlformats.org/officeDocument/2006/relationships/slide" Target="slides/slide98.xml"/><Relationship Id="rId122" Type="http://schemas.openxmlformats.org/officeDocument/2006/relationships/slide" Target="slides/slide119.xml"/><Relationship Id="rId130" Type="http://schemas.openxmlformats.org/officeDocument/2006/relationships/slide" Target="slides/slide127.xml"/><Relationship Id="rId135"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109" Type="http://schemas.openxmlformats.org/officeDocument/2006/relationships/slide" Target="slides/slide10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 Id="rId104" Type="http://schemas.openxmlformats.org/officeDocument/2006/relationships/slide" Target="slides/slide101.xml"/><Relationship Id="rId120" Type="http://schemas.openxmlformats.org/officeDocument/2006/relationships/slide" Target="slides/slide117.xml"/><Relationship Id="rId125" Type="http://schemas.openxmlformats.org/officeDocument/2006/relationships/slide" Target="slides/slide122.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110" Type="http://schemas.openxmlformats.org/officeDocument/2006/relationships/slide" Target="slides/slide107.xml"/><Relationship Id="rId115" Type="http://schemas.openxmlformats.org/officeDocument/2006/relationships/slide" Target="slides/slide112.xml"/><Relationship Id="rId131" Type="http://schemas.openxmlformats.org/officeDocument/2006/relationships/slide" Target="slides/slide128.xml"/><Relationship Id="rId136" Type="http://schemas.openxmlformats.org/officeDocument/2006/relationships/theme" Target="theme/theme1.xml"/><Relationship Id="rId61" Type="http://schemas.openxmlformats.org/officeDocument/2006/relationships/slide" Target="slides/slide58.xml"/><Relationship Id="rId82" Type="http://schemas.openxmlformats.org/officeDocument/2006/relationships/slide" Target="slides/slide79.xml"/><Relationship Id="rId19" Type="http://schemas.openxmlformats.org/officeDocument/2006/relationships/slide" Target="slides/slide1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730" name="Rectangle 2"/>
          <p:cNvSpPr>
            <a:spLocks noGrp="1" noChangeArrowheads="1"/>
          </p:cNvSpPr>
          <p:nvPr>
            <p:ph type="hdr" sz="quarter"/>
          </p:nvPr>
        </p:nvSpPr>
        <p:spPr bwMode="auto">
          <a:xfrm>
            <a:off x="0" y="0"/>
            <a:ext cx="3014663" cy="461963"/>
          </a:xfrm>
          <a:prstGeom prst="rect">
            <a:avLst/>
          </a:prstGeom>
          <a:noFill/>
          <a:ln w="9525">
            <a:noFill/>
            <a:miter lim="800000"/>
            <a:headEnd/>
            <a:tailEnd/>
          </a:ln>
          <a:effectLst/>
        </p:spPr>
        <p:txBody>
          <a:bodyPr vert="horz" wrap="square" lIns="92601" tIns="46301" rIns="92601" bIns="46301" numCol="1" anchor="t" anchorCtr="0" compatLnSpc="1">
            <a:prstTxWarp prst="textNoShape">
              <a:avLst/>
            </a:prstTxWarp>
          </a:bodyPr>
          <a:lstStyle>
            <a:lvl1pPr>
              <a:defRPr sz="1200"/>
            </a:lvl1pPr>
          </a:lstStyle>
          <a:p>
            <a:pPr>
              <a:defRPr/>
            </a:pPr>
            <a:endParaRPr lang="en-US"/>
          </a:p>
        </p:txBody>
      </p:sp>
      <p:sp>
        <p:nvSpPr>
          <p:cNvPr id="73731" name="Rectangle 3"/>
          <p:cNvSpPr>
            <a:spLocks noGrp="1" noChangeArrowheads="1"/>
          </p:cNvSpPr>
          <p:nvPr>
            <p:ph type="dt" sz="quarter" idx="1"/>
          </p:nvPr>
        </p:nvSpPr>
        <p:spPr bwMode="auto">
          <a:xfrm>
            <a:off x="3941763" y="0"/>
            <a:ext cx="3013075" cy="461963"/>
          </a:xfrm>
          <a:prstGeom prst="rect">
            <a:avLst/>
          </a:prstGeom>
          <a:noFill/>
          <a:ln w="9525">
            <a:noFill/>
            <a:miter lim="800000"/>
            <a:headEnd/>
            <a:tailEnd/>
          </a:ln>
          <a:effectLst/>
        </p:spPr>
        <p:txBody>
          <a:bodyPr vert="horz" wrap="square" lIns="92601" tIns="46301" rIns="92601" bIns="46301" numCol="1" anchor="t" anchorCtr="0" compatLnSpc="1">
            <a:prstTxWarp prst="textNoShape">
              <a:avLst/>
            </a:prstTxWarp>
          </a:bodyPr>
          <a:lstStyle>
            <a:lvl1pPr algn="r">
              <a:defRPr sz="1200"/>
            </a:lvl1pPr>
          </a:lstStyle>
          <a:p>
            <a:pPr>
              <a:defRPr/>
            </a:pPr>
            <a:endParaRPr lang="en-US"/>
          </a:p>
        </p:txBody>
      </p:sp>
      <p:sp>
        <p:nvSpPr>
          <p:cNvPr id="73732" name="Rectangle 4"/>
          <p:cNvSpPr>
            <a:spLocks noGrp="1" noChangeArrowheads="1"/>
          </p:cNvSpPr>
          <p:nvPr>
            <p:ph type="ftr" sz="quarter" idx="2"/>
          </p:nvPr>
        </p:nvSpPr>
        <p:spPr bwMode="auto">
          <a:xfrm>
            <a:off x="0" y="8778875"/>
            <a:ext cx="3014663" cy="461963"/>
          </a:xfrm>
          <a:prstGeom prst="rect">
            <a:avLst/>
          </a:prstGeom>
          <a:noFill/>
          <a:ln w="9525">
            <a:noFill/>
            <a:miter lim="800000"/>
            <a:headEnd/>
            <a:tailEnd/>
          </a:ln>
          <a:effectLst/>
        </p:spPr>
        <p:txBody>
          <a:bodyPr vert="horz" wrap="square" lIns="92601" tIns="46301" rIns="92601" bIns="46301" numCol="1" anchor="b" anchorCtr="0" compatLnSpc="1">
            <a:prstTxWarp prst="textNoShape">
              <a:avLst/>
            </a:prstTxWarp>
          </a:bodyPr>
          <a:lstStyle>
            <a:lvl1pPr>
              <a:defRPr sz="1200"/>
            </a:lvl1pPr>
          </a:lstStyle>
          <a:p>
            <a:pPr>
              <a:defRPr/>
            </a:pPr>
            <a:endParaRPr lang="en-US"/>
          </a:p>
        </p:txBody>
      </p:sp>
      <p:sp>
        <p:nvSpPr>
          <p:cNvPr id="73733" name="Rectangle 5"/>
          <p:cNvSpPr>
            <a:spLocks noGrp="1" noChangeArrowheads="1"/>
          </p:cNvSpPr>
          <p:nvPr>
            <p:ph type="sldNum" sz="quarter" idx="3"/>
          </p:nvPr>
        </p:nvSpPr>
        <p:spPr bwMode="auto">
          <a:xfrm>
            <a:off x="3941763" y="8778875"/>
            <a:ext cx="3013075" cy="461963"/>
          </a:xfrm>
          <a:prstGeom prst="rect">
            <a:avLst/>
          </a:prstGeom>
          <a:noFill/>
          <a:ln w="9525">
            <a:noFill/>
            <a:miter lim="800000"/>
            <a:headEnd/>
            <a:tailEnd/>
          </a:ln>
          <a:effectLst/>
        </p:spPr>
        <p:txBody>
          <a:bodyPr vert="horz" wrap="square" lIns="92601" tIns="46301" rIns="92601" bIns="46301" numCol="1" anchor="b" anchorCtr="0" compatLnSpc="1">
            <a:prstTxWarp prst="textNoShape">
              <a:avLst/>
            </a:prstTxWarp>
          </a:bodyPr>
          <a:lstStyle>
            <a:lvl1pPr algn="r">
              <a:defRPr sz="1200"/>
            </a:lvl1pPr>
          </a:lstStyle>
          <a:p>
            <a:pPr>
              <a:defRPr/>
            </a:pPr>
            <a:fld id="{6AAC0CA7-AFE9-4A60-AFD0-160DCC29945D}"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3490" name="Rectangle 2"/>
          <p:cNvSpPr>
            <a:spLocks noGrp="1" noChangeArrowheads="1"/>
          </p:cNvSpPr>
          <p:nvPr>
            <p:ph type="hdr" sz="quarter"/>
          </p:nvPr>
        </p:nvSpPr>
        <p:spPr bwMode="auto">
          <a:xfrm>
            <a:off x="0" y="0"/>
            <a:ext cx="3014663" cy="461963"/>
          </a:xfrm>
          <a:prstGeom prst="rect">
            <a:avLst/>
          </a:prstGeom>
          <a:noFill/>
          <a:ln w="9525">
            <a:noFill/>
            <a:miter lim="800000"/>
            <a:headEnd/>
            <a:tailEnd/>
          </a:ln>
          <a:effectLst/>
        </p:spPr>
        <p:txBody>
          <a:bodyPr vert="horz" wrap="square" lIns="92601" tIns="46301" rIns="92601" bIns="46301" numCol="1" anchor="t" anchorCtr="0" compatLnSpc="1">
            <a:prstTxWarp prst="textNoShape">
              <a:avLst/>
            </a:prstTxWarp>
          </a:bodyPr>
          <a:lstStyle>
            <a:lvl1pPr>
              <a:defRPr sz="1200"/>
            </a:lvl1pPr>
          </a:lstStyle>
          <a:p>
            <a:pPr>
              <a:defRPr/>
            </a:pPr>
            <a:endParaRPr lang="en-US"/>
          </a:p>
        </p:txBody>
      </p:sp>
      <p:sp>
        <p:nvSpPr>
          <p:cNvPr id="63491" name="Rectangle 3"/>
          <p:cNvSpPr>
            <a:spLocks noGrp="1" noChangeArrowheads="1"/>
          </p:cNvSpPr>
          <p:nvPr>
            <p:ph type="dt" idx="1"/>
          </p:nvPr>
        </p:nvSpPr>
        <p:spPr bwMode="auto">
          <a:xfrm>
            <a:off x="3941763" y="0"/>
            <a:ext cx="3013075" cy="461963"/>
          </a:xfrm>
          <a:prstGeom prst="rect">
            <a:avLst/>
          </a:prstGeom>
          <a:noFill/>
          <a:ln w="9525">
            <a:noFill/>
            <a:miter lim="800000"/>
            <a:headEnd/>
            <a:tailEnd/>
          </a:ln>
          <a:effectLst/>
        </p:spPr>
        <p:txBody>
          <a:bodyPr vert="horz" wrap="square" lIns="92601" tIns="46301" rIns="92601" bIns="46301" numCol="1" anchor="t" anchorCtr="0" compatLnSpc="1">
            <a:prstTxWarp prst="textNoShape">
              <a:avLst/>
            </a:prstTxWarp>
          </a:bodyPr>
          <a:lstStyle>
            <a:lvl1pPr algn="r">
              <a:defRPr sz="1200"/>
            </a:lvl1pPr>
          </a:lstStyle>
          <a:p>
            <a:pPr>
              <a:defRPr/>
            </a:pPr>
            <a:endParaRPr lang="en-US"/>
          </a:p>
        </p:txBody>
      </p:sp>
      <p:sp>
        <p:nvSpPr>
          <p:cNvPr id="116740" name="Rectangle 4"/>
          <p:cNvSpPr>
            <a:spLocks noGrp="1" noRot="1" noChangeAspect="1" noChangeArrowheads="1" noTextEdit="1"/>
          </p:cNvSpPr>
          <p:nvPr>
            <p:ph type="sldImg" idx="2"/>
          </p:nvPr>
        </p:nvSpPr>
        <p:spPr bwMode="auto">
          <a:xfrm>
            <a:off x="1168400" y="692150"/>
            <a:ext cx="4619625" cy="3465513"/>
          </a:xfrm>
          <a:prstGeom prst="rect">
            <a:avLst/>
          </a:prstGeom>
          <a:noFill/>
          <a:ln w="9525">
            <a:solidFill>
              <a:srgbClr val="000000"/>
            </a:solidFill>
            <a:miter lim="800000"/>
            <a:headEnd/>
            <a:tailEnd/>
          </a:ln>
        </p:spPr>
      </p:sp>
      <p:sp>
        <p:nvSpPr>
          <p:cNvPr id="63493" name="Rectangle 5"/>
          <p:cNvSpPr>
            <a:spLocks noGrp="1" noChangeArrowheads="1"/>
          </p:cNvSpPr>
          <p:nvPr>
            <p:ph type="body" sz="quarter" idx="3"/>
          </p:nvPr>
        </p:nvSpPr>
        <p:spPr bwMode="auto">
          <a:xfrm>
            <a:off x="927100" y="4389438"/>
            <a:ext cx="5100638" cy="4159250"/>
          </a:xfrm>
          <a:prstGeom prst="rect">
            <a:avLst/>
          </a:prstGeom>
          <a:noFill/>
          <a:ln w="9525">
            <a:noFill/>
            <a:miter lim="800000"/>
            <a:headEnd/>
            <a:tailEnd/>
          </a:ln>
          <a:effectLst/>
        </p:spPr>
        <p:txBody>
          <a:bodyPr vert="horz" wrap="square" lIns="92601" tIns="46301" rIns="92601" bIns="4630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3494" name="Rectangle 6"/>
          <p:cNvSpPr>
            <a:spLocks noGrp="1" noChangeArrowheads="1"/>
          </p:cNvSpPr>
          <p:nvPr>
            <p:ph type="ftr" sz="quarter" idx="4"/>
          </p:nvPr>
        </p:nvSpPr>
        <p:spPr bwMode="auto">
          <a:xfrm>
            <a:off x="0" y="8778875"/>
            <a:ext cx="3014663" cy="461963"/>
          </a:xfrm>
          <a:prstGeom prst="rect">
            <a:avLst/>
          </a:prstGeom>
          <a:noFill/>
          <a:ln w="9525">
            <a:noFill/>
            <a:miter lim="800000"/>
            <a:headEnd/>
            <a:tailEnd/>
          </a:ln>
          <a:effectLst/>
        </p:spPr>
        <p:txBody>
          <a:bodyPr vert="horz" wrap="square" lIns="92601" tIns="46301" rIns="92601" bIns="46301" numCol="1" anchor="b" anchorCtr="0" compatLnSpc="1">
            <a:prstTxWarp prst="textNoShape">
              <a:avLst/>
            </a:prstTxWarp>
          </a:bodyPr>
          <a:lstStyle>
            <a:lvl1pPr>
              <a:defRPr sz="1200"/>
            </a:lvl1pPr>
          </a:lstStyle>
          <a:p>
            <a:pPr>
              <a:defRPr/>
            </a:pPr>
            <a:endParaRPr lang="en-US"/>
          </a:p>
        </p:txBody>
      </p:sp>
      <p:sp>
        <p:nvSpPr>
          <p:cNvPr id="63495" name="Rectangle 7"/>
          <p:cNvSpPr>
            <a:spLocks noGrp="1" noChangeArrowheads="1"/>
          </p:cNvSpPr>
          <p:nvPr>
            <p:ph type="sldNum" sz="quarter" idx="5"/>
          </p:nvPr>
        </p:nvSpPr>
        <p:spPr bwMode="auto">
          <a:xfrm>
            <a:off x="3941763" y="8778875"/>
            <a:ext cx="3013075" cy="461963"/>
          </a:xfrm>
          <a:prstGeom prst="rect">
            <a:avLst/>
          </a:prstGeom>
          <a:noFill/>
          <a:ln w="9525">
            <a:noFill/>
            <a:miter lim="800000"/>
            <a:headEnd/>
            <a:tailEnd/>
          </a:ln>
          <a:effectLst/>
        </p:spPr>
        <p:txBody>
          <a:bodyPr vert="horz" wrap="square" lIns="92601" tIns="46301" rIns="92601" bIns="46301" numCol="1" anchor="b" anchorCtr="0" compatLnSpc="1">
            <a:prstTxWarp prst="textNoShape">
              <a:avLst/>
            </a:prstTxWarp>
          </a:bodyPr>
          <a:lstStyle>
            <a:lvl1pPr algn="r">
              <a:defRPr sz="1200"/>
            </a:lvl1pPr>
          </a:lstStyle>
          <a:p>
            <a:pPr>
              <a:defRPr/>
            </a:pPr>
            <a:fld id="{1F3B1627-48D3-4903-A8EE-CEA54BC0028C}"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FCFD6007-A26F-4013-BF37-622605879F88}" type="slidenum">
              <a:rPr lang="en-US" smtClean="0"/>
              <a:pPr/>
              <a:t>2</a:t>
            </a:fld>
            <a:endParaRPr lang="en-US" smtClean="0"/>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a:ln/>
        </p:spPr>
      </p:sp>
      <p:sp>
        <p:nvSpPr>
          <p:cNvPr id="125955" name="Notes Placeholder 2"/>
          <p:cNvSpPr>
            <a:spLocks noGrp="1"/>
          </p:cNvSpPr>
          <p:nvPr>
            <p:ph type="body" idx="1"/>
          </p:nvPr>
        </p:nvSpPr>
        <p:spPr>
          <a:noFill/>
          <a:ln/>
        </p:spPr>
        <p:txBody>
          <a:bodyPr/>
          <a:lstStyle/>
          <a:p>
            <a:endParaRPr lang="en-US" smtClean="0"/>
          </a:p>
        </p:txBody>
      </p:sp>
      <p:sp>
        <p:nvSpPr>
          <p:cNvPr id="125956" name="Slide Number Placeholder 3"/>
          <p:cNvSpPr>
            <a:spLocks noGrp="1"/>
          </p:cNvSpPr>
          <p:nvPr>
            <p:ph type="sldNum" sz="quarter" idx="5"/>
          </p:nvPr>
        </p:nvSpPr>
        <p:spPr>
          <a:noFill/>
        </p:spPr>
        <p:txBody>
          <a:bodyPr/>
          <a:lstStyle/>
          <a:p>
            <a:fld id="{972855E4-BA83-4FD6-B7B6-89A260E8AA85}" type="slidenum">
              <a:rPr lang="en-US" smtClean="0"/>
              <a:pPr/>
              <a:t>62</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285A3FFB-063E-441B-9B52-93E1742D7AF0}" type="slidenum">
              <a:rPr lang="en-US" smtClean="0"/>
              <a:pPr>
                <a:defRPr/>
              </a:pPr>
              <a:t>67</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285A3FFB-063E-441B-9B52-93E1742D7AF0}" type="slidenum">
              <a:rPr lang="en-US" smtClean="0"/>
              <a:pPr>
                <a:defRPr/>
              </a:pPr>
              <a:t>68</a:t>
            </a:fld>
            <a:endParaRPr lang="en-US"/>
          </a:p>
        </p:txBody>
      </p:sp>
    </p:spTree>
    <p:extLst>
      <p:ext uri="{BB962C8B-B14F-4D97-AF65-F5344CB8AC3E}">
        <p14:creationId xmlns:p14="http://schemas.microsoft.com/office/powerpoint/2010/main" val="28658324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1F3B1627-48D3-4903-A8EE-CEA54BC0028C}" type="slidenum">
              <a:rPr lang="en-US" smtClean="0"/>
              <a:pPr>
                <a:defRPr/>
              </a:pPr>
              <a:t>97</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5EFD671C-2098-4CB9-AEC9-EB7A779EFDE1}" type="slidenum">
              <a:rPr lang="en-US" smtClean="0"/>
              <a:pPr/>
              <a:t>3</a:t>
            </a:fld>
            <a:endParaRPr lang="en-US" smtClean="0"/>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p:spPr>
        <p:txBody>
          <a:bodyPr/>
          <a:lstStyle/>
          <a:p>
            <a:fld id="{00C3E271-5238-49D3-8394-3245A03ADEA0}" type="slidenum">
              <a:rPr lang="en-US" smtClean="0"/>
              <a:pPr/>
              <a:t>4</a:t>
            </a:fld>
            <a:endParaRPr lang="en-US" smtClean="0"/>
          </a:p>
        </p:txBody>
      </p:sp>
      <p:sp>
        <p:nvSpPr>
          <p:cNvPr id="119811" name="Rectangle 2"/>
          <p:cNvSpPr>
            <a:spLocks noGrp="1" noRot="1" noChangeAspect="1" noChangeArrowheads="1" noTextEdit="1"/>
          </p:cNvSpPr>
          <p:nvPr>
            <p:ph type="sldImg"/>
          </p:nvPr>
        </p:nvSpPr>
        <p:spPr>
          <a:ln/>
        </p:spPr>
      </p:sp>
      <p:sp>
        <p:nvSpPr>
          <p:cNvPr id="11981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a:ln/>
        </p:spPr>
      </p:sp>
      <p:sp>
        <p:nvSpPr>
          <p:cNvPr id="120835" name="Notes Placeholder 2"/>
          <p:cNvSpPr>
            <a:spLocks noGrp="1"/>
          </p:cNvSpPr>
          <p:nvPr>
            <p:ph type="body" idx="1"/>
          </p:nvPr>
        </p:nvSpPr>
        <p:spPr>
          <a:noFill/>
          <a:ln/>
        </p:spPr>
        <p:txBody>
          <a:bodyPr/>
          <a:lstStyle/>
          <a:p>
            <a:endParaRPr lang="en-US" smtClean="0"/>
          </a:p>
        </p:txBody>
      </p:sp>
      <p:sp>
        <p:nvSpPr>
          <p:cNvPr id="120836" name="Slide Number Placeholder 3"/>
          <p:cNvSpPr>
            <a:spLocks noGrp="1"/>
          </p:cNvSpPr>
          <p:nvPr>
            <p:ph type="sldNum" sz="quarter" idx="5"/>
          </p:nvPr>
        </p:nvSpPr>
        <p:spPr>
          <a:noFill/>
        </p:spPr>
        <p:txBody>
          <a:bodyPr/>
          <a:lstStyle/>
          <a:p>
            <a:fld id="{A15F5D5B-64C5-4155-ADF2-9B05E27CAD76}" type="slidenum">
              <a:rPr lang="en-US" smtClean="0"/>
              <a:pPr/>
              <a:t>5</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a:ln/>
        </p:spPr>
      </p:sp>
      <p:sp>
        <p:nvSpPr>
          <p:cNvPr id="121859" name="Notes Placeholder 2"/>
          <p:cNvSpPr>
            <a:spLocks noGrp="1"/>
          </p:cNvSpPr>
          <p:nvPr>
            <p:ph type="body" idx="1"/>
          </p:nvPr>
        </p:nvSpPr>
        <p:spPr>
          <a:noFill/>
          <a:ln/>
        </p:spPr>
        <p:txBody>
          <a:bodyPr/>
          <a:lstStyle/>
          <a:p>
            <a:endParaRPr lang="en-US" smtClean="0"/>
          </a:p>
        </p:txBody>
      </p:sp>
      <p:sp>
        <p:nvSpPr>
          <p:cNvPr id="121860" name="Slide Number Placeholder 3"/>
          <p:cNvSpPr>
            <a:spLocks noGrp="1"/>
          </p:cNvSpPr>
          <p:nvPr>
            <p:ph type="sldNum" sz="quarter" idx="5"/>
          </p:nvPr>
        </p:nvSpPr>
        <p:spPr>
          <a:noFill/>
        </p:spPr>
        <p:txBody>
          <a:bodyPr/>
          <a:lstStyle/>
          <a:p>
            <a:fld id="{E5070A74-AE73-4569-AC71-C1D304D900BD}" type="slidenum">
              <a:rPr lang="en-US" smtClean="0"/>
              <a:pPr/>
              <a:t>6</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a:ln/>
        </p:spPr>
      </p:sp>
      <p:sp>
        <p:nvSpPr>
          <p:cNvPr id="121859" name="Notes Placeholder 2"/>
          <p:cNvSpPr>
            <a:spLocks noGrp="1"/>
          </p:cNvSpPr>
          <p:nvPr>
            <p:ph type="body" idx="1"/>
          </p:nvPr>
        </p:nvSpPr>
        <p:spPr>
          <a:noFill/>
          <a:ln/>
        </p:spPr>
        <p:txBody>
          <a:bodyPr/>
          <a:lstStyle/>
          <a:p>
            <a:endParaRPr lang="en-US" smtClean="0"/>
          </a:p>
        </p:txBody>
      </p:sp>
      <p:sp>
        <p:nvSpPr>
          <p:cNvPr id="121860" name="Slide Number Placeholder 3"/>
          <p:cNvSpPr>
            <a:spLocks noGrp="1"/>
          </p:cNvSpPr>
          <p:nvPr>
            <p:ph type="sldNum" sz="quarter" idx="5"/>
          </p:nvPr>
        </p:nvSpPr>
        <p:spPr>
          <a:noFill/>
        </p:spPr>
        <p:txBody>
          <a:bodyPr/>
          <a:lstStyle/>
          <a:p>
            <a:fld id="{E5070A74-AE73-4569-AC71-C1D304D900BD}" type="slidenum">
              <a:rPr lang="en-US" smtClean="0"/>
              <a:pPr/>
              <a:t>7</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p:spPr>
        <p:txBody>
          <a:bodyPr/>
          <a:lstStyle/>
          <a:p>
            <a:fld id="{33787857-F83D-49AE-BAF9-E3D745261247}" type="slidenum">
              <a:rPr lang="en-US" smtClean="0"/>
              <a:pPr/>
              <a:t>8</a:t>
            </a:fld>
            <a:endParaRPr lang="en-US" smtClean="0"/>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a:ln/>
        </p:spPr>
      </p:sp>
      <p:sp>
        <p:nvSpPr>
          <p:cNvPr id="121859" name="Notes Placeholder 2"/>
          <p:cNvSpPr>
            <a:spLocks noGrp="1"/>
          </p:cNvSpPr>
          <p:nvPr>
            <p:ph type="body" idx="1"/>
          </p:nvPr>
        </p:nvSpPr>
        <p:spPr>
          <a:noFill/>
          <a:ln/>
        </p:spPr>
        <p:txBody>
          <a:bodyPr/>
          <a:lstStyle/>
          <a:p>
            <a:endParaRPr lang="en-US" smtClean="0"/>
          </a:p>
        </p:txBody>
      </p:sp>
      <p:sp>
        <p:nvSpPr>
          <p:cNvPr id="121860" name="Slide Number Placeholder 3"/>
          <p:cNvSpPr>
            <a:spLocks noGrp="1"/>
          </p:cNvSpPr>
          <p:nvPr>
            <p:ph type="sldNum" sz="quarter" idx="5"/>
          </p:nvPr>
        </p:nvSpPr>
        <p:spPr>
          <a:noFill/>
        </p:spPr>
        <p:txBody>
          <a:bodyPr/>
          <a:lstStyle/>
          <a:p>
            <a:fld id="{E5070A74-AE73-4569-AC71-C1D304D900BD}" type="slidenum">
              <a:rPr lang="en-US" smtClean="0"/>
              <a:pPr/>
              <a:t>10</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a:ln/>
        </p:spPr>
      </p:sp>
      <p:sp>
        <p:nvSpPr>
          <p:cNvPr id="124931" name="Notes Placeholder 2"/>
          <p:cNvSpPr>
            <a:spLocks noGrp="1"/>
          </p:cNvSpPr>
          <p:nvPr>
            <p:ph type="body" idx="1"/>
          </p:nvPr>
        </p:nvSpPr>
        <p:spPr>
          <a:noFill/>
          <a:ln/>
        </p:spPr>
        <p:txBody>
          <a:bodyPr/>
          <a:lstStyle/>
          <a:p>
            <a:endParaRPr lang="en-US" smtClean="0"/>
          </a:p>
        </p:txBody>
      </p:sp>
      <p:sp>
        <p:nvSpPr>
          <p:cNvPr id="124932" name="Slide Number Placeholder 3"/>
          <p:cNvSpPr>
            <a:spLocks noGrp="1"/>
          </p:cNvSpPr>
          <p:nvPr>
            <p:ph type="sldNum" sz="quarter" idx="5"/>
          </p:nvPr>
        </p:nvSpPr>
        <p:spPr>
          <a:noFill/>
        </p:spPr>
        <p:txBody>
          <a:bodyPr/>
          <a:lstStyle/>
          <a:p>
            <a:fld id="{69C7352B-9C02-49D0-99BC-904897CBF911}" type="slidenum">
              <a:rPr lang="en-US" smtClean="0"/>
              <a:pPr/>
              <a:t>61</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325"/>
          <p:cNvGrpSpPr>
            <a:grpSpLocks/>
          </p:cNvGrpSpPr>
          <p:nvPr/>
        </p:nvGrpSpPr>
        <p:grpSpPr bwMode="auto">
          <a:xfrm>
            <a:off x="0" y="68263"/>
            <a:ext cx="8678863" cy="6713537"/>
            <a:chOff x="0" y="43"/>
            <a:chExt cx="5467" cy="4229"/>
          </a:xfrm>
        </p:grpSpPr>
        <p:sp>
          <p:nvSpPr>
            <p:cNvPr id="5" name="Rectangle 217"/>
            <p:cNvSpPr>
              <a:spLocks noChangeArrowheads="1"/>
            </p:cNvSpPr>
            <p:nvPr userDrawn="1"/>
          </p:nvSpPr>
          <p:spPr bwMode="auto">
            <a:xfrm>
              <a:off x="692" y="494"/>
              <a:ext cx="4775" cy="936"/>
            </a:xfrm>
            <a:prstGeom prst="rect">
              <a:avLst/>
            </a:prstGeom>
            <a:solidFill>
              <a:schemeClr val="accent1"/>
            </a:solidFill>
            <a:ln w="9525">
              <a:noFill/>
              <a:miter lim="800000"/>
              <a:headEnd/>
              <a:tailEnd/>
            </a:ln>
            <a:effectLst/>
          </p:spPr>
          <p:txBody>
            <a:bodyPr wrap="none" anchor="ctr"/>
            <a:lstStyle/>
            <a:p>
              <a:pPr>
                <a:defRPr/>
              </a:pPr>
              <a:endParaRPr lang="en-US"/>
            </a:p>
          </p:txBody>
        </p:sp>
        <p:grpSp>
          <p:nvGrpSpPr>
            <p:cNvPr id="6" name="Group 324"/>
            <p:cNvGrpSpPr>
              <a:grpSpLocks/>
            </p:cNvGrpSpPr>
            <p:nvPr userDrawn="1"/>
          </p:nvGrpSpPr>
          <p:grpSpPr bwMode="auto">
            <a:xfrm>
              <a:off x="0" y="43"/>
              <a:ext cx="624" cy="4229"/>
              <a:chOff x="0" y="43"/>
              <a:chExt cx="624" cy="4229"/>
            </a:xfrm>
          </p:grpSpPr>
          <p:sp>
            <p:nvSpPr>
              <p:cNvPr id="7" name="Line 224"/>
              <p:cNvSpPr>
                <a:spLocks noChangeShapeType="1"/>
              </p:cNvSpPr>
              <p:nvPr userDrawn="1"/>
            </p:nvSpPr>
            <p:spPr bwMode="auto">
              <a:xfrm>
                <a:off x="0" y="4203"/>
                <a:ext cx="624" cy="0"/>
              </a:xfrm>
              <a:prstGeom prst="line">
                <a:avLst/>
              </a:prstGeom>
              <a:noFill/>
              <a:ln w="9525">
                <a:solidFill>
                  <a:schemeClr val="bg2"/>
                </a:solidFill>
                <a:round/>
                <a:headEnd/>
                <a:tailEnd/>
              </a:ln>
              <a:effectLst/>
            </p:spPr>
            <p:txBody>
              <a:bodyPr wrap="none" anchor="ctr"/>
              <a:lstStyle/>
              <a:p>
                <a:pPr>
                  <a:defRPr/>
                </a:pPr>
                <a:endParaRPr lang="en-US"/>
              </a:p>
            </p:txBody>
          </p:sp>
          <p:sp>
            <p:nvSpPr>
              <p:cNvPr id="8" name="Line 225"/>
              <p:cNvSpPr>
                <a:spLocks noChangeShapeType="1"/>
              </p:cNvSpPr>
              <p:nvPr userDrawn="1"/>
            </p:nvSpPr>
            <p:spPr bwMode="auto">
              <a:xfrm>
                <a:off x="0" y="4239"/>
                <a:ext cx="624" cy="0"/>
              </a:xfrm>
              <a:prstGeom prst="line">
                <a:avLst/>
              </a:prstGeom>
              <a:noFill/>
              <a:ln w="38100">
                <a:solidFill>
                  <a:schemeClr val="bg2"/>
                </a:solidFill>
                <a:round/>
                <a:headEnd/>
                <a:tailEnd/>
              </a:ln>
              <a:effectLst/>
            </p:spPr>
            <p:txBody>
              <a:bodyPr wrap="none" anchor="ctr"/>
              <a:lstStyle/>
              <a:p>
                <a:pPr>
                  <a:defRPr/>
                </a:pPr>
                <a:endParaRPr lang="en-US"/>
              </a:p>
            </p:txBody>
          </p:sp>
          <p:sp>
            <p:nvSpPr>
              <p:cNvPr id="9" name="Line 226"/>
              <p:cNvSpPr>
                <a:spLocks noChangeShapeType="1"/>
              </p:cNvSpPr>
              <p:nvPr userDrawn="1"/>
            </p:nvSpPr>
            <p:spPr bwMode="auto">
              <a:xfrm>
                <a:off x="0" y="4272"/>
                <a:ext cx="624" cy="0"/>
              </a:xfrm>
              <a:prstGeom prst="line">
                <a:avLst/>
              </a:prstGeom>
              <a:noFill/>
              <a:ln w="19050">
                <a:solidFill>
                  <a:schemeClr val="bg2"/>
                </a:solidFill>
                <a:round/>
                <a:headEnd/>
                <a:tailEnd/>
              </a:ln>
              <a:effectLst/>
            </p:spPr>
            <p:txBody>
              <a:bodyPr wrap="none" anchor="ctr"/>
              <a:lstStyle/>
              <a:p>
                <a:pPr>
                  <a:defRPr/>
                </a:pPr>
                <a:endParaRPr lang="en-US"/>
              </a:p>
            </p:txBody>
          </p:sp>
          <p:sp>
            <p:nvSpPr>
              <p:cNvPr id="10" name="Line 227"/>
              <p:cNvSpPr>
                <a:spLocks noChangeShapeType="1"/>
              </p:cNvSpPr>
              <p:nvPr userDrawn="1"/>
            </p:nvSpPr>
            <p:spPr bwMode="auto">
              <a:xfrm>
                <a:off x="0" y="4113"/>
                <a:ext cx="624" cy="0"/>
              </a:xfrm>
              <a:prstGeom prst="line">
                <a:avLst/>
              </a:prstGeom>
              <a:noFill/>
              <a:ln w="28575">
                <a:solidFill>
                  <a:schemeClr val="bg2"/>
                </a:solidFill>
                <a:round/>
                <a:headEnd/>
                <a:tailEnd/>
              </a:ln>
              <a:effectLst/>
            </p:spPr>
            <p:txBody>
              <a:bodyPr wrap="none" anchor="ctr"/>
              <a:lstStyle/>
              <a:p>
                <a:pPr>
                  <a:defRPr/>
                </a:pPr>
                <a:endParaRPr lang="en-US"/>
              </a:p>
            </p:txBody>
          </p:sp>
          <p:sp>
            <p:nvSpPr>
              <p:cNvPr id="11" name="Line 228"/>
              <p:cNvSpPr>
                <a:spLocks noChangeShapeType="1"/>
              </p:cNvSpPr>
              <p:nvPr userDrawn="1"/>
            </p:nvSpPr>
            <p:spPr bwMode="auto">
              <a:xfrm>
                <a:off x="0" y="4065"/>
                <a:ext cx="624" cy="0"/>
              </a:xfrm>
              <a:prstGeom prst="line">
                <a:avLst/>
              </a:prstGeom>
              <a:noFill/>
              <a:ln w="12700">
                <a:solidFill>
                  <a:schemeClr val="bg2"/>
                </a:solidFill>
                <a:round/>
                <a:headEnd/>
                <a:tailEnd/>
              </a:ln>
              <a:effectLst/>
            </p:spPr>
            <p:txBody>
              <a:bodyPr wrap="none" anchor="ctr"/>
              <a:lstStyle/>
              <a:p>
                <a:pPr>
                  <a:defRPr/>
                </a:pPr>
                <a:endParaRPr lang="en-US"/>
              </a:p>
            </p:txBody>
          </p:sp>
          <p:sp>
            <p:nvSpPr>
              <p:cNvPr id="12" name="Line 229"/>
              <p:cNvSpPr>
                <a:spLocks noChangeShapeType="1"/>
              </p:cNvSpPr>
              <p:nvPr userDrawn="1"/>
            </p:nvSpPr>
            <p:spPr bwMode="auto">
              <a:xfrm>
                <a:off x="0" y="4158"/>
                <a:ext cx="624" cy="0"/>
              </a:xfrm>
              <a:prstGeom prst="line">
                <a:avLst/>
              </a:prstGeom>
              <a:noFill/>
              <a:ln w="19050">
                <a:solidFill>
                  <a:schemeClr val="bg2"/>
                </a:solidFill>
                <a:round/>
                <a:headEnd/>
                <a:tailEnd/>
              </a:ln>
              <a:effectLst/>
            </p:spPr>
            <p:txBody>
              <a:bodyPr wrap="none" anchor="ctr"/>
              <a:lstStyle/>
              <a:p>
                <a:pPr>
                  <a:defRPr/>
                </a:pPr>
                <a:endParaRPr lang="en-US"/>
              </a:p>
            </p:txBody>
          </p:sp>
          <p:sp>
            <p:nvSpPr>
              <p:cNvPr id="13" name="Line 230"/>
              <p:cNvSpPr>
                <a:spLocks noChangeShapeType="1"/>
              </p:cNvSpPr>
              <p:nvPr userDrawn="1"/>
            </p:nvSpPr>
            <p:spPr bwMode="auto">
              <a:xfrm>
                <a:off x="0" y="3666"/>
                <a:ext cx="624" cy="0"/>
              </a:xfrm>
              <a:prstGeom prst="line">
                <a:avLst/>
              </a:prstGeom>
              <a:noFill/>
              <a:ln w="9525">
                <a:solidFill>
                  <a:schemeClr val="bg2"/>
                </a:solidFill>
                <a:round/>
                <a:headEnd/>
                <a:tailEnd/>
              </a:ln>
              <a:effectLst/>
            </p:spPr>
            <p:txBody>
              <a:bodyPr wrap="none" anchor="ctr"/>
              <a:lstStyle/>
              <a:p>
                <a:pPr>
                  <a:defRPr/>
                </a:pPr>
                <a:endParaRPr lang="en-US"/>
              </a:p>
            </p:txBody>
          </p:sp>
          <p:sp>
            <p:nvSpPr>
              <p:cNvPr id="14" name="Line 231"/>
              <p:cNvSpPr>
                <a:spLocks noChangeShapeType="1"/>
              </p:cNvSpPr>
              <p:nvPr userDrawn="1"/>
            </p:nvSpPr>
            <p:spPr bwMode="auto">
              <a:xfrm>
                <a:off x="0" y="3639"/>
                <a:ext cx="624" cy="0"/>
              </a:xfrm>
              <a:prstGeom prst="line">
                <a:avLst/>
              </a:prstGeom>
              <a:noFill/>
              <a:ln w="38100">
                <a:solidFill>
                  <a:schemeClr val="bg2"/>
                </a:solidFill>
                <a:round/>
                <a:headEnd/>
                <a:tailEnd/>
              </a:ln>
              <a:effectLst/>
            </p:spPr>
            <p:txBody>
              <a:bodyPr wrap="none" anchor="ctr"/>
              <a:lstStyle/>
              <a:p>
                <a:pPr>
                  <a:defRPr/>
                </a:pPr>
                <a:endParaRPr lang="en-US"/>
              </a:p>
            </p:txBody>
          </p:sp>
          <p:sp>
            <p:nvSpPr>
              <p:cNvPr id="15" name="Line 232"/>
              <p:cNvSpPr>
                <a:spLocks noChangeShapeType="1"/>
              </p:cNvSpPr>
              <p:nvPr userDrawn="1"/>
            </p:nvSpPr>
            <p:spPr bwMode="auto">
              <a:xfrm>
                <a:off x="0" y="4020"/>
                <a:ext cx="624" cy="0"/>
              </a:xfrm>
              <a:prstGeom prst="line">
                <a:avLst/>
              </a:prstGeom>
              <a:noFill/>
              <a:ln w="19050">
                <a:solidFill>
                  <a:schemeClr val="bg2"/>
                </a:solidFill>
                <a:round/>
                <a:headEnd/>
                <a:tailEnd/>
              </a:ln>
              <a:effectLst/>
            </p:spPr>
            <p:txBody>
              <a:bodyPr wrap="none" anchor="ctr"/>
              <a:lstStyle/>
              <a:p>
                <a:pPr>
                  <a:defRPr/>
                </a:pPr>
                <a:endParaRPr lang="en-US"/>
              </a:p>
            </p:txBody>
          </p:sp>
          <p:sp>
            <p:nvSpPr>
              <p:cNvPr id="16" name="Line 233"/>
              <p:cNvSpPr>
                <a:spLocks noChangeShapeType="1"/>
              </p:cNvSpPr>
              <p:nvPr userDrawn="1"/>
            </p:nvSpPr>
            <p:spPr bwMode="auto">
              <a:xfrm>
                <a:off x="0" y="3894"/>
                <a:ext cx="624" cy="0"/>
              </a:xfrm>
              <a:prstGeom prst="line">
                <a:avLst/>
              </a:prstGeom>
              <a:noFill/>
              <a:ln w="28575">
                <a:solidFill>
                  <a:schemeClr val="bg2"/>
                </a:solidFill>
                <a:round/>
                <a:headEnd/>
                <a:tailEnd/>
              </a:ln>
              <a:effectLst/>
            </p:spPr>
            <p:txBody>
              <a:bodyPr wrap="none" anchor="ctr"/>
              <a:lstStyle/>
              <a:p>
                <a:pPr>
                  <a:defRPr/>
                </a:pPr>
                <a:endParaRPr lang="en-US"/>
              </a:p>
            </p:txBody>
          </p:sp>
          <p:sp>
            <p:nvSpPr>
              <p:cNvPr id="17" name="Line 234"/>
              <p:cNvSpPr>
                <a:spLocks noChangeShapeType="1"/>
              </p:cNvSpPr>
              <p:nvPr userDrawn="1"/>
            </p:nvSpPr>
            <p:spPr bwMode="auto">
              <a:xfrm>
                <a:off x="0" y="3813"/>
                <a:ext cx="624" cy="0"/>
              </a:xfrm>
              <a:prstGeom prst="line">
                <a:avLst/>
              </a:prstGeom>
              <a:noFill/>
              <a:ln w="12700">
                <a:solidFill>
                  <a:schemeClr val="bg2"/>
                </a:solidFill>
                <a:round/>
                <a:headEnd/>
                <a:tailEnd/>
              </a:ln>
              <a:effectLst/>
            </p:spPr>
            <p:txBody>
              <a:bodyPr wrap="none" anchor="ctr"/>
              <a:lstStyle/>
              <a:p>
                <a:pPr>
                  <a:defRPr/>
                </a:pPr>
                <a:endParaRPr lang="en-US"/>
              </a:p>
            </p:txBody>
          </p:sp>
          <p:sp>
            <p:nvSpPr>
              <p:cNvPr id="18" name="Line 235"/>
              <p:cNvSpPr>
                <a:spLocks noChangeShapeType="1"/>
              </p:cNvSpPr>
              <p:nvPr userDrawn="1"/>
            </p:nvSpPr>
            <p:spPr bwMode="auto">
              <a:xfrm>
                <a:off x="0" y="3999"/>
                <a:ext cx="624" cy="0"/>
              </a:xfrm>
              <a:prstGeom prst="line">
                <a:avLst/>
              </a:prstGeom>
              <a:noFill/>
              <a:ln w="9525">
                <a:solidFill>
                  <a:schemeClr val="bg2"/>
                </a:solidFill>
                <a:round/>
                <a:headEnd/>
                <a:tailEnd/>
              </a:ln>
              <a:effectLst/>
            </p:spPr>
            <p:txBody>
              <a:bodyPr wrap="none" anchor="ctr"/>
              <a:lstStyle/>
              <a:p>
                <a:pPr>
                  <a:defRPr/>
                </a:pPr>
                <a:endParaRPr lang="en-US"/>
              </a:p>
            </p:txBody>
          </p:sp>
          <p:sp>
            <p:nvSpPr>
              <p:cNvPr id="19" name="Line 236"/>
              <p:cNvSpPr>
                <a:spLocks noChangeShapeType="1"/>
              </p:cNvSpPr>
              <p:nvPr userDrawn="1"/>
            </p:nvSpPr>
            <p:spPr bwMode="auto">
              <a:xfrm>
                <a:off x="0" y="3687"/>
                <a:ext cx="624" cy="0"/>
              </a:xfrm>
              <a:prstGeom prst="line">
                <a:avLst/>
              </a:prstGeom>
              <a:noFill/>
              <a:ln w="12700">
                <a:solidFill>
                  <a:schemeClr val="bg2"/>
                </a:solidFill>
                <a:round/>
                <a:headEnd/>
                <a:tailEnd/>
              </a:ln>
              <a:effectLst/>
            </p:spPr>
            <p:txBody>
              <a:bodyPr wrap="none" anchor="ctr"/>
              <a:lstStyle/>
              <a:p>
                <a:pPr>
                  <a:defRPr/>
                </a:pPr>
                <a:endParaRPr lang="en-US"/>
              </a:p>
            </p:txBody>
          </p:sp>
          <p:sp>
            <p:nvSpPr>
              <p:cNvPr id="20" name="Line 237"/>
              <p:cNvSpPr>
                <a:spLocks noChangeShapeType="1"/>
              </p:cNvSpPr>
              <p:nvPr userDrawn="1"/>
            </p:nvSpPr>
            <p:spPr bwMode="auto">
              <a:xfrm>
                <a:off x="0" y="3741"/>
                <a:ext cx="624" cy="0"/>
              </a:xfrm>
              <a:prstGeom prst="line">
                <a:avLst/>
              </a:prstGeom>
              <a:noFill/>
              <a:ln w="12700">
                <a:solidFill>
                  <a:schemeClr val="bg2"/>
                </a:solidFill>
                <a:round/>
                <a:headEnd/>
                <a:tailEnd/>
              </a:ln>
              <a:effectLst/>
            </p:spPr>
            <p:txBody>
              <a:bodyPr wrap="none" anchor="ctr"/>
              <a:lstStyle/>
              <a:p>
                <a:pPr>
                  <a:defRPr/>
                </a:pPr>
                <a:endParaRPr lang="en-US"/>
              </a:p>
            </p:txBody>
          </p:sp>
          <p:sp>
            <p:nvSpPr>
              <p:cNvPr id="21" name="Line 238"/>
              <p:cNvSpPr>
                <a:spLocks noChangeShapeType="1"/>
              </p:cNvSpPr>
              <p:nvPr userDrawn="1"/>
            </p:nvSpPr>
            <p:spPr bwMode="auto">
              <a:xfrm>
                <a:off x="0" y="3939"/>
                <a:ext cx="624" cy="0"/>
              </a:xfrm>
              <a:prstGeom prst="line">
                <a:avLst/>
              </a:prstGeom>
              <a:noFill/>
              <a:ln w="19050">
                <a:solidFill>
                  <a:schemeClr val="bg2"/>
                </a:solidFill>
                <a:round/>
                <a:headEnd/>
                <a:tailEnd/>
              </a:ln>
              <a:effectLst/>
            </p:spPr>
            <p:txBody>
              <a:bodyPr wrap="none" anchor="ctr"/>
              <a:lstStyle/>
              <a:p>
                <a:pPr>
                  <a:defRPr/>
                </a:pPr>
                <a:endParaRPr lang="en-US"/>
              </a:p>
            </p:txBody>
          </p:sp>
          <p:sp>
            <p:nvSpPr>
              <p:cNvPr id="22" name="Line 239"/>
              <p:cNvSpPr>
                <a:spLocks noChangeShapeType="1"/>
              </p:cNvSpPr>
              <p:nvPr userDrawn="1"/>
            </p:nvSpPr>
            <p:spPr bwMode="auto">
              <a:xfrm>
                <a:off x="0" y="3918"/>
                <a:ext cx="624" cy="0"/>
              </a:xfrm>
              <a:prstGeom prst="line">
                <a:avLst/>
              </a:prstGeom>
              <a:noFill/>
              <a:ln w="9525">
                <a:solidFill>
                  <a:schemeClr val="bg2"/>
                </a:solidFill>
                <a:round/>
                <a:headEnd/>
                <a:tailEnd/>
              </a:ln>
              <a:effectLst/>
            </p:spPr>
            <p:txBody>
              <a:bodyPr wrap="none" anchor="ctr"/>
              <a:lstStyle/>
              <a:p>
                <a:pPr>
                  <a:defRPr/>
                </a:pPr>
                <a:endParaRPr lang="en-US"/>
              </a:p>
            </p:txBody>
          </p:sp>
          <p:sp>
            <p:nvSpPr>
              <p:cNvPr id="23" name="Line 240"/>
              <p:cNvSpPr>
                <a:spLocks noChangeShapeType="1"/>
              </p:cNvSpPr>
              <p:nvPr userDrawn="1"/>
            </p:nvSpPr>
            <p:spPr bwMode="auto">
              <a:xfrm>
                <a:off x="0" y="3510"/>
                <a:ext cx="624" cy="0"/>
              </a:xfrm>
              <a:prstGeom prst="line">
                <a:avLst/>
              </a:prstGeom>
              <a:noFill/>
              <a:ln w="9525">
                <a:solidFill>
                  <a:schemeClr val="bg2"/>
                </a:solidFill>
                <a:round/>
                <a:headEnd/>
                <a:tailEnd/>
              </a:ln>
              <a:effectLst/>
            </p:spPr>
            <p:txBody>
              <a:bodyPr wrap="none" anchor="ctr"/>
              <a:lstStyle/>
              <a:p>
                <a:pPr>
                  <a:defRPr/>
                </a:pPr>
                <a:endParaRPr lang="en-US"/>
              </a:p>
            </p:txBody>
          </p:sp>
          <p:sp>
            <p:nvSpPr>
              <p:cNvPr id="24" name="Line 241"/>
              <p:cNvSpPr>
                <a:spLocks noChangeShapeType="1"/>
              </p:cNvSpPr>
              <p:nvPr userDrawn="1"/>
            </p:nvSpPr>
            <p:spPr bwMode="auto">
              <a:xfrm>
                <a:off x="0" y="3546"/>
                <a:ext cx="624" cy="0"/>
              </a:xfrm>
              <a:prstGeom prst="line">
                <a:avLst/>
              </a:prstGeom>
              <a:noFill/>
              <a:ln w="38100">
                <a:solidFill>
                  <a:schemeClr val="bg2"/>
                </a:solidFill>
                <a:round/>
                <a:headEnd/>
                <a:tailEnd/>
              </a:ln>
              <a:effectLst/>
            </p:spPr>
            <p:txBody>
              <a:bodyPr wrap="none" anchor="ctr"/>
              <a:lstStyle/>
              <a:p>
                <a:pPr>
                  <a:defRPr/>
                </a:pPr>
                <a:endParaRPr lang="en-US"/>
              </a:p>
            </p:txBody>
          </p:sp>
          <p:sp>
            <p:nvSpPr>
              <p:cNvPr id="25" name="Line 242"/>
              <p:cNvSpPr>
                <a:spLocks noChangeShapeType="1"/>
              </p:cNvSpPr>
              <p:nvPr userDrawn="1"/>
            </p:nvSpPr>
            <p:spPr bwMode="auto">
              <a:xfrm>
                <a:off x="0" y="3579"/>
                <a:ext cx="624" cy="0"/>
              </a:xfrm>
              <a:prstGeom prst="line">
                <a:avLst/>
              </a:prstGeom>
              <a:noFill/>
              <a:ln w="19050">
                <a:solidFill>
                  <a:schemeClr val="bg2"/>
                </a:solidFill>
                <a:round/>
                <a:headEnd/>
                <a:tailEnd/>
              </a:ln>
              <a:effectLst/>
            </p:spPr>
            <p:txBody>
              <a:bodyPr wrap="none" anchor="ctr"/>
              <a:lstStyle/>
              <a:p>
                <a:pPr>
                  <a:defRPr/>
                </a:pPr>
                <a:endParaRPr lang="en-US"/>
              </a:p>
            </p:txBody>
          </p:sp>
          <p:sp>
            <p:nvSpPr>
              <p:cNvPr id="26" name="Line 243"/>
              <p:cNvSpPr>
                <a:spLocks noChangeShapeType="1"/>
              </p:cNvSpPr>
              <p:nvPr userDrawn="1"/>
            </p:nvSpPr>
            <p:spPr bwMode="auto">
              <a:xfrm>
                <a:off x="0" y="3420"/>
                <a:ext cx="624" cy="0"/>
              </a:xfrm>
              <a:prstGeom prst="line">
                <a:avLst/>
              </a:prstGeom>
              <a:noFill/>
              <a:ln w="28575">
                <a:solidFill>
                  <a:schemeClr val="bg2"/>
                </a:solidFill>
                <a:round/>
                <a:headEnd/>
                <a:tailEnd/>
              </a:ln>
              <a:effectLst/>
            </p:spPr>
            <p:txBody>
              <a:bodyPr wrap="none" anchor="ctr"/>
              <a:lstStyle/>
              <a:p>
                <a:pPr>
                  <a:defRPr/>
                </a:pPr>
                <a:endParaRPr lang="en-US"/>
              </a:p>
            </p:txBody>
          </p:sp>
          <p:sp>
            <p:nvSpPr>
              <p:cNvPr id="27" name="Line 244"/>
              <p:cNvSpPr>
                <a:spLocks noChangeShapeType="1"/>
              </p:cNvSpPr>
              <p:nvPr userDrawn="1"/>
            </p:nvSpPr>
            <p:spPr bwMode="auto">
              <a:xfrm>
                <a:off x="0" y="3372"/>
                <a:ext cx="624" cy="0"/>
              </a:xfrm>
              <a:prstGeom prst="line">
                <a:avLst/>
              </a:prstGeom>
              <a:noFill/>
              <a:ln w="12700">
                <a:solidFill>
                  <a:schemeClr val="bg2"/>
                </a:solidFill>
                <a:round/>
                <a:headEnd/>
                <a:tailEnd/>
              </a:ln>
              <a:effectLst/>
            </p:spPr>
            <p:txBody>
              <a:bodyPr wrap="none" anchor="ctr"/>
              <a:lstStyle/>
              <a:p>
                <a:pPr>
                  <a:defRPr/>
                </a:pPr>
                <a:endParaRPr lang="en-US"/>
              </a:p>
            </p:txBody>
          </p:sp>
          <p:sp>
            <p:nvSpPr>
              <p:cNvPr id="28" name="Line 245"/>
              <p:cNvSpPr>
                <a:spLocks noChangeShapeType="1"/>
              </p:cNvSpPr>
              <p:nvPr userDrawn="1"/>
            </p:nvSpPr>
            <p:spPr bwMode="auto">
              <a:xfrm>
                <a:off x="0" y="3465"/>
                <a:ext cx="624" cy="0"/>
              </a:xfrm>
              <a:prstGeom prst="line">
                <a:avLst/>
              </a:prstGeom>
              <a:noFill/>
              <a:ln w="19050">
                <a:solidFill>
                  <a:schemeClr val="bg2"/>
                </a:solidFill>
                <a:round/>
                <a:headEnd/>
                <a:tailEnd/>
              </a:ln>
              <a:effectLst/>
            </p:spPr>
            <p:txBody>
              <a:bodyPr wrap="none" anchor="ctr"/>
              <a:lstStyle/>
              <a:p>
                <a:pPr>
                  <a:defRPr/>
                </a:pPr>
                <a:endParaRPr lang="en-US"/>
              </a:p>
            </p:txBody>
          </p:sp>
          <p:sp>
            <p:nvSpPr>
              <p:cNvPr id="29" name="Line 246"/>
              <p:cNvSpPr>
                <a:spLocks noChangeShapeType="1"/>
              </p:cNvSpPr>
              <p:nvPr userDrawn="1"/>
            </p:nvSpPr>
            <p:spPr bwMode="auto">
              <a:xfrm>
                <a:off x="0" y="2973"/>
                <a:ext cx="624" cy="0"/>
              </a:xfrm>
              <a:prstGeom prst="line">
                <a:avLst/>
              </a:prstGeom>
              <a:noFill/>
              <a:ln w="9525">
                <a:solidFill>
                  <a:schemeClr val="bg2"/>
                </a:solidFill>
                <a:round/>
                <a:headEnd/>
                <a:tailEnd/>
              </a:ln>
              <a:effectLst/>
            </p:spPr>
            <p:txBody>
              <a:bodyPr wrap="none" anchor="ctr"/>
              <a:lstStyle/>
              <a:p>
                <a:pPr>
                  <a:defRPr/>
                </a:pPr>
                <a:endParaRPr lang="en-US"/>
              </a:p>
            </p:txBody>
          </p:sp>
          <p:sp>
            <p:nvSpPr>
              <p:cNvPr id="30" name="Line 247"/>
              <p:cNvSpPr>
                <a:spLocks noChangeShapeType="1"/>
              </p:cNvSpPr>
              <p:nvPr userDrawn="1"/>
            </p:nvSpPr>
            <p:spPr bwMode="auto">
              <a:xfrm>
                <a:off x="0" y="2946"/>
                <a:ext cx="624" cy="0"/>
              </a:xfrm>
              <a:prstGeom prst="line">
                <a:avLst/>
              </a:prstGeom>
              <a:noFill/>
              <a:ln w="38100">
                <a:solidFill>
                  <a:schemeClr val="bg2"/>
                </a:solidFill>
                <a:round/>
                <a:headEnd/>
                <a:tailEnd/>
              </a:ln>
              <a:effectLst/>
            </p:spPr>
            <p:txBody>
              <a:bodyPr wrap="none" anchor="ctr"/>
              <a:lstStyle/>
              <a:p>
                <a:pPr>
                  <a:defRPr/>
                </a:pPr>
                <a:endParaRPr lang="en-US"/>
              </a:p>
            </p:txBody>
          </p:sp>
          <p:sp>
            <p:nvSpPr>
              <p:cNvPr id="31" name="Line 248"/>
              <p:cNvSpPr>
                <a:spLocks noChangeShapeType="1"/>
              </p:cNvSpPr>
              <p:nvPr userDrawn="1"/>
            </p:nvSpPr>
            <p:spPr bwMode="auto">
              <a:xfrm>
                <a:off x="0" y="3327"/>
                <a:ext cx="624" cy="0"/>
              </a:xfrm>
              <a:prstGeom prst="line">
                <a:avLst/>
              </a:prstGeom>
              <a:noFill/>
              <a:ln w="19050">
                <a:solidFill>
                  <a:schemeClr val="bg2"/>
                </a:solidFill>
                <a:round/>
                <a:headEnd/>
                <a:tailEnd/>
              </a:ln>
              <a:effectLst/>
            </p:spPr>
            <p:txBody>
              <a:bodyPr wrap="none" anchor="ctr"/>
              <a:lstStyle/>
              <a:p>
                <a:pPr>
                  <a:defRPr/>
                </a:pPr>
                <a:endParaRPr lang="en-US"/>
              </a:p>
            </p:txBody>
          </p:sp>
          <p:sp>
            <p:nvSpPr>
              <p:cNvPr id="32" name="Line 249"/>
              <p:cNvSpPr>
                <a:spLocks noChangeShapeType="1"/>
              </p:cNvSpPr>
              <p:nvPr userDrawn="1"/>
            </p:nvSpPr>
            <p:spPr bwMode="auto">
              <a:xfrm>
                <a:off x="0" y="3201"/>
                <a:ext cx="624" cy="0"/>
              </a:xfrm>
              <a:prstGeom prst="line">
                <a:avLst/>
              </a:prstGeom>
              <a:noFill/>
              <a:ln w="28575">
                <a:solidFill>
                  <a:schemeClr val="bg2"/>
                </a:solidFill>
                <a:round/>
                <a:headEnd/>
                <a:tailEnd/>
              </a:ln>
              <a:effectLst/>
            </p:spPr>
            <p:txBody>
              <a:bodyPr wrap="none" anchor="ctr"/>
              <a:lstStyle/>
              <a:p>
                <a:pPr>
                  <a:defRPr/>
                </a:pPr>
                <a:endParaRPr lang="en-US"/>
              </a:p>
            </p:txBody>
          </p:sp>
          <p:sp>
            <p:nvSpPr>
              <p:cNvPr id="33" name="Line 250"/>
              <p:cNvSpPr>
                <a:spLocks noChangeShapeType="1"/>
              </p:cNvSpPr>
              <p:nvPr userDrawn="1"/>
            </p:nvSpPr>
            <p:spPr bwMode="auto">
              <a:xfrm>
                <a:off x="0" y="3120"/>
                <a:ext cx="624" cy="0"/>
              </a:xfrm>
              <a:prstGeom prst="line">
                <a:avLst/>
              </a:prstGeom>
              <a:noFill/>
              <a:ln w="12700">
                <a:solidFill>
                  <a:schemeClr val="bg2"/>
                </a:solidFill>
                <a:round/>
                <a:headEnd/>
                <a:tailEnd/>
              </a:ln>
              <a:effectLst/>
            </p:spPr>
            <p:txBody>
              <a:bodyPr wrap="none" anchor="ctr"/>
              <a:lstStyle/>
              <a:p>
                <a:pPr>
                  <a:defRPr/>
                </a:pPr>
                <a:endParaRPr lang="en-US"/>
              </a:p>
            </p:txBody>
          </p:sp>
          <p:sp>
            <p:nvSpPr>
              <p:cNvPr id="34" name="Line 251"/>
              <p:cNvSpPr>
                <a:spLocks noChangeShapeType="1"/>
              </p:cNvSpPr>
              <p:nvPr userDrawn="1"/>
            </p:nvSpPr>
            <p:spPr bwMode="auto">
              <a:xfrm>
                <a:off x="0" y="3306"/>
                <a:ext cx="624" cy="0"/>
              </a:xfrm>
              <a:prstGeom prst="line">
                <a:avLst/>
              </a:prstGeom>
              <a:noFill/>
              <a:ln w="9525">
                <a:solidFill>
                  <a:schemeClr val="bg2"/>
                </a:solidFill>
                <a:round/>
                <a:headEnd/>
                <a:tailEnd/>
              </a:ln>
              <a:effectLst/>
            </p:spPr>
            <p:txBody>
              <a:bodyPr wrap="none" anchor="ctr"/>
              <a:lstStyle/>
              <a:p>
                <a:pPr>
                  <a:defRPr/>
                </a:pPr>
                <a:endParaRPr lang="en-US"/>
              </a:p>
            </p:txBody>
          </p:sp>
          <p:sp>
            <p:nvSpPr>
              <p:cNvPr id="35" name="Line 252"/>
              <p:cNvSpPr>
                <a:spLocks noChangeShapeType="1"/>
              </p:cNvSpPr>
              <p:nvPr userDrawn="1"/>
            </p:nvSpPr>
            <p:spPr bwMode="auto">
              <a:xfrm>
                <a:off x="0" y="2994"/>
                <a:ext cx="624" cy="0"/>
              </a:xfrm>
              <a:prstGeom prst="line">
                <a:avLst/>
              </a:prstGeom>
              <a:noFill/>
              <a:ln w="12700">
                <a:solidFill>
                  <a:schemeClr val="bg2"/>
                </a:solidFill>
                <a:round/>
                <a:headEnd/>
                <a:tailEnd/>
              </a:ln>
              <a:effectLst/>
            </p:spPr>
            <p:txBody>
              <a:bodyPr wrap="none" anchor="ctr"/>
              <a:lstStyle/>
              <a:p>
                <a:pPr>
                  <a:defRPr/>
                </a:pPr>
                <a:endParaRPr lang="en-US"/>
              </a:p>
            </p:txBody>
          </p:sp>
          <p:sp>
            <p:nvSpPr>
              <p:cNvPr id="36" name="Line 253"/>
              <p:cNvSpPr>
                <a:spLocks noChangeShapeType="1"/>
              </p:cNvSpPr>
              <p:nvPr userDrawn="1"/>
            </p:nvSpPr>
            <p:spPr bwMode="auto">
              <a:xfrm>
                <a:off x="0" y="3048"/>
                <a:ext cx="624" cy="0"/>
              </a:xfrm>
              <a:prstGeom prst="line">
                <a:avLst/>
              </a:prstGeom>
              <a:noFill/>
              <a:ln w="12700">
                <a:solidFill>
                  <a:schemeClr val="bg2"/>
                </a:solidFill>
                <a:round/>
                <a:headEnd/>
                <a:tailEnd/>
              </a:ln>
              <a:effectLst/>
            </p:spPr>
            <p:txBody>
              <a:bodyPr wrap="none" anchor="ctr"/>
              <a:lstStyle/>
              <a:p>
                <a:pPr>
                  <a:defRPr/>
                </a:pPr>
                <a:endParaRPr lang="en-US"/>
              </a:p>
            </p:txBody>
          </p:sp>
          <p:sp>
            <p:nvSpPr>
              <p:cNvPr id="37" name="Line 254"/>
              <p:cNvSpPr>
                <a:spLocks noChangeShapeType="1"/>
              </p:cNvSpPr>
              <p:nvPr userDrawn="1"/>
            </p:nvSpPr>
            <p:spPr bwMode="auto">
              <a:xfrm>
                <a:off x="0" y="3246"/>
                <a:ext cx="624" cy="0"/>
              </a:xfrm>
              <a:prstGeom prst="line">
                <a:avLst/>
              </a:prstGeom>
              <a:noFill/>
              <a:ln w="19050">
                <a:solidFill>
                  <a:schemeClr val="bg2"/>
                </a:solidFill>
                <a:round/>
                <a:headEnd/>
                <a:tailEnd/>
              </a:ln>
              <a:effectLst/>
            </p:spPr>
            <p:txBody>
              <a:bodyPr wrap="none" anchor="ctr"/>
              <a:lstStyle/>
              <a:p>
                <a:pPr>
                  <a:defRPr/>
                </a:pPr>
                <a:endParaRPr lang="en-US"/>
              </a:p>
            </p:txBody>
          </p:sp>
          <p:sp>
            <p:nvSpPr>
              <p:cNvPr id="38" name="Line 255"/>
              <p:cNvSpPr>
                <a:spLocks noChangeShapeType="1"/>
              </p:cNvSpPr>
              <p:nvPr userDrawn="1"/>
            </p:nvSpPr>
            <p:spPr bwMode="auto">
              <a:xfrm>
                <a:off x="0" y="3225"/>
                <a:ext cx="624" cy="0"/>
              </a:xfrm>
              <a:prstGeom prst="line">
                <a:avLst/>
              </a:prstGeom>
              <a:noFill/>
              <a:ln w="9525">
                <a:solidFill>
                  <a:schemeClr val="bg2"/>
                </a:solidFill>
                <a:round/>
                <a:headEnd/>
                <a:tailEnd/>
              </a:ln>
              <a:effectLst/>
            </p:spPr>
            <p:txBody>
              <a:bodyPr wrap="none" anchor="ctr"/>
              <a:lstStyle/>
              <a:p>
                <a:pPr>
                  <a:defRPr/>
                </a:pPr>
                <a:endParaRPr lang="en-US"/>
              </a:p>
            </p:txBody>
          </p:sp>
          <p:sp>
            <p:nvSpPr>
              <p:cNvPr id="39" name="Line 256"/>
              <p:cNvSpPr>
                <a:spLocks noChangeShapeType="1"/>
              </p:cNvSpPr>
              <p:nvPr userDrawn="1"/>
            </p:nvSpPr>
            <p:spPr bwMode="auto">
              <a:xfrm>
                <a:off x="0" y="2831"/>
                <a:ext cx="624" cy="0"/>
              </a:xfrm>
              <a:prstGeom prst="line">
                <a:avLst/>
              </a:prstGeom>
              <a:noFill/>
              <a:ln w="28575">
                <a:solidFill>
                  <a:schemeClr val="bg2"/>
                </a:solidFill>
                <a:round/>
                <a:headEnd/>
                <a:tailEnd/>
              </a:ln>
              <a:effectLst/>
            </p:spPr>
            <p:txBody>
              <a:bodyPr wrap="none" anchor="ctr"/>
              <a:lstStyle/>
              <a:p>
                <a:pPr>
                  <a:defRPr/>
                </a:pPr>
                <a:endParaRPr lang="en-US"/>
              </a:p>
            </p:txBody>
          </p:sp>
          <p:sp>
            <p:nvSpPr>
              <p:cNvPr id="40" name="Line 257"/>
              <p:cNvSpPr>
                <a:spLocks noChangeShapeType="1"/>
              </p:cNvSpPr>
              <p:nvPr userDrawn="1"/>
            </p:nvSpPr>
            <p:spPr bwMode="auto">
              <a:xfrm>
                <a:off x="0" y="2750"/>
                <a:ext cx="624" cy="0"/>
              </a:xfrm>
              <a:prstGeom prst="line">
                <a:avLst/>
              </a:prstGeom>
              <a:noFill/>
              <a:ln w="12700">
                <a:solidFill>
                  <a:schemeClr val="bg2"/>
                </a:solidFill>
                <a:round/>
                <a:headEnd/>
                <a:tailEnd/>
              </a:ln>
              <a:effectLst/>
            </p:spPr>
            <p:txBody>
              <a:bodyPr wrap="none" anchor="ctr"/>
              <a:lstStyle/>
              <a:p>
                <a:pPr>
                  <a:defRPr/>
                </a:pPr>
                <a:endParaRPr lang="en-US"/>
              </a:p>
            </p:txBody>
          </p:sp>
          <p:sp>
            <p:nvSpPr>
              <p:cNvPr id="41" name="Line 258"/>
              <p:cNvSpPr>
                <a:spLocks noChangeShapeType="1"/>
              </p:cNvSpPr>
              <p:nvPr userDrawn="1"/>
            </p:nvSpPr>
            <p:spPr bwMode="auto">
              <a:xfrm>
                <a:off x="0" y="2678"/>
                <a:ext cx="624" cy="0"/>
              </a:xfrm>
              <a:prstGeom prst="line">
                <a:avLst/>
              </a:prstGeom>
              <a:noFill/>
              <a:ln w="12700">
                <a:solidFill>
                  <a:schemeClr val="bg2"/>
                </a:solidFill>
                <a:round/>
                <a:headEnd/>
                <a:tailEnd/>
              </a:ln>
              <a:effectLst/>
            </p:spPr>
            <p:txBody>
              <a:bodyPr wrap="none" anchor="ctr"/>
              <a:lstStyle/>
              <a:p>
                <a:pPr>
                  <a:defRPr/>
                </a:pPr>
                <a:endParaRPr lang="en-US"/>
              </a:p>
            </p:txBody>
          </p:sp>
          <p:sp>
            <p:nvSpPr>
              <p:cNvPr id="42" name="Line 259"/>
              <p:cNvSpPr>
                <a:spLocks noChangeShapeType="1"/>
              </p:cNvSpPr>
              <p:nvPr userDrawn="1"/>
            </p:nvSpPr>
            <p:spPr bwMode="auto">
              <a:xfrm>
                <a:off x="0" y="2876"/>
                <a:ext cx="624" cy="0"/>
              </a:xfrm>
              <a:prstGeom prst="line">
                <a:avLst/>
              </a:prstGeom>
              <a:noFill/>
              <a:ln w="19050">
                <a:solidFill>
                  <a:schemeClr val="bg2"/>
                </a:solidFill>
                <a:round/>
                <a:headEnd/>
                <a:tailEnd/>
              </a:ln>
              <a:effectLst/>
            </p:spPr>
            <p:txBody>
              <a:bodyPr wrap="none" anchor="ctr"/>
              <a:lstStyle/>
              <a:p>
                <a:pPr>
                  <a:defRPr/>
                </a:pPr>
                <a:endParaRPr lang="en-US"/>
              </a:p>
            </p:txBody>
          </p:sp>
          <p:sp>
            <p:nvSpPr>
              <p:cNvPr id="43" name="Line 260"/>
              <p:cNvSpPr>
                <a:spLocks noChangeShapeType="1"/>
              </p:cNvSpPr>
              <p:nvPr userDrawn="1"/>
            </p:nvSpPr>
            <p:spPr bwMode="auto">
              <a:xfrm>
                <a:off x="0" y="2855"/>
                <a:ext cx="624" cy="0"/>
              </a:xfrm>
              <a:prstGeom prst="line">
                <a:avLst/>
              </a:prstGeom>
              <a:noFill/>
              <a:ln w="9525">
                <a:solidFill>
                  <a:schemeClr val="bg2"/>
                </a:solidFill>
                <a:round/>
                <a:headEnd/>
                <a:tailEnd/>
              </a:ln>
              <a:effectLst/>
            </p:spPr>
            <p:txBody>
              <a:bodyPr wrap="none" anchor="ctr"/>
              <a:lstStyle/>
              <a:p>
                <a:pPr>
                  <a:defRPr/>
                </a:pPr>
                <a:endParaRPr lang="en-US"/>
              </a:p>
            </p:txBody>
          </p:sp>
          <p:sp>
            <p:nvSpPr>
              <p:cNvPr id="44" name="Line 261"/>
              <p:cNvSpPr>
                <a:spLocks noChangeShapeType="1"/>
              </p:cNvSpPr>
              <p:nvPr userDrawn="1"/>
            </p:nvSpPr>
            <p:spPr bwMode="auto">
              <a:xfrm>
                <a:off x="0" y="2554"/>
                <a:ext cx="624" cy="0"/>
              </a:xfrm>
              <a:prstGeom prst="line">
                <a:avLst/>
              </a:prstGeom>
              <a:noFill/>
              <a:ln w="9525">
                <a:solidFill>
                  <a:schemeClr val="bg2"/>
                </a:solidFill>
                <a:round/>
                <a:headEnd/>
                <a:tailEnd/>
              </a:ln>
              <a:effectLst/>
            </p:spPr>
            <p:txBody>
              <a:bodyPr wrap="none" anchor="ctr"/>
              <a:lstStyle/>
              <a:p>
                <a:pPr>
                  <a:defRPr/>
                </a:pPr>
                <a:endParaRPr lang="en-US"/>
              </a:p>
            </p:txBody>
          </p:sp>
          <p:sp>
            <p:nvSpPr>
              <p:cNvPr id="45" name="Line 262"/>
              <p:cNvSpPr>
                <a:spLocks noChangeShapeType="1"/>
              </p:cNvSpPr>
              <p:nvPr userDrawn="1"/>
            </p:nvSpPr>
            <p:spPr bwMode="auto">
              <a:xfrm>
                <a:off x="0" y="2590"/>
                <a:ext cx="624" cy="0"/>
              </a:xfrm>
              <a:prstGeom prst="line">
                <a:avLst/>
              </a:prstGeom>
              <a:noFill/>
              <a:ln w="38100">
                <a:solidFill>
                  <a:schemeClr val="bg2"/>
                </a:solidFill>
                <a:round/>
                <a:headEnd/>
                <a:tailEnd/>
              </a:ln>
              <a:effectLst/>
            </p:spPr>
            <p:txBody>
              <a:bodyPr wrap="none" anchor="ctr"/>
              <a:lstStyle/>
              <a:p>
                <a:pPr>
                  <a:defRPr/>
                </a:pPr>
                <a:endParaRPr lang="en-US"/>
              </a:p>
            </p:txBody>
          </p:sp>
          <p:sp>
            <p:nvSpPr>
              <p:cNvPr id="46" name="Line 263"/>
              <p:cNvSpPr>
                <a:spLocks noChangeShapeType="1"/>
              </p:cNvSpPr>
              <p:nvPr userDrawn="1"/>
            </p:nvSpPr>
            <p:spPr bwMode="auto">
              <a:xfrm>
                <a:off x="0" y="2623"/>
                <a:ext cx="624" cy="0"/>
              </a:xfrm>
              <a:prstGeom prst="line">
                <a:avLst/>
              </a:prstGeom>
              <a:noFill/>
              <a:ln w="19050">
                <a:solidFill>
                  <a:schemeClr val="bg2"/>
                </a:solidFill>
                <a:round/>
                <a:headEnd/>
                <a:tailEnd/>
              </a:ln>
              <a:effectLst/>
            </p:spPr>
            <p:txBody>
              <a:bodyPr wrap="none" anchor="ctr"/>
              <a:lstStyle/>
              <a:p>
                <a:pPr>
                  <a:defRPr/>
                </a:pPr>
                <a:endParaRPr lang="en-US"/>
              </a:p>
            </p:txBody>
          </p:sp>
          <p:sp>
            <p:nvSpPr>
              <p:cNvPr id="47" name="Line 264"/>
              <p:cNvSpPr>
                <a:spLocks noChangeShapeType="1"/>
              </p:cNvSpPr>
              <p:nvPr userDrawn="1"/>
            </p:nvSpPr>
            <p:spPr bwMode="auto">
              <a:xfrm>
                <a:off x="0" y="2464"/>
                <a:ext cx="624" cy="0"/>
              </a:xfrm>
              <a:prstGeom prst="line">
                <a:avLst/>
              </a:prstGeom>
              <a:noFill/>
              <a:ln w="28575">
                <a:solidFill>
                  <a:schemeClr val="bg2"/>
                </a:solidFill>
                <a:round/>
                <a:headEnd/>
                <a:tailEnd/>
              </a:ln>
              <a:effectLst/>
            </p:spPr>
            <p:txBody>
              <a:bodyPr wrap="none" anchor="ctr"/>
              <a:lstStyle/>
              <a:p>
                <a:pPr>
                  <a:defRPr/>
                </a:pPr>
                <a:endParaRPr lang="en-US"/>
              </a:p>
            </p:txBody>
          </p:sp>
          <p:sp>
            <p:nvSpPr>
              <p:cNvPr id="48" name="Line 265"/>
              <p:cNvSpPr>
                <a:spLocks noChangeShapeType="1"/>
              </p:cNvSpPr>
              <p:nvPr userDrawn="1"/>
            </p:nvSpPr>
            <p:spPr bwMode="auto">
              <a:xfrm>
                <a:off x="0" y="2416"/>
                <a:ext cx="624" cy="0"/>
              </a:xfrm>
              <a:prstGeom prst="line">
                <a:avLst/>
              </a:prstGeom>
              <a:noFill/>
              <a:ln w="12700">
                <a:solidFill>
                  <a:schemeClr val="bg2"/>
                </a:solidFill>
                <a:round/>
                <a:headEnd/>
                <a:tailEnd/>
              </a:ln>
              <a:effectLst/>
            </p:spPr>
            <p:txBody>
              <a:bodyPr wrap="none" anchor="ctr"/>
              <a:lstStyle/>
              <a:p>
                <a:pPr>
                  <a:defRPr/>
                </a:pPr>
                <a:endParaRPr lang="en-US"/>
              </a:p>
            </p:txBody>
          </p:sp>
          <p:sp>
            <p:nvSpPr>
              <p:cNvPr id="49" name="Line 266"/>
              <p:cNvSpPr>
                <a:spLocks noChangeShapeType="1"/>
              </p:cNvSpPr>
              <p:nvPr userDrawn="1"/>
            </p:nvSpPr>
            <p:spPr bwMode="auto">
              <a:xfrm>
                <a:off x="0" y="2509"/>
                <a:ext cx="624" cy="0"/>
              </a:xfrm>
              <a:prstGeom prst="line">
                <a:avLst/>
              </a:prstGeom>
              <a:noFill/>
              <a:ln w="19050">
                <a:solidFill>
                  <a:schemeClr val="bg2"/>
                </a:solidFill>
                <a:round/>
                <a:headEnd/>
                <a:tailEnd/>
              </a:ln>
              <a:effectLst/>
            </p:spPr>
            <p:txBody>
              <a:bodyPr wrap="none" anchor="ctr"/>
              <a:lstStyle/>
              <a:p>
                <a:pPr>
                  <a:defRPr/>
                </a:pPr>
                <a:endParaRPr lang="en-US"/>
              </a:p>
            </p:txBody>
          </p:sp>
          <p:sp>
            <p:nvSpPr>
              <p:cNvPr id="50" name="Line 267"/>
              <p:cNvSpPr>
                <a:spLocks noChangeShapeType="1"/>
              </p:cNvSpPr>
              <p:nvPr userDrawn="1"/>
            </p:nvSpPr>
            <p:spPr bwMode="auto">
              <a:xfrm>
                <a:off x="0" y="2371"/>
                <a:ext cx="624" cy="0"/>
              </a:xfrm>
              <a:prstGeom prst="line">
                <a:avLst/>
              </a:prstGeom>
              <a:noFill/>
              <a:ln w="19050">
                <a:solidFill>
                  <a:schemeClr val="bg2"/>
                </a:solidFill>
                <a:round/>
                <a:headEnd/>
                <a:tailEnd/>
              </a:ln>
              <a:effectLst/>
            </p:spPr>
            <p:txBody>
              <a:bodyPr wrap="none" anchor="ctr"/>
              <a:lstStyle/>
              <a:p>
                <a:pPr>
                  <a:defRPr/>
                </a:pPr>
                <a:endParaRPr lang="en-US"/>
              </a:p>
            </p:txBody>
          </p:sp>
          <p:sp>
            <p:nvSpPr>
              <p:cNvPr id="51" name="Line 268"/>
              <p:cNvSpPr>
                <a:spLocks noChangeShapeType="1"/>
              </p:cNvSpPr>
              <p:nvPr userDrawn="1"/>
            </p:nvSpPr>
            <p:spPr bwMode="auto">
              <a:xfrm>
                <a:off x="0" y="2245"/>
                <a:ext cx="624" cy="0"/>
              </a:xfrm>
              <a:prstGeom prst="line">
                <a:avLst/>
              </a:prstGeom>
              <a:noFill/>
              <a:ln w="28575">
                <a:solidFill>
                  <a:schemeClr val="bg2"/>
                </a:solidFill>
                <a:round/>
                <a:headEnd/>
                <a:tailEnd/>
              </a:ln>
              <a:effectLst/>
            </p:spPr>
            <p:txBody>
              <a:bodyPr wrap="none" anchor="ctr"/>
              <a:lstStyle/>
              <a:p>
                <a:pPr>
                  <a:defRPr/>
                </a:pPr>
                <a:endParaRPr lang="en-US"/>
              </a:p>
            </p:txBody>
          </p:sp>
          <p:sp>
            <p:nvSpPr>
              <p:cNvPr id="52" name="Line 269"/>
              <p:cNvSpPr>
                <a:spLocks noChangeShapeType="1"/>
              </p:cNvSpPr>
              <p:nvPr userDrawn="1"/>
            </p:nvSpPr>
            <p:spPr bwMode="auto">
              <a:xfrm>
                <a:off x="0" y="2350"/>
                <a:ext cx="624" cy="0"/>
              </a:xfrm>
              <a:prstGeom prst="line">
                <a:avLst/>
              </a:prstGeom>
              <a:noFill/>
              <a:ln w="9525">
                <a:solidFill>
                  <a:schemeClr val="bg2"/>
                </a:solidFill>
                <a:round/>
                <a:headEnd/>
                <a:tailEnd/>
              </a:ln>
              <a:effectLst/>
            </p:spPr>
            <p:txBody>
              <a:bodyPr wrap="none" anchor="ctr"/>
              <a:lstStyle/>
              <a:p>
                <a:pPr>
                  <a:defRPr/>
                </a:pPr>
                <a:endParaRPr lang="en-US"/>
              </a:p>
            </p:txBody>
          </p:sp>
          <p:sp>
            <p:nvSpPr>
              <p:cNvPr id="53" name="Line 270"/>
              <p:cNvSpPr>
                <a:spLocks noChangeShapeType="1"/>
              </p:cNvSpPr>
              <p:nvPr userDrawn="1"/>
            </p:nvSpPr>
            <p:spPr bwMode="auto">
              <a:xfrm>
                <a:off x="0" y="2290"/>
                <a:ext cx="624" cy="0"/>
              </a:xfrm>
              <a:prstGeom prst="line">
                <a:avLst/>
              </a:prstGeom>
              <a:noFill/>
              <a:ln w="19050">
                <a:solidFill>
                  <a:schemeClr val="bg2"/>
                </a:solidFill>
                <a:round/>
                <a:headEnd/>
                <a:tailEnd/>
              </a:ln>
              <a:effectLst/>
            </p:spPr>
            <p:txBody>
              <a:bodyPr wrap="none" anchor="ctr"/>
              <a:lstStyle/>
              <a:p>
                <a:pPr>
                  <a:defRPr/>
                </a:pPr>
                <a:endParaRPr lang="en-US"/>
              </a:p>
            </p:txBody>
          </p:sp>
          <p:sp>
            <p:nvSpPr>
              <p:cNvPr id="54" name="Line 271"/>
              <p:cNvSpPr>
                <a:spLocks noChangeShapeType="1"/>
              </p:cNvSpPr>
              <p:nvPr userDrawn="1"/>
            </p:nvSpPr>
            <p:spPr bwMode="auto">
              <a:xfrm>
                <a:off x="0" y="2269"/>
                <a:ext cx="624" cy="0"/>
              </a:xfrm>
              <a:prstGeom prst="line">
                <a:avLst/>
              </a:prstGeom>
              <a:noFill/>
              <a:ln w="9525">
                <a:solidFill>
                  <a:schemeClr val="bg2"/>
                </a:solidFill>
                <a:round/>
                <a:headEnd/>
                <a:tailEnd/>
              </a:ln>
              <a:effectLst/>
            </p:spPr>
            <p:txBody>
              <a:bodyPr wrap="none" anchor="ctr"/>
              <a:lstStyle/>
              <a:p>
                <a:pPr>
                  <a:defRPr/>
                </a:pPr>
                <a:endParaRPr lang="en-US"/>
              </a:p>
            </p:txBody>
          </p:sp>
          <p:sp>
            <p:nvSpPr>
              <p:cNvPr id="55" name="Line 272"/>
              <p:cNvSpPr>
                <a:spLocks noChangeShapeType="1"/>
              </p:cNvSpPr>
              <p:nvPr userDrawn="1"/>
            </p:nvSpPr>
            <p:spPr bwMode="auto">
              <a:xfrm>
                <a:off x="0" y="2130"/>
                <a:ext cx="624" cy="0"/>
              </a:xfrm>
              <a:prstGeom prst="line">
                <a:avLst/>
              </a:prstGeom>
              <a:noFill/>
              <a:ln w="9525">
                <a:solidFill>
                  <a:schemeClr val="bg2"/>
                </a:solidFill>
                <a:round/>
                <a:headEnd/>
                <a:tailEnd/>
              </a:ln>
              <a:effectLst/>
            </p:spPr>
            <p:txBody>
              <a:bodyPr wrap="none" anchor="ctr"/>
              <a:lstStyle/>
              <a:p>
                <a:pPr>
                  <a:defRPr/>
                </a:pPr>
                <a:endParaRPr lang="en-US"/>
              </a:p>
            </p:txBody>
          </p:sp>
          <p:sp>
            <p:nvSpPr>
              <p:cNvPr id="56" name="Line 273"/>
              <p:cNvSpPr>
                <a:spLocks noChangeShapeType="1"/>
              </p:cNvSpPr>
              <p:nvPr userDrawn="1"/>
            </p:nvSpPr>
            <p:spPr bwMode="auto">
              <a:xfrm>
                <a:off x="0" y="2166"/>
                <a:ext cx="624" cy="0"/>
              </a:xfrm>
              <a:prstGeom prst="line">
                <a:avLst/>
              </a:prstGeom>
              <a:noFill/>
              <a:ln w="38100">
                <a:solidFill>
                  <a:schemeClr val="bg2"/>
                </a:solidFill>
                <a:round/>
                <a:headEnd/>
                <a:tailEnd/>
              </a:ln>
              <a:effectLst/>
            </p:spPr>
            <p:txBody>
              <a:bodyPr wrap="none" anchor="ctr"/>
              <a:lstStyle/>
              <a:p>
                <a:pPr>
                  <a:defRPr/>
                </a:pPr>
                <a:endParaRPr lang="en-US"/>
              </a:p>
            </p:txBody>
          </p:sp>
          <p:sp>
            <p:nvSpPr>
              <p:cNvPr id="57" name="Line 274"/>
              <p:cNvSpPr>
                <a:spLocks noChangeShapeType="1"/>
              </p:cNvSpPr>
              <p:nvPr userDrawn="1"/>
            </p:nvSpPr>
            <p:spPr bwMode="auto">
              <a:xfrm>
                <a:off x="0" y="2199"/>
                <a:ext cx="624" cy="0"/>
              </a:xfrm>
              <a:prstGeom prst="line">
                <a:avLst/>
              </a:prstGeom>
              <a:noFill/>
              <a:ln w="19050">
                <a:solidFill>
                  <a:schemeClr val="bg2"/>
                </a:solidFill>
                <a:round/>
                <a:headEnd/>
                <a:tailEnd/>
              </a:ln>
              <a:effectLst/>
            </p:spPr>
            <p:txBody>
              <a:bodyPr wrap="none" anchor="ctr"/>
              <a:lstStyle/>
              <a:p>
                <a:pPr>
                  <a:defRPr/>
                </a:pPr>
                <a:endParaRPr lang="en-US"/>
              </a:p>
            </p:txBody>
          </p:sp>
          <p:sp>
            <p:nvSpPr>
              <p:cNvPr id="58" name="Line 275"/>
              <p:cNvSpPr>
                <a:spLocks noChangeShapeType="1"/>
              </p:cNvSpPr>
              <p:nvPr userDrawn="1"/>
            </p:nvSpPr>
            <p:spPr bwMode="auto">
              <a:xfrm>
                <a:off x="0" y="2040"/>
                <a:ext cx="624" cy="0"/>
              </a:xfrm>
              <a:prstGeom prst="line">
                <a:avLst/>
              </a:prstGeom>
              <a:noFill/>
              <a:ln w="28575">
                <a:solidFill>
                  <a:schemeClr val="bg2"/>
                </a:solidFill>
                <a:round/>
                <a:headEnd/>
                <a:tailEnd/>
              </a:ln>
              <a:effectLst/>
            </p:spPr>
            <p:txBody>
              <a:bodyPr wrap="none" anchor="ctr"/>
              <a:lstStyle/>
              <a:p>
                <a:pPr>
                  <a:defRPr/>
                </a:pPr>
                <a:endParaRPr lang="en-US"/>
              </a:p>
            </p:txBody>
          </p:sp>
          <p:sp>
            <p:nvSpPr>
              <p:cNvPr id="59" name="Line 276"/>
              <p:cNvSpPr>
                <a:spLocks noChangeShapeType="1"/>
              </p:cNvSpPr>
              <p:nvPr userDrawn="1"/>
            </p:nvSpPr>
            <p:spPr bwMode="auto">
              <a:xfrm>
                <a:off x="0" y="1992"/>
                <a:ext cx="624" cy="0"/>
              </a:xfrm>
              <a:prstGeom prst="line">
                <a:avLst/>
              </a:prstGeom>
              <a:noFill/>
              <a:ln w="12700">
                <a:solidFill>
                  <a:schemeClr val="bg2"/>
                </a:solidFill>
                <a:round/>
                <a:headEnd/>
                <a:tailEnd/>
              </a:ln>
              <a:effectLst/>
            </p:spPr>
            <p:txBody>
              <a:bodyPr wrap="none" anchor="ctr"/>
              <a:lstStyle/>
              <a:p>
                <a:pPr>
                  <a:defRPr/>
                </a:pPr>
                <a:endParaRPr lang="en-US"/>
              </a:p>
            </p:txBody>
          </p:sp>
          <p:sp>
            <p:nvSpPr>
              <p:cNvPr id="60" name="Line 277"/>
              <p:cNvSpPr>
                <a:spLocks noChangeShapeType="1"/>
              </p:cNvSpPr>
              <p:nvPr userDrawn="1"/>
            </p:nvSpPr>
            <p:spPr bwMode="auto">
              <a:xfrm>
                <a:off x="0" y="2085"/>
                <a:ext cx="624" cy="0"/>
              </a:xfrm>
              <a:prstGeom prst="line">
                <a:avLst/>
              </a:prstGeom>
              <a:noFill/>
              <a:ln w="19050">
                <a:solidFill>
                  <a:schemeClr val="bg2"/>
                </a:solidFill>
                <a:round/>
                <a:headEnd/>
                <a:tailEnd/>
              </a:ln>
              <a:effectLst/>
            </p:spPr>
            <p:txBody>
              <a:bodyPr wrap="none" anchor="ctr"/>
              <a:lstStyle/>
              <a:p>
                <a:pPr>
                  <a:defRPr/>
                </a:pPr>
                <a:endParaRPr lang="en-US"/>
              </a:p>
            </p:txBody>
          </p:sp>
          <p:sp>
            <p:nvSpPr>
              <p:cNvPr id="61" name="Line 278"/>
              <p:cNvSpPr>
                <a:spLocks noChangeShapeType="1"/>
              </p:cNvSpPr>
              <p:nvPr userDrawn="1"/>
            </p:nvSpPr>
            <p:spPr bwMode="auto">
              <a:xfrm>
                <a:off x="0" y="1593"/>
                <a:ext cx="624" cy="0"/>
              </a:xfrm>
              <a:prstGeom prst="line">
                <a:avLst/>
              </a:prstGeom>
              <a:noFill/>
              <a:ln w="9525">
                <a:solidFill>
                  <a:schemeClr val="bg2"/>
                </a:solidFill>
                <a:round/>
                <a:headEnd/>
                <a:tailEnd/>
              </a:ln>
              <a:effectLst/>
            </p:spPr>
            <p:txBody>
              <a:bodyPr wrap="none" anchor="ctr"/>
              <a:lstStyle/>
              <a:p>
                <a:pPr>
                  <a:defRPr/>
                </a:pPr>
                <a:endParaRPr lang="en-US"/>
              </a:p>
            </p:txBody>
          </p:sp>
          <p:sp>
            <p:nvSpPr>
              <p:cNvPr id="62" name="Line 279"/>
              <p:cNvSpPr>
                <a:spLocks noChangeShapeType="1"/>
              </p:cNvSpPr>
              <p:nvPr userDrawn="1"/>
            </p:nvSpPr>
            <p:spPr bwMode="auto">
              <a:xfrm>
                <a:off x="0" y="1566"/>
                <a:ext cx="624" cy="0"/>
              </a:xfrm>
              <a:prstGeom prst="line">
                <a:avLst/>
              </a:prstGeom>
              <a:noFill/>
              <a:ln w="38100">
                <a:solidFill>
                  <a:schemeClr val="bg2"/>
                </a:solidFill>
                <a:round/>
                <a:headEnd/>
                <a:tailEnd/>
              </a:ln>
              <a:effectLst/>
            </p:spPr>
            <p:txBody>
              <a:bodyPr wrap="none" anchor="ctr"/>
              <a:lstStyle/>
              <a:p>
                <a:pPr>
                  <a:defRPr/>
                </a:pPr>
                <a:endParaRPr lang="en-US"/>
              </a:p>
            </p:txBody>
          </p:sp>
          <p:sp>
            <p:nvSpPr>
              <p:cNvPr id="63" name="Line 280"/>
              <p:cNvSpPr>
                <a:spLocks noChangeShapeType="1"/>
              </p:cNvSpPr>
              <p:nvPr userDrawn="1"/>
            </p:nvSpPr>
            <p:spPr bwMode="auto">
              <a:xfrm>
                <a:off x="0" y="1947"/>
                <a:ext cx="624" cy="0"/>
              </a:xfrm>
              <a:prstGeom prst="line">
                <a:avLst/>
              </a:prstGeom>
              <a:noFill/>
              <a:ln w="19050">
                <a:solidFill>
                  <a:schemeClr val="bg2"/>
                </a:solidFill>
                <a:round/>
                <a:headEnd/>
                <a:tailEnd/>
              </a:ln>
              <a:effectLst/>
            </p:spPr>
            <p:txBody>
              <a:bodyPr wrap="none" anchor="ctr"/>
              <a:lstStyle/>
              <a:p>
                <a:pPr>
                  <a:defRPr/>
                </a:pPr>
                <a:endParaRPr lang="en-US"/>
              </a:p>
            </p:txBody>
          </p:sp>
          <p:sp>
            <p:nvSpPr>
              <p:cNvPr id="64" name="Line 281"/>
              <p:cNvSpPr>
                <a:spLocks noChangeShapeType="1"/>
              </p:cNvSpPr>
              <p:nvPr userDrawn="1"/>
            </p:nvSpPr>
            <p:spPr bwMode="auto">
              <a:xfrm>
                <a:off x="0" y="1821"/>
                <a:ext cx="624" cy="0"/>
              </a:xfrm>
              <a:prstGeom prst="line">
                <a:avLst/>
              </a:prstGeom>
              <a:noFill/>
              <a:ln w="28575">
                <a:solidFill>
                  <a:schemeClr val="bg2"/>
                </a:solidFill>
                <a:round/>
                <a:headEnd/>
                <a:tailEnd/>
              </a:ln>
              <a:effectLst/>
            </p:spPr>
            <p:txBody>
              <a:bodyPr wrap="none" anchor="ctr"/>
              <a:lstStyle/>
              <a:p>
                <a:pPr>
                  <a:defRPr/>
                </a:pPr>
                <a:endParaRPr lang="en-US"/>
              </a:p>
            </p:txBody>
          </p:sp>
          <p:sp>
            <p:nvSpPr>
              <p:cNvPr id="65" name="Line 282"/>
              <p:cNvSpPr>
                <a:spLocks noChangeShapeType="1"/>
              </p:cNvSpPr>
              <p:nvPr userDrawn="1"/>
            </p:nvSpPr>
            <p:spPr bwMode="auto">
              <a:xfrm>
                <a:off x="0" y="1740"/>
                <a:ext cx="624" cy="0"/>
              </a:xfrm>
              <a:prstGeom prst="line">
                <a:avLst/>
              </a:prstGeom>
              <a:noFill/>
              <a:ln w="12700">
                <a:solidFill>
                  <a:schemeClr val="bg2"/>
                </a:solidFill>
                <a:round/>
                <a:headEnd/>
                <a:tailEnd/>
              </a:ln>
              <a:effectLst/>
            </p:spPr>
            <p:txBody>
              <a:bodyPr wrap="none" anchor="ctr"/>
              <a:lstStyle/>
              <a:p>
                <a:pPr>
                  <a:defRPr/>
                </a:pPr>
                <a:endParaRPr lang="en-US"/>
              </a:p>
            </p:txBody>
          </p:sp>
          <p:sp>
            <p:nvSpPr>
              <p:cNvPr id="66" name="Line 283"/>
              <p:cNvSpPr>
                <a:spLocks noChangeShapeType="1"/>
              </p:cNvSpPr>
              <p:nvPr userDrawn="1"/>
            </p:nvSpPr>
            <p:spPr bwMode="auto">
              <a:xfrm>
                <a:off x="0" y="1926"/>
                <a:ext cx="624" cy="0"/>
              </a:xfrm>
              <a:prstGeom prst="line">
                <a:avLst/>
              </a:prstGeom>
              <a:noFill/>
              <a:ln w="9525">
                <a:solidFill>
                  <a:schemeClr val="bg2"/>
                </a:solidFill>
                <a:round/>
                <a:headEnd/>
                <a:tailEnd/>
              </a:ln>
              <a:effectLst/>
            </p:spPr>
            <p:txBody>
              <a:bodyPr wrap="none" anchor="ctr"/>
              <a:lstStyle/>
              <a:p>
                <a:pPr>
                  <a:defRPr/>
                </a:pPr>
                <a:endParaRPr lang="en-US"/>
              </a:p>
            </p:txBody>
          </p:sp>
          <p:sp>
            <p:nvSpPr>
              <p:cNvPr id="67" name="Line 284"/>
              <p:cNvSpPr>
                <a:spLocks noChangeShapeType="1"/>
              </p:cNvSpPr>
              <p:nvPr userDrawn="1"/>
            </p:nvSpPr>
            <p:spPr bwMode="auto">
              <a:xfrm>
                <a:off x="0" y="1614"/>
                <a:ext cx="624" cy="0"/>
              </a:xfrm>
              <a:prstGeom prst="line">
                <a:avLst/>
              </a:prstGeom>
              <a:noFill/>
              <a:ln w="12700">
                <a:solidFill>
                  <a:schemeClr val="bg2"/>
                </a:solidFill>
                <a:round/>
                <a:headEnd/>
                <a:tailEnd/>
              </a:ln>
              <a:effectLst/>
            </p:spPr>
            <p:txBody>
              <a:bodyPr wrap="none" anchor="ctr"/>
              <a:lstStyle/>
              <a:p>
                <a:pPr>
                  <a:defRPr/>
                </a:pPr>
                <a:endParaRPr lang="en-US"/>
              </a:p>
            </p:txBody>
          </p:sp>
          <p:sp>
            <p:nvSpPr>
              <p:cNvPr id="68" name="Line 285"/>
              <p:cNvSpPr>
                <a:spLocks noChangeShapeType="1"/>
              </p:cNvSpPr>
              <p:nvPr userDrawn="1"/>
            </p:nvSpPr>
            <p:spPr bwMode="auto">
              <a:xfrm>
                <a:off x="0" y="1668"/>
                <a:ext cx="624" cy="0"/>
              </a:xfrm>
              <a:prstGeom prst="line">
                <a:avLst/>
              </a:prstGeom>
              <a:noFill/>
              <a:ln w="12700">
                <a:solidFill>
                  <a:schemeClr val="bg2"/>
                </a:solidFill>
                <a:round/>
                <a:headEnd/>
                <a:tailEnd/>
              </a:ln>
              <a:effectLst/>
            </p:spPr>
            <p:txBody>
              <a:bodyPr wrap="none" anchor="ctr"/>
              <a:lstStyle/>
              <a:p>
                <a:pPr>
                  <a:defRPr/>
                </a:pPr>
                <a:endParaRPr lang="en-US"/>
              </a:p>
            </p:txBody>
          </p:sp>
          <p:sp>
            <p:nvSpPr>
              <p:cNvPr id="69" name="Line 286"/>
              <p:cNvSpPr>
                <a:spLocks noChangeShapeType="1"/>
              </p:cNvSpPr>
              <p:nvPr userDrawn="1"/>
            </p:nvSpPr>
            <p:spPr bwMode="auto">
              <a:xfrm>
                <a:off x="0" y="1866"/>
                <a:ext cx="624" cy="0"/>
              </a:xfrm>
              <a:prstGeom prst="line">
                <a:avLst/>
              </a:prstGeom>
              <a:noFill/>
              <a:ln w="19050">
                <a:solidFill>
                  <a:schemeClr val="bg2"/>
                </a:solidFill>
                <a:round/>
                <a:headEnd/>
                <a:tailEnd/>
              </a:ln>
              <a:effectLst/>
            </p:spPr>
            <p:txBody>
              <a:bodyPr wrap="none" anchor="ctr"/>
              <a:lstStyle/>
              <a:p>
                <a:pPr>
                  <a:defRPr/>
                </a:pPr>
                <a:endParaRPr lang="en-US"/>
              </a:p>
            </p:txBody>
          </p:sp>
          <p:sp>
            <p:nvSpPr>
              <p:cNvPr id="70" name="Line 287"/>
              <p:cNvSpPr>
                <a:spLocks noChangeShapeType="1"/>
              </p:cNvSpPr>
              <p:nvPr userDrawn="1"/>
            </p:nvSpPr>
            <p:spPr bwMode="auto">
              <a:xfrm>
                <a:off x="0" y="1845"/>
                <a:ext cx="624" cy="0"/>
              </a:xfrm>
              <a:prstGeom prst="line">
                <a:avLst/>
              </a:prstGeom>
              <a:noFill/>
              <a:ln w="9525">
                <a:solidFill>
                  <a:schemeClr val="bg2"/>
                </a:solidFill>
                <a:round/>
                <a:headEnd/>
                <a:tailEnd/>
              </a:ln>
              <a:effectLst/>
            </p:spPr>
            <p:txBody>
              <a:bodyPr wrap="none" anchor="ctr"/>
              <a:lstStyle/>
              <a:p>
                <a:pPr>
                  <a:defRPr/>
                </a:pPr>
                <a:endParaRPr lang="en-US"/>
              </a:p>
            </p:txBody>
          </p:sp>
          <p:sp>
            <p:nvSpPr>
              <p:cNvPr id="71" name="Line 288"/>
              <p:cNvSpPr>
                <a:spLocks noChangeShapeType="1"/>
              </p:cNvSpPr>
              <p:nvPr userDrawn="1"/>
            </p:nvSpPr>
            <p:spPr bwMode="auto">
              <a:xfrm>
                <a:off x="0" y="1437"/>
                <a:ext cx="624" cy="0"/>
              </a:xfrm>
              <a:prstGeom prst="line">
                <a:avLst/>
              </a:prstGeom>
              <a:noFill/>
              <a:ln w="9525">
                <a:solidFill>
                  <a:schemeClr val="bg2"/>
                </a:solidFill>
                <a:round/>
                <a:headEnd/>
                <a:tailEnd/>
              </a:ln>
              <a:effectLst/>
            </p:spPr>
            <p:txBody>
              <a:bodyPr wrap="none" anchor="ctr"/>
              <a:lstStyle/>
              <a:p>
                <a:pPr>
                  <a:defRPr/>
                </a:pPr>
                <a:endParaRPr lang="en-US"/>
              </a:p>
            </p:txBody>
          </p:sp>
          <p:sp>
            <p:nvSpPr>
              <p:cNvPr id="72" name="Line 289"/>
              <p:cNvSpPr>
                <a:spLocks noChangeShapeType="1"/>
              </p:cNvSpPr>
              <p:nvPr userDrawn="1"/>
            </p:nvSpPr>
            <p:spPr bwMode="auto">
              <a:xfrm>
                <a:off x="0" y="1473"/>
                <a:ext cx="624" cy="0"/>
              </a:xfrm>
              <a:prstGeom prst="line">
                <a:avLst/>
              </a:prstGeom>
              <a:noFill/>
              <a:ln w="38100">
                <a:solidFill>
                  <a:schemeClr val="bg2"/>
                </a:solidFill>
                <a:round/>
                <a:headEnd/>
                <a:tailEnd/>
              </a:ln>
              <a:effectLst/>
            </p:spPr>
            <p:txBody>
              <a:bodyPr wrap="none" anchor="ctr"/>
              <a:lstStyle/>
              <a:p>
                <a:pPr>
                  <a:defRPr/>
                </a:pPr>
                <a:endParaRPr lang="en-US"/>
              </a:p>
            </p:txBody>
          </p:sp>
          <p:sp>
            <p:nvSpPr>
              <p:cNvPr id="73" name="Line 290"/>
              <p:cNvSpPr>
                <a:spLocks noChangeShapeType="1"/>
              </p:cNvSpPr>
              <p:nvPr userDrawn="1"/>
            </p:nvSpPr>
            <p:spPr bwMode="auto">
              <a:xfrm>
                <a:off x="0" y="1506"/>
                <a:ext cx="624" cy="0"/>
              </a:xfrm>
              <a:prstGeom prst="line">
                <a:avLst/>
              </a:prstGeom>
              <a:noFill/>
              <a:ln w="19050">
                <a:solidFill>
                  <a:schemeClr val="bg2"/>
                </a:solidFill>
                <a:round/>
                <a:headEnd/>
                <a:tailEnd/>
              </a:ln>
              <a:effectLst/>
            </p:spPr>
            <p:txBody>
              <a:bodyPr wrap="none" anchor="ctr"/>
              <a:lstStyle/>
              <a:p>
                <a:pPr>
                  <a:defRPr/>
                </a:pPr>
                <a:endParaRPr lang="en-US"/>
              </a:p>
            </p:txBody>
          </p:sp>
          <p:sp>
            <p:nvSpPr>
              <p:cNvPr id="74" name="Line 291"/>
              <p:cNvSpPr>
                <a:spLocks noChangeShapeType="1"/>
              </p:cNvSpPr>
              <p:nvPr userDrawn="1"/>
            </p:nvSpPr>
            <p:spPr bwMode="auto">
              <a:xfrm>
                <a:off x="0" y="1347"/>
                <a:ext cx="624" cy="0"/>
              </a:xfrm>
              <a:prstGeom prst="line">
                <a:avLst/>
              </a:prstGeom>
              <a:noFill/>
              <a:ln w="28575">
                <a:solidFill>
                  <a:schemeClr val="bg2"/>
                </a:solidFill>
                <a:round/>
                <a:headEnd/>
                <a:tailEnd/>
              </a:ln>
              <a:effectLst/>
            </p:spPr>
            <p:txBody>
              <a:bodyPr wrap="none" anchor="ctr"/>
              <a:lstStyle/>
              <a:p>
                <a:pPr>
                  <a:defRPr/>
                </a:pPr>
                <a:endParaRPr lang="en-US"/>
              </a:p>
            </p:txBody>
          </p:sp>
          <p:sp>
            <p:nvSpPr>
              <p:cNvPr id="75" name="Line 292"/>
              <p:cNvSpPr>
                <a:spLocks noChangeShapeType="1"/>
              </p:cNvSpPr>
              <p:nvPr userDrawn="1"/>
            </p:nvSpPr>
            <p:spPr bwMode="auto">
              <a:xfrm>
                <a:off x="0" y="1392"/>
                <a:ext cx="624" cy="0"/>
              </a:xfrm>
              <a:prstGeom prst="line">
                <a:avLst/>
              </a:prstGeom>
              <a:noFill/>
              <a:ln w="19050">
                <a:solidFill>
                  <a:schemeClr val="bg2"/>
                </a:solidFill>
                <a:round/>
                <a:headEnd/>
                <a:tailEnd/>
              </a:ln>
              <a:effectLst/>
            </p:spPr>
            <p:txBody>
              <a:bodyPr wrap="none" anchor="ctr"/>
              <a:lstStyle/>
              <a:p>
                <a:pPr>
                  <a:defRPr/>
                </a:pPr>
                <a:endParaRPr lang="en-US"/>
              </a:p>
            </p:txBody>
          </p:sp>
          <p:sp>
            <p:nvSpPr>
              <p:cNvPr id="76" name="Line 293"/>
              <p:cNvSpPr>
                <a:spLocks noChangeShapeType="1"/>
              </p:cNvSpPr>
              <p:nvPr userDrawn="1"/>
            </p:nvSpPr>
            <p:spPr bwMode="auto">
              <a:xfrm>
                <a:off x="0" y="1016"/>
                <a:ext cx="624" cy="0"/>
              </a:xfrm>
              <a:prstGeom prst="line">
                <a:avLst/>
              </a:prstGeom>
              <a:noFill/>
              <a:ln w="9525">
                <a:solidFill>
                  <a:schemeClr val="bg2"/>
                </a:solidFill>
                <a:round/>
                <a:headEnd/>
                <a:tailEnd/>
              </a:ln>
              <a:effectLst/>
            </p:spPr>
            <p:txBody>
              <a:bodyPr wrap="none" anchor="ctr"/>
              <a:lstStyle/>
              <a:p>
                <a:pPr>
                  <a:defRPr/>
                </a:pPr>
                <a:endParaRPr lang="en-US"/>
              </a:p>
            </p:txBody>
          </p:sp>
          <p:sp>
            <p:nvSpPr>
              <p:cNvPr id="77" name="Line 294"/>
              <p:cNvSpPr>
                <a:spLocks noChangeShapeType="1"/>
              </p:cNvSpPr>
              <p:nvPr userDrawn="1"/>
            </p:nvSpPr>
            <p:spPr bwMode="auto">
              <a:xfrm>
                <a:off x="0" y="989"/>
                <a:ext cx="624" cy="0"/>
              </a:xfrm>
              <a:prstGeom prst="line">
                <a:avLst/>
              </a:prstGeom>
              <a:noFill/>
              <a:ln w="38100">
                <a:solidFill>
                  <a:schemeClr val="bg2"/>
                </a:solidFill>
                <a:round/>
                <a:headEnd/>
                <a:tailEnd/>
              </a:ln>
              <a:effectLst/>
            </p:spPr>
            <p:txBody>
              <a:bodyPr wrap="none" anchor="ctr"/>
              <a:lstStyle/>
              <a:p>
                <a:pPr>
                  <a:defRPr/>
                </a:pPr>
                <a:endParaRPr lang="en-US"/>
              </a:p>
            </p:txBody>
          </p:sp>
          <p:sp>
            <p:nvSpPr>
              <p:cNvPr id="78" name="Line 295"/>
              <p:cNvSpPr>
                <a:spLocks noChangeShapeType="1"/>
              </p:cNvSpPr>
              <p:nvPr userDrawn="1"/>
            </p:nvSpPr>
            <p:spPr bwMode="auto">
              <a:xfrm>
                <a:off x="0" y="1244"/>
                <a:ext cx="624" cy="0"/>
              </a:xfrm>
              <a:prstGeom prst="line">
                <a:avLst/>
              </a:prstGeom>
              <a:noFill/>
              <a:ln w="28575">
                <a:solidFill>
                  <a:schemeClr val="bg2"/>
                </a:solidFill>
                <a:round/>
                <a:headEnd/>
                <a:tailEnd/>
              </a:ln>
              <a:effectLst/>
            </p:spPr>
            <p:txBody>
              <a:bodyPr wrap="none" anchor="ctr"/>
              <a:lstStyle/>
              <a:p>
                <a:pPr>
                  <a:defRPr/>
                </a:pPr>
                <a:endParaRPr lang="en-US"/>
              </a:p>
            </p:txBody>
          </p:sp>
          <p:sp>
            <p:nvSpPr>
              <p:cNvPr id="79" name="Line 296"/>
              <p:cNvSpPr>
                <a:spLocks noChangeShapeType="1"/>
              </p:cNvSpPr>
              <p:nvPr userDrawn="1"/>
            </p:nvSpPr>
            <p:spPr bwMode="auto">
              <a:xfrm>
                <a:off x="0" y="1163"/>
                <a:ext cx="624" cy="0"/>
              </a:xfrm>
              <a:prstGeom prst="line">
                <a:avLst/>
              </a:prstGeom>
              <a:noFill/>
              <a:ln w="12700">
                <a:solidFill>
                  <a:schemeClr val="bg2"/>
                </a:solidFill>
                <a:round/>
                <a:headEnd/>
                <a:tailEnd/>
              </a:ln>
              <a:effectLst/>
            </p:spPr>
            <p:txBody>
              <a:bodyPr wrap="none" anchor="ctr"/>
              <a:lstStyle/>
              <a:p>
                <a:pPr>
                  <a:defRPr/>
                </a:pPr>
                <a:endParaRPr lang="en-US"/>
              </a:p>
            </p:txBody>
          </p:sp>
          <p:sp>
            <p:nvSpPr>
              <p:cNvPr id="80" name="Line 297"/>
              <p:cNvSpPr>
                <a:spLocks noChangeShapeType="1"/>
              </p:cNvSpPr>
              <p:nvPr userDrawn="1"/>
            </p:nvSpPr>
            <p:spPr bwMode="auto">
              <a:xfrm>
                <a:off x="0" y="1037"/>
                <a:ext cx="624" cy="0"/>
              </a:xfrm>
              <a:prstGeom prst="line">
                <a:avLst/>
              </a:prstGeom>
              <a:noFill/>
              <a:ln w="12700">
                <a:solidFill>
                  <a:schemeClr val="bg2"/>
                </a:solidFill>
                <a:round/>
                <a:headEnd/>
                <a:tailEnd/>
              </a:ln>
              <a:effectLst/>
            </p:spPr>
            <p:txBody>
              <a:bodyPr wrap="none" anchor="ctr"/>
              <a:lstStyle/>
              <a:p>
                <a:pPr>
                  <a:defRPr/>
                </a:pPr>
                <a:endParaRPr lang="en-US"/>
              </a:p>
            </p:txBody>
          </p:sp>
          <p:sp>
            <p:nvSpPr>
              <p:cNvPr id="81" name="Line 298"/>
              <p:cNvSpPr>
                <a:spLocks noChangeShapeType="1"/>
              </p:cNvSpPr>
              <p:nvPr userDrawn="1"/>
            </p:nvSpPr>
            <p:spPr bwMode="auto">
              <a:xfrm>
                <a:off x="0" y="1091"/>
                <a:ext cx="624" cy="0"/>
              </a:xfrm>
              <a:prstGeom prst="line">
                <a:avLst/>
              </a:prstGeom>
              <a:noFill/>
              <a:ln w="12700">
                <a:solidFill>
                  <a:schemeClr val="bg2"/>
                </a:solidFill>
                <a:round/>
                <a:headEnd/>
                <a:tailEnd/>
              </a:ln>
              <a:effectLst/>
            </p:spPr>
            <p:txBody>
              <a:bodyPr wrap="none" anchor="ctr"/>
              <a:lstStyle/>
              <a:p>
                <a:pPr>
                  <a:defRPr/>
                </a:pPr>
                <a:endParaRPr lang="en-US"/>
              </a:p>
            </p:txBody>
          </p:sp>
          <p:sp>
            <p:nvSpPr>
              <p:cNvPr id="82" name="Line 299"/>
              <p:cNvSpPr>
                <a:spLocks noChangeShapeType="1"/>
              </p:cNvSpPr>
              <p:nvPr userDrawn="1"/>
            </p:nvSpPr>
            <p:spPr bwMode="auto">
              <a:xfrm>
                <a:off x="0" y="1289"/>
                <a:ext cx="624" cy="0"/>
              </a:xfrm>
              <a:prstGeom prst="line">
                <a:avLst/>
              </a:prstGeom>
              <a:noFill/>
              <a:ln w="19050">
                <a:solidFill>
                  <a:schemeClr val="bg2"/>
                </a:solidFill>
                <a:round/>
                <a:headEnd/>
                <a:tailEnd/>
              </a:ln>
              <a:effectLst/>
            </p:spPr>
            <p:txBody>
              <a:bodyPr wrap="none" anchor="ctr"/>
              <a:lstStyle/>
              <a:p>
                <a:pPr>
                  <a:defRPr/>
                </a:pPr>
                <a:endParaRPr lang="en-US"/>
              </a:p>
            </p:txBody>
          </p:sp>
          <p:sp>
            <p:nvSpPr>
              <p:cNvPr id="83" name="Line 300"/>
              <p:cNvSpPr>
                <a:spLocks noChangeShapeType="1"/>
              </p:cNvSpPr>
              <p:nvPr userDrawn="1"/>
            </p:nvSpPr>
            <p:spPr bwMode="auto">
              <a:xfrm>
                <a:off x="0" y="1268"/>
                <a:ext cx="624" cy="0"/>
              </a:xfrm>
              <a:prstGeom prst="line">
                <a:avLst/>
              </a:prstGeom>
              <a:noFill/>
              <a:ln w="9525">
                <a:solidFill>
                  <a:schemeClr val="bg2"/>
                </a:solidFill>
                <a:round/>
                <a:headEnd/>
                <a:tailEnd/>
              </a:ln>
              <a:effectLst/>
            </p:spPr>
            <p:txBody>
              <a:bodyPr wrap="none" anchor="ctr"/>
              <a:lstStyle/>
              <a:p>
                <a:pPr>
                  <a:defRPr/>
                </a:pPr>
                <a:endParaRPr lang="en-US"/>
              </a:p>
            </p:txBody>
          </p:sp>
          <p:sp>
            <p:nvSpPr>
              <p:cNvPr id="84" name="Line 301"/>
              <p:cNvSpPr>
                <a:spLocks noChangeShapeType="1"/>
              </p:cNvSpPr>
              <p:nvPr userDrawn="1"/>
            </p:nvSpPr>
            <p:spPr bwMode="auto">
              <a:xfrm>
                <a:off x="0" y="860"/>
                <a:ext cx="624" cy="0"/>
              </a:xfrm>
              <a:prstGeom prst="line">
                <a:avLst/>
              </a:prstGeom>
              <a:noFill/>
              <a:ln w="9525">
                <a:solidFill>
                  <a:schemeClr val="bg2"/>
                </a:solidFill>
                <a:round/>
                <a:headEnd/>
                <a:tailEnd/>
              </a:ln>
              <a:effectLst/>
            </p:spPr>
            <p:txBody>
              <a:bodyPr wrap="none" anchor="ctr"/>
              <a:lstStyle/>
              <a:p>
                <a:pPr>
                  <a:defRPr/>
                </a:pPr>
                <a:endParaRPr lang="en-US"/>
              </a:p>
            </p:txBody>
          </p:sp>
          <p:sp>
            <p:nvSpPr>
              <p:cNvPr id="85" name="Line 302"/>
              <p:cNvSpPr>
                <a:spLocks noChangeShapeType="1"/>
              </p:cNvSpPr>
              <p:nvPr userDrawn="1"/>
            </p:nvSpPr>
            <p:spPr bwMode="auto">
              <a:xfrm>
                <a:off x="0" y="896"/>
                <a:ext cx="624" cy="0"/>
              </a:xfrm>
              <a:prstGeom prst="line">
                <a:avLst/>
              </a:prstGeom>
              <a:noFill/>
              <a:ln w="38100">
                <a:solidFill>
                  <a:schemeClr val="bg2"/>
                </a:solidFill>
                <a:round/>
                <a:headEnd/>
                <a:tailEnd/>
              </a:ln>
              <a:effectLst/>
            </p:spPr>
            <p:txBody>
              <a:bodyPr wrap="none" anchor="ctr"/>
              <a:lstStyle/>
              <a:p>
                <a:pPr>
                  <a:defRPr/>
                </a:pPr>
                <a:endParaRPr lang="en-US"/>
              </a:p>
            </p:txBody>
          </p:sp>
          <p:sp>
            <p:nvSpPr>
              <p:cNvPr id="86" name="Line 303"/>
              <p:cNvSpPr>
                <a:spLocks noChangeShapeType="1"/>
              </p:cNvSpPr>
              <p:nvPr userDrawn="1"/>
            </p:nvSpPr>
            <p:spPr bwMode="auto">
              <a:xfrm>
                <a:off x="0" y="929"/>
                <a:ext cx="624" cy="0"/>
              </a:xfrm>
              <a:prstGeom prst="line">
                <a:avLst/>
              </a:prstGeom>
              <a:noFill/>
              <a:ln w="19050">
                <a:solidFill>
                  <a:schemeClr val="bg2"/>
                </a:solidFill>
                <a:round/>
                <a:headEnd/>
                <a:tailEnd/>
              </a:ln>
              <a:effectLst/>
            </p:spPr>
            <p:txBody>
              <a:bodyPr wrap="none" anchor="ctr"/>
              <a:lstStyle/>
              <a:p>
                <a:pPr>
                  <a:defRPr/>
                </a:pPr>
                <a:endParaRPr lang="en-US"/>
              </a:p>
            </p:txBody>
          </p:sp>
          <p:sp>
            <p:nvSpPr>
              <p:cNvPr id="87" name="Line 304"/>
              <p:cNvSpPr>
                <a:spLocks noChangeShapeType="1"/>
              </p:cNvSpPr>
              <p:nvPr userDrawn="1"/>
            </p:nvSpPr>
            <p:spPr bwMode="auto">
              <a:xfrm>
                <a:off x="0" y="770"/>
                <a:ext cx="624" cy="0"/>
              </a:xfrm>
              <a:prstGeom prst="line">
                <a:avLst/>
              </a:prstGeom>
              <a:noFill/>
              <a:ln w="28575">
                <a:solidFill>
                  <a:schemeClr val="bg2"/>
                </a:solidFill>
                <a:round/>
                <a:headEnd/>
                <a:tailEnd/>
              </a:ln>
              <a:effectLst/>
            </p:spPr>
            <p:txBody>
              <a:bodyPr wrap="none" anchor="ctr"/>
              <a:lstStyle/>
              <a:p>
                <a:pPr>
                  <a:defRPr/>
                </a:pPr>
                <a:endParaRPr lang="en-US"/>
              </a:p>
            </p:txBody>
          </p:sp>
          <p:sp>
            <p:nvSpPr>
              <p:cNvPr id="88" name="Line 305"/>
              <p:cNvSpPr>
                <a:spLocks noChangeShapeType="1"/>
              </p:cNvSpPr>
              <p:nvPr userDrawn="1"/>
            </p:nvSpPr>
            <p:spPr bwMode="auto">
              <a:xfrm>
                <a:off x="0" y="815"/>
                <a:ext cx="624" cy="0"/>
              </a:xfrm>
              <a:prstGeom prst="line">
                <a:avLst/>
              </a:prstGeom>
              <a:noFill/>
              <a:ln w="19050">
                <a:solidFill>
                  <a:schemeClr val="bg2"/>
                </a:solidFill>
                <a:round/>
                <a:headEnd/>
                <a:tailEnd/>
              </a:ln>
              <a:effectLst/>
            </p:spPr>
            <p:txBody>
              <a:bodyPr wrap="none" anchor="ctr"/>
              <a:lstStyle/>
              <a:p>
                <a:pPr>
                  <a:defRPr/>
                </a:pPr>
                <a:endParaRPr lang="en-US"/>
              </a:p>
            </p:txBody>
          </p:sp>
          <p:sp>
            <p:nvSpPr>
              <p:cNvPr id="89" name="Line 306"/>
              <p:cNvSpPr>
                <a:spLocks noChangeShapeType="1"/>
              </p:cNvSpPr>
              <p:nvPr userDrawn="1"/>
            </p:nvSpPr>
            <p:spPr bwMode="auto">
              <a:xfrm>
                <a:off x="0" y="718"/>
                <a:ext cx="624" cy="0"/>
              </a:xfrm>
              <a:prstGeom prst="line">
                <a:avLst/>
              </a:prstGeom>
              <a:noFill/>
              <a:ln w="12700">
                <a:solidFill>
                  <a:schemeClr val="bg2"/>
                </a:solidFill>
                <a:round/>
                <a:headEnd/>
                <a:tailEnd/>
              </a:ln>
              <a:effectLst/>
            </p:spPr>
            <p:txBody>
              <a:bodyPr wrap="none" anchor="ctr"/>
              <a:lstStyle/>
              <a:p>
                <a:pPr>
                  <a:defRPr/>
                </a:pPr>
                <a:endParaRPr lang="en-US"/>
              </a:p>
            </p:txBody>
          </p:sp>
          <p:sp>
            <p:nvSpPr>
              <p:cNvPr id="90" name="Line 307"/>
              <p:cNvSpPr>
                <a:spLocks noChangeShapeType="1"/>
              </p:cNvSpPr>
              <p:nvPr userDrawn="1"/>
            </p:nvSpPr>
            <p:spPr bwMode="auto">
              <a:xfrm>
                <a:off x="0" y="646"/>
                <a:ext cx="624" cy="0"/>
              </a:xfrm>
              <a:prstGeom prst="line">
                <a:avLst/>
              </a:prstGeom>
              <a:noFill/>
              <a:ln w="12700">
                <a:solidFill>
                  <a:schemeClr val="bg2"/>
                </a:solidFill>
                <a:round/>
                <a:headEnd/>
                <a:tailEnd/>
              </a:ln>
              <a:effectLst/>
            </p:spPr>
            <p:txBody>
              <a:bodyPr wrap="none" anchor="ctr"/>
              <a:lstStyle/>
              <a:p>
                <a:pPr>
                  <a:defRPr/>
                </a:pPr>
                <a:endParaRPr lang="en-US"/>
              </a:p>
            </p:txBody>
          </p:sp>
          <p:sp>
            <p:nvSpPr>
              <p:cNvPr id="91" name="Line 308"/>
              <p:cNvSpPr>
                <a:spLocks noChangeShapeType="1"/>
              </p:cNvSpPr>
              <p:nvPr userDrawn="1"/>
            </p:nvSpPr>
            <p:spPr bwMode="auto">
              <a:xfrm>
                <a:off x="0" y="522"/>
                <a:ext cx="624" cy="0"/>
              </a:xfrm>
              <a:prstGeom prst="line">
                <a:avLst/>
              </a:prstGeom>
              <a:noFill/>
              <a:ln w="9525">
                <a:solidFill>
                  <a:schemeClr val="bg2"/>
                </a:solidFill>
                <a:round/>
                <a:headEnd/>
                <a:tailEnd/>
              </a:ln>
              <a:effectLst/>
            </p:spPr>
            <p:txBody>
              <a:bodyPr wrap="none" anchor="ctr"/>
              <a:lstStyle/>
              <a:p>
                <a:pPr>
                  <a:defRPr/>
                </a:pPr>
                <a:endParaRPr lang="en-US"/>
              </a:p>
            </p:txBody>
          </p:sp>
          <p:sp>
            <p:nvSpPr>
              <p:cNvPr id="92" name="Line 309"/>
              <p:cNvSpPr>
                <a:spLocks noChangeShapeType="1"/>
              </p:cNvSpPr>
              <p:nvPr userDrawn="1"/>
            </p:nvSpPr>
            <p:spPr bwMode="auto">
              <a:xfrm>
                <a:off x="0" y="558"/>
                <a:ext cx="624" cy="0"/>
              </a:xfrm>
              <a:prstGeom prst="line">
                <a:avLst/>
              </a:prstGeom>
              <a:noFill/>
              <a:ln w="38100">
                <a:solidFill>
                  <a:schemeClr val="bg2"/>
                </a:solidFill>
                <a:round/>
                <a:headEnd/>
                <a:tailEnd/>
              </a:ln>
              <a:effectLst/>
            </p:spPr>
            <p:txBody>
              <a:bodyPr wrap="none" anchor="ctr"/>
              <a:lstStyle/>
              <a:p>
                <a:pPr>
                  <a:defRPr/>
                </a:pPr>
                <a:endParaRPr lang="en-US"/>
              </a:p>
            </p:txBody>
          </p:sp>
          <p:sp>
            <p:nvSpPr>
              <p:cNvPr id="93" name="Line 310"/>
              <p:cNvSpPr>
                <a:spLocks noChangeShapeType="1"/>
              </p:cNvSpPr>
              <p:nvPr userDrawn="1"/>
            </p:nvSpPr>
            <p:spPr bwMode="auto">
              <a:xfrm>
                <a:off x="0" y="591"/>
                <a:ext cx="624" cy="0"/>
              </a:xfrm>
              <a:prstGeom prst="line">
                <a:avLst/>
              </a:prstGeom>
              <a:noFill/>
              <a:ln w="19050">
                <a:solidFill>
                  <a:schemeClr val="bg2"/>
                </a:solidFill>
                <a:round/>
                <a:headEnd/>
                <a:tailEnd/>
              </a:ln>
              <a:effectLst/>
            </p:spPr>
            <p:txBody>
              <a:bodyPr wrap="none" anchor="ctr"/>
              <a:lstStyle/>
              <a:p>
                <a:pPr>
                  <a:defRPr/>
                </a:pPr>
                <a:endParaRPr lang="en-US"/>
              </a:p>
            </p:txBody>
          </p:sp>
          <p:sp>
            <p:nvSpPr>
              <p:cNvPr id="94" name="Line 311"/>
              <p:cNvSpPr>
                <a:spLocks noChangeShapeType="1"/>
              </p:cNvSpPr>
              <p:nvPr userDrawn="1"/>
            </p:nvSpPr>
            <p:spPr bwMode="auto">
              <a:xfrm>
                <a:off x="0" y="432"/>
                <a:ext cx="624" cy="0"/>
              </a:xfrm>
              <a:prstGeom prst="line">
                <a:avLst/>
              </a:prstGeom>
              <a:noFill/>
              <a:ln w="28575">
                <a:solidFill>
                  <a:schemeClr val="bg2"/>
                </a:solidFill>
                <a:round/>
                <a:headEnd/>
                <a:tailEnd/>
              </a:ln>
              <a:effectLst/>
            </p:spPr>
            <p:txBody>
              <a:bodyPr wrap="none" anchor="ctr"/>
              <a:lstStyle/>
              <a:p>
                <a:pPr>
                  <a:defRPr/>
                </a:pPr>
                <a:endParaRPr lang="en-US"/>
              </a:p>
            </p:txBody>
          </p:sp>
          <p:sp>
            <p:nvSpPr>
              <p:cNvPr id="95" name="Line 312"/>
              <p:cNvSpPr>
                <a:spLocks noChangeShapeType="1"/>
              </p:cNvSpPr>
              <p:nvPr userDrawn="1"/>
            </p:nvSpPr>
            <p:spPr bwMode="auto">
              <a:xfrm>
                <a:off x="0" y="384"/>
                <a:ext cx="624" cy="0"/>
              </a:xfrm>
              <a:prstGeom prst="line">
                <a:avLst/>
              </a:prstGeom>
              <a:noFill/>
              <a:ln w="12700">
                <a:solidFill>
                  <a:schemeClr val="bg2"/>
                </a:solidFill>
                <a:round/>
                <a:headEnd/>
                <a:tailEnd/>
              </a:ln>
              <a:effectLst/>
            </p:spPr>
            <p:txBody>
              <a:bodyPr wrap="none" anchor="ctr"/>
              <a:lstStyle/>
              <a:p>
                <a:pPr>
                  <a:defRPr/>
                </a:pPr>
                <a:endParaRPr lang="en-US"/>
              </a:p>
            </p:txBody>
          </p:sp>
          <p:sp>
            <p:nvSpPr>
              <p:cNvPr id="96" name="Line 313"/>
              <p:cNvSpPr>
                <a:spLocks noChangeShapeType="1"/>
              </p:cNvSpPr>
              <p:nvPr userDrawn="1"/>
            </p:nvSpPr>
            <p:spPr bwMode="auto">
              <a:xfrm>
                <a:off x="0" y="477"/>
                <a:ext cx="624" cy="0"/>
              </a:xfrm>
              <a:prstGeom prst="line">
                <a:avLst/>
              </a:prstGeom>
              <a:noFill/>
              <a:ln w="19050">
                <a:solidFill>
                  <a:schemeClr val="bg2"/>
                </a:solidFill>
                <a:round/>
                <a:headEnd/>
                <a:tailEnd/>
              </a:ln>
              <a:effectLst/>
            </p:spPr>
            <p:txBody>
              <a:bodyPr wrap="none" anchor="ctr"/>
              <a:lstStyle/>
              <a:p>
                <a:pPr>
                  <a:defRPr/>
                </a:pPr>
                <a:endParaRPr lang="en-US"/>
              </a:p>
            </p:txBody>
          </p:sp>
          <p:sp>
            <p:nvSpPr>
              <p:cNvPr id="97" name="Line 314"/>
              <p:cNvSpPr>
                <a:spLocks noChangeShapeType="1"/>
              </p:cNvSpPr>
              <p:nvPr userDrawn="1"/>
            </p:nvSpPr>
            <p:spPr bwMode="auto">
              <a:xfrm>
                <a:off x="0" y="339"/>
                <a:ext cx="624" cy="0"/>
              </a:xfrm>
              <a:prstGeom prst="line">
                <a:avLst/>
              </a:prstGeom>
              <a:noFill/>
              <a:ln w="19050">
                <a:solidFill>
                  <a:schemeClr val="bg2"/>
                </a:solidFill>
                <a:round/>
                <a:headEnd/>
                <a:tailEnd/>
              </a:ln>
              <a:effectLst/>
            </p:spPr>
            <p:txBody>
              <a:bodyPr wrap="none" anchor="ctr"/>
              <a:lstStyle/>
              <a:p>
                <a:pPr>
                  <a:defRPr/>
                </a:pPr>
                <a:endParaRPr lang="en-US"/>
              </a:p>
            </p:txBody>
          </p:sp>
          <p:sp>
            <p:nvSpPr>
              <p:cNvPr id="98" name="Line 315"/>
              <p:cNvSpPr>
                <a:spLocks noChangeShapeType="1"/>
              </p:cNvSpPr>
              <p:nvPr userDrawn="1"/>
            </p:nvSpPr>
            <p:spPr bwMode="auto">
              <a:xfrm>
                <a:off x="0" y="318"/>
                <a:ext cx="624" cy="0"/>
              </a:xfrm>
              <a:prstGeom prst="line">
                <a:avLst/>
              </a:prstGeom>
              <a:noFill/>
              <a:ln w="9525">
                <a:solidFill>
                  <a:schemeClr val="bg2"/>
                </a:solidFill>
                <a:round/>
                <a:headEnd/>
                <a:tailEnd/>
              </a:ln>
              <a:effectLst/>
            </p:spPr>
            <p:txBody>
              <a:bodyPr wrap="none" anchor="ctr"/>
              <a:lstStyle/>
              <a:p>
                <a:pPr>
                  <a:defRPr/>
                </a:pPr>
                <a:endParaRPr lang="en-US"/>
              </a:p>
            </p:txBody>
          </p:sp>
          <p:sp>
            <p:nvSpPr>
              <p:cNvPr id="99" name="Line 316"/>
              <p:cNvSpPr>
                <a:spLocks noChangeShapeType="1"/>
              </p:cNvSpPr>
              <p:nvPr userDrawn="1"/>
            </p:nvSpPr>
            <p:spPr bwMode="auto">
              <a:xfrm>
                <a:off x="0" y="258"/>
                <a:ext cx="624" cy="0"/>
              </a:xfrm>
              <a:prstGeom prst="line">
                <a:avLst/>
              </a:prstGeom>
              <a:noFill/>
              <a:ln w="19050">
                <a:solidFill>
                  <a:schemeClr val="bg2"/>
                </a:solidFill>
                <a:round/>
                <a:headEnd/>
                <a:tailEnd/>
              </a:ln>
              <a:effectLst/>
            </p:spPr>
            <p:txBody>
              <a:bodyPr wrap="none" anchor="ctr"/>
              <a:lstStyle/>
              <a:p>
                <a:pPr>
                  <a:defRPr/>
                </a:pPr>
                <a:endParaRPr lang="en-US"/>
              </a:p>
            </p:txBody>
          </p:sp>
          <p:sp>
            <p:nvSpPr>
              <p:cNvPr id="100" name="Line 317"/>
              <p:cNvSpPr>
                <a:spLocks noChangeShapeType="1"/>
              </p:cNvSpPr>
              <p:nvPr userDrawn="1"/>
            </p:nvSpPr>
            <p:spPr bwMode="auto">
              <a:xfrm>
                <a:off x="0" y="70"/>
                <a:ext cx="624" cy="0"/>
              </a:xfrm>
              <a:prstGeom prst="line">
                <a:avLst/>
              </a:prstGeom>
              <a:noFill/>
              <a:ln w="9525">
                <a:solidFill>
                  <a:schemeClr val="bg2"/>
                </a:solidFill>
                <a:round/>
                <a:headEnd/>
                <a:tailEnd/>
              </a:ln>
              <a:effectLst/>
            </p:spPr>
            <p:txBody>
              <a:bodyPr wrap="none" anchor="ctr"/>
              <a:lstStyle/>
              <a:p>
                <a:pPr>
                  <a:defRPr/>
                </a:pPr>
                <a:endParaRPr lang="en-US"/>
              </a:p>
            </p:txBody>
          </p:sp>
          <p:sp>
            <p:nvSpPr>
              <p:cNvPr id="101" name="Line 318"/>
              <p:cNvSpPr>
                <a:spLocks noChangeShapeType="1"/>
              </p:cNvSpPr>
              <p:nvPr userDrawn="1"/>
            </p:nvSpPr>
            <p:spPr bwMode="auto">
              <a:xfrm>
                <a:off x="0" y="43"/>
                <a:ext cx="624" cy="0"/>
              </a:xfrm>
              <a:prstGeom prst="line">
                <a:avLst/>
              </a:prstGeom>
              <a:noFill/>
              <a:ln w="38100">
                <a:solidFill>
                  <a:schemeClr val="bg2"/>
                </a:solidFill>
                <a:round/>
                <a:headEnd/>
                <a:tailEnd/>
              </a:ln>
              <a:effectLst/>
            </p:spPr>
            <p:txBody>
              <a:bodyPr wrap="none" anchor="ctr"/>
              <a:lstStyle/>
              <a:p>
                <a:pPr>
                  <a:defRPr/>
                </a:pPr>
                <a:endParaRPr lang="en-US"/>
              </a:p>
            </p:txBody>
          </p:sp>
          <p:sp>
            <p:nvSpPr>
              <p:cNvPr id="102" name="Line 319"/>
              <p:cNvSpPr>
                <a:spLocks noChangeShapeType="1"/>
              </p:cNvSpPr>
              <p:nvPr userDrawn="1"/>
            </p:nvSpPr>
            <p:spPr bwMode="auto">
              <a:xfrm>
                <a:off x="0" y="91"/>
                <a:ext cx="624" cy="0"/>
              </a:xfrm>
              <a:prstGeom prst="line">
                <a:avLst/>
              </a:prstGeom>
              <a:noFill/>
              <a:ln w="12700">
                <a:solidFill>
                  <a:schemeClr val="bg2"/>
                </a:solidFill>
                <a:round/>
                <a:headEnd/>
                <a:tailEnd/>
              </a:ln>
              <a:effectLst/>
            </p:spPr>
            <p:txBody>
              <a:bodyPr wrap="none" anchor="ctr"/>
              <a:lstStyle/>
              <a:p>
                <a:pPr>
                  <a:defRPr/>
                </a:pPr>
                <a:endParaRPr lang="en-US"/>
              </a:p>
            </p:txBody>
          </p:sp>
          <p:sp>
            <p:nvSpPr>
              <p:cNvPr id="103" name="Line 320"/>
              <p:cNvSpPr>
                <a:spLocks noChangeShapeType="1"/>
              </p:cNvSpPr>
              <p:nvPr userDrawn="1"/>
            </p:nvSpPr>
            <p:spPr bwMode="auto">
              <a:xfrm>
                <a:off x="0" y="145"/>
                <a:ext cx="624" cy="0"/>
              </a:xfrm>
              <a:prstGeom prst="line">
                <a:avLst/>
              </a:prstGeom>
              <a:noFill/>
              <a:ln w="12700">
                <a:solidFill>
                  <a:schemeClr val="bg2"/>
                </a:solidFill>
                <a:round/>
                <a:headEnd/>
                <a:tailEnd/>
              </a:ln>
              <a:effectLst/>
            </p:spPr>
            <p:txBody>
              <a:bodyPr wrap="none" anchor="ctr"/>
              <a:lstStyle/>
              <a:p>
                <a:pPr>
                  <a:defRPr/>
                </a:pPr>
                <a:endParaRPr lang="en-US"/>
              </a:p>
            </p:txBody>
          </p:sp>
          <p:sp>
            <p:nvSpPr>
              <p:cNvPr id="104" name="Line 321"/>
              <p:cNvSpPr>
                <a:spLocks noChangeShapeType="1"/>
              </p:cNvSpPr>
              <p:nvPr userDrawn="1"/>
            </p:nvSpPr>
            <p:spPr bwMode="auto">
              <a:xfrm>
                <a:off x="0" y="202"/>
                <a:ext cx="624" cy="0"/>
              </a:xfrm>
              <a:prstGeom prst="line">
                <a:avLst/>
              </a:prstGeom>
              <a:noFill/>
              <a:ln w="38100">
                <a:solidFill>
                  <a:schemeClr val="bg2"/>
                </a:solidFill>
                <a:round/>
                <a:headEnd/>
                <a:tailEnd/>
              </a:ln>
              <a:effectLst/>
            </p:spPr>
            <p:txBody>
              <a:bodyPr wrap="none" anchor="ctr"/>
              <a:lstStyle/>
              <a:p>
                <a:pPr>
                  <a:defRPr/>
                </a:pPr>
                <a:endParaRPr lang="en-US"/>
              </a:p>
            </p:txBody>
          </p:sp>
        </p:grpSp>
      </p:grpSp>
      <p:sp>
        <p:nvSpPr>
          <p:cNvPr id="105" name="Rectangle 220"/>
          <p:cNvSpPr>
            <a:spLocks noChangeArrowheads="1"/>
          </p:cNvSpPr>
          <p:nvPr/>
        </p:nvSpPr>
        <p:spPr bwMode="auto">
          <a:xfrm>
            <a:off x="3017838" y="2120900"/>
            <a:ext cx="5662612" cy="77788"/>
          </a:xfrm>
          <a:prstGeom prst="rect">
            <a:avLst/>
          </a:prstGeom>
          <a:solidFill>
            <a:schemeClr val="hlink"/>
          </a:solidFill>
          <a:ln w="9525">
            <a:noFill/>
            <a:miter lim="800000"/>
            <a:headEnd/>
            <a:tailEnd/>
          </a:ln>
          <a:effectLst/>
        </p:spPr>
        <p:txBody>
          <a:bodyPr wrap="none" anchor="ctr"/>
          <a:lstStyle/>
          <a:p>
            <a:pPr algn="ctr">
              <a:defRPr/>
            </a:pPr>
            <a:endParaRPr kumimoji="1" lang="en-US" sz="2400"/>
          </a:p>
        </p:txBody>
      </p:sp>
      <p:sp>
        <p:nvSpPr>
          <p:cNvPr id="106" name="Rectangle 219"/>
          <p:cNvSpPr>
            <a:spLocks noChangeArrowheads="1"/>
          </p:cNvSpPr>
          <p:nvPr/>
        </p:nvSpPr>
        <p:spPr bwMode="auto">
          <a:xfrm>
            <a:off x="1098550" y="862013"/>
            <a:ext cx="5662613" cy="77787"/>
          </a:xfrm>
          <a:prstGeom prst="rect">
            <a:avLst/>
          </a:prstGeom>
          <a:solidFill>
            <a:schemeClr val="hlink"/>
          </a:solidFill>
          <a:ln w="9525">
            <a:noFill/>
            <a:miter lim="800000"/>
            <a:headEnd/>
            <a:tailEnd/>
          </a:ln>
          <a:effectLst/>
        </p:spPr>
        <p:txBody>
          <a:bodyPr wrap="none" anchor="ctr"/>
          <a:lstStyle/>
          <a:p>
            <a:pPr algn="ctr">
              <a:defRPr/>
            </a:pPr>
            <a:endParaRPr kumimoji="1" lang="en-US" sz="2400"/>
          </a:p>
        </p:txBody>
      </p:sp>
      <p:sp>
        <p:nvSpPr>
          <p:cNvPr id="3175" name="Rectangle 103"/>
          <p:cNvSpPr>
            <a:spLocks noGrp="1" noChangeArrowheads="1"/>
          </p:cNvSpPr>
          <p:nvPr>
            <p:ph type="ctrTitle"/>
          </p:nvPr>
        </p:nvSpPr>
        <p:spPr>
          <a:xfrm>
            <a:off x="1169988" y="1046163"/>
            <a:ext cx="7380287" cy="1012825"/>
          </a:xfrm>
        </p:spPr>
        <p:txBody>
          <a:bodyPr/>
          <a:lstStyle>
            <a:lvl1pPr>
              <a:defRPr sz="4000"/>
            </a:lvl1pPr>
          </a:lstStyle>
          <a:p>
            <a:r>
              <a:rPr lang="en-US"/>
              <a:t>Click to edit Master title style</a:t>
            </a:r>
          </a:p>
        </p:txBody>
      </p:sp>
      <p:sp>
        <p:nvSpPr>
          <p:cNvPr id="3293" name="Rectangle 221"/>
          <p:cNvSpPr>
            <a:spLocks noGrp="1" noChangeArrowheads="1"/>
          </p:cNvSpPr>
          <p:nvPr>
            <p:ph type="subTitle" idx="1"/>
          </p:nvPr>
        </p:nvSpPr>
        <p:spPr>
          <a:xfrm>
            <a:off x="1566863" y="2693988"/>
            <a:ext cx="6662737" cy="2994025"/>
          </a:xfrm>
        </p:spPr>
        <p:txBody>
          <a:bodyPr/>
          <a:lstStyle>
            <a:lvl1pPr marL="0" indent="0" algn="ctr">
              <a:buFont typeface="Wingdings" pitchFamily="2" charset="2"/>
              <a:buNone/>
              <a:defRPr/>
            </a:lvl1pPr>
          </a:lstStyle>
          <a:p>
            <a:r>
              <a:rPr lang="en-US"/>
              <a:t>Click to edit Master subtitle style</a:t>
            </a:r>
          </a:p>
        </p:txBody>
      </p:sp>
      <p:sp>
        <p:nvSpPr>
          <p:cNvPr id="107" name="Rectangle 105"/>
          <p:cNvSpPr>
            <a:spLocks noGrp="1" noChangeArrowheads="1"/>
          </p:cNvSpPr>
          <p:nvPr>
            <p:ph type="dt" sz="half" idx="10"/>
          </p:nvPr>
        </p:nvSpPr>
        <p:spPr>
          <a:xfrm>
            <a:off x="1387475" y="6357938"/>
            <a:ext cx="1905000" cy="457200"/>
          </a:xfrm>
        </p:spPr>
        <p:txBody>
          <a:bodyPr/>
          <a:lstStyle>
            <a:lvl1pPr>
              <a:defRPr/>
            </a:lvl1pPr>
          </a:lstStyle>
          <a:p>
            <a:pPr>
              <a:defRPr/>
            </a:pPr>
            <a:endParaRPr lang="en-US"/>
          </a:p>
        </p:txBody>
      </p:sp>
      <p:sp>
        <p:nvSpPr>
          <p:cNvPr id="108" name="Rectangle 106"/>
          <p:cNvSpPr>
            <a:spLocks noGrp="1" noChangeArrowheads="1"/>
          </p:cNvSpPr>
          <p:nvPr>
            <p:ph type="ftr" sz="quarter" idx="11"/>
          </p:nvPr>
        </p:nvSpPr>
        <p:spPr>
          <a:xfrm>
            <a:off x="3722688" y="6357938"/>
            <a:ext cx="2271712" cy="457200"/>
          </a:xfrm>
        </p:spPr>
        <p:txBody>
          <a:bodyPr/>
          <a:lstStyle>
            <a:lvl1pPr>
              <a:defRPr/>
            </a:lvl1pPr>
          </a:lstStyle>
          <a:p>
            <a:pPr>
              <a:defRPr/>
            </a:pPr>
            <a:endParaRPr lang="en-US"/>
          </a:p>
        </p:txBody>
      </p:sp>
      <p:sp>
        <p:nvSpPr>
          <p:cNvPr id="109" name="Rectangle 107"/>
          <p:cNvSpPr>
            <a:spLocks noGrp="1" noChangeArrowheads="1"/>
          </p:cNvSpPr>
          <p:nvPr>
            <p:ph type="sldNum" sz="quarter" idx="12"/>
          </p:nvPr>
        </p:nvSpPr>
        <p:spPr>
          <a:xfrm>
            <a:off x="6464300" y="6361113"/>
            <a:ext cx="1906588" cy="457200"/>
          </a:xfrm>
        </p:spPr>
        <p:txBody>
          <a:bodyPr/>
          <a:lstStyle>
            <a:lvl1pPr>
              <a:defRPr/>
            </a:lvl1pPr>
          </a:lstStyle>
          <a:p>
            <a:pPr>
              <a:defRPr/>
            </a:pPr>
            <a:fld id="{30261D02-21D4-450D-B4D0-3A966EFFE09A}" type="slidenum">
              <a:rPr lang="en-US"/>
              <a:pPr>
                <a:defRPr/>
              </a:pPr>
              <a:t>‹#›</a:t>
            </a:fld>
            <a:endParaRPr lang="en-US"/>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slide(fromLeft)">
                                      <p:cBhvr>
                                        <p:cTn id="7" dur="500"/>
                                        <p:tgtEl>
                                          <p:spTgt spid="106"/>
                                        </p:tgtEl>
                                      </p:cBhvr>
                                    </p:animEffect>
                                  </p:childTnLst>
                                </p:cTn>
                              </p:par>
                            </p:childTnLst>
                          </p:cTn>
                        </p:par>
                        <p:par>
                          <p:cTn id="8" fill="hold">
                            <p:stCondLst>
                              <p:cond delay="500"/>
                            </p:stCondLst>
                            <p:childTnLst>
                              <p:par>
                                <p:cTn id="9" presetID="12" presetClass="entr" presetSubtype="2" fill="hold" grpId="0" nodeType="afterEffect">
                                  <p:stCondLst>
                                    <p:cond delay="0"/>
                                  </p:stCondLst>
                                  <p:childTnLst>
                                    <p:set>
                                      <p:cBhvr>
                                        <p:cTn id="10" dur="1" fill="hold">
                                          <p:stCondLst>
                                            <p:cond delay="0"/>
                                          </p:stCondLst>
                                        </p:cTn>
                                        <p:tgtEl>
                                          <p:spTgt spid="105"/>
                                        </p:tgtEl>
                                        <p:attrNameLst>
                                          <p:attrName>style.visibility</p:attrName>
                                        </p:attrNameLst>
                                      </p:cBhvr>
                                      <p:to>
                                        <p:strVal val="visible"/>
                                      </p:to>
                                    </p:set>
                                    <p:animEffect transition="in" filter="slide(fromRight)">
                                      <p:cBhvr>
                                        <p:cTn id="11" dur="500"/>
                                        <p:tgtEl>
                                          <p:spTgt spid="1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animBg="1" autoUpdateAnimBg="0"/>
      <p:bldP spid="106" grpId="0" animBg="1" autoUpdateAnimBg="0"/>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47B3D92-C406-4C33-8D4A-917DD8B2CB15}" type="slidenum">
              <a:rPr lang="en-US"/>
              <a:pPr>
                <a:defRPr/>
              </a:pPr>
              <a:t>‹#›</a:t>
            </a:fld>
            <a:endParaRPr lang="en-US"/>
          </a:p>
        </p:txBody>
      </p:sp>
    </p:spTree>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78625" y="609600"/>
            <a:ext cx="1989138"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09625" y="609600"/>
            <a:ext cx="58166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369C7BC-43B9-4CB7-B01A-379F77FB8AC2}" type="slidenum">
              <a:rPr lang="en-US"/>
              <a:pPr>
                <a:defRPr/>
              </a:pPr>
              <a:t>‹#›</a:t>
            </a:fld>
            <a:endParaRPr lang="en-US"/>
          </a:p>
        </p:txBody>
      </p:sp>
    </p:spTree>
  </p:cSld>
  <p:clrMapOvr>
    <a:masterClrMapping/>
  </p:clrMapOvr>
  <p:transition spd="slow"/>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71600" y="609600"/>
            <a:ext cx="73787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809625" y="2214563"/>
            <a:ext cx="3902075" cy="38814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64100" y="2214563"/>
            <a:ext cx="3903663" cy="38814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7703AC9-8AC0-4592-8C08-5BE45CE4DAEF}" type="slidenum">
              <a:rPr lang="en-US"/>
              <a:pPr>
                <a:defRPr/>
              </a:pPr>
              <a:t>‹#›</a:t>
            </a:fld>
            <a:endParaRPr lang="en-US"/>
          </a:p>
        </p:txBody>
      </p:sp>
    </p:spTree>
  </p:cSld>
  <p:clrMapOvr>
    <a:masterClrMapping/>
  </p:clrMapOvr>
  <p:transition spd="slow"/>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371600" y="609600"/>
            <a:ext cx="73787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809625" y="2214563"/>
            <a:ext cx="3902075" cy="38814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864100" y="2214563"/>
            <a:ext cx="3903663" cy="1863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864100" y="4230688"/>
            <a:ext cx="3903663" cy="1865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86B124EE-CB3B-4DAF-A7AA-3F9A10B76612}" type="slidenum">
              <a:rPr lang="en-US"/>
              <a:pPr>
                <a:defRPr/>
              </a:pPr>
              <a:t>‹#›</a:t>
            </a:fld>
            <a:endParaRPr lang="en-US"/>
          </a:p>
        </p:txBody>
      </p:sp>
    </p:spTree>
  </p:cSld>
  <p:clrMapOvr>
    <a:masterClrMapping/>
  </p:clrMapOvr>
  <p:transition spd="slow"/>
</p:sldLayout>
</file>

<file path=ppt/slideLayouts/slideLayout14.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371600" y="609600"/>
            <a:ext cx="73787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809625" y="2214563"/>
            <a:ext cx="3902075" cy="38814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864100" y="2214563"/>
            <a:ext cx="3903663" cy="3881437"/>
          </a:xfrm>
        </p:spPr>
        <p:txBody>
          <a:bodyPr/>
          <a:lstStyle/>
          <a:p>
            <a:pPr lvl="0"/>
            <a:endParaRPr lang="en-US" noProof="0" smtClean="0"/>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444A506-3C59-456E-BCA6-472D69AA01F3}" type="slidenum">
              <a:rPr lang="en-US"/>
              <a:pPr>
                <a:defRPr/>
              </a:pPr>
              <a:t>‹#›</a:t>
            </a:fld>
            <a:endParaRPr lang="en-US"/>
          </a:p>
        </p:txBody>
      </p:sp>
    </p:spTree>
  </p:cSld>
  <p:clrMapOvr>
    <a:masterClrMapping/>
  </p:clrMapOvr>
  <p:transition spd="slow"/>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82AD3AE-8462-43B3-BC27-B7C7B91159C5}"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063835E-E2DA-4FBB-8070-38618E0B1266}"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1BFC81C-20F9-492D-8C84-A496B9978A3F}"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70E564D-F2B4-4F79-B5F7-8BFACBDF1DD5}"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5A734E45-73B8-4524-91C2-6644D41F1B9B}"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97FFB49-939C-4A3C-85F8-2B73763A56E8}" type="slidenum">
              <a:rPr lang="en-US"/>
              <a:pPr>
                <a:defRPr/>
              </a:pPr>
              <a:t>‹#›</a:t>
            </a:fld>
            <a:endParaRPr lang="en-US"/>
          </a:p>
        </p:txBody>
      </p:sp>
    </p:spTree>
  </p:cSld>
  <p:clrMapOvr>
    <a:masterClrMapping/>
  </p:clrMapOvr>
  <p:transition spd="slow"/>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1F05C3DC-6B74-4F1A-B69F-8870D2E680FD}"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684948DE-CE93-47C6-A666-F1F5BEC41E5A}"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FEAD416-0ACC-4115-9CD2-C34EAB022BA4}"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3E5C221-F16F-46D8-AB59-B53F1E49AB11}" type="slidenum">
              <a:rPr lang="en-US"/>
              <a:pPr>
                <a:defRPr/>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878D336-6D73-412E-A965-5EF56041751B}" type="slidenum">
              <a:rPr lang="en-US"/>
              <a:pPr>
                <a:defRPr/>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4B6282E-9180-484B-89C2-C1CE2344D500}" type="slidenum">
              <a:rPr lang="en-US"/>
              <a:pPr>
                <a:defRPr/>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3_Title Only">
    <p:spTree>
      <p:nvGrpSpPr>
        <p:cNvPr id="1" name=""/>
        <p:cNvGrpSpPr/>
        <p:nvPr/>
      </p:nvGrpSpPr>
      <p:grpSpPr>
        <a:xfrm>
          <a:off x="0" y="0"/>
          <a:ext cx="0" cy="0"/>
          <a:chOff x="0" y="0"/>
          <a:chExt cx="0" cy="0"/>
        </a:xfrm>
      </p:grpSpPr>
      <p:sp>
        <p:nvSpPr>
          <p:cNvPr id="2" name="Title 1"/>
          <p:cNvSpPr>
            <a:spLocks noGrp="1"/>
          </p:cNvSpPr>
          <p:nvPr>
            <p:ph type="title"/>
          </p:nvPr>
        </p:nvSpPr>
        <p:spPr>
          <a:xfrm>
            <a:off x="304800" y="685800"/>
            <a:ext cx="8839200" cy="533400"/>
          </a:xfrm>
          <a:prstGeom prst="rect">
            <a:avLst/>
          </a:prstGeom>
        </p:spPr>
        <p:txBody>
          <a:bodyPr/>
          <a:lstStyle>
            <a:lvl1pPr algn="l">
              <a:defRPr sz="2800">
                <a:solidFill>
                  <a:srgbClr val="7E0000"/>
                </a:solidFill>
                <a:latin typeface="Arial Unicode MS" pitchFamily="34" charset="-128"/>
                <a:ea typeface="Arial Unicode MS" pitchFamily="34" charset="-128"/>
                <a:cs typeface="Arial Unicode MS" pitchFamily="34" charset="-128"/>
              </a:defRPr>
            </a:lvl1pPr>
          </a:lstStyle>
          <a:p>
            <a:r>
              <a:rPr lang="en-US" dirty="0" smtClean="0"/>
              <a:t>Click to edit Master title style</a:t>
            </a:r>
            <a:endParaRPr lang="en-US" dirty="0"/>
          </a:p>
        </p:txBody>
      </p:sp>
      <p:sp>
        <p:nvSpPr>
          <p:cNvPr id="9" name="Content Placeholder 8"/>
          <p:cNvSpPr>
            <a:spLocks noGrp="1"/>
          </p:cNvSpPr>
          <p:nvPr>
            <p:ph sz="quarter" idx="13"/>
          </p:nvPr>
        </p:nvSpPr>
        <p:spPr>
          <a:xfrm>
            <a:off x="1371600" y="0"/>
            <a:ext cx="762000" cy="533400"/>
          </a:xfrm>
          <a:prstGeom prst="rect">
            <a:avLst/>
          </a:prstGeom>
          <a:ln w="3175">
            <a:solidFill>
              <a:srgbClr val="800080"/>
            </a:solidFill>
            <a:prstDash val="sysDot"/>
          </a:ln>
        </p:spPr>
        <p:txBody>
          <a:bodyPr/>
          <a:lstStyle>
            <a:lvl1pPr algn="ctr">
              <a:buNone/>
              <a:defRPr sz="2800">
                <a:solidFill>
                  <a:srgbClr val="800080"/>
                </a:solidFill>
                <a:latin typeface="Arial Unicode MS" pitchFamily="34" charset="-128"/>
                <a:ea typeface="Arial Unicode MS" pitchFamily="34" charset="-128"/>
                <a:cs typeface="Arial Unicode MS" pitchFamily="34" charset="-128"/>
              </a:defRPr>
            </a:lvl1pPr>
            <a:lvl2pPr algn="l">
              <a:buNone/>
              <a:defRPr sz="2800">
                <a:solidFill>
                  <a:srgbClr val="004800"/>
                </a:solidFill>
                <a:latin typeface="Arial Unicode MS" pitchFamily="34" charset="-128"/>
                <a:ea typeface="Arial Unicode MS" pitchFamily="34" charset="-128"/>
                <a:cs typeface="Arial Unicode MS" pitchFamily="34" charset="-128"/>
              </a:defRPr>
            </a:lvl2pPr>
            <a:lvl3pPr algn="l">
              <a:buNone/>
              <a:defRPr sz="2800">
                <a:solidFill>
                  <a:srgbClr val="004800"/>
                </a:solidFill>
                <a:latin typeface="Arial Unicode MS" pitchFamily="34" charset="-128"/>
                <a:ea typeface="Arial Unicode MS" pitchFamily="34" charset="-128"/>
                <a:cs typeface="Arial Unicode MS" pitchFamily="34" charset="-128"/>
              </a:defRPr>
            </a:lvl3pPr>
            <a:lvl4pPr algn="l">
              <a:buNone/>
              <a:defRPr sz="2800">
                <a:solidFill>
                  <a:srgbClr val="004800"/>
                </a:solidFill>
                <a:latin typeface="Arial Unicode MS" pitchFamily="34" charset="-128"/>
                <a:ea typeface="Arial Unicode MS" pitchFamily="34" charset="-128"/>
                <a:cs typeface="Arial Unicode MS" pitchFamily="34" charset="-128"/>
              </a:defRPr>
            </a:lvl4pPr>
            <a:lvl5pPr algn="l">
              <a:buNone/>
              <a:defRPr sz="2800">
                <a:solidFill>
                  <a:srgbClr val="004800"/>
                </a:solidFill>
                <a:latin typeface="Arial Unicode MS" pitchFamily="34" charset="-128"/>
                <a:ea typeface="Arial Unicode MS" pitchFamily="34" charset="-128"/>
                <a:cs typeface="Arial Unicode MS" pitchFamily="34" charset="-128"/>
              </a:defRPr>
            </a:lvl5pPr>
          </a:lstStyle>
          <a:p>
            <a:pPr lvl="0"/>
            <a:endParaRPr lang="en-US" dirty="0"/>
          </a:p>
        </p:txBody>
      </p:sp>
      <p:sp>
        <p:nvSpPr>
          <p:cNvPr id="4" name="Slide Number Placeholder 5"/>
          <p:cNvSpPr>
            <a:spLocks noGrp="1"/>
          </p:cNvSpPr>
          <p:nvPr>
            <p:ph type="sldNum" sz="quarter" idx="14"/>
          </p:nvPr>
        </p:nvSpPr>
        <p:spPr>
          <a:xfrm>
            <a:off x="8534400" y="6416675"/>
            <a:ext cx="609600" cy="365125"/>
          </a:xfrm>
        </p:spPr>
        <p:txBody>
          <a:bodyPr/>
          <a:lstStyle>
            <a:lvl1pPr algn="ctr" fontAlgn="auto">
              <a:spcBef>
                <a:spcPts val="0"/>
              </a:spcBef>
              <a:spcAft>
                <a:spcPts val="0"/>
              </a:spcAft>
              <a:defRPr>
                <a:latin typeface="+mn-lt"/>
                <a:cs typeface="+mn-cs"/>
              </a:defRPr>
            </a:lvl1pPr>
          </a:lstStyle>
          <a:p>
            <a:pPr>
              <a:defRPr/>
            </a:pPr>
            <a:fld id="{5B8F666F-FA09-4C4F-AB3A-ECB5039E6182}" type="slidenum">
              <a:rPr lang="en-US"/>
              <a:pPr>
                <a:defRPr/>
              </a:pPr>
              <a:t>‹#›</a:t>
            </a:fld>
            <a:endParaRPr lang="en-US"/>
          </a:p>
        </p:txBody>
      </p:sp>
    </p:spTree>
  </p:cSld>
  <p:clrMapOvr>
    <a:masterClrMapping/>
  </p:clrMapOvr>
  <p:hf hdr="0" dt="0"/>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2361A3BC-1721-41A9-A28E-3ABDE20B2BFB}" type="slidenum">
              <a:rPr lang="en-US" smtClean="0"/>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697FFB49-939C-4A3C-85F8-2B73763A56E8}" type="slidenum">
              <a:rPr lang="en-US" smtClean="0"/>
              <a:pPr>
                <a:defRPr/>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47BDABC-5C96-4F7C-91CD-708985846E26}" type="slidenum">
              <a:rPr lang="en-US" smtClean="0"/>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47BDABC-5C96-4F7C-91CD-708985846E26}" type="slidenum">
              <a:rPr lang="en-US"/>
              <a:pPr>
                <a:defRPr/>
              </a:pPr>
              <a:t>‹#›</a:t>
            </a:fld>
            <a:endParaRPr lang="en-US"/>
          </a:p>
        </p:txBody>
      </p:sp>
    </p:spTree>
  </p:cSld>
  <p:clrMapOvr>
    <a:masterClrMapping/>
  </p:clrMapOvr>
  <p:transition spd="slow"/>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3A50882B-507E-4943-A520-20792ED32990}" type="slidenum">
              <a:rPr lang="en-US" smtClean="0"/>
              <a:pPr>
                <a:defRPr/>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2BD03A87-458A-4B99-B7D7-AF5010FEE12C}" type="slidenum">
              <a:rPr lang="en-US" smtClean="0"/>
              <a:pPr>
                <a:defRPr/>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C84F246A-305C-4F96-A6DE-A72B27F60F8A}" type="slidenum">
              <a:rPr lang="en-US" smtClean="0"/>
              <a:pPr>
                <a:defRPr/>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B4D15665-F2B0-4886-9C6C-F3CDCC987FBB}" type="slidenum">
              <a:rPr lang="en-US" smtClean="0"/>
              <a:pPr>
                <a:defRPr/>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2361A3BC-1721-41A9-A28E-3ABDE20B2BFB}" type="slidenum">
              <a:rPr lang="en-US" smtClean="0"/>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C1E4297B-B1AC-43F9-8A00-95FCF44064E8}" type="slidenum">
              <a:rPr lang="en-US" smtClean="0"/>
              <a:pPr>
                <a:defRPr/>
              </a:pPr>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47B3D92-C406-4C33-8D4A-917DD8B2CB15}" type="slidenum">
              <a:rPr lang="en-US" smtClean="0"/>
              <a:pPr>
                <a:defRPr/>
              </a:pPr>
              <a:t>‹#›</a:t>
            </a:fld>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369C7BC-43B9-4CB7-B01A-379F77FB8AC2}" type="slidenum">
              <a:rPr lang="en-US" smtClean="0"/>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09625" y="2214563"/>
            <a:ext cx="3902075" cy="3881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64100" y="2214563"/>
            <a:ext cx="3903663" cy="3881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A50882B-507E-4943-A520-20792ED32990}" type="slidenum">
              <a:rPr lang="en-US"/>
              <a:pPr>
                <a:defRPr/>
              </a:pPr>
              <a:t>‹#›</a:t>
            </a:fld>
            <a:endParaRPr lang="en-US"/>
          </a:p>
        </p:txBody>
      </p:sp>
    </p:spTree>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2BD03A87-458A-4B99-B7D7-AF5010FEE12C}" type="slidenum">
              <a:rPr lang="en-US"/>
              <a:pPr>
                <a:defRPr/>
              </a:pPr>
              <a:t>‹#›</a:t>
            </a:fld>
            <a:endParaRPr lang="en-US"/>
          </a:p>
        </p:txBody>
      </p:sp>
    </p:spTree>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84F246A-305C-4F96-A6DE-A72B27F60F8A}" type="slidenum">
              <a:rPr lang="en-US"/>
              <a:pPr>
                <a:defRPr/>
              </a:pPr>
              <a:t>‹#›</a:t>
            </a:fld>
            <a:endParaRPr lang="en-US"/>
          </a:p>
        </p:txBody>
      </p:sp>
    </p:spTree>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B4D15665-F2B0-4886-9C6C-F3CDCC987FBB}" type="slidenum">
              <a:rPr lang="en-US"/>
              <a:pPr>
                <a:defRPr/>
              </a:pPr>
              <a:t>‹#›</a:t>
            </a:fld>
            <a:endParaRPr lang="en-US"/>
          </a:p>
        </p:txBody>
      </p:sp>
    </p:spTree>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13BEA00-ECD0-4F16-8C27-57426CA3C7B7}" type="slidenum">
              <a:rPr lang="en-US"/>
              <a:pPr>
                <a:defRPr/>
              </a:pPr>
              <a:t>‹#›</a:t>
            </a:fld>
            <a:endParaRPr lang="en-US"/>
          </a:p>
        </p:txBody>
      </p:sp>
    </p:spTree>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1E4297B-B1AC-43F9-8A00-95FCF44064E8}" type="slidenum">
              <a:rPr lang="en-US"/>
              <a:pPr>
                <a:defRPr/>
              </a:pPr>
              <a:t>‹#›</a:t>
            </a:fld>
            <a:endParaRPr lang="en-US"/>
          </a:p>
        </p:txBody>
      </p:sp>
    </p:spTree>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25"/>
          <p:cNvGrpSpPr>
            <a:grpSpLocks/>
          </p:cNvGrpSpPr>
          <p:nvPr/>
        </p:nvGrpSpPr>
        <p:grpSpPr bwMode="auto">
          <a:xfrm>
            <a:off x="0" y="68263"/>
            <a:ext cx="8915400" cy="6713537"/>
            <a:chOff x="0" y="43"/>
            <a:chExt cx="5616" cy="4229"/>
          </a:xfrm>
        </p:grpSpPr>
        <p:grpSp>
          <p:nvGrpSpPr>
            <p:cNvPr id="1032" name="Group 222"/>
            <p:cNvGrpSpPr>
              <a:grpSpLocks/>
            </p:cNvGrpSpPr>
            <p:nvPr userDrawn="1"/>
          </p:nvGrpSpPr>
          <p:grpSpPr bwMode="auto">
            <a:xfrm>
              <a:off x="0" y="43"/>
              <a:ext cx="408" cy="4229"/>
              <a:chOff x="0" y="43"/>
              <a:chExt cx="5760" cy="4229"/>
            </a:xfrm>
          </p:grpSpPr>
          <p:sp>
            <p:nvSpPr>
              <p:cNvPr id="1146" name="Line 122"/>
              <p:cNvSpPr>
                <a:spLocks noChangeShapeType="1"/>
              </p:cNvSpPr>
              <p:nvPr userDrawn="1"/>
            </p:nvSpPr>
            <p:spPr bwMode="auto">
              <a:xfrm>
                <a:off x="0" y="4203"/>
                <a:ext cx="5760" cy="0"/>
              </a:xfrm>
              <a:prstGeom prst="line">
                <a:avLst/>
              </a:prstGeom>
              <a:noFill/>
              <a:ln w="9525">
                <a:solidFill>
                  <a:schemeClr val="bg2"/>
                </a:solidFill>
                <a:round/>
                <a:headEnd/>
                <a:tailEnd/>
              </a:ln>
              <a:effectLst/>
            </p:spPr>
            <p:txBody>
              <a:bodyPr wrap="none" anchor="ctr"/>
              <a:lstStyle/>
              <a:p>
                <a:pPr>
                  <a:defRPr/>
                </a:pPr>
                <a:endParaRPr lang="en-US"/>
              </a:p>
            </p:txBody>
          </p:sp>
          <p:sp>
            <p:nvSpPr>
              <p:cNvPr id="1147" name="Line 123"/>
              <p:cNvSpPr>
                <a:spLocks noChangeShapeType="1"/>
              </p:cNvSpPr>
              <p:nvPr userDrawn="1"/>
            </p:nvSpPr>
            <p:spPr bwMode="auto">
              <a:xfrm>
                <a:off x="0" y="4239"/>
                <a:ext cx="5760" cy="0"/>
              </a:xfrm>
              <a:prstGeom prst="line">
                <a:avLst/>
              </a:prstGeom>
              <a:noFill/>
              <a:ln w="38100">
                <a:solidFill>
                  <a:schemeClr val="bg2"/>
                </a:solidFill>
                <a:round/>
                <a:headEnd/>
                <a:tailEnd/>
              </a:ln>
              <a:effectLst/>
            </p:spPr>
            <p:txBody>
              <a:bodyPr wrap="none" anchor="ctr"/>
              <a:lstStyle/>
              <a:p>
                <a:pPr>
                  <a:defRPr/>
                </a:pPr>
                <a:endParaRPr lang="en-US"/>
              </a:p>
            </p:txBody>
          </p:sp>
          <p:sp>
            <p:nvSpPr>
              <p:cNvPr id="1148" name="Line 124"/>
              <p:cNvSpPr>
                <a:spLocks noChangeShapeType="1"/>
              </p:cNvSpPr>
              <p:nvPr userDrawn="1"/>
            </p:nvSpPr>
            <p:spPr bwMode="auto">
              <a:xfrm>
                <a:off x="0" y="4272"/>
                <a:ext cx="5760" cy="0"/>
              </a:xfrm>
              <a:prstGeom prst="line">
                <a:avLst/>
              </a:prstGeom>
              <a:noFill/>
              <a:ln w="19050">
                <a:solidFill>
                  <a:schemeClr val="bg2"/>
                </a:solidFill>
                <a:round/>
                <a:headEnd/>
                <a:tailEnd/>
              </a:ln>
              <a:effectLst/>
            </p:spPr>
            <p:txBody>
              <a:bodyPr wrap="none" anchor="ctr"/>
              <a:lstStyle/>
              <a:p>
                <a:pPr>
                  <a:defRPr/>
                </a:pPr>
                <a:endParaRPr lang="en-US"/>
              </a:p>
            </p:txBody>
          </p:sp>
          <p:sp>
            <p:nvSpPr>
              <p:cNvPr id="1149" name="Line 125"/>
              <p:cNvSpPr>
                <a:spLocks noChangeShapeType="1"/>
              </p:cNvSpPr>
              <p:nvPr userDrawn="1"/>
            </p:nvSpPr>
            <p:spPr bwMode="auto">
              <a:xfrm>
                <a:off x="0" y="4113"/>
                <a:ext cx="5760" cy="0"/>
              </a:xfrm>
              <a:prstGeom prst="line">
                <a:avLst/>
              </a:prstGeom>
              <a:noFill/>
              <a:ln w="28575">
                <a:solidFill>
                  <a:schemeClr val="bg2"/>
                </a:solidFill>
                <a:round/>
                <a:headEnd/>
                <a:tailEnd/>
              </a:ln>
              <a:effectLst/>
            </p:spPr>
            <p:txBody>
              <a:bodyPr wrap="none" anchor="ctr"/>
              <a:lstStyle/>
              <a:p>
                <a:pPr>
                  <a:defRPr/>
                </a:pPr>
                <a:endParaRPr lang="en-US"/>
              </a:p>
            </p:txBody>
          </p:sp>
          <p:sp>
            <p:nvSpPr>
              <p:cNvPr id="1150" name="Line 126"/>
              <p:cNvSpPr>
                <a:spLocks noChangeShapeType="1"/>
              </p:cNvSpPr>
              <p:nvPr userDrawn="1"/>
            </p:nvSpPr>
            <p:spPr bwMode="auto">
              <a:xfrm>
                <a:off x="0" y="4065"/>
                <a:ext cx="5760" cy="0"/>
              </a:xfrm>
              <a:prstGeom prst="line">
                <a:avLst/>
              </a:prstGeom>
              <a:noFill/>
              <a:ln w="12700">
                <a:solidFill>
                  <a:schemeClr val="bg2"/>
                </a:solidFill>
                <a:round/>
                <a:headEnd/>
                <a:tailEnd/>
              </a:ln>
              <a:effectLst/>
            </p:spPr>
            <p:txBody>
              <a:bodyPr wrap="none" anchor="ctr"/>
              <a:lstStyle/>
              <a:p>
                <a:pPr>
                  <a:defRPr/>
                </a:pPr>
                <a:endParaRPr lang="en-US"/>
              </a:p>
            </p:txBody>
          </p:sp>
          <p:sp>
            <p:nvSpPr>
              <p:cNvPr id="1151" name="Line 127"/>
              <p:cNvSpPr>
                <a:spLocks noChangeShapeType="1"/>
              </p:cNvSpPr>
              <p:nvPr userDrawn="1"/>
            </p:nvSpPr>
            <p:spPr bwMode="auto">
              <a:xfrm>
                <a:off x="0" y="4158"/>
                <a:ext cx="5760" cy="0"/>
              </a:xfrm>
              <a:prstGeom prst="line">
                <a:avLst/>
              </a:prstGeom>
              <a:noFill/>
              <a:ln w="19050">
                <a:solidFill>
                  <a:schemeClr val="bg2"/>
                </a:solidFill>
                <a:round/>
                <a:headEnd/>
                <a:tailEnd/>
              </a:ln>
              <a:effectLst/>
            </p:spPr>
            <p:txBody>
              <a:bodyPr wrap="none" anchor="ctr"/>
              <a:lstStyle/>
              <a:p>
                <a:pPr>
                  <a:defRPr/>
                </a:pPr>
                <a:endParaRPr lang="en-US"/>
              </a:p>
            </p:txBody>
          </p:sp>
          <p:sp>
            <p:nvSpPr>
              <p:cNvPr id="1152" name="Line 128"/>
              <p:cNvSpPr>
                <a:spLocks noChangeShapeType="1"/>
              </p:cNvSpPr>
              <p:nvPr userDrawn="1"/>
            </p:nvSpPr>
            <p:spPr bwMode="auto">
              <a:xfrm>
                <a:off x="0" y="3666"/>
                <a:ext cx="5760" cy="0"/>
              </a:xfrm>
              <a:prstGeom prst="line">
                <a:avLst/>
              </a:prstGeom>
              <a:noFill/>
              <a:ln w="9525">
                <a:solidFill>
                  <a:schemeClr val="bg2"/>
                </a:solidFill>
                <a:round/>
                <a:headEnd/>
                <a:tailEnd/>
              </a:ln>
              <a:effectLst/>
            </p:spPr>
            <p:txBody>
              <a:bodyPr wrap="none" anchor="ctr"/>
              <a:lstStyle/>
              <a:p>
                <a:pPr>
                  <a:defRPr/>
                </a:pPr>
                <a:endParaRPr lang="en-US"/>
              </a:p>
            </p:txBody>
          </p:sp>
          <p:sp>
            <p:nvSpPr>
              <p:cNvPr id="1153" name="Line 129"/>
              <p:cNvSpPr>
                <a:spLocks noChangeShapeType="1"/>
              </p:cNvSpPr>
              <p:nvPr userDrawn="1"/>
            </p:nvSpPr>
            <p:spPr bwMode="auto">
              <a:xfrm>
                <a:off x="0" y="3639"/>
                <a:ext cx="5760" cy="0"/>
              </a:xfrm>
              <a:prstGeom prst="line">
                <a:avLst/>
              </a:prstGeom>
              <a:noFill/>
              <a:ln w="38100">
                <a:solidFill>
                  <a:schemeClr val="bg2"/>
                </a:solidFill>
                <a:round/>
                <a:headEnd/>
                <a:tailEnd/>
              </a:ln>
              <a:effectLst/>
            </p:spPr>
            <p:txBody>
              <a:bodyPr wrap="none" anchor="ctr"/>
              <a:lstStyle/>
              <a:p>
                <a:pPr>
                  <a:defRPr/>
                </a:pPr>
                <a:endParaRPr lang="en-US"/>
              </a:p>
            </p:txBody>
          </p:sp>
          <p:sp>
            <p:nvSpPr>
              <p:cNvPr id="1154" name="Line 130"/>
              <p:cNvSpPr>
                <a:spLocks noChangeShapeType="1"/>
              </p:cNvSpPr>
              <p:nvPr userDrawn="1"/>
            </p:nvSpPr>
            <p:spPr bwMode="auto">
              <a:xfrm>
                <a:off x="0" y="4020"/>
                <a:ext cx="5760" cy="0"/>
              </a:xfrm>
              <a:prstGeom prst="line">
                <a:avLst/>
              </a:prstGeom>
              <a:noFill/>
              <a:ln w="19050">
                <a:solidFill>
                  <a:schemeClr val="bg2"/>
                </a:solidFill>
                <a:round/>
                <a:headEnd/>
                <a:tailEnd/>
              </a:ln>
              <a:effectLst/>
            </p:spPr>
            <p:txBody>
              <a:bodyPr wrap="none" anchor="ctr"/>
              <a:lstStyle/>
              <a:p>
                <a:pPr>
                  <a:defRPr/>
                </a:pPr>
                <a:endParaRPr lang="en-US"/>
              </a:p>
            </p:txBody>
          </p:sp>
          <p:sp>
            <p:nvSpPr>
              <p:cNvPr id="1155" name="Line 131"/>
              <p:cNvSpPr>
                <a:spLocks noChangeShapeType="1"/>
              </p:cNvSpPr>
              <p:nvPr userDrawn="1"/>
            </p:nvSpPr>
            <p:spPr bwMode="auto">
              <a:xfrm>
                <a:off x="0" y="3894"/>
                <a:ext cx="5760" cy="0"/>
              </a:xfrm>
              <a:prstGeom prst="line">
                <a:avLst/>
              </a:prstGeom>
              <a:noFill/>
              <a:ln w="28575">
                <a:solidFill>
                  <a:schemeClr val="bg2"/>
                </a:solidFill>
                <a:round/>
                <a:headEnd/>
                <a:tailEnd/>
              </a:ln>
              <a:effectLst/>
            </p:spPr>
            <p:txBody>
              <a:bodyPr wrap="none" anchor="ctr"/>
              <a:lstStyle/>
              <a:p>
                <a:pPr>
                  <a:defRPr/>
                </a:pPr>
                <a:endParaRPr lang="en-US"/>
              </a:p>
            </p:txBody>
          </p:sp>
          <p:sp>
            <p:nvSpPr>
              <p:cNvPr id="1156" name="Line 132"/>
              <p:cNvSpPr>
                <a:spLocks noChangeShapeType="1"/>
              </p:cNvSpPr>
              <p:nvPr userDrawn="1"/>
            </p:nvSpPr>
            <p:spPr bwMode="auto">
              <a:xfrm>
                <a:off x="0" y="3813"/>
                <a:ext cx="5760" cy="0"/>
              </a:xfrm>
              <a:prstGeom prst="line">
                <a:avLst/>
              </a:prstGeom>
              <a:noFill/>
              <a:ln w="12700">
                <a:solidFill>
                  <a:schemeClr val="bg2"/>
                </a:solidFill>
                <a:round/>
                <a:headEnd/>
                <a:tailEnd/>
              </a:ln>
              <a:effectLst/>
            </p:spPr>
            <p:txBody>
              <a:bodyPr wrap="none" anchor="ctr"/>
              <a:lstStyle/>
              <a:p>
                <a:pPr>
                  <a:defRPr/>
                </a:pPr>
                <a:endParaRPr lang="en-US"/>
              </a:p>
            </p:txBody>
          </p:sp>
          <p:sp>
            <p:nvSpPr>
              <p:cNvPr id="1157" name="Line 133"/>
              <p:cNvSpPr>
                <a:spLocks noChangeShapeType="1"/>
              </p:cNvSpPr>
              <p:nvPr userDrawn="1"/>
            </p:nvSpPr>
            <p:spPr bwMode="auto">
              <a:xfrm>
                <a:off x="0" y="3999"/>
                <a:ext cx="5760" cy="0"/>
              </a:xfrm>
              <a:prstGeom prst="line">
                <a:avLst/>
              </a:prstGeom>
              <a:noFill/>
              <a:ln w="9525">
                <a:solidFill>
                  <a:schemeClr val="bg2"/>
                </a:solidFill>
                <a:round/>
                <a:headEnd/>
                <a:tailEnd/>
              </a:ln>
              <a:effectLst/>
            </p:spPr>
            <p:txBody>
              <a:bodyPr wrap="none" anchor="ctr"/>
              <a:lstStyle/>
              <a:p>
                <a:pPr>
                  <a:defRPr/>
                </a:pPr>
                <a:endParaRPr lang="en-US"/>
              </a:p>
            </p:txBody>
          </p:sp>
          <p:sp>
            <p:nvSpPr>
              <p:cNvPr id="1158" name="Line 134"/>
              <p:cNvSpPr>
                <a:spLocks noChangeShapeType="1"/>
              </p:cNvSpPr>
              <p:nvPr userDrawn="1"/>
            </p:nvSpPr>
            <p:spPr bwMode="auto">
              <a:xfrm>
                <a:off x="0" y="3687"/>
                <a:ext cx="5760" cy="0"/>
              </a:xfrm>
              <a:prstGeom prst="line">
                <a:avLst/>
              </a:prstGeom>
              <a:noFill/>
              <a:ln w="12700">
                <a:solidFill>
                  <a:schemeClr val="bg2"/>
                </a:solidFill>
                <a:round/>
                <a:headEnd/>
                <a:tailEnd/>
              </a:ln>
              <a:effectLst/>
            </p:spPr>
            <p:txBody>
              <a:bodyPr wrap="none" anchor="ctr"/>
              <a:lstStyle/>
              <a:p>
                <a:pPr>
                  <a:defRPr/>
                </a:pPr>
                <a:endParaRPr lang="en-US"/>
              </a:p>
            </p:txBody>
          </p:sp>
          <p:sp>
            <p:nvSpPr>
              <p:cNvPr id="1159" name="Line 135"/>
              <p:cNvSpPr>
                <a:spLocks noChangeShapeType="1"/>
              </p:cNvSpPr>
              <p:nvPr userDrawn="1"/>
            </p:nvSpPr>
            <p:spPr bwMode="auto">
              <a:xfrm>
                <a:off x="0" y="3741"/>
                <a:ext cx="5760" cy="0"/>
              </a:xfrm>
              <a:prstGeom prst="line">
                <a:avLst/>
              </a:prstGeom>
              <a:noFill/>
              <a:ln w="12700">
                <a:solidFill>
                  <a:schemeClr val="bg2"/>
                </a:solidFill>
                <a:round/>
                <a:headEnd/>
                <a:tailEnd/>
              </a:ln>
              <a:effectLst/>
            </p:spPr>
            <p:txBody>
              <a:bodyPr wrap="none" anchor="ctr"/>
              <a:lstStyle/>
              <a:p>
                <a:pPr>
                  <a:defRPr/>
                </a:pPr>
                <a:endParaRPr lang="en-US"/>
              </a:p>
            </p:txBody>
          </p:sp>
          <p:sp>
            <p:nvSpPr>
              <p:cNvPr id="1160" name="Line 136"/>
              <p:cNvSpPr>
                <a:spLocks noChangeShapeType="1"/>
              </p:cNvSpPr>
              <p:nvPr userDrawn="1"/>
            </p:nvSpPr>
            <p:spPr bwMode="auto">
              <a:xfrm>
                <a:off x="0" y="3939"/>
                <a:ext cx="5760" cy="0"/>
              </a:xfrm>
              <a:prstGeom prst="line">
                <a:avLst/>
              </a:prstGeom>
              <a:noFill/>
              <a:ln w="19050">
                <a:solidFill>
                  <a:schemeClr val="bg2"/>
                </a:solidFill>
                <a:round/>
                <a:headEnd/>
                <a:tailEnd/>
              </a:ln>
              <a:effectLst/>
            </p:spPr>
            <p:txBody>
              <a:bodyPr wrap="none" anchor="ctr"/>
              <a:lstStyle/>
              <a:p>
                <a:pPr>
                  <a:defRPr/>
                </a:pPr>
                <a:endParaRPr lang="en-US"/>
              </a:p>
            </p:txBody>
          </p:sp>
          <p:sp>
            <p:nvSpPr>
              <p:cNvPr id="1161" name="Line 137"/>
              <p:cNvSpPr>
                <a:spLocks noChangeShapeType="1"/>
              </p:cNvSpPr>
              <p:nvPr userDrawn="1"/>
            </p:nvSpPr>
            <p:spPr bwMode="auto">
              <a:xfrm>
                <a:off x="0" y="3918"/>
                <a:ext cx="5760" cy="0"/>
              </a:xfrm>
              <a:prstGeom prst="line">
                <a:avLst/>
              </a:prstGeom>
              <a:noFill/>
              <a:ln w="9525">
                <a:solidFill>
                  <a:schemeClr val="bg2"/>
                </a:solidFill>
                <a:round/>
                <a:headEnd/>
                <a:tailEnd/>
              </a:ln>
              <a:effectLst/>
            </p:spPr>
            <p:txBody>
              <a:bodyPr wrap="none" anchor="ctr"/>
              <a:lstStyle/>
              <a:p>
                <a:pPr>
                  <a:defRPr/>
                </a:pPr>
                <a:endParaRPr lang="en-US"/>
              </a:p>
            </p:txBody>
          </p:sp>
          <p:sp>
            <p:nvSpPr>
              <p:cNvPr id="1162" name="Line 138"/>
              <p:cNvSpPr>
                <a:spLocks noChangeShapeType="1"/>
              </p:cNvSpPr>
              <p:nvPr userDrawn="1"/>
            </p:nvSpPr>
            <p:spPr bwMode="auto">
              <a:xfrm>
                <a:off x="0" y="3510"/>
                <a:ext cx="5760" cy="0"/>
              </a:xfrm>
              <a:prstGeom prst="line">
                <a:avLst/>
              </a:prstGeom>
              <a:noFill/>
              <a:ln w="9525">
                <a:solidFill>
                  <a:schemeClr val="bg2"/>
                </a:solidFill>
                <a:round/>
                <a:headEnd/>
                <a:tailEnd/>
              </a:ln>
              <a:effectLst/>
            </p:spPr>
            <p:txBody>
              <a:bodyPr wrap="none" anchor="ctr"/>
              <a:lstStyle/>
              <a:p>
                <a:pPr>
                  <a:defRPr/>
                </a:pPr>
                <a:endParaRPr lang="en-US"/>
              </a:p>
            </p:txBody>
          </p:sp>
          <p:sp>
            <p:nvSpPr>
              <p:cNvPr id="1163" name="Line 139"/>
              <p:cNvSpPr>
                <a:spLocks noChangeShapeType="1"/>
              </p:cNvSpPr>
              <p:nvPr userDrawn="1"/>
            </p:nvSpPr>
            <p:spPr bwMode="auto">
              <a:xfrm>
                <a:off x="0" y="3546"/>
                <a:ext cx="5760" cy="0"/>
              </a:xfrm>
              <a:prstGeom prst="line">
                <a:avLst/>
              </a:prstGeom>
              <a:noFill/>
              <a:ln w="38100">
                <a:solidFill>
                  <a:schemeClr val="bg2"/>
                </a:solidFill>
                <a:round/>
                <a:headEnd/>
                <a:tailEnd/>
              </a:ln>
              <a:effectLst/>
            </p:spPr>
            <p:txBody>
              <a:bodyPr wrap="none" anchor="ctr"/>
              <a:lstStyle/>
              <a:p>
                <a:pPr>
                  <a:defRPr/>
                </a:pPr>
                <a:endParaRPr lang="en-US"/>
              </a:p>
            </p:txBody>
          </p:sp>
          <p:sp>
            <p:nvSpPr>
              <p:cNvPr id="1164" name="Line 140"/>
              <p:cNvSpPr>
                <a:spLocks noChangeShapeType="1"/>
              </p:cNvSpPr>
              <p:nvPr userDrawn="1"/>
            </p:nvSpPr>
            <p:spPr bwMode="auto">
              <a:xfrm>
                <a:off x="0" y="3579"/>
                <a:ext cx="5760" cy="0"/>
              </a:xfrm>
              <a:prstGeom prst="line">
                <a:avLst/>
              </a:prstGeom>
              <a:noFill/>
              <a:ln w="19050">
                <a:solidFill>
                  <a:schemeClr val="bg2"/>
                </a:solidFill>
                <a:round/>
                <a:headEnd/>
                <a:tailEnd/>
              </a:ln>
              <a:effectLst/>
            </p:spPr>
            <p:txBody>
              <a:bodyPr wrap="none" anchor="ctr"/>
              <a:lstStyle/>
              <a:p>
                <a:pPr>
                  <a:defRPr/>
                </a:pPr>
                <a:endParaRPr lang="en-US"/>
              </a:p>
            </p:txBody>
          </p:sp>
          <p:sp>
            <p:nvSpPr>
              <p:cNvPr id="1165" name="Line 141"/>
              <p:cNvSpPr>
                <a:spLocks noChangeShapeType="1"/>
              </p:cNvSpPr>
              <p:nvPr userDrawn="1"/>
            </p:nvSpPr>
            <p:spPr bwMode="auto">
              <a:xfrm>
                <a:off x="0" y="3420"/>
                <a:ext cx="5760" cy="0"/>
              </a:xfrm>
              <a:prstGeom prst="line">
                <a:avLst/>
              </a:prstGeom>
              <a:noFill/>
              <a:ln w="28575">
                <a:solidFill>
                  <a:schemeClr val="bg2"/>
                </a:solidFill>
                <a:round/>
                <a:headEnd/>
                <a:tailEnd/>
              </a:ln>
              <a:effectLst/>
            </p:spPr>
            <p:txBody>
              <a:bodyPr wrap="none" anchor="ctr"/>
              <a:lstStyle/>
              <a:p>
                <a:pPr>
                  <a:defRPr/>
                </a:pPr>
                <a:endParaRPr lang="en-US"/>
              </a:p>
            </p:txBody>
          </p:sp>
          <p:sp>
            <p:nvSpPr>
              <p:cNvPr id="1166" name="Line 142"/>
              <p:cNvSpPr>
                <a:spLocks noChangeShapeType="1"/>
              </p:cNvSpPr>
              <p:nvPr userDrawn="1"/>
            </p:nvSpPr>
            <p:spPr bwMode="auto">
              <a:xfrm>
                <a:off x="0" y="3372"/>
                <a:ext cx="5760" cy="0"/>
              </a:xfrm>
              <a:prstGeom prst="line">
                <a:avLst/>
              </a:prstGeom>
              <a:noFill/>
              <a:ln w="12700">
                <a:solidFill>
                  <a:schemeClr val="bg2"/>
                </a:solidFill>
                <a:round/>
                <a:headEnd/>
                <a:tailEnd/>
              </a:ln>
              <a:effectLst/>
            </p:spPr>
            <p:txBody>
              <a:bodyPr wrap="none" anchor="ctr"/>
              <a:lstStyle/>
              <a:p>
                <a:pPr>
                  <a:defRPr/>
                </a:pPr>
                <a:endParaRPr lang="en-US"/>
              </a:p>
            </p:txBody>
          </p:sp>
          <p:sp>
            <p:nvSpPr>
              <p:cNvPr id="1167" name="Line 143"/>
              <p:cNvSpPr>
                <a:spLocks noChangeShapeType="1"/>
              </p:cNvSpPr>
              <p:nvPr userDrawn="1"/>
            </p:nvSpPr>
            <p:spPr bwMode="auto">
              <a:xfrm>
                <a:off x="0" y="3465"/>
                <a:ext cx="5760" cy="0"/>
              </a:xfrm>
              <a:prstGeom prst="line">
                <a:avLst/>
              </a:prstGeom>
              <a:noFill/>
              <a:ln w="19050">
                <a:solidFill>
                  <a:schemeClr val="bg2"/>
                </a:solidFill>
                <a:round/>
                <a:headEnd/>
                <a:tailEnd/>
              </a:ln>
              <a:effectLst/>
            </p:spPr>
            <p:txBody>
              <a:bodyPr wrap="none" anchor="ctr"/>
              <a:lstStyle/>
              <a:p>
                <a:pPr>
                  <a:defRPr/>
                </a:pPr>
                <a:endParaRPr lang="en-US"/>
              </a:p>
            </p:txBody>
          </p:sp>
          <p:sp>
            <p:nvSpPr>
              <p:cNvPr id="1168" name="Line 144"/>
              <p:cNvSpPr>
                <a:spLocks noChangeShapeType="1"/>
              </p:cNvSpPr>
              <p:nvPr userDrawn="1"/>
            </p:nvSpPr>
            <p:spPr bwMode="auto">
              <a:xfrm>
                <a:off x="0" y="2973"/>
                <a:ext cx="5760" cy="0"/>
              </a:xfrm>
              <a:prstGeom prst="line">
                <a:avLst/>
              </a:prstGeom>
              <a:noFill/>
              <a:ln w="9525">
                <a:solidFill>
                  <a:schemeClr val="bg2"/>
                </a:solidFill>
                <a:round/>
                <a:headEnd/>
                <a:tailEnd/>
              </a:ln>
              <a:effectLst/>
            </p:spPr>
            <p:txBody>
              <a:bodyPr wrap="none" anchor="ctr"/>
              <a:lstStyle/>
              <a:p>
                <a:pPr>
                  <a:defRPr/>
                </a:pPr>
                <a:endParaRPr lang="en-US"/>
              </a:p>
            </p:txBody>
          </p:sp>
          <p:sp>
            <p:nvSpPr>
              <p:cNvPr id="1169" name="Line 145"/>
              <p:cNvSpPr>
                <a:spLocks noChangeShapeType="1"/>
              </p:cNvSpPr>
              <p:nvPr userDrawn="1"/>
            </p:nvSpPr>
            <p:spPr bwMode="auto">
              <a:xfrm>
                <a:off x="0" y="2946"/>
                <a:ext cx="5760" cy="0"/>
              </a:xfrm>
              <a:prstGeom prst="line">
                <a:avLst/>
              </a:prstGeom>
              <a:noFill/>
              <a:ln w="38100">
                <a:solidFill>
                  <a:schemeClr val="bg2"/>
                </a:solidFill>
                <a:round/>
                <a:headEnd/>
                <a:tailEnd/>
              </a:ln>
              <a:effectLst/>
            </p:spPr>
            <p:txBody>
              <a:bodyPr wrap="none" anchor="ctr"/>
              <a:lstStyle/>
              <a:p>
                <a:pPr>
                  <a:defRPr/>
                </a:pPr>
                <a:endParaRPr lang="en-US"/>
              </a:p>
            </p:txBody>
          </p:sp>
          <p:sp>
            <p:nvSpPr>
              <p:cNvPr id="1170" name="Line 146"/>
              <p:cNvSpPr>
                <a:spLocks noChangeShapeType="1"/>
              </p:cNvSpPr>
              <p:nvPr userDrawn="1"/>
            </p:nvSpPr>
            <p:spPr bwMode="auto">
              <a:xfrm>
                <a:off x="0" y="3327"/>
                <a:ext cx="5760" cy="0"/>
              </a:xfrm>
              <a:prstGeom prst="line">
                <a:avLst/>
              </a:prstGeom>
              <a:noFill/>
              <a:ln w="19050">
                <a:solidFill>
                  <a:schemeClr val="bg2"/>
                </a:solidFill>
                <a:round/>
                <a:headEnd/>
                <a:tailEnd/>
              </a:ln>
              <a:effectLst/>
            </p:spPr>
            <p:txBody>
              <a:bodyPr wrap="none" anchor="ctr"/>
              <a:lstStyle/>
              <a:p>
                <a:pPr>
                  <a:defRPr/>
                </a:pPr>
                <a:endParaRPr lang="en-US"/>
              </a:p>
            </p:txBody>
          </p:sp>
          <p:sp>
            <p:nvSpPr>
              <p:cNvPr id="1171" name="Line 147"/>
              <p:cNvSpPr>
                <a:spLocks noChangeShapeType="1"/>
              </p:cNvSpPr>
              <p:nvPr userDrawn="1"/>
            </p:nvSpPr>
            <p:spPr bwMode="auto">
              <a:xfrm>
                <a:off x="0" y="3201"/>
                <a:ext cx="5760" cy="0"/>
              </a:xfrm>
              <a:prstGeom prst="line">
                <a:avLst/>
              </a:prstGeom>
              <a:noFill/>
              <a:ln w="28575">
                <a:solidFill>
                  <a:schemeClr val="bg2"/>
                </a:solidFill>
                <a:round/>
                <a:headEnd/>
                <a:tailEnd/>
              </a:ln>
              <a:effectLst/>
            </p:spPr>
            <p:txBody>
              <a:bodyPr wrap="none" anchor="ctr"/>
              <a:lstStyle/>
              <a:p>
                <a:pPr>
                  <a:defRPr/>
                </a:pPr>
                <a:endParaRPr lang="en-US"/>
              </a:p>
            </p:txBody>
          </p:sp>
          <p:sp>
            <p:nvSpPr>
              <p:cNvPr id="1172" name="Line 148"/>
              <p:cNvSpPr>
                <a:spLocks noChangeShapeType="1"/>
              </p:cNvSpPr>
              <p:nvPr userDrawn="1"/>
            </p:nvSpPr>
            <p:spPr bwMode="auto">
              <a:xfrm>
                <a:off x="0" y="3120"/>
                <a:ext cx="5760" cy="0"/>
              </a:xfrm>
              <a:prstGeom prst="line">
                <a:avLst/>
              </a:prstGeom>
              <a:noFill/>
              <a:ln w="12700">
                <a:solidFill>
                  <a:schemeClr val="bg2"/>
                </a:solidFill>
                <a:round/>
                <a:headEnd/>
                <a:tailEnd/>
              </a:ln>
              <a:effectLst/>
            </p:spPr>
            <p:txBody>
              <a:bodyPr wrap="none" anchor="ctr"/>
              <a:lstStyle/>
              <a:p>
                <a:pPr>
                  <a:defRPr/>
                </a:pPr>
                <a:endParaRPr lang="en-US"/>
              </a:p>
            </p:txBody>
          </p:sp>
          <p:sp>
            <p:nvSpPr>
              <p:cNvPr id="1173" name="Line 149"/>
              <p:cNvSpPr>
                <a:spLocks noChangeShapeType="1"/>
              </p:cNvSpPr>
              <p:nvPr userDrawn="1"/>
            </p:nvSpPr>
            <p:spPr bwMode="auto">
              <a:xfrm>
                <a:off x="0" y="3306"/>
                <a:ext cx="5760" cy="0"/>
              </a:xfrm>
              <a:prstGeom prst="line">
                <a:avLst/>
              </a:prstGeom>
              <a:noFill/>
              <a:ln w="9525">
                <a:solidFill>
                  <a:schemeClr val="bg2"/>
                </a:solidFill>
                <a:round/>
                <a:headEnd/>
                <a:tailEnd/>
              </a:ln>
              <a:effectLst/>
            </p:spPr>
            <p:txBody>
              <a:bodyPr wrap="none" anchor="ctr"/>
              <a:lstStyle/>
              <a:p>
                <a:pPr>
                  <a:defRPr/>
                </a:pPr>
                <a:endParaRPr lang="en-US"/>
              </a:p>
            </p:txBody>
          </p:sp>
          <p:sp>
            <p:nvSpPr>
              <p:cNvPr id="1174" name="Line 150"/>
              <p:cNvSpPr>
                <a:spLocks noChangeShapeType="1"/>
              </p:cNvSpPr>
              <p:nvPr userDrawn="1"/>
            </p:nvSpPr>
            <p:spPr bwMode="auto">
              <a:xfrm>
                <a:off x="0" y="2994"/>
                <a:ext cx="5760" cy="0"/>
              </a:xfrm>
              <a:prstGeom prst="line">
                <a:avLst/>
              </a:prstGeom>
              <a:noFill/>
              <a:ln w="12700">
                <a:solidFill>
                  <a:schemeClr val="bg2"/>
                </a:solidFill>
                <a:round/>
                <a:headEnd/>
                <a:tailEnd/>
              </a:ln>
              <a:effectLst/>
            </p:spPr>
            <p:txBody>
              <a:bodyPr wrap="none" anchor="ctr"/>
              <a:lstStyle/>
              <a:p>
                <a:pPr>
                  <a:defRPr/>
                </a:pPr>
                <a:endParaRPr lang="en-US"/>
              </a:p>
            </p:txBody>
          </p:sp>
          <p:sp>
            <p:nvSpPr>
              <p:cNvPr id="1175" name="Line 151"/>
              <p:cNvSpPr>
                <a:spLocks noChangeShapeType="1"/>
              </p:cNvSpPr>
              <p:nvPr userDrawn="1"/>
            </p:nvSpPr>
            <p:spPr bwMode="auto">
              <a:xfrm>
                <a:off x="0" y="3048"/>
                <a:ext cx="5760" cy="0"/>
              </a:xfrm>
              <a:prstGeom prst="line">
                <a:avLst/>
              </a:prstGeom>
              <a:noFill/>
              <a:ln w="12700">
                <a:solidFill>
                  <a:schemeClr val="bg2"/>
                </a:solidFill>
                <a:round/>
                <a:headEnd/>
                <a:tailEnd/>
              </a:ln>
              <a:effectLst/>
            </p:spPr>
            <p:txBody>
              <a:bodyPr wrap="none" anchor="ctr"/>
              <a:lstStyle/>
              <a:p>
                <a:pPr>
                  <a:defRPr/>
                </a:pPr>
                <a:endParaRPr lang="en-US"/>
              </a:p>
            </p:txBody>
          </p:sp>
          <p:sp>
            <p:nvSpPr>
              <p:cNvPr id="1176" name="Line 152"/>
              <p:cNvSpPr>
                <a:spLocks noChangeShapeType="1"/>
              </p:cNvSpPr>
              <p:nvPr userDrawn="1"/>
            </p:nvSpPr>
            <p:spPr bwMode="auto">
              <a:xfrm>
                <a:off x="0" y="3246"/>
                <a:ext cx="5760" cy="0"/>
              </a:xfrm>
              <a:prstGeom prst="line">
                <a:avLst/>
              </a:prstGeom>
              <a:noFill/>
              <a:ln w="19050">
                <a:solidFill>
                  <a:schemeClr val="bg2"/>
                </a:solidFill>
                <a:round/>
                <a:headEnd/>
                <a:tailEnd/>
              </a:ln>
              <a:effectLst/>
            </p:spPr>
            <p:txBody>
              <a:bodyPr wrap="none" anchor="ctr"/>
              <a:lstStyle/>
              <a:p>
                <a:pPr>
                  <a:defRPr/>
                </a:pPr>
                <a:endParaRPr lang="en-US"/>
              </a:p>
            </p:txBody>
          </p:sp>
          <p:sp>
            <p:nvSpPr>
              <p:cNvPr id="1177" name="Line 153"/>
              <p:cNvSpPr>
                <a:spLocks noChangeShapeType="1"/>
              </p:cNvSpPr>
              <p:nvPr userDrawn="1"/>
            </p:nvSpPr>
            <p:spPr bwMode="auto">
              <a:xfrm>
                <a:off x="0" y="3225"/>
                <a:ext cx="5760" cy="0"/>
              </a:xfrm>
              <a:prstGeom prst="line">
                <a:avLst/>
              </a:prstGeom>
              <a:noFill/>
              <a:ln w="9525">
                <a:solidFill>
                  <a:schemeClr val="bg2"/>
                </a:solidFill>
                <a:round/>
                <a:headEnd/>
                <a:tailEnd/>
              </a:ln>
              <a:effectLst/>
            </p:spPr>
            <p:txBody>
              <a:bodyPr wrap="none" anchor="ctr"/>
              <a:lstStyle/>
              <a:p>
                <a:pPr>
                  <a:defRPr/>
                </a:pPr>
                <a:endParaRPr lang="en-US"/>
              </a:p>
            </p:txBody>
          </p:sp>
          <p:sp>
            <p:nvSpPr>
              <p:cNvPr id="1178" name="Line 154"/>
              <p:cNvSpPr>
                <a:spLocks noChangeShapeType="1"/>
              </p:cNvSpPr>
              <p:nvPr userDrawn="1"/>
            </p:nvSpPr>
            <p:spPr bwMode="auto">
              <a:xfrm>
                <a:off x="0" y="2831"/>
                <a:ext cx="5760" cy="0"/>
              </a:xfrm>
              <a:prstGeom prst="line">
                <a:avLst/>
              </a:prstGeom>
              <a:noFill/>
              <a:ln w="28575">
                <a:solidFill>
                  <a:schemeClr val="bg2"/>
                </a:solidFill>
                <a:round/>
                <a:headEnd/>
                <a:tailEnd/>
              </a:ln>
              <a:effectLst/>
            </p:spPr>
            <p:txBody>
              <a:bodyPr wrap="none" anchor="ctr"/>
              <a:lstStyle/>
              <a:p>
                <a:pPr>
                  <a:defRPr/>
                </a:pPr>
                <a:endParaRPr lang="en-US"/>
              </a:p>
            </p:txBody>
          </p:sp>
          <p:sp>
            <p:nvSpPr>
              <p:cNvPr id="1179" name="Line 155"/>
              <p:cNvSpPr>
                <a:spLocks noChangeShapeType="1"/>
              </p:cNvSpPr>
              <p:nvPr userDrawn="1"/>
            </p:nvSpPr>
            <p:spPr bwMode="auto">
              <a:xfrm>
                <a:off x="0" y="2750"/>
                <a:ext cx="5760" cy="0"/>
              </a:xfrm>
              <a:prstGeom prst="line">
                <a:avLst/>
              </a:prstGeom>
              <a:noFill/>
              <a:ln w="12700">
                <a:solidFill>
                  <a:schemeClr val="bg2"/>
                </a:solidFill>
                <a:round/>
                <a:headEnd/>
                <a:tailEnd/>
              </a:ln>
              <a:effectLst/>
            </p:spPr>
            <p:txBody>
              <a:bodyPr wrap="none" anchor="ctr"/>
              <a:lstStyle/>
              <a:p>
                <a:pPr>
                  <a:defRPr/>
                </a:pPr>
                <a:endParaRPr lang="en-US"/>
              </a:p>
            </p:txBody>
          </p:sp>
          <p:sp>
            <p:nvSpPr>
              <p:cNvPr id="1180" name="Line 156"/>
              <p:cNvSpPr>
                <a:spLocks noChangeShapeType="1"/>
              </p:cNvSpPr>
              <p:nvPr userDrawn="1"/>
            </p:nvSpPr>
            <p:spPr bwMode="auto">
              <a:xfrm>
                <a:off x="0" y="2678"/>
                <a:ext cx="5760" cy="0"/>
              </a:xfrm>
              <a:prstGeom prst="line">
                <a:avLst/>
              </a:prstGeom>
              <a:noFill/>
              <a:ln w="12700">
                <a:solidFill>
                  <a:schemeClr val="bg2"/>
                </a:solidFill>
                <a:round/>
                <a:headEnd/>
                <a:tailEnd/>
              </a:ln>
              <a:effectLst/>
            </p:spPr>
            <p:txBody>
              <a:bodyPr wrap="none" anchor="ctr"/>
              <a:lstStyle/>
              <a:p>
                <a:pPr>
                  <a:defRPr/>
                </a:pPr>
                <a:endParaRPr lang="en-US"/>
              </a:p>
            </p:txBody>
          </p:sp>
          <p:sp>
            <p:nvSpPr>
              <p:cNvPr id="1181" name="Line 157"/>
              <p:cNvSpPr>
                <a:spLocks noChangeShapeType="1"/>
              </p:cNvSpPr>
              <p:nvPr userDrawn="1"/>
            </p:nvSpPr>
            <p:spPr bwMode="auto">
              <a:xfrm>
                <a:off x="0" y="2876"/>
                <a:ext cx="5760" cy="0"/>
              </a:xfrm>
              <a:prstGeom prst="line">
                <a:avLst/>
              </a:prstGeom>
              <a:noFill/>
              <a:ln w="19050">
                <a:solidFill>
                  <a:schemeClr val="bg2"/>
                </a:solidFill>
                <a:round/>
                <a:headEnd/>
                <a:tailEnd/>
              </a:ln>
              <a:effectLst/>
            </p:spPr>
            <p:txBody>
              <a:bodyPr wrap="none" anchor="ctr"/>
              <a:lstStyle/>
              <a:p>
                <a:pPr>
                  <a:defRPr/>
                </a:pPr>
                <a:endParaRPr lang="en-US"/>
              </a:p>
            </p:txBody>
          </p:sp>
          <p:sp>
            <p:nvSpPr>
              <p:cNvPr id="1182" name="Line 158"/>
              <p:cNvSpPr>
                <a:spLocks noChangeShapeType="1"/>
              </p:cNvSpPr>
              <p:nvPr userDrawn="1"/>
            </p:nvSpPr>
            <p:spPr bwMode="auto">
              <a:xfrm>
                <a:off x="0" y="2855"/>
                <a:ext cx="5760" cy="0"/>
              </a:xfrm>
              <a:prstGeom prst="line">
                <a:avLst/>
              </a:prstGeom>
              <a:noFill/>
              <a:ln w="9525">
                <a:solidFill>
                  <a:schemeClr val="bg2"/>
                </a:solidFill>
                <a:round/>
                <a:headEnd/>
                <a:tailEnd/>
              </a:ln>
              <a:effectLst/>
            </p:spPr>
            <p:txBody>
              <a:bodyPr wrap="none" anchor="ctr"/>
              <a:lstStyle/>
              <a:p>
                <a:pPr>
                  <a:defRPr/>
                </a:pPr>
                <a:endParaRPr lang="en-US"/>
              </a:p>
            </p:txBody>
          </p:sp>
          <p:sp>
            <p:nvSpPr>
              <p:cNvPr id="1183" name="Line 159"/>
              <p:cNvSpPr>
                <a:spLocks noChangeShapeType="1"/>
              </p:cNvSpPr>
              <p:nvPr userDrawn="1"/>
            </p:nvSpPr>
            <p:spPr bwMode="auto">
              <a:xfrm>
                <a:off x="0" y="2554"/>
                <a:ext cx="5760" cy="0"/>
              </a:xfrm>
              <a:prstGeom prst="line">
                <a:avLst/>
              </a:prstGeom>
              <a:noFill/>
              <a:ln w="9525">
                <a:solidFill>
                  <a:schemeClr val="bg2"/>
                </a:solidFill>
                <a:round/>
                <a:headEnd/>
                <a:tailEnd/>
              </a:ln>
              <a:effectLst/>
            </p:spPr>
            <p:txBody>
              <a:bodyPr wrap="none" anchor="ctr"/>
              <a:lstStyle/>
              <a:p>
                <a:pPr>
                  <a:defRPr/>
                </a:pPr>
                <a:endParaRPr lang="en-US"/>
              </a:p>
            </p:txBody>
          </p:sp>
          <p:sp>
            <p:nvSpPr>
              <p:cNvPr id="1184" name="Line 160"/>
              <p:cNvSpPr>
                <a:spLocks noChangeShapeType="1"/>
              </p:cNvSpPr>
              <p:nvPr userDrawn="1"/>
            </p:nvSpPr>
            <p:spPr bwMode="auto">
              <a:xfrm>
                <a:off x="0" y="2590"/>
                <a:ext cx="5760" cy="0"/>
              </a:xfrm>
              <a:prstGeom prst="line">
                <a:avLst/>
              </a:prstGeom>
              <a:noFill/>
              <a:ln w="38100">
                <a:solidFill>
                  <a:schemeClr val="bg2"/>
                </a:solidFill>
                <a:round/>
                <a:headEnd/>
                <a:tailEnd/>
              </a:ln>
              <a:effectLst/>
            </p:spPr>
            <p:txBody>
              <a:bodyPr wrap="none" anchor="ctr"/>
              <a:lstStyle/>
              <a:p>
                <a:pPr>
                  <a:defRPr/>
                </a:pPr>
                <a:endParaRPr lang="en-US"/>
              </a:p>
            </p:txBody>
          </p:sp>
          <p:sp>
            <p:nvSpPr>
              <p:cNvPr id="1185" name="Line 161"/>
              <p:cNvSpPr>
                <a:spLocks noChangeShapeType="1"/>
              </p:cNvSpPr>
              <p:nvPr userDrawn="1"/>
            </p:nvSpPr>
            <p:spPr bwMode="auto">
              <a:xfrm>
                <a:off x="0" y="2623"/>
                <a:ext cx="5760" cy="0"/>
              </a:xfrm>
              <a:prstGeom prst="line">
                <a:avLst/>
              </a:prstGeom>
              <a:noFill/>
              <a:ln w="19050">
                <a:solidFill>
                  <a:schemeClr val="bg2"/>
                </a:solidFill>
                <a:round/>
                <a:headEnd/>
                <a:tailEnd/>
              </a:ln>
              <a:effectLst/>
            </p:spPr>
            <p:txBody>
              <a:bodyPr wrap="none" anchor="ctr"/>
              <a:lstStyle/>
              <a:p>
                <a:pPr>
                  <a:defRPr/>
                </a:pPr>
                <a:endParaRPr lang="en-US"/>
              </a:p>
            </p:txBody>
          </p:sp>
          <p:sp>
            <p:nvSpPr>
              <p:cNvPr id="1186" name="Line 162"/>
              <p:cNvSpPr>
                <a:spLocks noChangeShapeType="1"/>
              </p:cNvSpPr>
              <p:nvPr userDrawn="1"/>
            </p:nvSpPr>
            <p:spPr bwMode="auto">
              <a:xfrm>
                <a:off x="0" y="2464"/>
                <a:ext cx="5760" cy="0"/>
              </a:xfrm>
              <a:prstGeom prst="line">
                <a:avLst/>
              </a:prstGeom>
              <a:noFill/>
              <a:ln w="28575">
                <a:solidFill>
                  <a:schemeClr val="bg2"/>
                </a:solidFill>
                <a:round/>
                <a:headEnd/>
                <a:tailEnd/>
              </a:ln>
              <a:effectLst/>
            </p:spPr>
            <p:txBody>
              <a:bodyPr wrap="none" anchor="ctr"/>
              <a:lstStyle/>
              <a:p>
                <a:pPr>
                  <a:defRPr/>
                </a:pPr>
                <a:endParaRPr lang="en-US"/>
              </a:p>
            </p:txBody>
          </p:sp>
          <p:sp>
            <p:nvSpPr>
              <p:cNvPr id="1187" name="Line 163"/>
              <p:cNvSpPr>
                <a:spLocks noChangeShapeType="1"/>
              </p:cNvSpPr>
              <p:nvPr userDrawn="1"/>
            </p:nvSpPr>
            <p:spPr bwMode="auto">
              <a:xfrm>
                <a:off x="0" y="2416"/>
                <a:ext cx="5760" cy="0"/>
              </a:xfrm>
              <a:prstGeom prst="line">
                <a:avLst/>
              </a:prstGeom>
              <a:noFill/>
              <a:ln w="12700">
                <a:solidFill>
                  <a:schemeClr val="bg2"/>
                </a:solidFill>
                <a:round/>
                <a:headEnd/>
                <a:tailEnd/>
              </a:ln>
              <a:effectLst/>
            </p:spPr>
            <p:txBody>
              <a:bodyPr wrap="none" anchor="ctr"/>
              <a:lstStyle/>
              <a:p>
                <a:pPr>
                  <a:defRPr/>
                </a:pPr>
                <a:endParaRPr lang="en-US"/>
              </a:p>
            </p:txBody>
          </p:sp>
          <p:sp>
            <p:nvSpPr>
              <p:cNvPr id="1188" name="Line 164"/>
              <p:cNvSpPr>
                <a:spLocks noChangeShapeType="1"/>
              </p:cNvSpPr>
              <p:nvPr userDrawn="1"/>
            </p:nvSpPr>
            <p:spPr bwMode="auto">
              <a:xfrm>
                <a:off x="0" y="2509"/>
                <a:ext cx="5760" cy="0"/>
              </a:xfrm>
              <a:prstGeom prst="line">
                <a:avLst/>
              </a:prstGeom>
              <a:noFill/>
              <a:ln w="19050">
                <a:solidFill>
                  <a:schemeClr val="bg2"/>
                </a:solidFill>
                <a:round/>
                <a:headEnd/>
                <a:tailEnd/>
              </a:ln>
              <a:effectLst/>
            </p:spPr>
            <p:txBody>
              <a:bodyPr wrap="none" anchor="ctr"/>
              <a:lstStyle/>
              <a:p>
                <a:pPr>
                  <a:defRPr/>
                </a:pPr>
                <a:endParaRPr lang="en-US"/>
              </a:p>
            </p:txBody>
          </p:sp>
          <p:sp>
            <p:nvSpPr>
              <p:cNvPr id="1189" name="Line 165"/>
              <p:cNvSpPr>
                <a:spLocks noChangeShapeType="1"/>
              </p:cNvSpPr>
              <p:nvPr userDrawn="1"/>
            </p:nvSpPr>
            <p:spPr bwMode="auto">
              <a:xfrm>
                <a:off x="0" y="2371"/>
                <a:ext cx="5760" cy="0"/>
              </a:xfrm>
              <a:prstGeom prst="line">
                <a:avLst/>
              </a:prstGeom>
              <a:noFill/>
              <a:ln w="19050">
                <a:solidFill>
                  <a:schemeClr val="bg2"/>
                </a:solidFill>
                <a:round/>
                <a:headEnd/>
                <a:tailEnd/>
              </a:ln>
              <a:effectLst/>
            </p:spPr>
            <p:txBody>
              <a:bodyPr wrap="none" anchor="ctr"/>
              <a:lstStyle/>
              <a:p>
                <a:pPr>
                  <a:defRPr/>
                </a:pPr>
                <a:endParaRPr lang="en-US"/>
              </a:p>
            </p:txBody>
          </p:sp>
          <p:sp>
            <p:nvSpPr>
              <p:cNvPr id="1190" name="Line 166"/>
              <p:cNvSpPr>
                <a:spLocks noChangeShapeType="1"/>
              </p:cNvSpPr>
              <p:nvPr userDrawn="1"/>
            </p:nvSpPr>
            <p:spPr bwMode="auto">
              <a:xfrm>
                <a:off x="0" y="2245"/>
                <a:ext cx="5760" cy="0"/>
              </a:xfrm>
              <a:prstGeom prst="line">
                <a:avLst/>
              </a:prstGeom>
              <a:noFill/>
              <a:ln w="28575">
                <a:solidFill>
                  <a:schemeClr val="bg2"/>
                </a:solidFill>
                <a:round/>
                <a:headEnd/>
                <a:tailEnd/>
              </a:ln>
              <a:effectLst/>
            </p:spPr>
            <p:txBody>
              <a:bodyPr wrap="none" anchor="ctr"/>
              <a:lstStyle/>
              <a:p>
                <a:pPr>
                  <a:defRPr/>
                </a:pPr>
                <a:endParaRPr lang="en-US"/>
              </a:p>
            </p:txBody>
          </p:sp>
          <p:sp>
            <p:nvSpPr>
              <p:cNvPr id="1191" name="Line 167"/>
              <p:cNvSpPr>
                <a:spLocks noChangeShapeType="1"/>
              </p:cNvSpPr>
              <p:nvPr userDrawn="1"/>
            </p:nvSpPr>
            <p:spPr bwMode="auto">
              <a:xfrm>
                <a:off x="0" y="2350"/>
                <a:ext cx="5760" cy="0"/>
              </a:xfrm>
              <a:prstGeom prst="line">
                <a:avLst/>
              </a:prstGeom>
              <a:noFill/>
              <a:ln w="9525">
                <a:solidFill>
                  <a:schemeClr val="bg2"/>
                </a:solidFill>
                <a:round/>
                <a:headEnd/>
                <a:tailEnd/>
              </a:ln>
              <a:effectLst/>
            </p:spPr>
            <p:txBody>
              <a:bodyPr wrap="none" anchor="ctr"/>
              <a:lstStyle/>
              <a:p>
                <a:pPr>
                  <a:defRPr/>
                </a:pPr>
                <a:endParaRPr lang="en-US"/>
              </a:p>
            </p:txBody>
          </p:sp>
          <p:sp>
            <p:nvSpPr>
              <p:cNvPr id="1192" name="Line 168"/>
              <p:cNvSpPr>
                <a:spLocks noChangeShapeType="1"/>
              </p:cNvSpPr>
              <p:nvPr userDrawn="1"/>
            </p:nvSpPr>
            <p:spPr bwMode="auto">
              <a:xfrm>
                <a:off x="0" y="2290"/>
                <a:ext cx="5760" cy="0"/>
              </a:xfrm>
              <a:prstGeom prst="line">
                <a:avLst/>
              </a:prstGeom>
              <a:noFill/>
              <a:ln w="19050">
                <a:solidFill>
                  <a:schemeClr val="bg2"/>
                </a:solidFill>
                <a:round/>
                <a:headEnd/>
                <a:tailEnd/>
              </a:ln>
              <a:effectLst/>
            </p:spPr>
            <p:txBody>
              <a:bodyPr wrap="none" anchor="ctr"/>
              <a:lstStyle/>
              <a:p>
                <a:pPr>
                  <a:defRPr/>
                </a:pPr>
                <a:endParaRPr lang="en-US"/>
              </a:p>
            </p:txBody>
          </p:sp>
          <p:sp>
            <p:nvSpPr>
              <p:cNvPr id="1193" name="Line 169"/>
              <p:cNvSpPr>
                <a:spLocks noChangeShapeType="1"/>
              </p:cNvSpPr>
              <p:nvPr userDrawn="1"/>
            </p:nvSpPr>
            <p:spPr bwMode="auto">
              <a:xfrm>
                <a:off x="0" y="2269"/>
                <a:ext cx="5760" cy="0"/>
              </a:xfrm>
              <a:prstGeom prst="line">
                <a:avLst/>
              </a:prstGeom>
              <a:noFill/>
              <a:ln w="9525">
                <a:solidFill>
                  <a:schemeClr val="bg2"/>
                </a:solidFill>
                <a:round/>
                <a:headEnd/>
                <a:tailEnd/>
              </a:ln>
              <a:effectLst/>
            </p:spPr>
            <p:txBody>
              <a:bodyPr wrap="none" anchor="ctr"/>
              <a:lstStyle/>
              <a:p>
                <a:pPr>
                  <a:defRPr/>
                </a:pPr>
                <a:endParaRPr lang="en-US"/>
              </a:p>
            </p:txBody>
          </p:sp>
          <p:sp>
            <p:nvSpPr>
              <p:cNvPr id="1194" name="Line 170"/>
              <p:cNvSpPr>
                <a:spLocks noChangeShapeType="1"/>
              </p:cNvSpPr>
              <p:nvPr userDrawn="1"/>
            </p:nvSpPr>
            <p:spPr bwMode="auto">
              <a:xfrm>
                <a:off x="0" y="2130"/>
                <a:ext cx="5760" cy="0"/>
              </a:xfrm>
              <a:prstGeom prst="line">
                <a:avLst/>
              </a:prstGeom>
              <a:noFill/>
              <a:ln w="9525">
                <a:solidFill>
                  <a:schemeClr val="bg2"/>
                </a:solidFill>
                <a:round/>
                <a:headEnd/>
                <a:tailEnd/>
              </a:ln>
              <a:effectLst/>
            </p:spPr>
            <p:txBody>
              <a:bodyPr wrap="none" anchor="ctr"/>
              <a:lstStyle/>
              <a:p>
                <a:pPr>
                  <a:defRPr/>
                </a:pPr>
                <a:endParaRPr lang="en-US"/>
              </a:p>
            </p:txBody>
          </p:sp>
          <p:sp>
            <p:nvSpPr>
              <p:cNvPr id="1195" name="Line 171"/>
              <p:cNvSpPr>
                <a:spLocks noChangeShapeType="1"/>
              </p:cNvSpPr>
              <p:nvPr userDrawn="1"/>
            </p:nvSpPr>
            <p:spPr bwMode="auto">
              <a:xfrm>
                <a:off x="0" y="2166"/>
                <a:ext cx="5760" cy="0"/>
              </a:xfrm>
              <a:prstGeom prst="line">
                <a:avLst/>
              </a:prstGeom>
              <a:noFill/>
              <a:ln w="38100">
                <a:solidFill>
                  <a:schemeClr val="bg2"/>
                </a:solidFill>
                <a:round/>
                <a:headEnd/>
                <a:tailEnd/>
              </a:ln>
              <a:effectLst/>
            </p:spPr>
            <p:txBody>
              <a:bodyPr wrap="none" anchor="ctr"/>
              <a:lstStyle/>
              <a:p>
                <a:pPr>
                  <a:defRPr/>
                </a:pPr>
                <a:endParaRPr lang="en-US"/>
              </a:p>
            </p:txBody>
          </p:sp>
          <p:sp>
            <p:nvSpPr>
              <p:cNvPr id="1196" name="Line 172"/>
              <p:cNvSpPr>
                <a:spLocks noChangeShapeType="1"/>
              </p:cNvSpPr>
              <p:nvPr userDrawn="1"/>
            </p:nvSpPr>
            <p:spPr bwMode="auto">
              <a:xfrm>
                <a:off x="0" y="2199"/>
                <a:ext cx="5760" cy="0"/>
              </a:xfrm>
              <a:prstGeom prst="line">
                <a:avLst/>
              </a:prstGeom>
              <a:noFill/>
              <a:ln w="19050">
                <a:solidFill>
                  <a:schemeClr val="bg2"/>
                </a:solidFill>
                <a:round/>
                <a:headEnd/>
                <a:tailEnd/>
              </a:ln>
              <a:effectLst/>
            </p:spPr>
            <p:txBody>
              <a:bodyPr wrap="none" anchor="ctr"/>
              <a:lstStyle/>
              <a:p>
                <a:pPr>
                  <a:defRPr/>
                </a:pPr>
                <a:endParaRPr lang="en-US"/>
              </a:p>
            </p:txBody>
          </p:sp>
          <p:sp>
            <p:nvSpPr>
              <p:cNvPr id="1197" name="Line 173"/>
              <p:cNvSpPr>
                <a:spLocks noChangeShapeType="1"/>
              </p:cNvSpPr>
              <p:nvPr userDrawn="1"/>
            </p:nvSpPr>
            <p:spPr bwMode="auto">
              <a:xfrm>
                <a:off x="0" y="2040"/>
                <a:ext cx="5760" cy="0"/>
              </a:xfrm>
              <a:prstGeom prst="line">
                <a:avLst/>
              </a:prstGeom>
              <a:noFill/>
              <a:ln w="28575">
                <a:solidFill>
                  <a:schemeClr val="bg2"/>
                </a:solidFill>
                <a:round/>
                <a:headEnd/>
                <a:tailEnd/>
              </a:ln>
              <a:effectLst/>
            </p:spPr>
            <p:txBody>
              <a:bodyPr wrap="none" anchor="ctr"/>
              <a:lstStyle/>
              <a:p>
                <a:pPr>
                  <a:defRPr/>
                </a:pPr>
                <a:endParaRPr lang="en-US"/>
              </a:p>
            </p:txBody>
          </p:sp>
          <p:sp>
            <p:nvSpPr>
              <p:cNvPr id="1198" name="Line 174"/>
              <p:cNvSpPr>
                <a:spLocks noChangeShapeType="1"/>
              </p:cNvSpPr>
              <p:nvPr userDrawn="1"/>
            </p:nvSpPr>
            <p:spPr bwMode="auto">
              <a:xfrm>
                <a:off x="0" y="1992"/>
                <a:ext cx="5760" cy="0"/>
              </a:xfrm>
              <a:prstGeom prst="line">
                <a:avLst/>
              </a:prstGeom>
              <a:noFill/>
              <a:ln w="12700">
                <a:solidFill>
                  <a:schemeClr val="bg2"/>
                </a:solidFill>
                <a:round/>
                <a:headEnd/>
                <a:tailEnd/>
              </a:ln>
              <a:effectLst/>
            </p:spPr>
            <p:txBody>
              <a:bodyPr wrap="none" anchor="ctr"/>
              <a:lstStyle/>
              <a:p>
                <a:pPr>
                  <a:defRPr/>
                </a:pPr>
                <a:endParaRPr lang="en-US"/>
              </a:p>
            </p:txBody>
          </p:sp>
          <p:sp>
            <p:nvSpPr>
              <p:cNvPr id="1199" name="Line 175"/>
              <p:cNvSpPr>
                <a:spLocks noChangeShapeType="1"/>
              </p:cNvSpPr>
              <p:nvPr userDrawn="1"/>
            </p:nvSpPr>
            <p:spPr bwMode="auto">
              <a:xfrm>
                <a:off x="0" y="2085"/>
                <a:ext cx="5760" cy="0"/>
              </a:xfrm>
              <a:prstGeom prst="line">
                <a:avLst/>
              </a:prstGeom>
              <a:noFill/>
              <a:ln w="19050">
                <a:solidFill>
                  <a:schemeClr val="bg2"/>
                </a:solidFill>
                <a:round/>
                <a:headEnd/>
                <a:tailEnd/>
              </a:ln>
              <a:effectLst/>
            </p:spPr>
            <p:txBody>
              <a:bodyPr wrap="none" anchor="ctr"/>
              <a:lstStyle/>
              <a:p>
                <a:pPr>
                  <a:defRPr/>
                </a:pPr>
                <a:endParaRPr lang="en-US"/>
              </a:p>
            </p:txBody>
          </p:sp>
          <p:sp>
            <p:nvSpPr>
              <p:cNvPr id="1200" name="Line 176"/>
              <p:cNvSpPr>
                <a:spLocks noChangeShapeType="1"/>
              </p:cNvSpPr>
              <p:nvPr userDrawn="1"/>
            </p:nvSpPr>
            <p:spPr bwMode="auto">
              <a:xfrm>
                <a:off x="0" y="1593"/>
                <a:ext cx="5760" cy="0"/>
              </a:xfrm>
              <a:prstGeom prst="line">
                <a:avLst/>
              </a:prstGeom>
              <a:noFill/>
              <a:ln w="9525">
                <a:solidFill>
                  <a:schemeClr val="bg2"/>
                </a:solidFill>
                <a:round/>
                <a:headEnd/>
                <a:tailEnd/>
              </a:ln>
              <a:effectLst/>
            </p:spPr>
            <p:txBody>
              <a:bodyPr wrap="none" anchor="ctr"/>
              <a:lstStyle/>
              <a:p>
                <a:pPr>
                  <a:defRPr/>
                </a:pPr>
                <a:endParaRPr lang="en-US"/>
              </a:p>
            </p:txBody>
          </p:sp>
          <p:sp>
            <p:nvSpPr>
              <p:cNvPr id="1201" name="Line 177"/>
              <p:cNvSpPr>
                <a:spLocks noChangeShapeType="1"/>
              </p:cNvSpPr>
              <p:nvPr userDrawn="1"/>
            </p:nvSpPr>
            <p:spPr bwMode="auto">
              <a:xfrm>
                <a:off x="0" y="1566"/>
                <a:ext cx="5760" cy="0"/>
              </a:xfrm>
              <a:prstGeom prst="line">
                <a:avLst/>
              </a:prstGeom>
              <a:noFill/>
              <a:ln w="38100">
                <a:solidFill>
                  <a:schemeClr val="bg2"/>
                </a:solidFill>
                <a:round/>
                <a:headEnd/>
                <a:tailEnd/>
              </a:ln>
              <a:effectLst/>
            </p:spPr>
            <p:txBody>
              <a:bodyPr wrap="none" anchor="ctr"/>
              <a:lstStyle/>
              <a:p>
                <a:pPr>
                  <a:defRPr/>
                </a:pPr>
                <a:endParaRPr lang="en-US"/>
              </a:p>
            </p:txBody>
          </p:sp>
          <p:sp>
            <p:nvSpPr>
              <p:cNvPr id="1202" name="Line 178"/>
              <p:cNvSpPr>
                <a:spLocks noChangeShapeType="1"/>
              </p:cNvSpPr>
              <p:nvPr userDrawn="1"/>
            </p:nvSpPr>
            <p:spPr bwMode="auto">
              <a:xfrm>
                <a:off x="0" y="1947"/>
                <a:ext cx="5760" cy="0"/>
              </a:xfrm>
              <a:prstGeom prst="line">
                <a:avLst/>
              </a:prstGeom>
              <a:noFill/>
              <a:ln w="19050">
                <a:solidFill>
                  <a:schemeClr val="bg2"/>
                </a:solidFill>
                <a:round/>
                <a:headEnd/>
                <a:tailEnd/>
              </a:ln>
              <a:effectLst/>
            </p:spPr>
            <p:txBody>
              <a:bodyPr wrap="none" anchor="ctr"/>
              <a:lstStyle/>
              <a:p>
                <a:pPr>
                  <a:defRPr/>
                </a:pPr>
                <a:endParaRPr lang="en-US"/>
              </a:p>
            </p:txBody>
          </p:sp>
          <p:sp>
            <p:nvSpPr>
              <p:cNvPr id="1203" name="Line 179"/>
              <p:cNvSpPr>
                <a:spLocks noChangeShapeType="1"/>
              </p:cNvSpPr>
              <p:nvPr userDrawn="1"/>
            </p:nvSpPr>
            <p:spPr bwMode="auto">
              <a:xfrm>
                <a:off x="0" y="1821"/>
                <a:ext cx="5760" cy="0"/>
              </a:xfrm>
              <a:prstGeom prst="line">
                <a:avLst/>
              </a:prstGeom>
              <a:noFill/>
              <a:ln w="28575">
                <a:solidFill>
                  <a:schemeClr val="bg2"/>
                </a:solidFill>
                <a:round/>
                <a:headEnd/>
                <a:tailEnd/>
              </a:ln>
              <a:effectLst/>
            </p:spPr>
            <p:txBody>
              <a:bodyPr wrap="none" anchor="ctr"/>
              <a:lstStyle/>
              <a:p>
                <a:pPr>
                  <a:defRPr/>
                </a:pPr>
                <a:endParaRPr lang="en-US"/>
              </a:p>
            </p:txBody>
          </p:sp>
          <p:sp>
            <p:nvSpPr>
              <p:cNvPr id="1204" name="Line 180"/>
              <p:cNvSpPr>
                <a:spLocks noChangeShapeType="1"/>
              </p:cNvSpPr>
              <p:nvPr userDrawn="1"/>
            </p:nvSpPr>
            <p:spPr bwMode="auto">
              <a:xfrm>
                <a:off x="0" y="1740"/>
                <a:ext cx="5760" cy="0"/>
              </a:xfrm>
              <a:prstGeom prst="line">
                <a:avLst/>
              </a:prstGeom>
              <a:noFill/>
              <a:ln w="12700">
                <a:solidFill>
                  <a:schemeClr val="bg2"/>
                </a:solidFill>
                <a:round/>
                <a:headEnd/>
                <a:tailEnd/>
              </a:ln>
              <a:effectLst/>
            </p:spPr>
            <p:txBody>
              <a:bodyPr wrap="none" anchor="ctr"/>
              <a:lstStyle/>
              <a:p>
                <a:pPr>
                  <a:defRPr/>
                </a:pPr>
                <a:endParaRPr lang="en-US"/>
              </a:p>
            </p:txBody>
          </p:sp>
          <p:sp>
            <p:nvSpPr>
              <p:cNvPr id="1205" name="Line 181"/>
              <p:cNvSpPr>
                <a:spLocks noChangeShapeType="1"/>
              </p:cNvSpPr>
              <p:nvPr userDrawn="1"/>
            </p:nvSpPr>
            <p:spPr bwMode="auto">
              <a:xfrm>
                <a:off x="0" y="1926"/>
                <a:ext cx="5760" cy="0"/>
              </a:xfrm>
              <a:prstGeom prst="line">
                <a:avLst/>
              </a:prstGeom>
              <a:noFill/>
              <a:ln w="9525">
                <a:solidFill>
                  <a:schemeClr val="bg2"/>
                </a:solidFill>
                <a:round/>
                <a:headEnd/>
                <a:tailEnd/>
              </a:ln>
              <a:effectLst/>
            </p:spPr>
            <p:txBody>
              <a:bodyPr wrap="none" anchor="ctr"/>
              <a:lstStyle/>
              <a:p>
                <a:pPr>
                  <a:defRPr/>
                </a:pPr>
                <a:endParaRPr lang="en-US"/>
              </a:p>
            </p:txBody>
          </p:sp>
          <p:sp>
            <p:nvSpPr>
              <p:cNvPr id="1206" name="Line 182"/>
              <p:cNvSpPr>
                <a:spLocks noChangeShapeType="1"/>
              </p:cNvSpPr>
              <p:nvPr userDrawn="1"/>
            </p:nvSpPr>
            <p:spPr bwMode="auto">
              <a:xfrm>
                <a:off x="0" y="1614"/>
                <a:ext cx="5760" cy="0"/>
              </a:xfrm>
              <a:prstGeom prst="line">
                <a:avLst/>
              </a:prstGeom>
              <a:noFill/>
              <a:ln w="12700">
                <a:solidFill>
                  <a:schemeClr val="bg2"/>
                </a:solidFill>
                <a:round/>
                <a:headEnd/>
                <a:tailEnd/>
              </a:ln>
              <a:effectLst/>
            </p:spPr>
            <p:txBody>
              <a:bodyPr wrap="none" anchor="ctr"/>
              <a:lstStyle/>
              <a:p>
                <a:pPr>
                  <a:defRPr/>
                </a:pPr>
                <a:endParaRPr lang="en-US"/>
              </a:p>
            </p:txBody>
          </p:sp>
          <p:sp>
            <p:nvSpPr>
              <p:cNvPr id="1207" name="Line 183"/>
              <p:cNvSpPr>
                <a:spLocks noChangeShapeType="1"/>
              </p:cNvSpPr>
              <p:nvPr userDrawn="1"/>
            </p:nvSpPr>
            <p:spPr bwMode="auto">
              <a:xfrm>
                <a:off x="0" y="1668"/>
                <a:ext cx="5760" cy="0"/>
              </a:xfrm>
              <a:prstGeom prst="line">
                <a:avLst/>
              </a:prstGeom>
              <a:noFill/>
              <a:ln w="12700">
                <a:solidFill>
                  <a:schemeClr val="bg2"/>
                </a:solidFill>
                <a:round/>
                <a:headEnd/>
                <a:tailEnd/>
              </a:ln>
              <a:effectLst/>
            </p:spPr>
            <p:txBody>
              <a:bodyPr wrap="none" anchor="ctr"/>
              <a:lstStyle/>
              <a:p>
                <a:pPr>
                  <a:defRPr/>
                </a:pPr>
                <a:endParaRPr lang="en-US"/>
              </a:p>
            </p:txBody>
          </p:sp>
          <p:sp>
            <p:nvSpPr>
              <p:cNvPr id="1208" name="Line 184"/>
              <p:cNvSpPr>
                <a:spLocks noChangeShapeType="1"/>
              </p:cNvSpPr>
              <p:nvPr userDrawn="1"/>
            </p:nvSpPr>
            <p:spPr bwMode="auto">
              <a:xfrm>
                <a:off x="0" y="1866"/>
                <a:ext cx="5760" cy="0"/>
              </a:xfrm>
              <a:prstGeom prst="line">
                <a:avLst/>
              </a:prstGeom>
              <a:noFill/>
              <a:ln w="19050">
                <a:solidFill>
                  <a:schemeClr val="bg2"/>
                </a:solidFill>
                <a:round/>
                <a:headEnd/>
                <a:tailEnd/>
              </a:ln>
              <a:effectLst/>
            </p:spPr>
            <p:txBody>
              <a:bodyPr wrap="none" anchor="ctr"/>
              <a:lstStyle/>
              <a:p>
                <a:pPr>
                  <a:defRPr/>
                </a:pPr>
                <a:endParaRPr lang="en-US"/>
              </a:p>
            </p:txBody>
          </p:sp>
          <p:sp>
            <p:nvSpPr>
              <p:cNvPr id="1209" name="Line 185"/>
              <p:cNvSpPr>
                <a:spLocks noChangeShapeType="1"/>
              </p:cNvSpPr>
              <p:nvPr userDrawn="1"/>
            </p:nvSpPr>
            <p:spPr bwMode="auto">
              <a:xfrm>
                <a:off x="0" y="1845"/>
                <a:ext cx="5760" cy="0"/>
              </a:xfrm>
              <a:prstGeom prst="line">
                <a:avLst/>
              </a:prstGeom>
              <a:noFill/>
              <a:ln w="9525">
                <a:solidFill>
                  <a:schemeClr val="bg2"/>
                </a:solidFill>
                <a:round/>
                <a:headEnd/>
                <a:tailEnd/>
              </a:ln>
              <a:effectLst/>
            </p:spPr>
            <p:txBody>
              <a:bodyPr wrap="none" anchor="ctr"/>
              <a:lstStyle/>
              <a:p>
                <a:pPr>
                  <a:defRPr/>
                </a:pPr>
                <a:endParaRPr lang="en-US"/>
              </a:p>
            </p:txBody>
          </p:sp>
          <p:sp>
            <p:nvSpPr>
              <p:cNvPr id="1210" name="Line 186"/>
              <p:cNvSpPr>
                <a:spLocks noChangeShapeType="1"/>
              </p:cNvSpPr>
              <p:nvPr userDrawn="1"/>
            </p:nvSpPr>
            <p:spPr bwMode="auto">
              <a:xfrm>
                <a:off x="0" y="1437"/>
                <a:ext cx="5760" cy="0"/>
              </a:xfrm>
              <a:prstGeom prst="line">
                <a:avLst/>
              </a:prstGeom>
              <a:noFill/>
              <a:ln w="9525">
                <a:solidFill>
                  <a:schemeClr val="bg2"/>
                </a:solidFill>
                <a:round/>
                <a:headEnd/>
                <a:tailEnd/>
              </a:ln>
              <a:effectLst/>
            </p:spPr>
            <p:txBody>
              <a:bodyPr wrap="none" anchor="ctr"/>
              <a:lstStyle/>
              <a:p>
                <a:pPr>
                  <a:defRPr/>
                </a:pPr>
                <a:endParaRPr lang="en-US"/>
              </a:p>
            </p:txBody>
          </p:sp>
          <p:sp>
            <p:nvSpPr>
              <p:cNvPr id="1211" name="Line 187"/>
              <p:cNvSpPr>
                <a:spLocks noChangeShapeType="1"/>
              </p:cNvSpPr>
              <p:nvPr userDrawn="1"/>
            </p:nvSpPr>
            <p:spPr bwMode="auto">
              <a:xfrm>
                <a:off x="0" y="1473"/>
                <a:ext cx="5760" cy="0"/>
              </a:xfrm>
              <a:prstGeom prst="line">
                <a:avLst/>
              </a:prstGeom>
              <a:noFill/>
              <a:ln w="38100">
                <a:solidFill>
                  <a:schemeClr val="bg2"/>
                </a:solidFill>
                <a:round/>
                <a:headEnd/>
                <a:tailEnd/>
              </a:ln>
              <a:effectLst/>
            </p:spPr>
            <p:txBody>
              <a:bodyPr wrap="none" anchor="ctr"/>
              <a:lstStyle/>
              <a:p>
                <a:pPr>
                  <a:defRPr/>
                </a:pPr>
                <a:endParaRPr lang="en-US"/>
              </a:p>
            </p:txBody>
          </p:sp>
          <p:sp>
            <p:nvSpPr>
              <p:cNvPr id="1212" name="Line 188"/>
              <p:cNvSpPr>
                <a:spLocks noChangeShapeType="1"/>
              </p:cNvSpPr>
              <p:nvPr userDrawn="1"/>
            </p:nvSpPr>
            <p:spPr bwMode="auto">
              <a:xfrm>
                <a:off x="0" y="1506"/>
                <a:ext cx="5760" cy="0"/>
              </a:xfrm>
              <a:prstGeom prst="line">
                <a:avLst/>
              </a:prstGeom>
              <a:noFill/>
              <a:ln w="19050">
                <a:solidFill>
                  <a:schemeClr val="bg2"/>
                </a:solidFill>
                <a:round/>
                <a:headEnd/>
                <a:tailEnd/>
              </a:ln>
              <a:effectLst/>
            </p:spPr>
            <p:txBody>
              <a:bodyPr wrap="none" anchor="ctr"/>
              <a:lstStyle/>
              <a:p>
                <a:pPr>
                  <a:defRPr/>
                </a:pPr>
                <a:endParaRPr lang="en-US"/>
              </a:p>
            </p:txBody>
          </p:sp>
          <p:sp>
            <p:nvSpPr>
              <p:cNvPr id="1213" name="Line 189"/>
              <p:cNvSpPr>
                <a:spLocks noChangeShapeType="1"/>
              </p:cNvSpPr>
              <p:nvPr userDrawn="1"/>
            </p:nvSpPr>
            <p:spPr bwMode="auto">
              <a:xfrm>
                <a:off x="0" y="1347"/>
                <a:ext cx="5760" cy="0"/>
              </a:xfrm>
              <a:prstGeom prst="line">
                <a:avLst/>
              </a:prstGeom>
              <a:noFill/>
              <a:ln w="28575">
                <a:solidFill>
                  <a:schemeClr val="bg2"/>
                </a:solidFill>
                <a:round/>
                <a:headEnd/>
                <a:tailEnd/>
              </a:ln>
              <a:effectLst/>
            </p:spPr>
            <p:txBody>
              <a:bodyPr wrap="none" anchor="ctr"/>
              <a:lstStyle/>
              <a:p>
                <a:pPr>
                  <a:defRPr/>
                </a:pPr>
                <a:endParaRPr lang="en-US"/>
              </a:p>
            </p:txBody>
          </p:sp>
          <p:sp>
            <p:nvSpPr>
              <p:cNvPr id="1214" name="Line 190"/>
              <p:cNvSpPr>
                <a:spLocks noChangeShapeType="1"/>
              </p:cNvSpPr>
              <p:nvPr userDrawn="1"/>
            </p:nvSpPr>
            <p:spPr bwMode="auto">
              <a:xfrm>
                <a:off x="0" y="1392"/>
                <a:ext cx="5760" cy="0"/>
              </a:xfrm>
              <a:prstGeom prst="line">
                <a:avLst/>
              </a:prstGeom>
              <a:noFill/>
              <a:ln w="19050">
                <a:solidFill>
                  <a:schemeClr val="bg2"/>
                </a:solidFill>
                <a:round/>
                <a:headEnd/>
                <a:tailEnd/>
              </a:ln>
              <a:effectLst/>
            </p:spPr>
            <p:txBody>
              <a:bodyPr wrap="none" anchor="ctr"/>
              <a:lstStyle/>
              <a:p>
                <a:pPr>
                  <a:defRPr/>
                </a:pPr>
                <a:endParaRPr lang="en-US"/>
              </a:p>
            </p:txBody>
          </p:sp>
          <p:sp>
            <p:nvSpPr>
              <p:cNvPr id="1215" name="Line 191"/>
              <p:cNvSpPr>
                <a:spLocks noChangeShapeType="1"/>
              </p:cNvSpPr>
              <p:nvPr userDrawn="1"/>
            </p:nvSpPr>
            <p:spPr bwMode="auto">
              <a:xfrm>
                <a:off x="0" y="1016"/>
                <a:ext cx="5760" cy="0"/>
              </a:xfrm>
              <a:prstGeom prst="line">
                <a:avLst/>
              </a:prstGeom>
              <a:noFill/>
              <a:ln w="9525">
                <a:solidFill>
                  <a:schemeClr val="bg2"/>
                </a:solidFill>
                <a:round/>
                <a:headEnd/>
                <a:tailEnd/>
              </a:ln>
              <a:effectLst/>
            </p:spPr>
            <p:txBody>
              <a:bodyPr wrap="none" anchor="ctr"/>
              <a:lstStyle/>
              <a:p>
                <a:pPr>
                  <a:defRPr/>
                </a:pPr>
                <a:endParaRPr lang="en-US"/>
              </a:p>
            </p:txBody>
          </p:sp>
          <p:sp>
            <p:nvSpPr>
              <p:cNvPr id="1216" name="Line 192"/>
              <p:cNvSpPr>
                <a:spLocks noChangeShapeType="1"/>
              </p:cNvSpPr>
              <p:nvPr userDrawn="1"/>
            </p:nvSpPr>
            <p:spPr bwMode="auto">
              <a:xfrm>
                <a:off x="0" y="989"/>
                <a:ext cx="5760" cy="0"/>
              </a:xfrm>
              <a:prstGeom prst="line">
                <a:avLst/>
              </a:prstGeom>
              <a:noFill/>
              <a:ln w="38100">
                <a:solidFill>
                  <a:schemeClr val="bg2"/>
                </a:solidFill>
                <a:round/>
                <a:headEnd/>
                <a:tailEnd/>
              </a:ln>
              <a:effectLst/>
            </p:spPr>
            <p:txBody>
              <a:bodyPr wrap="none" anchor="ctr"/>
              <a:lstStyle/>
              <a:p>
                <a:pPr>
                  <a:defRPr/>
                </a:pPr>
                <a:endParaRPr lang="en-US"/>
              </a:p>
            </p:txBody>
          </p:sp>
          <p:sp>
            <p:nvSpPr>
              <p:cNvPr id="1217" name="Line 193"/>
              <p:cNvSpPr>
                <a:spLocks noChangeShapeType="1"/>
              </p:cNvSpPr>
              <p:nvPr userDrawn="1"/>
            </p:nvSpPr>
            <p:spPr bwMode="auto">
              <a:xfrm>
                <a:off x="0" y="1244"/>
                <a:ext cx="5760" cy="0"/>
              </a:xfrm>
              <a:prstGeom prst="line">
                <a:avLst/>
              </a:prstGeom>
              <a:noFill/>
              <a:ln w="28575">
                <a:solidFill>
                  <a:schemeClr val="bg2"/>
                </a:solidFill>
                <a:round/>
                <a:headEnd/>
                <a:tailEnd/>
              </a:ln>
              <a:effectLst/>
            </p:spPr>
            <p:txBody>
              <a:bodyPr wrap="none" anchor="ctr"/>
              <a:lstStyle/>
              <a:p>
                <a:pPr>
                  <a:defRPr/>
                </a:pPr>
                <a:endParaRPr lang="en-US"/>
              </a:p>
            </p:txBody>
          </p:sp>
          <p:sp>
            <p:nvSpPr>
              <p:cNvPr id="1218" name="Line 194"/>
              <p:cNvSpPr>
                <a:spLocks noChangeShapeType="1"/>
              </p:cNvSpPr>
              <p:nvPr userDrawn="1"/>
            </p:nvSpPr>
            <p:spPr bwMode="auto">
              <a:xfrm>
                <a:off x="0" y="1163"/>
                <a:ext cx="5760" cy="0"/>
              </a:xfrm>
              <a:prstGeom prst="line">
                <a:avLst/>
              </a:prstGeom>
              <a:noFill/>
              <a:ln w="12700">
                <a:solidFill>
                  <a:schemeClr val="bg2"/>
                </a:solidFill>
                <a:round/>
                <a:headEnd/>
                <a:tailEnd/>
              </a:ln>
              <a:effectLst/>
            </p:spPr>
            <p:txBody>
              <a:bodyPr wrap="none" anchor="ctr"/>
              <a:lstStyle/>
              <a:p>
                <a:pPr>
                  <a:defRPr/>
                </a:pPr>
                <a:endParaRPr lang="en-US"/>
              </a:p>
            </p:txBody>
          </p:sp>
          <p:sp>
            <p:nvSpPr>
              <p:cNvPr id="1219" name="Line 195"/>
              <p:cNvSpPr>
                <a:spLocks noChangeShapeType="1"/>
              </p:cNvSpPr>
              <p:nvPr userDrawn="1"/>
            </p:nvSpPr>
            <p:spPr bwMode="auto">
              <a:xfrm>
                <a:off x="0" y="1037"/>
                <a:ext cx="5760" cy="0"/>
              </a:xfrm>
              <a:prstGeom prst="line">
                <a:avLst/>
              </a:prstGeom>
              <a:noFill/>
              <a:ln w="12700">
                <a:solidFill>
                  <a:schemeClr val="bg2"/>
                </a:solidFill>
                <a:round/>
                <a:headEnd/>
                <a:tailEnd/>
              </a:ln>
              <a:effectLst/>
            </p:spPr>
            <p:txBody>
              <a:bodyPr wrap="none" anchor="ctr"/>
              <a:lstStyle/>
              <a:p>
                <a:pPr>
                  <a:defRPr/>
                </a:pPr>
                <a:endParaRPr lang="en-US"/>
              </a:p>
            </p:txBody>
          </p:sp>
          <p:sp>
            <p:nvSpPr>
              <p:cNvPr id="1220" name="Line 196"/>
              <p:cNvSpPr>
                <a:spLocks noChangeShapeType="1"/>
              </p:cNvSpPr>
              <p:nvPr userDrawn="1"/>
            </p:nvSpPr>
            <p:spPr bwMode="auto">
              <a:xfrm>
                <a:off x="0" y="1091"/>
                <a:ext cx="5760" cy="0"/>
              </a:xfrm>
              <a:prstGeom prst="line">
                <a:avLst/>
              </a:prstGeom>
              <a:noFill/>
              <a:ln w="12700">
                <a:solidFill>
                  <a:schemeClr val="bg2"/>
                </a:solidFill>
                <a:round/>
                <a:headEnd/>
                <a:tailEnd/>
              </a:ln>
              <a:effectLst/>
            </p:spPr>
            <p:txBody>
              <a:bodyPr wrap="none" anchor="ctr"/>
              <a:lstStyle/>
              <a:p>
                <a:pPr>
                  <a:defRPr/>
                </a:pPr>
                <a:endParaRPr lang="en-US"/>
              </a:p>
            </p:txBody>
          </p:sp>
          <p:sp>
            <p:nvSpPr>
              <p:cNvPr id="1221" name="Line 197"/>
              <p:cNvSpPr>
                <a:spLocks noChangeShapeType="1"/>
              </p:cNvSpPr>
              <p:nvPr userDrawn="1"/>
            </p:nvSpPr>
            <p:spPr bwMode="auto">
              <a:xfrm>
                <a:off x="0" y="1289"/>
                <a:ext cx="5760" cy="0"/>
              </a:xfrm>
              <a:prstGeom prst="line">
                <a:avLst/>
              </a:prstGeom>
              <a:noFill/>
              <a:ln w="19050">
                <a:solidFill>
                  <a:schemeClr val="bg2"/>
                </a:solidFill>
                <a:round/>
                <a:headEnd/>
                <a:tailEnd/>
              </a:ln>
              <a:effectLst/>
            </p:spPr>
            <p:txBody>
              <a:bodyPr wrap="none" anchor="ctr"/>
              <a:lstStyle/>
              <a:p>
                <a:pPr>
                  <a:defRPr/>
                </a:pPr>
                <a:endParaRPr lang="en-US"/>
              </a:p>
            </p:txBody>
          </p:sp>
          <p:sp>
            <p:nvSpPr>
              <p:cNvPr id="1222" name="Line 198"/>
              <p:cNvSpPr>
                <a:spLocks noChangeShapeType="1"/>
              </p:cNvSpPr>
              <p:nvPr userDrawn="1"/>
            </p:nvSpPr>
            <p:spPr bwMode="auto">
              <a:xfrm>
                <a:off x="0" y="1268"/>
                <a:ext cx="5760" cy="0"/>
              </a:xfrm>
              <a:prstGeom prst="line">
                <a:avLst/>
              </a:prstGeom>
              <a:noFill/>
              <a:ln w="9525">
                <a:solidFill>
                  <a:schemeClr val="bg2"/>
                </a:solidFill>
                <a:round/>
                <a:headEnd/>
                <a:tailEnd/>
              </a:ln>
              <a:effectLst/>
            </p:spPr>
            <p:txBody>
              <a:bodyPr wrap="none" anchor="ctr"/>
              <a:lstStyle/>
              <a:p>
                <a:pPr>
                  <a:defRPr/>
                </a:pPr>
                <a:endParaRPr lang="en-US"/>
              </a:p>
            </p:txBody>
          </p:sp>
          <p:sp>
            <p:nvSpPr>
              <p:cNvPr id="1223" name="Line 199"/>
              <p:cNvSpPr>
                <a:spLocks noChangeShapeType="1"/>
              </p:cNvSpPr>
              <p:nvPr userDrawn="1"/>
            </p:nvSpPr>
            <p:spPr bwMode="auto">
              <a:xfrm>
                <a:off x="0" y="860"/>
                <a:ext cx="5760" cy="0"/>
              </a:xfrm>
              <a:prstGeom prst="line">
                <a:avLst/>
              </a:prstGeom>
              <a:noFill/>
              <a:ln w="9525">
                <a:solidFill>
                  <a:schemeClr val="bg2"/>
                </a:solidFill>
                <a:round/>
                <a:headEnd/>
                <a:tailEnd/>
              </a:ln>
              <a:effectLst/>
            </p:spPr>
            <p:txBody>
              <a:bodyPr wrap="none" anchor="ctr"/>
              <a:lstStyle/>
              <a:p>
                <a:pPr>
                  <a:defRPr/>
                </a:pPr>
                <a:endParaRPr lang="en-US"/>
              </a:p>
            </p:txBody>
          </p:sp>
          <p:sp>
            <p:nvSpPr>
              <p:cNvPr id="1224" name="Line 200"/>
              <p:cNvSpPr>
                <a:spLocks noChangeShapeType="1"/>
              </p:cNvSpPr>
              <p:nvPr userDrawn="1"/>
            </p:nvSpPr>
            <p:spPr bwMode="auto">
              <a:xfrm>
                <a:off x="0" y="896"/>
                <a:ext cx="5760" cy="0"/>
              </a:xfrm>
              <a:prstGeom prst="line">
                <a:avLst/>
              </a:prstGeom>
              <a:noFill/>
              <a:ln w="38100">
                <a:solidFill>
                  <a:schemeClr val="bg2"/>
                </a:solidFill>
                <a:round/>
                <a:headEnd/>
                <a:tailEnd/>
              </a:ln>
              <a:effectLst/>
            </p:spPr>
            <p:txBody>
              <a:bodyPr wrap="none" anchor="ctr"/>
              <a:lstStyle/>
              <a:p>
                <a:pPr>
                  <a:defRPr/>
                </a:pPr>
                <a:endParaRPr lang="en-US"/>
              </a:p>
            </p:txBody>
          </p:sp>
          <p:sp>
            <p:nvSpPr>
              <p:cNvPr id="1225" name="Line 201"/>
              <p:cNvSpPr>
                <a:spLocks noChangeShapeType="1"/>
              </p:cNvSpPr>
              <p:nvPr userDrawn="1"/>
            </p:nvSpPr>
            <p:spPr bwMode="auto">
              <a:xfrm>
                <a:off x="0" y="929"/>
                <a:ext cx="5760" cy="0"/>
              </a:xfrm>
              <a:prstGeom prst="line">
                <a:avLst/>
              </a:prstGeom>
              <a:noFill/>
              <a:ln w="19050">
                <a:solidFill>
                  <a:schemeClr val="bg2"/>
                </a:solidFill>
                <a:round/>
                <a:headEnd/>
                <a:tailEnd/>
              </a:ln>
              <a:effectLst/>
            </p:spPr>
            <p:txBody>
              <a:bodyPr wrap="none" anchor="ctr"/>
              <a:lstStyle/>
              <a:p>
                <a:pPr>
                  <a:defRPr/>
                </a:pPr>
                <a:endParaRPr lang="en-US"/>
              </a:p>
            </p:txBody>
          </p:sp>
          <p:sp>
            <p:nvSpPr>
              <p:cNvPr id="1226" name="Line 202"/>
              <p:cNvSpPr>
                <a:spLocks noChangeShapeType="1"/>
              </p:cNvSpPr>
              <p:nvPr userDrawn="1"/>
            </p:nvSpPr>
            <p:spPr bwMode="auto">
              <a:xfrm>
                <a:off x="0" y="770"/>
                <a:ext cx="5760" cy="0"/>
              </a:xfrm>
              <a:prstGeom prst="line">
                <a:avLst/>
              </a:prstGeom>
              <a:noFill/>
              <a:ln w="28575">
                <a:solidFill>
                  <a:schemeClr val="bg2"/>
                </a:solidFill>
                <a:round/>
                <a:headEnd/>
                <a:tailEnd/>
              </a:ln>
              <a:effectLst/>
            </p:spPr>
            <p:txBody>
              <a:bodyPr wrap="none" anchor="ctr"/>
              <a:lstStyle/>
              <a:p>
                <a:pPr>
                  <a:defRPr/>
                </a:pPr>
                <a:endParaRPr lang="en-US"/>
              </a:p>
            </p:txBody>
          </p:sp>
          <p:sp>
            <p:nvSpPr>
              <p:cNvPr id="1227" name="Line 203"/>
              <p:cNvSpPr>
                <a:spLocks noChangeShapeType="1"/>
              </p:cNvSpPr>
              <p:nvPr userDrawn="1"/>
            </p:nvSpPr>
            <p:spPr bwMode="auto">
              <a:xfrm>
                <a:off x="0" y="815"/>
                <a:ext cx="5760" cy="0"/>
              </a:xfrm>
              <a:prstGeom prst="line">
                <a:avLst/>
              </a:prstGeom>
              <a:noFill/>
              <a:ln w="19050">
                <a:solidFill>
                  <a:schemeClr val="bg2"/>
                </a:solidFill>
                <a:round/>
                <a:headEnd/>
                <a:tailEnd/>
              </a:ln>
              <a:effectLst/>
            </p:spPr>
            <p:txBody>
              <a:bodyPr wrap="none" anchor="ctr"/>
              <a:lstStyle/>
              <a:p>
                <a:pPr>
                  <a:defRPr/>
                </a:pPr>
                <a:endParaRPr lang="en-US"/>
              </a:p>
            </p:txBody>
          </p:sp>
          <p:sp>
            <p:nvSpPr>
              <p:cNvPr id="1228" name="Line 204"/>
              <p:cNvSpPr>
                <a:spLocks noChangeShapeType="1"/>
              </p:cNvSpPr>
              <p:nvPr userDrawn="1"/>
            </p:nvSpPr>
            <p:spPr bwMode="auto">
              <a:xfrm>
                <a:off x="0" y="718"/>
                <a:ext cx="5760" cy="0"/>
              </a:xfrm>
              <a:prstGeom prst="line">
                <a:avLst/>
              </a:prstGeom>
              <a:noFill/>
              <a:ln w="12700">
                <a:solidFill>
                  <a:schemeClr val="bg2"/>
                </a:solidFill>
                <a:round/>
                <a:headEnd/>
                <a:tailEnd/>
              </a:ln>
              <a:effectLst/>
            </p:spPr>
            <p:txBody>
              <a:bodyPr wrap="none" anchor="ctr"/>
              <a:lstStyle/>
              <a:p>
                <a:pPr>
                  <a:defRPr/>
                </a:pPr>
                <a:endParaRPr lang="en-US"/>
              </a:p>
            </p:txBody>
          </p:sp>
          <p:sp>
            <p:nvSpPr>
              <p:cNvPr id="1229" name="Line 205"/>
              <p:cNvSpPr>
                <a:spLocks noChangeShapeType="1"/>
              </p:cNvSpPr>
              <p:nvPr userDrawn="1"/>
            </p:nvSpPr>
            <p:spPr bwMode="auto">
              <a:xfrm>
                <a:off x="0" y="646"/>
                <a:ext cx="5760" cy="0"/>
              </a:xfrm>
              <a:prstGeom prst="line">
                <a:avLst/>
              </a:prstGeom>
              <a:noFill/>
              <a:ln w="12700">
                <a:solidFill>
                  <a:schemeClr val="bg2"/>
                </a:solidFill>
                <a:round/>
                <a:headEnd/>
                <a:tailEnd/>
              </a:ln>
              <a:effectLst/>
            </p:spPr>
            <p:txBody>
              <a:bodyPr wrap="none" anchor="ctr"/>
              <a:lstStyle/>
              <a:p>
                <a:pPr>
                  <a:defRPr/>
                </a:pPr>
                <a:endParaRPr lang="en-US"/>
              </a:p>
            </p:txBody>
          </p:sp>
          <p:sp>
            <p:nvSpPr>
              <p:cNvPr id="1230" name="Line 206"/>
              <p:cNvSpPr>
                <a:spLocks noChangeShapeType="1"/>
              </p:cNvSpPr>
              <p:nvPr userDrawn="1"/>
            </p:nvSpPr>
            <p:spPr bwMode="auto">
              <a:xfrm>
                <a:off x="0" y="522"/>
                <a:ext cx="5760" cy="0"/>
              </a:xfrm>
              <a:prstGeom prst="line">
                <a:avLst/>
              </a:prstGeom>
              <a:noFill/>
              <a:ln w="9525">
                <a:solidFill>
                  <a:schemeClr val="bg2"/>
                </a:solidFill>
                <a:round/>
                <a:headEnd/>
                <a:tailEnd/>
              </a:ln>
              <a:effectLst/>
            </p:spPr>
            <p:txBody>
              <a:bodyPr wrap="none" anchor="ctr"/>
              <a:lstStyle/>
              <a:p>
                <a:pPr>
                  <a:defRPr/>
                </a:pPr>
                <a:endParaRPr lang="en-US"/>
              </a:p>
            </p:txBody>
          </p:sp>
          <p:sp>
            <p:nvSpPr>
              <p:cNvPr id="1231" name="Line 207"/>
              <p:cNvSpPr>
                <a:spLocks noChangeShapeType="1"/>
              </p:cNvSpPr>
              <p:nvPr userDrawn="1"/>
            </p:nvSpPr>
            <p:spPr bwMode="auto">
              <a:xfrm>
                <a:off x="0" y="558"/>
                <a:ext cx="5760" cy="0"/>
              </a:xfrm>
              <a:prstGeom prst="line">
                <a:avLst/>
              </a:prstGeom>
              <a:noFill/>
              <a:ln w="38100">
                <a:solidFill>
                  <a:schemeClr val="bg2"/>
                </a:solidFill>
                <a:round/>
                <a:headEnd/>
                <a:tailEnd/>
              </a:ln>
              <a:effectLst/>
            </p:spPr>
            <p:txBody>
              <a:bodyPr wrap="none" anchor="ctr"/>
              <a:lstStyle/>
              <a:p>
                <a:pPr>
                  <a:defRPr/>
                </a:pPr>
                <a:endParaRPr lang="en-US"/>
              </a:p>
            </p:txBody>
          </p:sp>
          <p:sp>
            <p:nvSpPr>
              <p:cNvPr id="1232" name="Line 208"/>
              <p:cNvSpPr>
                <a:spLocks noChangeShapeType="1"/>
              </p:cNvSpPr>
              <p:nvPr userDrawn="1"/>
            </p:nvSpPr>
            <p:spPr bwMode="auto">
              <a:xfrm>
                <a:off x="0" y="591"/>
                <a:ext cx="5760" cy="0"/>
              </a:xfrm>
              <a:prstGeom prst="line">
                <a:avLst/>
              </a:prstGeom>
              <a:noFill/>
              <a:ln w="19050">
                <a:solidFill>
                  <a:schemeClr val="bg2"/>
                </a:solidFill>
                <a:round/>
                <a:headEnd/>
                <a:tailEnd/>
              </a:ln>
              <a:effectLst/>
            </p:spPr>
            <p:txBody>
              <a:bodyPr wrap="none" anchor="ctr"/>
              <a:lstStyle/>
              <a:p>
                <a:pPr>
                  <a:defRPr/>
                </a:pPr>
                <a:endParaRPr lang="en-US"/>
              </a:p>
            </p:txBody>
          </p:sp>
          <p:sp>
            <p:nvSpPr>
              <p:cNvPr id="1233" name="Line 209"/>
              <p:cNvSpPr>
                <a:spLocks noChangeShapeType="1"/>
              </p:cNvSpPr>
              <p:nvPr userDrawn="1"/>
            </p:nvSpPr>
            <p:spPr bwMode="auto">
              <a:xfrm>
                <a:off x="0" y="432"/>
                <a:ext cx="5760" cy="0"/>
              </a:xfrm>
              <a:prstGeom prst="line">
                <a:avLst/>
              </a:prstGeom>
              <a:noFill/>
              <a:ln w="28575">
                <a:solidFill>
                  <a:schemeClr val="bg2"/>
                </a:solidFill>
                <a:round/>
                <a:headEnd/>
                <a:tailEnd/>
              </a:ln>
              <a:effectLst/>
            </p:spPr>
            <p:txBody>
              <a:bodyPr wrap="none" anchor="ctr"/>
              <a:lstStyle/>
              <a:p>
                <a:pPr>
                  <a:defRPr/>
                </a:pPr>
                <a:endParaRPr lang="en-US"/>
              </a:p>
            </p:txBody>
          </p:sp>
          <p:sp>
            <p:nvSpPr>
              <p:cNvPr id="1234" name="Line 210"/>
              <p:cNvSpPr>
                <a:spLocks noChangeShapeType="1"/>
              </p:cNvSpPr>
              <p:nvPr userDrawn="1"/>
            </p:nvSpPr>
            <p:spPr bwMode="auto">
              <a:xfrm>
                <a:off x="0" y="384"/>
                <a:ext cx="5760" cy="0"/>
              </a:xfrm>
              <a:prstGeom prst="line">
                <a:avLst/>
              </a:prstGeom>
              <a:noFill/>
              <a:ln w="12700">
                <a:solidFill>
                  <a:schemeClr val="bg2"/>
                </a:solidFill>
                <a:round/>
                <a:headEnd/>
                <a:tailEnd/>
              </a:ln>
              <a:effectLst/>
            </p:spPr>
            <p:txBody>
              <a:bodyPr wrap="none" anchor="ctr"/>
              <a:lstStyle/>
              <a:p>
                <a:pPr>
                  <a:defRPr/>
                </a:pPr>
                <a:endParaRPr lang="en-US"/>
              </a:p>
            </p:txBody>
          </p:sp>
          <p:sp>
            <p:nvSpPr>
              <p:cNvPr id="1235" name="Line 211"/>
              <p:cNvSpPr>
                <a:spLocks noChangeShapeType="1"/>
              </p:cNvSpPr>
              <p:nvPr userDrawn="1"/>
            </p:nvSpPr>
            <p:spPr bwMode="auto">
              <a:xfrm>
                <a:off x="0" y="477"/>
                <a:ext cx="5760" cy="0"/>
              </a:xfrm>
              <a:prstGeom prst="line">
                <a:avLst/>
              </a:prstGeom>
              <a:noFill/>
              <a:ln w="19050">
                <a:solidFill>
                  <a:schemeClr val="bg2"/>
                </a:solidFill>
                <a:round/>
                <a:headEnd/>
                <a:tailEnd/>
              </a:ln>
              <a:effectLst/>
            </p:spPr>
            <p:txBody>
              <a:bodyPr wrap="none" anchor="ctr"/>
              <a:lstStyle/>
              <a:p>
                <a:pPr>
                  <a:defRPr/>
                </a:pPr>
                <a:endParaRPr lang="en-US"/>
              </a:p>
            </p:txBody>
          </p:sp>
          <p:sp>
            <p:nvSpPr>
              <p:cNvPr id="1236" name="Line 212"/>
              <p:cNvSpPr>
                <a:spLocks noChangeShapeType="1"/>
              </p:cNvSpPr>
              <p:nvPr userDrawn="1"/>
            </p:nvSpPr>
            <p:spPr bwMode="auto">
              <a:xfrm>
                <a:off x="0" y="339"/>
                <a:ext cx="5760" cy="0"/>
              </a:xfrm>
              <a:prstGeom prst="line">
                <a:avLst/>
              </a:prstGeom>
              <a:noFill/>
              <a:ln w="19050">
                <a:solidFill>
                  <a:schemeClr val="bg2"/>
                </a:solidFill>
                <a:round/>
                <a:headEnd/>
                <a:tailEnd/>
              </a:ln>
              <a:effectLst/>
            </p:spPr>
            <p:txBody>
              <a:bodyPr wrap="none" anchor="ctr"/>
              <a:lstStyle/>
              <a:p>
                <a:pPr>
                  <a:defRPr/>
                </a:pPr>
                <a:endParaRPr lang="en-US"/>
              </a:p>
            </p:txBody>
          </p:sp>
          <p:sp>
            <p:nvSpPr>
              <p:cNvPr id="1237" name="Line 213"/>
              <p:cNvSpPr>
                <a:spLocks noChangeShapeType="1"/>
              </p:cNvSpPr>
              <p:nvPr userDrawn="1"/>
            </p:nvSpPr>
            <p:spPr bwMode="auto">
              <a:xfrm>
                <a:off x="0" y="318"/>
                <a:ext cx="5760" cy="0"/>
              </a:xfrm>
              <a:prstGeom prst="line">
                <a:avLst/>
              </a:prstGeom>
              <a:noFill/>
              <a:ln w="9525">
                <a:solidFill>
                  <a:schemeClr val="bg2"/>
                </a:solidFill>
                <a:round/>
                <a:headEnd/>
                <a:tailEnd/>
              </a:ln>
              <a:effectLst/>
            </p:spPr>
            <p:txBody>
              <a:bodyPr wrap="none" anchor="ctr"/>
              <a:lstStyle/>
              <a:p>
                <a:pPr>
                  <a:defRPr/>
                </a:pPr>
                <a:endParaRPr lang="en-US"/>
              </a:p>
            </p:txBody>
          </p:sp>
          <p:sp>
            <p:nvSpPr>
              <p:cNvPr id="1238" name="Line 214"/>
              <p:cNvSpPr>
                <a:spLocks noChangeShapeType="1"/>
              </p:cNvSpPr>
              <p:nvPr userDrawn="1"/>
            </p:nvSpPr>
            <p:spPr bwMode="auto">
              <a:xfrm>
                <a:off x="0" y="258"/>
                <a:ext cx="5760" cy="0"/>
              </a:xfrm>
              <a:prstGeom prst="line">
                <a:avLst/>
              </a:prstGeom>
              <a:noFill/>
              <a:ln w="19050">
                <a:solidFill>
                  <a:schemeClr val="bg2"/>
                </a:solidFill>
                <a:round/>
                <a:headEnd/>
                <a:tailEnd/>
              </a:ln>
              <a:effectLst/>
            </p:spPr>
            <p:txBody>
              <a:bodyPr wrap="none" anchor="ctr"/>
              <a:lstStyle/>
              <a:p>
                <a:pPr>
                  <a:defRPr/>
                </a:pPr>
                <a:endParaRPr lang="en-US"/>
              </a:p>
            </p:txBody>
          </p:sp>
          <p:sp>
            <p:nvSpPr>
              <p:cNvPr id="1239" name="Line 215"/>
              <p:cNvSpPr>
                <a:spLocks noChangeShapeType="1"/>
              </p:cNvSpPr>
              <p:nvPr userDrawn="1"/>
            </p:nvSpPr>
            <p:spPr bwMode="auto">
              <a:xfrm>
                <a:off x="0" y="70"/>
                <a:ext cx="5760" cy="0"/>
              </a:xfrm>
              <a:prstGeom prst="line">
                <a:avLst/>
              </a:prstGeom>
              <a:noFill/>
              <a:ln w="9525">
                <a:solidFill>
                  <a:schemeClr val="bg2"/>
                </a:solidFill>
                <a:round/>
                <a:headEnd/>
                <a:tailEnd/>
              </a:ln>
              <a:effectLst/>
            </p:spPr>
            <p:txBody>
              <a:bodyPr wrap="none" anchor="ctr"/>
              <a:lstStyle/>
              <a:p>
                <a:pPr>
                  <a:defRPr/>
                </a:pPr>
                <a:endParaRPr lang="en-US"/>
              </a:p>
            </p:txBody>
          </p:sp>
          <p:sp>
            <p:nvSpPr>
              <p:cNvPr id="1240" name="Line 216"/>
              <p:cNvSpPr>
                <a:spLocks noChangeShapeType="1"/>
              </p:cNvSpPr>
              <p:nvPr userDrawn="1"/>
            </p:nvSpPr>
            <p:spPr bwMode="auto">
              <a:xfrm>
                <a:off x="0" y="43"/>
                <a:ext cx="5760" cy="0"/>
              </a:xfrm>
              <a:prstGeom prst="line">
                <a:avLst/>
              </a:prstGeom>
              <a:noFill/>
              <a:ln w="38100">
                <a:solidFill>
                  <a:schemeClr val="bg2"/>
                </a:solidFill>
                <a:round/>
                <a:headEnd/>
                <a:tailEnd/>
              </a:ln>
              <a:effectLst/>
            </p:spPr>
            <p:txBody>
              <a:bodyPr wrap="none" anchor="ctr"/>
              <a:lstStyle/>
              <a:p>
                <a:pPr>
                  <a:defRPr/>
                </a:pPr>
                <a:endParaRPr lang="en-US"/>
              </a:p>
            </p:txBody>
          </p:sp>
          <p:sp>
            <p:nvSpPr>
              <p:cNvPr id="1241" name="Line 217"/>
              <p:cNvSpPr>
                <a:spLocks noChangeShapeType="1"/>
              </p:cNvSpPr>
              <p:nvPr userDrawn="1"/>
            </p:nvSpPr>
            <p:spPr bwMode="auto">
              <a:xfrm>
                <a:off x="0" y="91"/>
                <a:ext cx="5760" cy="0"/>
              </a:xfrm>
              <a:prstGeom prst="line">
                <a:avLst/>
              </a:prstGeom>
              <a:noFill/>
              <a:ln w="12700">
                <a:solidFill>
                  <a:schemeClr val="bg2"/>
                </a:solidFill>
                <a:round/>
                <a:headEnd/>
                <a:tailEnd/>
              </a:ln>
              <a:effectLst/>
            </p:spPr>
            <p:txBody>
              <a:bodyPr wrap="none" anchor="ctr"/>
              <a:lstStyle/>
              <a:p>
                <a:pPr>
                  <a:defRPr/>
                </a:pPr>
                <a:endParaRPr lang="en-US"/>
              </a:p>
            </p:txBody>
          </p:sp>
          <p:sp>
            <p:nvSpPr>
              <p:cNvPr id="1242" name="Line 218"/>
              <p:cNvSpPr>
                <a:spLocks noChangeShapeType="1"/>
              </p:cNvSpPr>
              <p:nvPr userDrawn="1"/>
            </p:nvSpPr>
            <p:spPr bwMode="auto">
              <a:xfrm>
                <a:off x="0" y="145"/>
                <a:ext cx="5760" cy="0"/>
              </a:xfrm>
              <a:prstGeom prst="line">
                <a:avLst/>
              </a:prstGeom>
              <a:noFill/>
              <a:ln w="12700">
                <a:solidFill>
                  <a:schemeClr val="bg2"/>
                </a:solidFill>
                <a:round/>
                <a:headEnd/>
                <a:tailEnd/>
              </a:ln>
              <a:effectLst/>
            </p:spPr>
            <p:txBody>
              <a:bodyPr wrap="none" anchor="ctr"/>
              <a:lstStyle/>
              <a:p>
                <a:pPr>
                  <a:defRPr/>
                </a:pPr>
                <a:endParaRPr lang="en-US"/>
              </a:p>
            </p:txBody>
          </p:sp>
          <p:sp>
            <p:nvSpPr>
              <p:cNvPr id="1243" name="Line 219"/>
              <p:cNvSpPr>
                <a:spLocks noChangeShapeType="1"/>
              </p:cNvSpPr>
              <p:nvPr userDrawn="1"/>
            </p:nvSpPr>
            <p:spPr bwMode="auto">
              <a:xfrm>
                <a:off x="0" y="202"/>
                <a:ext cx="5760" cy="0"/>
              </a:xfrm>
              <a:prstGeom prst="line">
                <a:avLst/>
              </a:prstGeom>
              <a:noFill/>
              <a:ln w="38100">
                <a:solidFill>
                  <a:schemeClr val="bg2"/>
                </a:solidFill>
                <a:round/>
                <a:headEnd/>
                <a:tailEnd/>
              </a:ln>
              <a:effectLst/>
            </p:spPr>
            <p:txBody>
              <a:bodyPr wrap="none" anchor="ctr"/>
              <a:lstStyle/>
              <a:p>
                <a:pPr>
                  <a:defRPr/>
                </a:pPr>
                <a:endParaRPr lang="en-US"/>
              </a:p>
            </p:txBody>
          </p:sp>
        </p:grpSp>
        <p:grpSp>
          <p:nvGrpSpPr>
            <p:cNvPr id="1033" name="Group 224"/>
            <p:cNvGrpSpPr>
              <a:grpSpLocks/>
            </p:cNvGrpSpPr>
            <p:nvPr userDrawn="1"/>
          </p:nvGrpSpPr>
          <p:grpSpPr bwMode="auto">
            <a:xfrm>
              <a:off x="400" y="205"/>
              <a:ext cx="5216" cy="1123"/>
              <a:chOff x="400" y="205"/>
              <a:chExt cx="5216" cy="1123"/>
            </a:xfrm>
          </p:grpSpPr>
          <p:sp>
            <p:nvSpPr>
              <p:cNvPr id="1140" name="Rectangle 116"/>
              <p:cNvSpPr>
                <a:spLocks noChangeArrowheads="1"/>
              </p:cNvSpPr>
              <p:nvPr userDrawn="1"/>
            </p:nvSpPr>
            <p:spPr bwMode="auto">
              <a:xfrm>
                <a:off x="557" y="205"/>
                <a:ext cx="313" cy="914"/>
              </a:xfrm>
              <a:prstGeom prst="rect">
                <a:avLst/>
              </a:prstGeom>
              <a:solidFill>
                <a:schemeClr val="accent1"/>
              </a:solidFill>
              <a:ln w="9525">
                <a:noFill/>
                <a:miter lim="800000"/>
                <a:headEnd/>
                <a:tailEnd/>
              </a:ln>
              <a:effectLst/>
            </p:spPr>
            <p:txBody>
              <a:bodyPr wrap="none" anchor="ctr"/>
              <a:lstStyle/>
              <a:p>
                <a:pPr>
                  <a:defRPr/>
                </a:pPr>
                <a:endParaRPr lang="en-US"/>
              </a:p>
            </p:txBody>
          </p:sp>
          <p:sp>
            <p:nvSpPr>
              <p:cNvPr id="1136" name="Rectangle 112"/>
              <p:cNvSpPr>
                <a:spLocks noChangeArrowheads="1"/>
              </p:cNvSpPr>
              <p:nvPr userDrawn="1"/>
            </p:nvSpPr>
            <p:spPr bwMode="auto">
              <a:xfrm>
                <a:off x="400" y="288"/>
                <a:ext cx="3567" cy="49"/>
              </a:xfrm>
              <a:prstGeom prst="rect">
                <a:avLst/>
              </a:prstGeom>
              <a:solidFill>
                <a:schemeClr val="hlink"/>
              </a:solidFill>
              <a:ln w="9525">
                <a:noFill/>
                <a:miter lim="800000"/>
                <a:headEnd/>
                <a:tailEnd/>
              </a:ln>
              <a:effectLst/>
            </p:spPr>
            <p:txBody>
              <a:bodyPr wrap="none" anchor="ctr"/>
              <a:lstStyle/>
              <a:p>
                <a:pPr>
                  <a:defRPr/>
                </a:pPr>
                <a:endParaRPr lang="en-US"/>
              </a:p>
            </p:txBody>
          </p:sp>
          <p:sp>
            <p:nvSpPr>
              <p:cNvPr id="1141" name="Rectangle 117"/>
              <p:cNvSpPr>
                <a:spLocks noChangeArrowheads="1"/>
              </p:cNvSpPr>
              <p:nvPr userDrawn="1"/>
            </p:nvSpPr>
            <p:spPr bwMode="auto">
              <a:xfrm>
                <a:off x="4599" y="1115"/>
                <a:ext cx="929" cy="213"/>
              </a:xfrm>
              <a:prstGeom prst="rect">
                <a:avLst/>
              </a:prstGeom>
              <a:solidFill>
                <a:schemeClr val="accent1"/>
              </a:solidFill>
              <a:ln w="9525">
                <a:noFill/>
                <a:miter lim="800000"/>
                <a:headEnd/>
                <a:tailEnd/>
              </a:ln>
              <a:effectLst/>
            </p:spPr>
            <p:txBody>
              <a:bodyPr wrap="none" anchor="ctr"/>
              <a:lstStyle/>
              <a:p>
                <a:pPr>
                  <a:defRPr/>
                </a:pPr>
                <a:endParaRPr lang="en-US"/>
              </a:p>
            </p:txBody>
          </p:sp>
          <p:sp>
            <p:nvSpPr>
              <p:cNvPr id="1137" name="Rectangle 113"/>
              <p:cNvSpPr>
                <a:spLocks noChangeArrowheads="1"/>
              </p:cNvSpPr>
              <p:nvPr userDrawn="1"/>
            </p:nvSpPr>
            <p:spPr bwMode="auto">
              <a:xfrm>
                <a:off x="2049" y="1211"/>
                <a:ext cx="3567" cy="49"/>
              </a:xfrm>
              <a:prstGeom prst="rect">
                <a:avLst/>
              </a:prstGeom>
              <a:solidFill>
                <a:schemeClr val="hlink"/>
              </a:solidFill>
              <a:ln w="9525">
                <a:noFill/>
                <a:miter lim="800000"/>
                <a:headEnd/>
                <a:tailEnd/>
              </a:ln>
              <a:effectLst/>
            </p:spPr>
            <p:txBody>
              <a:bodyPr wrap="none" anchor="ctr"/>
              <a:lstStyle/>
              <a:p>
                <a:pPr>
                  <a:defRPr/>
                </a:pPr>
                <a:endParaRPr lang="en-US"/>
              </a:p>
            </p:txBody>
          </p:sp>
        </p:grpSp>
      </p:grpSp>
      <p:sp>
        <p:nvSpPr>
          <p:cNvPr id="1027" name="Rectangle 3"/>
          <p:cNvSpPr>
            <a:spLocks noGrp="1" noChangeArrowheads="1"/>
          </p:cNvSpPr>
          <p:nvPr>
            <p:ph type="body" idx="1"/>
          </p:nvPr>
        </p:nvSpPr>
        <p:spPr bwMode="auto">
          <a:xfrm>
            <a:off x="809625" y="2214563"/>
            <a:ext cx="7958138" cy="3881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809625" y="6373813"/>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solidFill>
                  <a:schemeClr val="folHlink"/>
                </a:solidFill>
              </a:defRPr>
            </a:lvl1pPr>
          </a:lstStyle>
          <a:p>
            <a:pPr>
              <a:defRPr/>
            </a:pPr>
            <a:endParaRPr lang="en-US"/>
          </a:p>
        </p:txBody>
      </p:sp>
      <p:sp>
        <p:nvSpPr>
          <p:cNvPr id="1029" name="Rectangle 5"/>
          <p:cNvSpPr>
            <a:spLocks noGrp="1" noChangeArrowheads="1"/>
          </p:cNvSpPr>
          <p:nvPr>
            <p:ph type="ftr" sz="quarter" idx="3"/>
          </p:nvPr>
        </p:nvSpPr>
        <p:spPr bwMode="auto">
          <a:xfrm>
            <a:off x="3132138" y="6376988"/>
            <a:ext cx="30861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solidFill>
                  <a:schemeClr val="folHlink"/>
                </a:solidFill>
              </a:defRPr>
            </a:lvl1pPr>
          </a:lstStyle>
          <a:p>
            <a:pPr>
              <a:defRPr/>
            </a:pPr>
            <a:endParaRPr lang="en-US"/>
          </a:p>
        </p:txBody>
      </p:sp>
      <p:sp>
        <p:nvSpPr>
          <p:cNvPr id="1030" name="Rectangle 6"/>
          <p:cNvSpPr>
            <a:spLocks noGrp="1" noChangeArrowheads="1"/>
          </p:cNvSpPr>
          <p:nvPr>
            <p:ph type="sldNum" sz="quarter" idx="4"/>
          </p:nvPr>
        </p:nvSpPr>
        <p:spPr bwMode="auto">
          <a:xfrm>
            <a:off x="6589713" y="6376988"/>
            <a:ext cx="2193925"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solidFill>
                  <a:schemeClr val="folHlink"/>
                </a:solidFill>
              </a:defRPr>
            </a:lvl1pPr>
          </a:lstStyle>
          <a:p>
            <a:pPr>
              <a:defRPr/>
            </a:pPr>
            <a:fld id="{615BDA4C-486E-4815-88B1-DC66E6ECD53F}" type="slidenum">
              <a:rPr lang="en-US"/>
              <a:pPr>
                <a:defRPr/>
              </a:pPr>
              <a:t>‹#›</a:t>
            </a:fld>
            <a:endParaRPr lang="en-US"/>
          </a:p>
        </p:txBody>
      </p:sp>
      <p:sp>
        <p:nvSpPr>
          <p:cNvPr id="1031" name="Rectangle 2"/>
          <p:cNvSpPr>
            <a:spLocks noGrp="1" noChangeArrowheads="1"/>
          </p:cNvSpPr>
          <p:nvPr>
            <p:ph type="title"/>
          </p:nvPr>
        </p:nvSpPr>
        <p:spPr bwMode="auto">
          <a:xfrm>
            <a:off x="1371600" y="609600"/>
            <a:ext cx="73787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Tree>
  </p:cSld>
  <p:clrMap bg1="lt1" tx1="dk1" bg2="lt2" tx2="dk2" accent1="accent1" accent2="accent2" accent3="accent3" accent4="accent4" accent5="accent5" accent6="accent6" hlink="hlink" folHlink="folHlink"/>
  <p:sldLayoutIdLst>
    <p:sldLayoutId id="2147484932" r:id="rId1"/>
    <p:sldLayoutId id="2147484908" r:id="rId2"/>
    <p:sldLayoutId id="2147484909" r:id="rId3"/>
    <p:sldLayoutId id="2147484910" r:id="rId4"/>
    <p:sldLayoutId id="2147484911" r:id="rId5"/>
    <p:sldLayoutId id="2147484912" r:id="rId6"/>
    <p:sldLayoutId id="2147484913" r:id="rId7"/>
    <p:sldLayoutId id="2147484914" r:id="rId8"/>
    <p:sldLayoutId id="2147484915" r:id="rId9"/>
    <p:sldLayoutId id="2147484916" r:id="rId10"/>
    <p:sldLayoutId id="2147484917" r:id="rId11"/>
    <p:sldLayoutId id="2147484918" r:id="rId12"/>
    <p:sldLayoutId id="2147484919" r:id="rId13"/>
    <p:sldLayoutId id="2147484920" r:id="rId14"/>
  </p:sldLayoutIdLst>
  <p:transition spd="slow"/>
  <p:txStyles>
    <p:titleStyle>
      <a:lvl1pPr algn="ctr" rtl="0" eaLnBrk="0" fontAlgn="base" hangingPunct="0">
        <a:lnSpc>
          <a:spcPct val="85000"/>
        </a:lnSpc>
        <a:spcBef>
          <a:spcPct val="0"/>
        </a:spcBef>
        <a:spcAft>
          <a:spcPct val="0"/>
        </a:spcAft>
        <a:defRPr sz="4400">
          <a:solidFill>
            <a:schemeClr val="tx2"/>
          </a:solidFill>
          <a:latin typeface="+mj-lt"/>
          <a:ea typeface="+mj-ea"/>
          <a:cs typeface="+mj-cs"/>
        </a:defRPr>
      </a:lvl1pPr>
      <a:lvl2pPr algn="ctr" rtl="0" eaLnBrk="0" fontAlgn="base" hangingPunct="0">
        <a:lnSpc>
          <a:spcPct val="85000"/>
        </a:lnSpc>
        <a:spcBef>
          <a:spcPct val="0"/>
        </a:spcBef>
        <a:spcAft>
          <a:spcPct val="0"/>
        </a:spcAft>
        <a:defRPr sz="4400">
          <a:solidFill>
            <a:schemeClr val="tx2"/>
          </a:solidFill>
          <a:latin typeface="Times New Roman" pitchFamily="18" charset="0"/>
        </a:defRPr>
      </a:lvl2pPr>
      <a:lvl3pPr algn="ctr" rtl="0" eaLnBrk="0" fontAlgn="base" hangingPunct="0">
        <a:lnSpc>
          <a:spcPct val="85000"/>
        </a:lnSpc>
        <a:spcBef>
          <a:spcPct val="0"/>
        </a:spcBef>
        <a:spcAft>
          <a:spcPct val="0"/>
        </a:spcAft>
        <a:defRPr sz="4400">
          <a:solidFill>
            <a:schemeClr val="tx2"/>
          </a:solidFill>
          <a:latin typeface="Times New Roman" pitchFamily="18" charset="0"/>
        </a:defRPr>
      </a:lvl3pPr>
      <a:lvl4pPr algn="ctr" rtl="0" eaLnBrk="0" fontAlgn="base" hangingPunct="0">
        <a:lnSpc>
          <a:spcPct val="85000"/>
        </a:lnSpc>
        <a:spcBef>
          <a:spcPct val="0"/>
        </a:spcBef>
        <a:spcAft>
          <a:spcPct val="0"/>
        </a:spcAft>
        <a:defRPr sz="4400">
          <a:solidFill>
            <a:schemeClr val="tx2"/>
          </a:solidFill>
          <a:latin typeface="Times New Roman" pitchFamily="18" charset="0"/>
        </a:defRPr>
      </a:lvl4pPr>
      <a:lvl5pPr algn="ctr" rtl="0" eaLnBrk="0" fontAlgn="base" hangingPunct="0">
        <a:lnSpc>
          <a:spcPct val="85000"/>
        </a:lnSpc>
        <a:spcBef>
          <a:spcPct val="0"/>
        </a:spcBef>
        <a:spcAft>
          <a:spcPct val="0"/>
        </a:spcAft>
        <a:defRPr sz="4400">
          <a:solidFill>
            <a:schemeClr val="tx2"/>
          </a:solidFill>
          <a:latin typeface="Times New Roman" pitchFamily="18" charset="0"/>
        </a:defRPr>
      </a:lvl5pPr>
      <a:lvl6pPr marL="457200" algn="ctr" rtl="0" fontAlgn="base">
        <a:lnSpc>
          <a:spcPct val="85000"/>
        </a:lnSpc>
        <a:spcBef>
          <a:spcPct val="0"/>
        </a:spcBef>
        <a:spcAft>
          <a:spcPct val="0"/>
        </a:spcAft>
        <a:defRPr sz="4400">
          <a:solidFill>
            <a:schemeClr val="tx2"/>
          </a:solidFill>
          <a:latin typeface="Times New Roman" pitchFamily="18" charset="0"/>
        </a:defRPr>
      </a:lvl6pPr>
      <a:lvl7pPr marL="914400" algn="ctr" rtl="0" fontAlgn="base">
        <a:lnSpc>
          <a:spcPct val="85000"/>
        </a:lnSpc>
        <a:spcBef>
          <a:spcPct val="0"/>
        </a:spcBef>
        <a:spcAft>
          <a:spcPct val="0"/>
        </a:spcAft>
        <a:defRPr sz="4400">
          <a:solidFill>
            <a:schemeClr val="tx2"/>
          </a:solidFill>
          <a:latin typeface="Times New Roman" pitchFamily="18" charset="0"/>
        </a:defRPr>
      </a:lvl7pPr>
      <a:lvl8pPr marL="1371600" algn="ctr" rtl="0" fontAlgn="base">
        <a:lnSpc>
          <a:spcPct val="85000"/>
        </a:lnSpc>
        <a:spcBef>
          <a:spcPct val="0"/>
        </a:spcBef>
        <a:spcAft>
          <a:spcPct val="0"/>
        </a:spcAft>
        <a:defRPr sz="4400">
          <a:solidFill>
            <a:schemeClr val="tx2"/>
          </a:solidFill>
          <a:latin typeface="Times New Roman" pitchFamily="18" charset="0"/>
        </a:defRPr>
      </a:lvl8pPr>
      <a:lvl9pPr marL="1828800" algn="ctr" rtl="0" fontAlgn="base">
        <a:lnSpc>
          <a:spcPct val="85000"/>
        </a:lnSpc>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accent2"/>
        </a:buClr>
        <a:buFont typeface="Wingdings" pitchFamily="2" charset="2"/>
        <a:buChar char="w"/>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55000"/>
        <a:buFont typeface="Wingdings" pitchFamily="2" charset="2"/>
        <a:buChar char="n"/>
        <a:defRPr sz="2800">
          <a:solidFill>
            <a:schemeClr val="tx1"/>
          </a:solidFill>
          <a:latin typeface="+mn-lt"/>
        </a:defRPr>
      </a:lvl2pPr>
      <a:lvl3pPr marL="1085850" indent="-228600" algn="l" rtl="0" eaLnBrk="0" fontAlgn="base" hangingPunct="0">
        <a:spcBef>
          <a:spcPct val="20000"/>
        </a:spcBef>
        <a:spcAft>
          <a:spcPct val="0"/>
        </a:spcAft>
        <a:buClr>
          <a:schemeClr val="accent2"/>
        </a:buClr>
        <a:buSzPct val="65000"/>
        <a:buFont typeface="Wingdings" pitchFamily="2" charset="2"/>
        <a:buChar char="l"/>
        <a:defRPr sz="2400">
          <a:solidFill>
            <a:schemeClr val="tx1"/>
          </a:solidFill>
          <a:latin typeface="+mn-lt"/>
        </a:defRPr>
      </a:lvl3pPr>
      <a:lvl4pPr marL="1428750" indent="-228600" algn="l" rtl="0" eaLnBrk="0" fontAlgn="base" hangingPunct="0">
        <a:spcBef>
          <a:spcPct val="20000"/>
        </a:spcBef>
        <a:spcAft>
          <a:spcPct val="0"/>
        </a:spcAft>
        <a:buClr>
          <a:schemeClr val="accent2"/>
        </a:buClr>
        <a:buSzPct val="85000"/>
        <a:buFont typeface="Wingdings" pitchFamily="2" charset="2"/>
        <a:buChar char="w"/>
        <a:defRPr sz="2000">
          <a:solidFill>
            <a:schemeClr val="tx1"/>
          </a:solidFill>
          <a:latin typeface="+mn-lt"/>
        </a:defRPr>
      </a:lvl4pPr>
      <a:lvl5pPr marL="1771650" indent="-228600" algn="l" rtl="0" eaLnBrk="0" fontAlgn="base" hangingPunct="0">
        <a:spcBef>
          <a:spcPct val="20000"/>
        </a:spcBef>
        <a:spcAft>
          <a:spcPct val="0"/>
        </a:spcAft>
        <a:buClr>
          <a:schemeClr val="accent2"/>
        </a:buClr>
        <a:buSzPct val="80000"/>
        <a:buFont typeface="Wingdings" pitchFamily="2" charset="2"/>
        <a:buChar char="§"/>
        <a:defRPr sz="2000">
          <a:solidFill>
            <a:schemeClr val="tx1"/>
          </a:solidFill>
          <a:latin typeface="+mn-lt"/>
        </a:defRPr>
      </a:lvl5pPr>
      <a:lvl6pPr marL="2228850" indent="-228600" algn="l" rtl="0" fontAlgn="base">
        <a:spcBef>
          <a:spcPct val="20000"/>
        </a:spcBef>
        <a:spcAft>
          <a:spcPct val="0"/>
        </a:spcAft>
        <a:buClr>
          <a:schemeClr val="accent2"/>
        </a:buClr>
        <a:buSzPct val="80000"/>
        <a:buFont typeface="Wingdings" pitchFamily="2" charset="2"/>
        <a:buChar char="§"/>
        <a:defRPr>
          <a:solidFill>
            <a:schemeClr val="tx1"/>
          </a:solidFill>
          <a:latin typeface="+mn-lt"/>
        </a:defRPr>
      </a:lvl6pPr>
      <a:lvl7pPr marL="2686050" indent="-228600" algn="l" rtl="0" fontAlgn="base">
        <a:spcBef>
          <a:spcPct val="20000"/>
        </a:spcBef>
        <a:spcAft>
          <a:spcPct val="0"/>
        </a:spcAft>
        <a:buClr>
          <a:schemeClr val="accent2"/>
        </a:buClr>
        <a:buSzPct val="80000"/>
        <a:buFont typeface="Wingdings" pitchFamily="2" charset="2"/>
        <a:buChar char="§"/>
        <a:defRPr>
          <a:solidFill>
            <a:schemeClr val="tx1"/>
          </a:solidFill>
          <a:latin typeface="+mn-lt"/>
        </a:defRPr>
      </a:lvl7pPr>
      <a:lvl8pPr marL="3143250" indent="-228600" algn="l" rtl="0" fontAlgn="base">
        <a:spcBef>
          <a:spcPct val="20000"/>
        </a:spcBef>
        <a:spcAft>
          <a:spcPct val="0"/>
        </a:spcAft>
        <a:buClr>
          <a:schemeClr val="accent2"/>
        </a:buClr>
        <a:buSzPct val="80000"/>
        <a:buFont typeface="Wingdings" pitchFamily="2" charset="2"/>
        <a:buChar char="§"/>
        <a:defRPr>
          <a:solidFill>
            <a:schemeClr val="tx1"/>
          </a:solidFill>
          <a:latin typeface="+mn-lt"/>
        </a:defRPr>
      </a:lvl8pPr>
      <a:lvl9pPr marL="3600450" indent="-228600" algn="l" rtl="0" fontAlgn="base">
        <a:spcBef>
          <a:spcPct val="20000"/>
        </a:spcBef>
        <a:spcAft>
          <a:spcPct val="0"/>
        </a:spcAft>
        <a:buClr>
          <a:schemeClr val="accent2"/>
        </a:buClr>
        <a:buSzPct val="80000"/>
        <a:buFont typeface="Wingdings" pitchFamily="2"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6282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pPr>
              <a:defRPr/>
            </a:pPr>
            <a:endParaRPr lang="en-US"/>
          </a:p>
        </p:txBody>
      </p:sp>
      <p:sp>
        <p:nvSpPr>
          <p:cNvPr id="16282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a:defRPr/>
            </a:pPr>
            <a:endParaRPr lang="en-US"/>
          </a:p>
        </p:txBody>
      </p:sp>
      <p:sp>
        <p:nvSpPr>
          <p:cNvPr id="16282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a:defRPr/>
            </a:pPr>
            <a:fld id="{9D44BE5F-1261-42FB-8971-2FC62F4B310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921" r:id="rId1"/>
    <p:sldLayoutId id="2147484922" r:id="rId2"/>
    <p:sldLayoutId id="2147484923" r:id="rId3"/>
    <p:sldLayoutId id="2147484924" r:id="rId4"/>
    <p:sldLayoutId id="2147484925" r:id="rId5"/>
    <p:sldLayoutId id="2147484926" r:id="rId6"/>
    <p:sldLayoutId id="2147484927" r:id="rId7"/>
    <p:sldLayoutId id="2147484928" r:id="rId8"/>
    <p:sldLayoutId id="2147484929" r:id="rId9"/>
    <p:sldLayoutId id="2147484930" r:id="rId10"/>
    <p:sldLayoutId id="2147484931" r:id="rId11"/>
    <p:sldLayoutId id="2147484935"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615BDA4C-486E-4815-88B1-DC66E6ECD53F}"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4983" r:id="rId1"/>
    <p:sldLayoutId id="2147484984" r:id="rId2"/>
    <p:sldLayoutId id="2147484985" r:id="rId3"/>
    <p:sldLayoutId id="2147484986" r:id="rId4"/>
    <p:sldLayoutId id="2147484987" r:id="rId5"/>
    <p:sldLayoutId id="2147484988" r:id="rId6"/>
    <p:sldLayoutId id="2147484989" r:id="rId7"/>
    <p:sldLayoutId id="2147484990" r:id="rId8"/>
    <p:sldLayoutId id="2147484991" r:id="rId9"/>
    <p:sldLayoutId id="2147484992" r:id="rId10"/>
    <p:sldLayoutId id="2147484993"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0.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0.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hyperlink" Target="http://www.usatoday.com/story/money/business/2013/01/28/buffalo-chicken-wings-prices-rising/1846087/" TargetMode="Externa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image" Target="../media/image115.jpeg"/><Relationship Id="rId1" Type="http://schemas.openxmlformats.org/officeDocument/2006/relationships/slideLayout" Target="../slideLayouts/slideLayout16.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24.xml.rels><?xml version="1.0" encoding="UTF-8" standalone="yes"?>
<Relationships xmlns="http://schemas.openxmlformats.org/package/2006/relationships"><Relationship Id="rId3" Type="http://schemas.openxmlformats.org/officeDocument/2006/relationships/image" Target="../media/image117.png"/><Relationship Id="rId2" Type="http://schemas.openxmlformats.org/officeDocument/2006/relationships/image" Target="../media/image116.png"/><Relationship Id="rId1" Type="http://schemas.openxmlformats.org/officeDocument/2006/relationships/slideLayout" Target="../slideLayouts/slideLayout20.xml"/><Relationship Id="rId4" Type="http://schemas.openxmlformats.org/officeDocument/2006/relationships/image" Target="../media/image118.png"/></Relationships>
</file>

<file path=ppt/slides/_rels/slide125.xml.rels><?xml version="1.0" encoding="UTF-8" standalone="yes"?>
<Relationships xmlns="http://schemas.openxmlformats.org/package/2006/relationships"><Relationship Id="rId2" Type="http://schemas.openxmlformats.org/officeDocument/2006/relationships/image" Target="../media/image119.gif"/><Relationship Id="rId1" Type="http://schemas.openxmlformats.org/officeDocument/2006/relationships/slideLayout" Target="../slideLayouts/slideLayout16.xml"/></Relationships>
</file>

<file path=ppt/slides/_rels/slide126.xml.rels><?xml version="1.0" encoding="UTF-8" standalone="yes"?>
<Relationships xmlns="http://schemas.openxmlformats.org/package/2006/relationships"><Relationship Id="rId2" Type="http://schemas.openxmlformats.org/officeDocument/2006/relationships/image" Target="../media/image120.jpeg"/><Relationship Id="rId1" Type="http://schemas.openxmlformats.org/officeDocument/2006/relationships/slideLayout" Target="../slideLayouts/slideLayout16.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2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hyperlink" Target="http://www.google.com/url?sa=i&amp;rct=j&amp;q=people+cartoons&amp;source=images&amp;cd=&amp;cad=rja&amp;docid=6ZGisbQSxPQ6xM&amp;tbnid=3r6v_lSGKwMPxM:&amp;ved=0CAUQjRw&amp;url=http://azmega.com/vector/cartoon-white-collar-people.html&amp;ei=TyQdUZ38MYSa9gS9wID4Bg&amp;bvm=bv.42452523,d.eWU&amp;psig=AFQjCNFmK1Y9_Y3TioGfgaV6jFO40PPEzQ&amp;ust=1360950721669279" TargetMode="External"/><Relationship Id="rId1" Type="http://schemas.openxmlformats.org/officeDocument/2006/relationships/slideLayout" Target="../slideLayouts/slideLayout16.xml"/><Relationship Id="rId5" Type="http://schemas.openxmlformats.org/officeDocument/2006/relationships/image" Target="../media/image27.png"/><Relationship Id="rId4" Type="http://schemas.openxmlformats.org/officeDocument/2006/relationships/image" Target="../media/image26.jpeg"/></Relationships>
</file>

<file path=ppt/slides/_rels/slide24.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jpg"/><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jpeg"/><Relationship Id="rId1" Type="http://schemas.openxmlformats.org/officeDocument/2006/relationships/slideLayout" Target="../slideLayouts/slideLayout16.xml"/><Relationship Id="rId4" Type="http://schemas.openxmlformats.org/officeDocument/2006/relationships/image" Target="../media/image32.jpeg"/></Relationships>
</file>

<file path=ppt/slides/_rels/slide2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1.jpg"/><Relationship Id="rId1" Type="http://schemas.openxmlformats.org/officeDocument/2006/relationships/slideLayout" Target="../slideLayouts/slideLayout16.xml"/><Relationship Id="rId5" Type="http://schemas.openxmlformats.org/officeDocument/2006/relationships/image" Target="../media/image36.jpeg"/><Relationship Id="rId4" Type="http://schemas.openxmlformats.org/officeDocument/2006/relationships/image" Target="../media/image35.jpg"/></Relationships>
</file>

<file path=ppt/slides/_rels/slide2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 Id="rId4" Type="http://schemas.openxmlformats.org/officeDocument/2006/relationships/image" Target="../media/image39.jpeg"/></Relationships>
</file>

<file path=ppt/slides/_rels/slide2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hyperlink" Target="http://www.google.com/url?sa=i&amp;rct=j&amp;q=farmer+&amp;source=images&amp;cd=&amp;cad=rja&amp;docid=h78twY-2aCFM6M&amp;tbnid=xMcMKiL32-ww9M:&amp;ved=0CAUQjRw&amp;url=http://www.ebay.com/itm/Harvest-Moon-Adult-Farmer-Costume-New-/261092559032&amp;ei=RkEdUeSDMY788QTuw4CgDg&amp;bvm=bv.42452523,d.eWU&amp;psig=AFQjCNG5k_yEeb-QdOj8qj6DdV_8vxJXdw&amp;ust=1360958141293355" TargetMode="External"/><Relationship Id="rId1" Type="http://schemas.openxmlformats.org/officeDocument/2006/relationships/slideLayout" Target="../slideLayouts/slideLayout28.xml"/><Relationship Id="rId6" Type="http://schemas.openxmlformats.org/officeDocument/2006/relationships/image" Target="../media/image31.jpg"/><Relationship Id="rId5" Type="http://schemas.openxmlformats.org/officeDocument/2006/relationships/image" Target="../media/image41.jpeg"/><Relationship Id="rId4" Type="http://schemas.openxmlformats.org/officeDocument/2006/relationships/hyperlink" Target="http://www.google.com/url?sa=i&amp;rct=j&amp;q=government+subsidies&amp;source=images&amp;cd=&amp;cad=rja&amp;docid=moqN-Occk41i4M&amp;tbnid=I1hM58oe0rp2GM:&amp;ved=0CAUQjRw&amp;url=http://www.rightimpulse.com/government-subsidies-a-not-so-recent-phenomenon/&amp;ei=ckIdUYOjFYb69QShh4CICw&amp;bvm=bv.42452523,d.eWU&amp;psig=AFQjCNHviLRpd04p-AJL0_k9dtpVk2mcTQ&amp;ust=1360958417938550"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hyperlink" Target="http://www.google.com/url?sa=i&amp;source=images&amp;cd=&amp;docid=ZK-GU_jA2ofBuM&amp;tbnid=qtLmaGPLXDVyRM:&amp;ved=0CAgQjRwwAA&amp;url=http://www.freedomkentucky.org/index.php?title=Kentucky_Agriculture&amp;ei=UUIdUbjsHoeA9QSv44CABg&amp;psig=AFQjCNF416tH2RP7ntYwVAZsulN6E0a5-Q&amp;ust=1360958417551947" TargetMode="External"/><Relationship Id="rId1" Type="http://schemas.openxmlformats.org/officeDocument/2006/relationships/slideLayout" Target="../slideLayouts/slideLayout28.xml"/></Relationships>
</file>

<file path=ppt/slides/_rels/slide31.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2.xml"/><Relationship Id="rId4" Type="http://schemas.openxmlformats.org/officeDocument/2006/relationships/image" Target="../media/image41.jpeg"/></Relationships>
</file>

<file path=ppt/slides/_rels/slide32.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hyperlink" Target="http://www.google.com/url?sa=i&amp;rct=j&amp;q=taxes&amp;source=images&amp;cd=&amp;cad=rja&amp;docid=_UtQBGJ89D86DM&amp;tbnid=eI0uZXo90Jj9TM:&amp;ved=0CAUQjRw&amp;url=/url?sa=i&amp;rct=j&amp;q=taxes&amp;source=images&amp;cd=&amp;cad=rja&amp;docid=_UtQBGJ89D86DM&amp;tbnid=eI0uZXo90Jj9TM:&amp;ved=&amp;url=http://www.nerdwallet.com/blog/finance/prof/oil-companies-pay-higher-taxes-prof-ho-explains-economics-optimal-taxation/&amp;ei=6UIdUa_VM4fc8ATdqoDABw&amp;bvm=bv.42452523,d.eWU&amp;psig=AFQjCNFuyHTTwaypt3NI77mVLZL-uRd9xw&amp;ust=1360958570202296&amp;ei=-0IdUeDGI43q8gSi2IGQBw&amp;bvm=bv.42452523,d.eWU&amp;psig=AFQjCNFuyHTTwaypt3NI77mVLZL-uRd9xw&amp;ust=1360958570202296" TargetMode="External"/><Relationship Id="rId1" Type="http://schemas.openxmlformats.org/officeDocument/2006/relationships/slideLayout" Target="../slideLayouts/slideLayout16.xml"/><Relationship Id="rId5" Type="http://schemas.openxmlformats.org/officeDocument/2006/relationships/image" Target="../media/image46.jpeg"/><Relationship Id="rId4" Type="http://schemas.openxmlformats.org/officeDocument/2006/relationships/hyperlink" Target="http://www.google.com/url?sa=i&amp;source=images&amp;cd=&amp;cad=rja&amp;docid=qaOYHZso1tV9QM&amp;tbnid=yYJNu_QQn-fuzM:&amp;ved=0CAgQjRwwAA&amp;url=http://visionofmidnight.com/vision/sin-tax-government-river-of-gold/brhistory_0413/&amp;ei=SkMdUd-cI4Xm9ATGuoDwAw&amp;psig=AFQjCNGvasdbU2JLcV6ozZOj8KQ3p4pNbQ&amp;ust=1360958666628313"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jpeg"/><Relationship Id="rId1" Type="http://schemas.openxmlformats.org/officeDocument/2006/relationships/slideLayout" Target="../slideLayouts/slideLayout16.xml"/><Relationship Id="rId4" Type="http://schemas.openxmlformats.org/officeDocument/2006/relationships/image" Target="../media/image52.png"/></Relationships>
</file>

<file path=ppt/slides/_rels/slide36.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slideLayout" Target="../slideLayouts/slideLayout2.xml"/><Relationship Id="rId4" Type="http://schemas.openxmlformats.org/officeDocument/2006/relationships/image" Target="../media/image56.jpeg"/></Relationships>
</file>

<file path=ppt/slides/_rels/slide38.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hyperlink" Target="http://www.google.com/url?sa=i&amp;rct=j&amp;q=builder+house&amp;source=images&amp;cd=&amp;cad=rja&amp;docid=7U_8TPv6BZTubM&amp;tbnid=E7M6l26c_Em68M:&amp;ved=&amp;url=http://www.welsteadconstruction.com/tag/home-builders&amp;ei=f0UdUb-MPISe9QSUmYDwBw&amp;bvm=bv.42452523,d.eWU&amp;psig=AFQjCNGJ-2wQ-GFC0_zPoMv4JSVaY2uzZQ&amp;ust=1360959232409926" TargetMode="External"/><Relationship Id="rId1" Type="http://schemas.openxmlformats.org/officeDocument/2006/relationships/slideLayout" Target="../slideLayouts/slideLayout16.xml"/><Relationship Id="rId4" Type="http://schemas.openxmlformats.org/officeDocument/2006/relationships/image" Target="../media/image58.jpeg"/></Relationships>
</file>

<file path=ppt/slides/_rels/slide39.xml.rels><?xml version="1.0" encoding="UTF-8" standalone="yes"?>
<Relationships xmlns="http://schemas.openxmlformats.org/package/2006/relationships"><Relationship Id="rId3" Type="http://schemas.openxmlformats.org/officeDocument/2006/relationships/image" Target="../media/image60.gif"/><Relationship Id="rId2" Type="http://schemas.openxmlformats.org/officeDocument/2006/relationships/image" Target="../media/image59.jpeg"/><Relationship Id="rId1" Type="http://schemas.openxmlformats.org/officeDocument/2006/relationships/slideLayout" Target="../slideLayouts/slideLayout2.xml"/><Relationship Id="rId4" Type="http://schemas.openxmlformats.org/officeDocument/2006/relationships/image" Target="../media/image61.jpeg"/></Relationships>
</file>

<file path=ppt/slides/_rels/slide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2" Type="http://schemas.openxmlformats.org/officeDocument/2006/relationships/image" Target="../media/image62.jpg"/><Relationship Id="rId1" Type="http://schemas.openxmlformats.org/officeDocument/2006/relationships/slideLayout" Target="../slideLayouts/slideLayout28.xml"/></Relationships>
</file>

<file path=ppt/slides/_rels/slide41.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hyperlink" Target="http://www.google.com/url?sa=i&amp;rct=j&amp;q=explosion+oil+rig&amp;source=images&amp;cd=&amp;cad=rja&amp;docid=_TSW8XO2HhgHaM&amp;tbnid=md7r5AJTL7te0M:&amp;ved=0CAUQjRw&amp;url=http://www.nbcnews.com/id/33692634&amp;ei=HUkdUdvYLpSM9AS_94C4Dw&amp;bvm=bv.42452523,d.eWU&amp;psig=AFQjCNF6RE9m1gcz_t-R-SfL_z17Vy5hAg&amp;ust=1360960137286091" TargetMode="External"/><Relationship Id="rId1" Type="http://schemas.openxmlformats.org/officeDocument/2006/relationships/slideLayout" Target="../slideLayouts/slideLayout28.xml"/><Relationship Id="rId5" Type="http://schemas.openxmlformats.org/officeDocument/2006/relationships/image" Target="../media/image65.jpeg"/><Relationship Id="rId4" Type="http://schemas.openxmlformats.org/officeDocument/2006/relationships/hyperlink" Target="http://www.google.com/url?sa=i&amp;rct=j&amp;q=tsunami&amp;source=images&amp;cd=&amp;cad=rja&amp;docid=P-JxJ9ItEoqPYM&amp;tbnid=0w_UM5lgO7Ok7M:&amp;ved=0CAUQjRw&amp;url=http://news.nationalgeographic.com/news/2011/03/pictures/110315-nuclear-reactor-japan-tsunami-earthquake-world-photos-meltdown/&amp;ei=TE0dUfXXEZKa9QTHhYCoDA&amp;bvm=bv.42452523,d.eWU&amp;psig=AFQjCNFz5jQ-HDNo2c0Ck_TgYE2wU-1fsQ&amp;ust=1360960299679486" TargetMode="External"/></Relationships>
</file>

<file path=ppt/slides/_rels/slide43.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image" Target="../media/image68.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gi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image" Target="../media/image72.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7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slideLayout" Target="../slideLayouts/slideLayout6.xml"/><Relationship Id="rId5" Type="http://schemas.openxmlformats.org/officeDocument/2006/relationships/image" Target="../media/image77.png"/><Relationship Id="rId4" Type="http://schemas.openxmlformats.org/officeDocument/2006/relationships/image" Target="../media/image76.png"/></Relationships>
</file>

<file path=ppt/slides/_rels/slide52.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png"/><Relationship Id="rId1" Type="http://schemas.openxmlformats.org/officeDocument/2006/relationships/slideLayout" Target="../slideLayouts/slideLayout2.xml"/><Relationship Id="rId4" Type="http://schemas.openxmlformats.org/officeDocument/2006/relationships/image" Target="../media/image80.png"/></Relationships>
</file>

<file path=ppt/slides/_rels/slide55.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image" Target="../media/image72.jpeg"/><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image" Target="../media/image82.png"/><Relationship Id="rId7" Type="http://schemas.openxmlformats.org/officeDocument/2006/relationships/image" Target="../media/image86.png"/><Relationship Id="rId2" Type="http://schemas.openxmlformats.org/officeDocument/2006/relationships/image" Target="../media/image81.png"/><Relationship Id="rId1" Type="http://schemas.openxmlformats.org/officeDocument/2006/relationships/slideLayout" Target="../slideLayouts/slideLayout4.xml"/><Relationship Id="rId6" Type="http://schemas.openxmlformats.org/officeDocument/2006/relationships/image" Target="../media/image85.png"/><Relationship Id="rId5" Type="http://schemas.openxmlformats.org/officeDocument/2006/relationships/image" Target="../media/image84.png"/><Relationship Id="rId4" Type="http://schemas.openxmlformats.org/officeDocument/2006/relationships/image" Target="../media/image83.png"/></Relationships>
</file>

<file path=ppt/slides/_rels/slide57.xml.rels><?xml version="1.0" encoding="UTF-8" standalone="yes"?>
<Relationships xmlns="http://schemas.openxmlformats.org/package/2006/relationships"><Relationship Id="rId3" Type="http://schemas.openxmlformats.org/officeDocument/2006/relationships/image" Target="../media/image88.png"/><Relationship Id="rId7" Type="http://schemas.openxmlformats.org/officeDocument/2006/relationships/image" Target="../media/image92.png"/><Relationship Id="rId2" Type="http://schemas.openxmlformats.org/officeDocument/2006/relationships/image" Target="../media/image87.png"/><Relationship Id="rId1" Type="http://schemas.openxmlformats.org/officeDocument/2006/relationships/slideLayout" Target="../slideLayouts/slideLayout4.xml"/><Relationship Id="rId6" Type="http://schemas.openxmlformats.org/officeDocument/2006/relationships/image" Target="../media/image91.png"/><Relationship Id="rId5" Type="http://schemas.openxmlformats.org/officeDocument/2006/relationships/image" Target="../media/image90.png"/><Relationship Id="rId4" Type="http://schemas.openxmlformats.org/officeDocument/2006/relationships/image" Target="../media/image89.png"/></Relationships>
</file>

<file path=ppt/slides/_rels/slide58.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image" Target="../media/image93.png"/><Relationship Id="rId1" Type="http://schemas.openxmlformats.org/officeDocument/2006/relationships/slideLayout" Target="../slideLayouts/slideLayout20.xml"/></Relationships>
</file>

<file path=ppt/slides/_rels/slide59.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image" Target="../media/image93.png"/><Relationship Id="rId1" Type="http://schemas.openxmlformats.org/officeDocument/2006/relationships/slideLayout" Target="../slideLayouts/slideLayout6.xml"/><Relationship Id="rId5" Type="http://schemas.openxmlformats.org/officeDocument/2006/relationships/image" Target="../media/image96.png"/><Relationship Id="rId4" Type="http://schemas.openxmlformats.org/officeDocument/2006/relationships/image" Target="../media/image95.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0.xml.rels><?xml version="1.0" encoding="UTF-8" standalone="yes"?>
<Relationships xmlns="http://schemas.openxmlformats.org/package/2006/relationships"><Relationship Id="rId3" Type="http://schemas.openxmlformats.org/officeDocument/2006/relationships/image" Target="../media/image98.jpeg"/><Relationship Id="rId2" Type="http://schemas.openxmlformats.org/officeDocument/2006/relationships/image" Target="../media/image97.jpeg"/><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3" Type="http://schemas.openxmlformats.org/officeDocument/2006/relationships/image" Target="../media/image99.jpe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100.jpeg"/></Relationships>
</file>

<file path=ppt/slides/_rels/slide62.xml.rels><?xml version="1.0" encoding="UTF-8" standalone="yes"?>
<Relationships xmlns="http://schemas.openxmlformats.org/package/2006/relationships"><Relationship Id="rId3" Type="http://schemas.openxmlformats.org/officeDocument/2006/relationships/image" Target="../media/image101.jpe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102.jpeg"/></Relationships>
</file>

<file path=ppt/slides/_rels/slide63.xml.rels><?xml version="1.0" encoding="UTF-8" standalone="yes"?>
<Relationships xmlns="http://schemas.openxmlformats.org/package/2006/relationships"><Relationship Id="rId3" Type="http://schemas.openxmlformats.org/officeDocument/2006/relationships/image" Target="../media/image104.jpeg"/><Relationship Id="rId2" Type="http://schemas.openxmlformats.org/officeDocument/2006/relationships/image" Target="../media/image103.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image" Target="../media/image105.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notesSlide" Target="../notesSlides/notesSlide11.xml"/><Relationship Id="rId1" Type="http://schemas.openxmlformats.org/officeDocument/2006/relationships/slideLayout" Target="../slideLayouts/slideLayout26.xml"/><Relationship Id="rId4" Type="http://schemas.openxmlformats.org/officeDocument/2006/relationships/image" Target="../media/image108.png"/></Relationships>
</file>

<file path=ppt/slides/_rels/slide68.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notesSlide" Target="../notesSlides/notesSlide12.xml"/><Relationship Id="rId1" Type="http://schemas.openxmlformats.org/officeDocument/2006/relationships/slideLayout" Target="../slideLayouts/slideLayout26.xml"/><Relationship Id="rId4" Type="http://schemas.openxmlformats.org/officeDocument/2006/relationships/image" Target="../media/image108.png"/></Relationships>
</file>

<file path=ppt/slides/_rels/slide69.xml.rels><?xml version="1.0" encoding="UTF-8" standalone="yes"?>
<Relationships xmlns="http://schemas.openxmlformats.org/package/2006/relationships"><Relationship Id="rId2" Type="http://schemas.openxmlformats.org/officeDocument/2006/relationships/image" Target="../media/image10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110.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110.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110.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110.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110.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110.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110.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110.jpe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110.jpe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110.jpeg"/><Relationship Id="rId2" Type="http://schemas.openxmlformats.org/officeDocument/2006/relationships/image" Target="../media/image1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110.jpeg"/><Relationship Id="rId2" Type="http://schemas.openxmlformats.org/officeDocument/2006/relationships/image" Target="../media/image111.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110.jpeg"/><Relationship Id="rId2" Type="http://schemas.openxmlformats.org/officeDocument/2006/relationships/image" Target="../media/image111.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110.jpeg"/><Relationship Id="rId2" Type="http://schemas.openxmlformats.org/officeDocument/2006/relationships/image" Target="../media/image111.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112.jpe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114.png"/><Relationship Id="rId2" Type="http://schemas.openxmlformats.org/officeDocument/2006/relationships/image" Target="../media/image113.jpe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111.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111.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111.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111.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1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111.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111.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111.png"/><Relationship Id="rId1" Type="http://schemas.openxmlformats.org/officeDocument/2006/relationships/slideLayout" Target="../slideLayouts/slideLayout16.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6776" y="777462"/>
            <a:ext cx="7772400" cy="1470025"/>
          </a:xfrm>
        </p:spPr>
        <p:txBody>
          <a:bodyPr>
            <a:normAutofit/>
          </a:bodyPr>
          <a:lstStyle/>
          <a:p>
            <a:r>
              <a:rPr lang="en-US" sz="6000" b="1" dirty="0" smtClean="0"/>
              <a:t>SUPPLY</a:t>
            </a:r>
            <a:endParaRPr lang="en-US" sz="6000" b="1"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8296" y="1923802"/>
            <a:ext cx="7188176" cy="4791694"/>
          </a:xfrm>
          <a:prstGeom prst="rect">
            <a:avLst/>
          </a:prstGeom>
          <a:ln>
            <a:noFill/>
          </a:ln>
          <a:effectLst>
            <a:softEdge rad="112500"/>
          </a:effectLst>
        </p:spPr>
      </p:pic>
    </p:spTree>
    <p:extLst>
      <p:ext uri="{BB962C8B-B14F-4D97-AF65-F5344CB8AC3E}">
        <p14:creationId xmlns:p14="http://schemas.microsoft.com/office/powerpoint/2010/main" val="294592276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228600" y="609600"/>
            <a:ext cx="7912100" cy="1143000"/>
          </a:xfrm>
        </p:spPr>
        <p:txBody>
          <a:bodyPr/>
          <a:lstStyle/>
          <a:p>
            <a:pPr eaLnBrk="1" hangingPunct="1"/>
            <a:r>
              <a:rPr lang="en-US" sz="4800" dirty="0" smtClean="0">
                <a:solidFill>
                  <a:schemeClr val="folHlink"/>
                </a:solidFill>
                <a:latin typeface="Arial" pitchFamily="34" charset="0"/>
                <a:cs typeface="Arial" pitchFamily="34" charset="0"/>
              </a:rPr>
              <a:t>Increased Supply</a:t>
            </a:r>
          </a:p>
        </p:txBody>
      </p:sp>
      <p:pic>
        <p:nvPicPr>
          <p:cNvPr id="17" name="Picture 16"/>
          <p:cNvPicPr>
            <a:picLocks noChangeAspect="1"/>
          </p:cNvPicPr>
          <p:nvPr/>
        </p:nvPicPr>
        <p:blipFill>
          <a:blip r:embed="rId3"/>
          <a:stretch>
            <a:fillRect/>
          </a:stretch>
        </p:blipFill>
        <p:spPr>
          <a:xfrm flipH="1">
            <a:off x="685800" y="2057400"/>
            <a:ext cx="2092911" cy="1752600"/>
          </a:xfrm>
          <a:prstGeom prst="rect">
            <a:avLst/>
          </a:prstGeom>
        </p:spPr>
      </p:pic>
      <p:sp>
        <p:nvSpPr>
          <p:cNvPr id="18" name="Rectangle 2"/>
          <p:cNvSpPr txBox="1">
            <a:spLocks noChangeArrowheads="1"/>
          </p:cNvSpPr>
          <p:nvPr/>
        </p:nvSpPr>
        <p:spPr bwMode="auto">
          <a:xfrm>
            <a:off x="0" y="304800"/>
            <a:ext cx="9144000" cy="1905000"/>
          </a:xfrm>
          <a:prstGeom prst="rect">
            <a:avLst/>
          </a:prstGeom>
          <a:solidFill>
            <a:schemeClr val="bg1"/>
          </a:solid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0" cap="none" spc="0" normalizeH="0" baseline="0" noProof="0" dirty="0" smtClean="0">
                <a:ln>
                  <a:noFill/>
                </a:ln>
                <a:solidFill>
                  <a:srgbClr val="003366"/>
                </a:solidFill>
                <a:effectLst/>
                <a:uLnTx/>
                <a:uFillTx/>
                <a:latin typeface="Calibri" pitchFamily="34" charset="0"/>
                <a:ea typeface="+mj-ea"/>
                <a:cs typeface="Calibri" pitchFamily="34" charset="0"/>
              </a:rPr>
              <a:t>Scenario: You have been producing for a number of months at the same rate in your landscaping business. In fact, many of your neighbors have requested your services. However,  you have previously been unable to fulfill their demand for your services because you are still a full time student and you have to share your time running your business with your time at school. However, the past three months of revenue have allowed you to upgrade your lawnmower from a push to a riding lawnmower. You also recently purchased a gas powered weed whacker and edger. This allows you to more than double your production rate as a result of increased efficiency. </a:t>
            </a:r>
          </a:p>
        </p:txBody>
      </p:sp>
      <p:sp>
        <p:nvSpPr>
          <p:cNvPr id="19" name="Rectangle 2"/>
          <p:cNvSpPr txBox="1">
            <a:spLocks noChangeArrowheads="1"/>
          </p:cNvSpPr>
          <p:nvPr/>
        </p:nvSpPr>
        <p:spPr bwMode="auto">
          <a:xfrm>
            <a:off x="622300" y="-304800"/>
            <a:ext cx="7759700" cy="1143000"/>
          </a:xfrm>
          <a:prstGeom prst="rect">
            <a:avLst/>
          </a:prstGeom>
          <a:noFill/>
          <a:ln w="9525">
            <a:noFill/>
            <a:miter lim="800000"/>
            <a:headEnd/>
            <a:tailEnd/>
          </a:ln>
        </p:spPr>
        <p:txBody>
          <a:bodyPr anchor="ctr"/>
          <a:lstStyle/>
          <a:p>
            <a:pPr algn="ctr">
              <a:lnSpc>
                <a:spcPct val="85000"/>
              </a:lnSpc>
              <a:defRPr/>
            </a:pPr>
            <a:r>
              <a:rPr lang="en-US" sz="2400" kern="0" dirty="0" smtClean="0">
                <a:solidFill>
                  <a:srgbClr val="C00000"/>
                </a:solidFill>
                <a:latin typeface="Arial" charset="0"/>
                <a:ea typeface="+mj-ea"/>
                <a:cs typeface="Arial" charset="0"/>
              </a:rPr>
              <a:t>Changes </a:t>
            </a:r>
            <a:r>
              <a:rPr lang="en-US" sz="2400" kern="0" dirty="0">
                <a:solidFill>
                  <a:srgbClr val="C00000"/>
                </a:solidFill>
                <a:latin typeface="Arial" charset="0"/>
                <a:ea typeface="+mj-ea"/>
                <a:cs typeface="Arial" charset="0"/>
              </a:rPr>
              <a:t>in</a:t>
            </a:r>
            <a:r>
              <a:rPr lang="en-US" sz="2400" kern="0" dirty="0" smtClean="0">
                <a:solidFill>
                  <a:srgbClr val="C00000"/>
                </a:solidFill>
                <a:latin typeface="Arial" charset="0"/>
                <a:ea typeface="+mj-ea"/>
                <a:cs typeface="Arial" charset="0"/>
              </a:rPr>
              <a:t> the Ability to Supply</a:t>
            </a:r>
            <a:endParaRPr lang="en-US" sz="2400" kern="0" dirty="0">
              <a:solidFill>
                <a:srgbClr val="C00000"/>
              </a:solidFill>
              <a:latin typeface="Arial" charset="0"/>
              <a:ea typeface="+mj-ea"/>
              <a:cs typeface="Arial" charset="0"/>
            </a:endParaRPr>
          </a:p>
        </p:txBody>
      </p:sp>
      <p:pic>
        <p:nvPicPr>
          <p:cNvPr id="21" name="Picture 20"/>
          <p:cNvPicPr>
            <a:picLocks noChangeAspect="1"/>
          </p:cNvPicPr>
          <p:nvPr/>
        </p:nvPicPr>
        <p:blipFill>
          <a:blip r:embed="rId4"/>
          <a:stretch>
            <a:fillRect/>
          </a:stretch>
        </p:blipFill>
        <p:spPr>
          <a:xfrm>
            <a:off x="914400" y="4133850"/>
            <a:ext cx="1809750" cy="1809750"/>
          </a:xfrm>
          <a:prstGeom prst="rect">
            <a:avLst/>
          </a:prstGeom>
        </p:spPr>
      </p:pic>
      <p:pic>
        <p:nvPicPr>
          <p:cNvPr id="22" name="Picture 21"/>
          <p:cNvPicPr>
            <a:picLocks noChangeAspect="1"/>
          </p:cNvPicPr>
          <p:nvPr/>
        </p:nvPicPr>
        <p:blipFill>
          <a:blip r:embed="rId5"/>
          <a:srcRect l="8696" t="4348" r="8696" b="8696"/>
          <a:stretch>
            <a:fillRect/>
          </a:stretch>
        </p:blipFill>
        <p:spPr>
          <a:xfrm>
            <a:off x="2895600" y="2133600"/>
            <a:ext cx="1447800" cy="1524000"/>
          </a:xfrm>
          <a:prstGeom prst="rect">
            <a:avLst/>
          </a:prstGeom>
        </p:spPr>
      </p:pic>
      <p:pic>
        <p:nvPicPr>
          <p:cNvPr id="23" name="Picture 22"/>
          <p:cNvPicPr>
            <a:picLocks noChangeAspect="1"/>
          </p:cNvPicPr>
          <p:nvPr/>
        </p:nvPicPr>
        <p:blipFill>
          <a:blip r:embed="rId6"/>
          <a:stretch>
            <a:fillRect/>
          </a:stretch>
        </p:blipFill>
        <p:spPr>
          <a:xfrm>
            <a:off x="2743200" y="4133850"/>
            <a:ext cx="1600200" cy="1600200"/>
          </a:xfrm>
          <a:prstGeom prst="rect">
            <a:avLst/>
          </a:prstGeom>
        </p:spPr>
      </p:pic>
      <p:pic>
        <p:nvPicPr>
          <p:cNvPr id="24" name="Picture 23"/>
          <p:cNvPicPr>
            <a:picLocks noChangeAspect="1"/>
          </p:cNvPicPr>
          <p:nvPr/>
        </p:nvPicPr>
        <p:blipFill>
          <a:blip r:embed="rId7"/>
          <a:stretch>
            <a:fillRect/>
          </a:stretch>
        </p:blipFill>
        <p:spPr>
          <a:xfrm>
            <a:off x="4833257" y="2362200"/>
            <a:ext cx="957943" cy="838200"/>
          </a:xfrm>
          <a:prstGeom prst="rect">
            <a:avLst/>
          </a:prstGeom>
        </p:spPr>
      </p:pic>
      <p:pic>
        <p:nvPicPr>
          <p:cNvPr id="25" name="Picture 24"/>
          <p:cNvPicPr>
            <a:picLocks noChangeAspect="1"/>
          </p:cNvPicPr>
          <p:nvPr/>
        </p:nvPicPr>
        <p:blipFill>
          <a:blip r:embed="rId7"/>
          <a:stretch>
            <a:fillRect/>
          </a:stretch>
        </p:blipFill>
        <p:spPr>
          <a:xfrm>
            <a:off x="5943600" y="2362200"/>
            <a:ext cx="957943" cy="838200"/>
          </a:xfrm>
          <a:prstGeom prst="rect">
            <a:avLst/>
          </a:prstGeom>
        </p:spPr>
      </p:pic>
      <p:pic>
        <p:nvPicPr>
          <p:cNvPr id="26" name="Picture 25"/>
          <p:cNvPicPr>
            <a:picLocks noChangeAspect="1"/>
          </p:cNvPicPr>
          <p:nvPr/>
        </p:nvPicPr>
        <p:blipFill>
          <a:blip r:embed="rId7"/>
          <a:stretch>
            <a:fillRect/>
          </a:stretch>
        </p:blipFill>
        <p:spPr>
          <a:xfrm>
            <a:off x="6934200" y="2362200"/>
            <a:ext cx="957943" cy="838200"/>
          </a:xfrm>
          <a:prstGeom prst="rect">
            <a:avLst/>
          </a:prstGeom>
        </p:spPr>
      </p:pic>
      <p:pic>
        <p:nvPicPr>
          <p:cNvPr id="27" name="Picture 26"/>
          <p:cNvPicPr>
            <a:picLocks noChangeAspect="1"/>
          </p:cNvPicPr>
          <p:nvPr/>
        </p:nvPicPr>
        <p:blipFill>
          <a:blip r:embed="rId7"/>
          <a:stretch>
            <a:fillRect/>
          </a:stretch>
        </p:blipFill>
        <p:spPr>
          <a:xfrm>
            <a:off x="7924800" y="2362200"/>
            <a:ext cx="957943" cy="838200"/>
          </a:xfrm>
          <a:prstGeom prst="rect">
            <a:avLst/>
          </a:prstGeom>
        </p:spPr>
      </p:pic>
      <p:pic>
        <p:nvPicPr>
          <p:cNvPr id="28" name="Picture 27"/>
          <p:cNvPicPr>
            <a:picLocks noChangeAspect="1"/>
          </p:cNvPicPr>
          <p:nvPr/>
        </p:nvPicPr>
        <p:blipFill>
          <a:blip r:embed="rId8"/>
          <a:stretch>
            <a:fillRect/>
          </a:stretch>
        </p:blipFill>
        <p:spPr>
          <a:xfrm>
            <a:off x="4800600" y="3962400"/>
            <a:ext cx="995829" cy="1092200"/>
          </a:xfrm>
          <a:prstGeom prst="rect">
            <a:avLst/>
          </a:prstGeom>
        </p:spPr>
      </p:pic>
      <p:pic>
        <p:nvPicPr>
          <p:cNvPr id="29" name="Picture 28"/>
          <p:cNvPicPr>
            <a:picLocks noChangeAspect="1"/>
          </p:cNvPicPr>
          <p:nvPr/>
        </p:nvPicPr>
        <p:blipFill>
          <a:blip r:embed="rId8"/>
          <a:stretch>
            <a:fillRect/>
          </a:stretch>
        </p:blipFill>
        <p:spPr>
          <a:xfrm>
            <a:off x="5791200" y="3962400"/>
            <a:ext cx="995829" cy="1092200"/>
          </a:xfrm>
          <a:prstGeom prst="rect">
            <a:avLst/>
          </a:prstGeom>
        </p:spPr>
      </p:pic>
      <p:pic>
        <p:nvPicPr>
          <p:cNvPr id="30" name="Picture 29"/>
          <p:cNvPicPr>
            <a:picLocks noChangeAspect="1"/>
          </p:cNvPicPr>
          <p:nvPr/>
        </p:nvPicPr>
        <p:blipFill>
          <a:blip r:embed="rId8"/>
          <a:stretch>
            <a:fillRect/>
          </a:stretch>
        </p:blipFill>
        <p:spPr>
          <a:xfrm>
            <a:off x="6776571" y="3962400"/>
            <a:ext cx="995829" cy="1092200"/>
          </a:xfrm>
          <a:prstGeom prst="rect">
            <a:avLst/>
          </a:prstGeom>
        </p:spPr>
      </p:pic>
      <p:pic>
        <p:nvPicPr>
          <p:cNvPr id="31" name="Picture 30"/>
          <p:cNvPicPr>
            <a:picLocks noChangeAspect="1"/>
          </p:cNvPicPr>
          <p:nvPr/>
        </p:nvPicPr>
        <p:blipFill>
          <a:blip r:embed="rId8"/>
          <a:stretch>
            <a:fillRect/>
          </a:stretch>
        </p:blipFill>
        <p:spPr>
          <a:xfrm>
            <a:off x="7843371" y="3962400"/>
            <a:ext cx="995829" cy="1092200"/>
          </a:xfrm>
          <a:prstGeom prst="rect">
            <a:avLst/>
          </a:prstGeom>
        </p:spPr>
      </p:pic>
      <p:pic>
        <p:nvPicPr>
          <p:cNvPr id="32" name="Picture 31"/>
          <p:cNvPicPr>
            <a:picLocks noChangeAspect="1"/>
          </p:cNvPicPr>
          <p:nvPr/>
        </p:nvPicPr>
        <p:blipFill>
          <a:blip r:embed="rId8"/>
          <a:stretch>
            <a:fillRect/>
          </a:stretch>
        </p:blipFill>
        <p:spPr>
          <a:xfrm>
            <a:off x="4800600" y="5080000"/>
            <a:ext cx="995829" cy="1092200"/>
          </a:xfrm>
          <a:prstGeom prst="rect">
            <a:avLst/>
          </a:prstGeom>
        </p:spPr>
      </p:pic>
      <p:pic>
        <p:nvPicPr>
          <p:cNvPr id="33" name="Picture 32"/>
          <p:cNvPicPr>
            <a:picLocks noChangeAspect="1"/>
          </p:cNvPicPr>
          <p:nvPr/>
        </p:nvPicPr>
        <p:blipFill>
          <a:blip r:embed="rId8"/>
          <a:stretch>
            <a:fillRect/>
          </a:stretch>
        </p:blipFill>
        <p:spPr>
          <a:xfrm>
            <a:off x="5791200" y="5080000"/>
            <a:ext cx="995829" cy="1092200"/>
          </a:xfrm>
          <a:prstGeom prst="rect">
            <a:avLst/>
          </a:prstGeom>
        </p:spPr>
      </p:pic>
      <p:pic>
        <p:nvPicPr>
          <p:cNvPr id="34" name="Picture 33"/>
          <p:cNvPicPr>
            <a:picLocks noChangeAspect="1"/>
          </p:cNvPicPr>
          <p:nvPr/>
        </p:nvPicPr>
        <p:blipFill>
          <a:blip r:embed="rId8"/>
          <a:stretch>
            <a:fillRect/>
          </a:stretch>
        </p:blipFill>
        <p:spPr>
          <a:xfrm>
            <a:off x="6776571" y="5080000"/>
            <a:ext cx="995829" cy="1092200"/>
          </a:xfrm>
          <a:prstGeom prst="rect">
            <a:avLst/>
          </a:prstGeom>
        </p:spPr>
      </p:pic>
      <p:pic>
        <p:nvPicPr>
          <p:cNvPr id="35" name="Picture 34"/>
          <p:cNvPicPr>
            <a:picLocks noChangeAspect="1"/>
          </p:cNvPicPr>
          <p:nvPr/>
        </p:nvPicPr>
        <p:blipFill>
          <a:blip r:embed="rId8"/>
          <a:stretch>
            <a:fillRect/>
          </a:stretch>
        </p:blipFill>
        <p:spPr>
          <a:xfrm>
            <a:off x="7843371" y="5080000"/>
            <a:ext cx="995829" cy="1092200"/>
          </a:xfrm>
          <a:prstGeom prst="rect">
            <a:avLst/>
          </a:prstGeom>
        </p:spPr>
      </p:pic>
      <p:cxnSp>
        <p:nvCxnSpPr>
          <p:cNvPr id="37" name="Straight Connector 36"/>
          <p:cNvCxnSpPr/>
          <p:nvPr/>
        </p:nvCxnSpPr>
        <p:spPr bwMode="auto">
          <a:xfrm>
            <a:off x="685800" y="3810000"/>
            <a:ext cx="8458200" cy="1588"/>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8" name="Straight Connector 37"/>
          <p:cNvCxnSpPr/>
          <p:nvPr/>
        </p:nvCxnSpPr>
        <p:spPr bwMode="auto">
          <a:xfrm rot="5400000" flipH="1" flipV="1">
            <a:off x="2399506" y="4228306"/>
            <a:ext cx="4343400" cy="1588"/>
          </a:xfrm>
          <a:prstGeom prst="line">
            <a:avLst/>
          </a:prstGeom>
          <a:solidFill>
            <a:schemeClr val="accent1"/>
          </a:solidFill>
          <a:ln w="9525" cap="flat" cmpd="sng" algn="ctr">
            <a:solidFill>
              <a:schemeClr val="tx1"/>
            </a:solidFill>
            <a:prstDash val="solid"/>
            <a:round/>
            <a:headEnd type="none" w="med" len="med"/>
            <a:tailEnd type="none" w="med" len="med"/>
          </a:ln>
          <a:effectLst/>
        </p:spPr>
      </p:cxnSp>
    </p:spTree>
  </p:cSld>
  <p:clrMapOvr>
    <a:masterClrMapping/>
  </p:clrMapOvr>
  <p:transition spd="slow"/>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76200" y="914400"/>
          <a:ext cx="8991600" cy="5181604"/>
        </p:xfrm>
        <a:graphic>
          <a:graphicData uri="http://schemas.openxmlformats.org/drawingml/2006/table">
            <a:tbl>
              <a:tblPr/>
              <a:tblGrid>
                <a:gridCol w="906508">
                  <a:extLst>
                    <a:ext uri="{9D8B030D-6E8A-4147-A177-3AD203B41FA5}">
                      <a16:colId xmlns:a16="http://schemas.microsoft.com/office/drawing/2014/main" val="20000"/>
                    </a:ext>
                  </a:extLst>
                </a:gridCol>
                <a:gridCol w="893298">
                  <a:extLst>
                    <a:ext uri="{9D8B030D-6E8A-4147-A177-3AD203B41FA5}">
                      <a16:colId xmlns:a16="http://schemas.microsoft.com/office/drawing/2014/main" val="20001"/>
                    </a:ext>
                  </a:extLst>
                </a:gridCol>
                <a:gridCol w="951090">
                  <a:extLst>
                    <a:ext uri="{9D8B030D-6E8A-4147-A177-3AD203B41FA5}">
                      <a16:colId xmlns:a16="http://schemas.microsoft.com/office/drawing/2014/main" val="20002"/>
                    </a:ext>
                  </a:extLst>
                </a:gridCol>
                <a:gridCol w="879264">
                  <a:extLst>
                    <a:ext uri="{9D8B030D-6E8A-4147-A177-3AD203B41FA5}">
                      <a16:colId xmlns:a16="http://schemas.microsoft.com/office/drawing/2014/main" val="20003"/>
                    </a:ext>
                  </a:extLst>
                </a:gridCol>
                <a:gridCol w="895775">
                  <a:extLst>
                    <a:ext uri="{9D8B030D-6E8A-4147-A177-3AD203B41FA5}">
                      <a16:colId xmlns:a16="http://schemas.microsoft.com/office/drawing/2014/main" val="20004"/>
                    </a:ext>
                  </a:extLst>
                </a:gridCol>
                <a:gridCol w="879264">
                  <a:extLst>
                    <a:ext uri="{9D8B030D-6E8A-4147-A177-3AD203B41FA5}">
                      <a16:colId xmlns:a16="http://schemas.microsoft.com/office/drawing/2014/main" val="20005"/>
                    </a:ext>
                  </a:extLst>
                </a:gridCol>
                <a:gridCol w="901554">
                  <a:extLst>
                    <a:ext uri="{9D8B030D-6E8A-4147-A177-3AD203B41FA5}">
                      <a16:colId xmlns:a16="http://schemas.microsoft.com/office/drawing/2014/main" val="20006"/>
                    </a:ext>
                  </a:extLst>
                </a:gridCol>
                <a:gridCol w="899077">
                  <a:extLst>
                    <a:ext uri="{9D8B030D-6E8A-4147-A177-3AD203B41FA5}">
                      <a16:colId xmlns:a16="http://schemas.microsoft.com/office/drawing/2014/main" val="20007"/>
                    </a:ext>
                  </a:extLst>
                </a:gridCol>
                <a:gridCol w="899903">
                  <a:extLst>
                    <a:ext uri="{9D8B030D-6E8A-4147-A177-3AD203B41FA5}">
                      <a16:colId xmlns:a16="http://schemas.microsoft.com/office/drawing/2014/main" val="20008"/>
                    </a:ext>
                  </a:extLst>
                </a:gridCol>
                <a:gridCol w="885867">
                  <a:extLst>
                    <a:ext uri="{9D8B030D-6E8A-4147-A177-3AD203B41FA5}">
                      <a16:colId xmlns:a16="http://schemas.microsoft.com/office/drawing/2014/main" val="20009"/>
                    </a:ext>
                  </a:extLst>
                </a:gridCol>
              </a:tblGrid>
              <a:tr h="263312">
                <a:tc gridSpan="3">
                  <a:txBody>
                    <a:bodyPr/>
                    <a:lstStyle/>
                    <a:p>
                      <a:pPr marL="0" marR="0" algn="ctr">
                        <a:spcBef>
                          <a:spcPts val="0"/>
                        </a:spcBef>
                        <a:spcAft>
                          <a:spcPts val="0"/>
                        </a:spcAft>
                      </a:pPr>
                      <a:r>
                        <a:rPr lang="en-US" sz="1600" b="1" dirty="0">
                          <a:solidFill>
                            <a:srgbClr val="000000"/>
                          </a:solidFill>
                          <a:latin typeface="Calibri"/>
                          <a:ea typeface="Times New Roman"/>
                          <a:cs typeface="Times New Roman"/>
                        </a:rPr>
                        <a:t>Production Schedule</a:t>
                      </a:r>
                      <a:endParaRPr lang="en-US" sz="2400" dirty="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4">
                  <a:txBody>
                    <a:bodyPr/>
                    <a:lstStyle/>
                    <a:p>
                      <a:pPr marL="0" marR="0" algn="ctr">
                        <a:spcBef>
                          <a:spcPts val="0"/>
                        </a:spcBef>
                        <a:spcAft>
                          <a:spcPts val="0"/>
                        </a:spcAft>
                      </a:pPr>
                      <a:r>
                        <a:rPr lang="en-US" sz="1600" b="1" dirty="0">
                          <a:solidFill>
                            <a:srgbClr val="000000"/>
                          </a:solidFill>
                          <a:latin typeface="Calibri"/>
                          <a:ea typeface="Times New Roman"/>
                          <a:cs typeface="Times New Roman"/>
                        </a:rPr>
                        <a:t>Costs</a:t>
                      </a:r>
                      <a:endParaRPr lang="en-US" sz="2400" dirty="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p>
                      <a:pPr marL="0" marR="0" algn="ctr">
                        <a:spcBef>
                          <a:spcPts val="0"/>
                        </a:spcBef>
                        <a:spcAft>
                          <a:spcPts val="0"/>
                        </a:spcAft>
                      </a:pPr>
                      <a:r>
                        <a:rPr lang="en-US" sz="1600" b="1">
                          <a:solidFill>
                            <a:srgbClr val="000000"/>
                          </a:solidFill>
                          <a:latin typeface="Calibri"/>
                          <a:ea typeface="Times New Roman"/>
                          <a:cs typeface="Times New Roman"/>
                        </a:rPr>
                        <a:t>Revenues</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789935">
                <a:tc>
                  <a:txBody>
                    <a:bodyPr/>
                    <a:lstStyle/>
                    <a:p>
                      <a:pPr marL="0" marR="0" algn="ctr">
                        <a:spcBef>
                          <a:spcPts val="0"/>
                        </a:spcBef>
                        <a:spcAft>
                          <a:spcPts val="0"/>
                        </a:spcAft>
                      </a:pPr>
                      <a:r>
                        <a:rPr lang="en-US" sz="1600">
                          <a:solidFill>
                            <a:srgbClr val="000000"/>
                          </a:solidFill>
                          <a:latin typeface="Calibri"/>
                          <a:ea typeface="Times New Roman"/>
                          <a:cs typeface="Times New Roman"/>
                        </a:rPr>
                        <a:t>Number of Workers</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Total Product</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Marginal Product of Labor</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Total Fixed Costs</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Total Variable Costs</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Total Costs</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Marginal Costs</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Total Revenue</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Marginal Revenue</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Total Profits</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75012">
                <a:tc>
                  <a:txBody>
                    <a:bodyPr/>
                    <a:lstStyle/>
                    <a:p>
                      <a:pPr marL="0" marR="0" algn="ctr">
                        <a:spcBef>
                          <a:spcPts val="0"/>
                        </a:spcBef>
                        <a:spcAft>
                          <a:spcPts val="0"/>
                        </a:spcAft>
                      </a:pPr>
                      <a:r>
                        <a:rPr lang="en-US" sz="1600">
                          <a:solidFill>
                            <a:srgbClr val="000000"/>
                          </a:solidFill>
                          <a:latin typeface="Calibri"/>
                          <a:ea typeface="Times New Roman"/>
                          <a:cs typeface="Times New Roman"/>
                        </a:rPr>
                        <a:t>0</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0</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0</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70</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0</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70</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0</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0</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$2</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-70</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75012">
                <a:tc>
                  <a:txBody>
                    <a:bodyPr/>
                    <a:lstStyle/>
                    <a:p>
                      <a:pPr marL="0" marR="0" algn="ctr">
                        <a:spcBef>
                          <a:spcPts val="0"/>
                        </a:spcBef>
                        <a:spcAft>
                          <a:spcPts val="0"/>
                        </a:spcAft>
                      </a:pPr>
                      <a:r>
                        <a:rPr lang="en-US" sz="1600">
                          <a:solidFill>
                            <a:srgbClr val="000000"/>
                          </a:solidFill>
                          <a:latin typeface="Calibri"/>
                          <a:ea typeface="Times New Roman"/>
                          <a:cs typeface="Times New Roman"/>
                        </a:rPr>
                        <a:t>1</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14</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solidFill>
                            <a:srgbClr val="000000"/>
                          </a:solidFill>
                          <a:latin typeface="Calibri"/>
                          <a:ea typeface="Times New Roman"/>
                          <a:cs typeface="Times New Roman"/>
                        </a:rPr>
                        <a:t>14</a:t>
                      </a:r>
                      <a:endParaRPr lang="en-US" sz="2400" dirty="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70</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46</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116</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3.29</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28</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2</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-88</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75012">
                <a:tc>
                  <a:txBody>
                    <a:bodyPr/>
                    <a:lstStyle/>
                    <a:p>
                      <a:pPr marL="0" marR="0" algn="ctr">
                        <a:spcBef>
                          <a:spcPts val="0"/>
                        </a:spcBef>
                        <a:spcAft>
                          <a:spcPts val="0"/>
                        </a:spcAft>
                      </a:pPr>
                      <a:r>
                        <a:rPr lang="en-US" sz="1600">
                          <a:solidFill>
                            <a:srgbClr val="000000"/>
                          </a:solidFill>
                          <a:latin typeface="Calibri"/>
                          <a:ea typeface="Times New Roman"/>
                          <a:cs typeface="Times New Roman"/>
                        </a:rPr>
                        <a:t>2</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42</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smtClean="0">
                          <a:solidFill>
                            <a:srgbClr val="000000"/>
                          </a:solidFill>
                          <a:latin typeface="Calibri"/>
                          <a:ea typeface="Times New Roman"/>
                          <a:cs typeface="Times New Roman"/>
                        </a:rPr>
                        <a:t>28</a:t>
                      </a: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70</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solidFill>
                            <a:srgbClr val="000000"/>
                          </a:solidFill>
                          <a:latin typeface="Calibri"/>
                          <a:ea typeface="Times New Roman"/>
                          <a:cs typeface="Times New Roman"/>
                        </a:rPr>
                        <a:t>92</a:t>
                      </a:r>
                      <a:endParaRPr lang="en-US" sz="2400" dirty="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smtClean="0">
                          <a:solidFill>
                            <a:srgbClr val="000000"/>
                          </a:solidFill>
                          <a:latin typeface="Calibri"/>
                          <a:ea typeface="Times New Roman"/>
                          <a:cs typeface="Times New Roman"/>
                        </a:rPr>
                        <a:t>162</a:t>
                      </a: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smtClean="0">
                          <a:solidFill>
                            <a:srgbClr val="000000"/>
                          </a:solidFill>
                          <a:latin typeface="Calibri"/>
                          <a:ea typeface="Times New Roman"/>
                          <a:cs typeface="Times New Roman"/>
                        </a:rPr>
                        <a:t>1.64</a:t>
                      </a: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smtClean="0">
                          <a:solidFill>
                            <a:srgbClr val="000000"/>
                          </a:solidFill>
                          <a:latin typeface="Calibri"/>
                          <a:ea typeface="Times New Roman"/>
                          <a:cs typeface="Times New Roman"/>
                        </a:rPr>
                        <a:t>84</a:t>
                      </a: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2</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smtClean="0">
                          <a:solidFill>
                            <a:srgbClr val="000000"/>
                          </a:solidFill>
                          <a:latin typeface="Calibri"/>
                          <a:ea typeface="Times New Roman"/>
                          <a:cs typeface="Times New Roman"/>
                        </a:rPr>
                        <a:t>-78</a:t>
                      </a: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75012">
                <a:tc>
                  <a:txBody>
                    <a:bodyPr/>
                    <a:lstStyle/>
                    <a:p>
                      <a:pPr marL="0" marR="0" algn="ctr">
                        <a:spcBef>
                          <a:spcPts val="0"/>
                        </a:spcBef>
                        <a:spcAft>
                          <a:spcPts val="0"/>
                        </a:spcAft>
                      </a:pPr>
                      <a:r>
                        <a:rPr lang="en-US" sz="1600">
                          <a:solidFill>
                            <a:srgbClr val="000000"/>
                          </a:solidFill>
                          <a:latin typeface="Calibri"/>
                          <a:ea typeface="Times New Roman"/>
                          <a:cs typeface="Times New Roman"/>
                        </a:rPr>
                        <a:t>3</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75</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smtClean="0">
                          <a:solidFill>
                            <a:srgbClr val="000000"/>
                          </a:solidFill>
                          <a:latin typeface="Calibri"/>
                          <a:ea typeface="Times New Roman"/>
                          <a:cs typeface="Times New Roman"/>
                        </a:rPr>
                        <a:t>33</a:t>
                      </a: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70</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solidFill>
                            <a:srgbClr val="000000"/>
                          </a:solidFill>
                          <a:latin typeface="Calibri"/>
                          <a:ea typeface="Times New Roman"/>
                          <a:cs typeface="Times New Roman"/>
                        </a:rPr>
                        <a:t>138</a:t>
                      </a:r>
                      <a:endParaRPr lang="en-US" sz="2400" dirty="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smtClean="0">
                          <a:solidFill>
                            <a:srgbClr val="000000"/>
                          </a:solidFill>
                          <a:latin typeface="Calibri"/>
                          <a:ea typeface="Times New Roman"/>
                          <a:cs typeface="Times New Roman"/>
                        </a:rPr>
                        <a:t>208</a:t>
                      </a: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smtClean="0">
                          <a:solidFill>
                            <a:srgbClr val="000000"/>
                          </a:solidFill>
                          <a:latin typeface="Calibri"/>
                          <a:ea typeface="Times New Roman"/>
                          <a:cs typeface="Times New Roman"/>
                        </a:rPr>
                        <a:t>1.39</a:t>
                      </a: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smtClean="0">
                          <a:solidFill>
                            <a:srgbClr val="000000"/>
                          </a:solidFill>
                          <a:latin typeface="Calibri"/>
                          <a:ea typeface="Times New Roman"/>
                          <a:cs typeface="Times New Roman"/>
                        </a:rPr>
                        <a:t>150</a:t>
                      </a: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2</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smtClean="0">
                          <a:solidFill>
                            <a:srgbClr val="000000"/>
                          </a:solidFill>
                          <a:latin typeface="Calibri"/>
                          <a:ea typeface="Times New Roman"/>
                          <a:cs typeface="Times New Roman"/>
                        </a:rPr>
                        <a:t>-58</a:t>
                      </a: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375012">
                <a:tc>
                  <a:txBody>
                    <a:bodyPr/>
                    <a:lstStyle/>
                    <a:p>
                      <a:pPr marL="0" marR="0" algn="ctr">
                        <a:spcBef>
                          <a:spcPts val="0"/>
                        </a:spcBef>
                        <a:spcAft>
                          <a:spcPts val="0"/>
                        </a:spcAft>
                      </a:pPr>
                      <a:r>
                        <a:rPr lang="en-US" sz="1600">
                          <a:solidFill>
                            <a:srgbClr val="000000"/>
                          </a:solidFill>
                          <a:latin typeface="Calibri"/>
                          <a:ea typeface="Times New Roman"/>
                          <a:cs typeface="Times New Roman"/>
                        </a:rPr>
                        <a:t>4</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112</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smtClean="0">
                          <a:solidFill>
                            <a:srgbClr val="000000"/>
                          </a:solidFill>
                          <a:latin typeface="Calibri"/>
                          <a:ea typeface="Times New Roman"/>
                          <a:cs typeface="Times New Roman"/>
                        </a:rPr>
                        <a:t>37</a:t>
                      </a: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70</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184</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smtClean="0">
                          <a:solidFill>
                            <a:srgbClr val="000000"/>
                          </a:solidFill>
                          <a:latin typeface="Calibri"/>
                          <a:ea typeface="Times New Roman"/>
                          <a:cs typeface="Times New Roman"/>
                        </a:rPr>
                        <a:t>254</a:t>
                      </a: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smtClean="0">
                          <a:solidFill>
                            <a:srgbClr val="000000"/>
                          </a:solidFill>
                          <a:latin typeface="Calibri"/>
                          <a:ea typeface="Times New Roman"/>
                          <a:cs typeface="Times New Roman"/>
                        </a:rPr>
                        <a:t>1.24</a:t>
                      </a: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smtClean="0">
                          <a:solidFill>
                            <a:srgbClr val="000000"/>
                          </a:solidFill>
                          <a:latin typeface="Calibri"/>
                          <a:ea typeface="Times New Roman"/>
                          <a:cs typeface="Times New Roman"/>
                        </a:rPr>
                        <a:t>224</a:t>
                      </a: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2</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smtClean="0">
                          <a:solidFill>
                            <a:srgbClr val="000000"/>
                          </a:solidFill>
                          <a:latin typeface="Calibri"/>
                          <a:ea typeface="Times New Roman"/>
                          <a:cs typeface="Times New Roman"/>
                        </a:rPr>
                        <a:t>-30</a:t>
                      </a: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365342">
                <a:tc>
                  <a:txBody>
                    <a:bodyPr/>
                    <a:lstStyle/>
                    <a:p>
                      <a:pPr marL="0" marR="0" algn="ctr">
                        <a:spcBef>
                          <a:spcPts val="0"/>
                        </a:spcBef>
                        <a:spcAft>
                          <a:spcPts val="0"/>
                        </a:spcAft>
                      </a:pPr>
                      <a:r>
                        <a:rPr lang="en-US" sz="1600">
                          <a:solidFill>
                            <a:srgbClr val="000000"/>
                          </a:solidFill>
                          <a:latin typeface="Calibri"/>
                          <a:ea typeface="Times New Roman"/>
                          <a:cs typeface="Times New Roman"/>
                        </a:rPr>
                        <a:t>5</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150</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smtClean="0">
                          <a:solidFill>
                            <a:srgbClr val="000000"/>
                          </a:solidFill>
                          <a:latin typeface="Calibri"/>
                          <a:ea typeface="Times New Roman"/>
                          <a:cs typeface="Times New Roman"/>
                        </a:rPr>
                        <a:t>38</a:t>
                      </a: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70</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230</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smtClean="0">
                          <a:solidFill>
                            <a:srgbClr val="000000"/>
                          </a:solidFill>
                          <a:latin typeface="Calibri"/>
                          <a:ea typeface="Times New Roman"/>
                          <a:cs typeface="Times New Roman"/>
                        </a:rPr>
                        <a:t>300</a:t>
                      </a: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smtClean="0">
                          <a:solidFill>
                            <a:srgbClr val="000000"/>
                          </a:solidFill>
                          <a:latin typeface="Calibri"/>
                          <a:ea typeface="Times New Roman"/>
                          <a:cs typeface="Times New Roman"/>
                        </a:rPr>
                        <a:t>1.21</a:t>
                      </a: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smtClean="0">
                          <a:solidFill>
                            <a:srgbClr val="000000"/>
                          </a:solidFill>
                          <a:latin typeface="Calibri"/>
                          <a:ea typeface="Times New Roman"/>
                          <a:cs typeface="Times New Roman"/>
                        </a:rPr>
                        <a:t>300</a:t>
                      </a: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2</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smtClean="0">
                          <a:solidFill>
                            <a:srgbClr val="000000"/>
                          </a:solidFill>
                          <a:latin typeface="Calibri"/>
                          <a:ea typeface="Times New Roman"/>
                          <a:cs typeface="Times New Roman"/>
                        </a:rPr>
                        <a:t>0</a:t>
                      </a: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375012">
                <a:tc>
                  <a:txBody>
                    <a:bodyPr/>
                    <a:lstStyle/>
                    <a:p>
                      <a:pPr marL="0" marR="0" algn="ctr">
                        <a:spcBef>
                          <a:spcPts val="0"/>
                        </a:spcBef>
                        <a:spcAft>
                          <a:spcPts val="0"/>
                        </a:spcAft>
                      </a:pPr>
                      <a:r>
                        <a:rPr lang="en-US" sz="1600">
                          <a:solidFill>
                            <a:srgbClr val="000000"/>
                          </a:solidFill>
                          <a:latin typeface="Calibri"/>
                          <a:ea typeface="Times New Roman"/>
                          <a:cs typeface="Times New Roman"/>
                        </a:rPr>
                        <a:t>6</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180</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smtClean="0">
                          <a:solidFill>
                            <a:srgbClr val="000000"/>
                          </a:solidFill>
                          <a:latin typeface="Calibri"/>
                          <a:ea typeface="Times New Roman"/>
                          <a:cs typeface="Times New Roman"/>
                        </a:rPr>
                        <a:t>30</a:t>
                      </a: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70</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276</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smtClean="0">
                          <a:solidFill>
                            <a:srgbClr val="000000"/>
                          </a:solidFill>
                          <a:latin typeface="Calibri"/>
                          <a:ea typeface="Times New Roman"/>
                          <a:cs typeface="Times New Roman"/>
                        </a:rPr>
                        <a:t>346</a:t>
                      </a: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smtClean="0">
                          <a:solidFill>
                            <a:srgbClr val="000000"/>
                          </a:solidFill>
                          <a:latin typeface="Calibri"/>
                          <a:ea typeface="Times New Roman"/>
                          <a:cs typeface="Times New Roman"/>
                        </a:rPr>
                        <a:t>1.53</a:t>
                      </a: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smtClean="0">
                          <a:solidFill>
                            <a:srgbClr val="000000"/>
                          </a:solidFill>
                          <a:latin typeface="Calibri"/>
                          <a:ea typeface="Times New Roman"/>
                          <a:cs typeface="Times New Roman"/>
                        </a:rPr>
                        <a:t>360</a:t>
                      </a: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2</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smtClean="0">
                          <a:solidFill>
                            <a:srgbClr val="000000"/>
                          </a:solidFill>
                          <a:latin typeface="Calibri"/>
                          <a:ea typeface="Times New Roman"/>
                          <a:cs typeface="Times New Roman"/>
                        </a:rPr>
                        <a:t>14</a:t>
                      </a: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375012">
                <a:tc>
                  <a:txBody>
                    <a:bodyPr/>
                    <a:lstStyle/>
                    <a:p>
                      <a:pPr marL="0" marR="0" algn="ctr">
                        <a:spcBef>
                          <a:spcPts val="0"/>
                        </a:spcBef>
                        <a:spcAft>
                          <a:spcPts val="0"/>
                        </a:spcAft>
                      </a:pPr>
                      <a:r>
                        <a:rPr lang="en-US" sz="1600">
                          <a:solidFill>
                            <a:srgbClr val="000000"/>
                          </a:solidFill>
                          <a:latin typeface="Calibri"/>
                          <a:ea typeface="Times New Roman"/>
                          <a:cs typeface="Times New Roman"/>
                        </a:rPr>
                        <a:t>7</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203</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smtClean="0">
                          <a:solidFill>
                            <a:srgbClr val="000000"/>
                          </a:solidFill>
                          <a:latin typeface="Calibri"/>
                          <a:ea typeface="Times New Roman"/>
                          <a:cs typeface="Times New Roman"/>
                        </a:rPr>
                        <a:t>23</a:t>
                      </a: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70</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322</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smtClean="0">
                          <a:solidFill>
                            <a:srgbClr val="000000"/>
                          </a:solidFill>
                          <a:latin typeface="Calibri"/>
                          <a:ea typeface="Times New Roman"/>
                          <a:cs typeface="Times New Roman"/>
                        </a:rPr>
                        <a:t>392</a:t>
                      </a: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smtClean="0">
                          <a:solidFill>
                            <a:srgbClr val="000000"/>
                          </a:solidFill>
                          <a:latin typeface="Calibri"/>
                          <a:ea typeface="Times New Roman"/>
                          <a:cs typeface="Times New Roman"/>
                        </a:rPr>
                        <a:t>2.00</a:t>
                      </a: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smtClean="0">
                          <a:solidFill>
                            <a:srgbClr val="000000"/>
                          </a:solidFill>
                          <a:latin typeface="Calibri"/>
                          <a:ea typeface="Times New Roman"/>
                          <a:cs typeface="Times New Roman"/>
                        </a:rPr>
                        <a:t>406</a:t>
                      </a: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2</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smtClean="0">
                          <a:solidFill>
                            <a:srgbClr val="000000"/>
                          </a:solidFill>
                          <a:latin typeface="Calibri"/>
                          <a:ea typeface="Times New Roman"/>
                          <a:cs typeface="Times New Roman"/>
                        </a:rPr>
                        <a:t>14</a:t>
                      </a: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375012">
                <a:tc>
                  <a:txBody>
                    <a:bodyPr/>
                    <a:lstStyle/>
                    <a:p>
                      <a:pPr marL="0" marR="0" algn="ctr">
                        <a:spcBef>
                          <a:spcPts val="0"/>
                        </a:spcBef>
                        <a:spcAft>
                          <a:spcPts val="0"/>
                        </a:spcAft>
                      </a:pPr>
                      <a:r>
                        <a:rPr lang="en-US" sz="1600">
                          <a:solidFill>
                            <a:srgbClr val="000000"/>
                          </a:solidFill>
                          <a:latin typeface="Calibri"/>
                          <a:ea typeface="Times New Roman"/>
                          <a:cs typeface="Times New Roman"/>
                        </a:rPr>
                        <a:t>8</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216</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smtClean="0">
                          <a:solidFill>
                            <a:srgbClr val="000000"/>
                          </a:solidFill>
                          <a:latin typeface="Calibri"/>
                          <a:ea typeface="Times New Roman"/>
                          <a:cs typeface="Times New Roman"/>
                        </a:rPr>
                        <a:t>13</a:t>
                      </a: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70</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368</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smtClean="0">
                          <a:solidFill>
                            <a:srgbClr val="000000"/>
                          </a:solidFill>
                          <a:latin typeface="Calibri"/>
                          <a:ea typeface="Times New Roman"/>
                          <a:cs typeface="Times New Roman"/>
                        </a:rPr>
                        <a:t>438</a:t>
                      </a: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smtClean="0">
                          <a:solidFill>
                            <a:srgbClr val="000000"/>
                          </a:solidFill>
                          <a:latin typeface="Calibri"/>
                          <a:ea typeface="Times New Roman"/>
                          <a:cs typeface="Times New Roman"/>
                        </a:rPr>
                        <a:t>3.54</a:t>
                      </a: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smtClean="0">
                          <a:solidFill>
                            <a:srgbClr val="000000"/>
                          </a:solidFill>
                          <a:latin typeface="Calibri"/>
                          <a:ea typeface="Times New Roman"/>
                          <a:cs typeface="Times New Roman"/>
                        </a:rPr>
                        <a:t>432</a:t>
                      </a: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2</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smtClean="0">
                          <a:solidFill>
                            <a:srgbClr val="000000"/>
                          </a:solidFill>
                          <a:latin typeface="Calibri"/>
                          <a:ea typeface="Times New Roman"/>
                          <a:cs typeface="Times New Roman"/>
                        </a:rPr>
                        <a:t>-6</a:t>
                      </a: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375012">
                <a:tc>
                  <a:txBody>
                    <a:bodyPr/>
                    <a:lstStyle/>
                    <a:p>
                      <a:pPr marL="0" marR="0" algn="ctr">
                        <a:spcBef>
                          <a:spcPts val="0"/>
                        </a:spcBef>
                        <a:spcAft>
                          <a:spcPts val="0"/>
                        </a:spcAft>
                      </a:pPr>
                      <a:r>
                        <a:rPr lang="en-US" sz="1600">
                          <a:solidFill>
                            <a:srgbClr val="000000"/>
                          </a:solidFill>
                          <a:latin typeface="Calibri"/>
                          <a:ea typeface="Times New Roman"/>
                          <a:cs typeface="Times New Roman"/>
                        </a:rPr>
                        <a:t>9</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207</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smtClean="0">
                          <a:solidFill>
                            <a:srgbClr val="000000"/>
                          </a:solidFill>
                          <a:latin typeface="Calibri"/>
                          <a:ea typeface="Times New Roman"/>
                          <a:cs typeface="Times New Roman"/>
                        </a:rPr>
                        <a:t>-9</a:t>
                      </a: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70</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414</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smtClean="0">
                          <a:solidFill>
                            <a:srgbClr val="000000"/>
                          </a:solidFill>
                          <a:latin typeface="Calibri"/>
                          <a:ea typeface="Times New Roman"/>
                          <a:cs typeface="Times New Roman"/>
                        </a:rPr>
                        <a:t>484</a:t>
                      </a: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smtClean="0">
                          <a:solidFill>
                            <a:srgbClr val="000000"/>
                          </a:solidFill>
                          <a:latin typeface="Calibri"/>
                          <a:ea typeface="Times New Roman"/>
                          <a:cs typeface="Times New Roman"/>
                        </a:rPr>
                        <a:t>-----</a:t>
                      </a: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smtClean="0">
                          <a:solidFill>
                            <a:srgbClr val="000000"/>
                          </a:solidFill>
                          <a:latin typeface="Calibri"/>
                          <a:ea typeface="Times New Roman"/>
                          <a:cs typeface="Times New Roman"/>
                        </a:rPr>
                        <a:t>414</a:t>
                      </a: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2</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smtClean="0">
                          <a:solidFill>
                            <a:srgbClr val="000000"/>
                          </a:solidFill>
                          <a:latin typeface="Calibri"/>
                          <a:ea typeface="Times New Roman"/>
                          <a:cs typeface="Times New Roman"/>
                        </a:rPr>
                        <a:t>-70</a:t>
                      </a: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387907">
                <a:tc>
                  <a:txBody>
                    <a:bodyPr/>
                    <a:lstStyle/>
                    <a:p>
                      <a:pPr marL="0" marR="0" algn="ctr">
                        <a:spcBef>
                          <a:spcPts val="0"/>
                        </a:spcBef>
                        <a:spcAft>
                          <a:spcPts val="0"/>
                        </a:spcAft>
                      </a:pPr>
                      <a:r>
                        <a:rPr lang="en-US" sz="1600">
                          <a:solidFill>
                            <a:srgbClr val="000000"/>
                          </a:solidFill>
                          <a:latin typeface="Calibri"/>
                          <a:ea typeface="Times New Roman"/>
                          <a:cs typeface="Times New Roman"/>
                        </a:rPr>
                        <a:t>10</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190</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smtClean="0">
                          <a:solidFill>
                            <a:srgbClr val="000000"/>
                          </a:solidFill>
                          <a:latin typeface="Calibri"/>
                          <a:ea typeface="Times New Roman"/>
                          <a:cs typeface="Times New Roman"/>
                        </a:rPr>
                        <a:t>-17</a:t>
                      </a: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70</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460</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smtClean="0">
                          <a:solidFill>
                            <a:srgbClr val="000000"/>
                          </a:solidFill>
                          <a:latin typeface="Calibri"/>
                          <a:ea typeface="Times New Roman"/>
                          <a:cs typeface="Times New Roman"/>
                        </a:rPr>
                        <a:t>530</a:t>
                      </a: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smtClean="0">
                          <a:solidFill>
                            <a:srgbClr val="000000"/>
                          </a:solidFill>
                          <a:latin typeface="Calibri"/>
                          <a:ea typeface="Times New Roman"/>
                          <a:cs typeface="Times New Roman"/>
                        </a:rPr>
                        <a:t>-----</a:t>
                      </a: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smtClean="0">
                          <a:solidFill>
                            <a:srgbClr val="000000"/>
                          </a:solidFill>
                          <a:latin typeface="Calibri"/>
                          <a:ea typeface="Times New Roman"/>
                          <a:cs typeface="Times New Roman"/>
                        </a:rPr>
                        <a:t>380</a:t>
                      </a: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2</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smtClean="0">
                          <a:solidFill>
                            <a:srgbClr val="000000"/>
                          </a:solidFill>
                          <a:latin typeface="Calibri"/>
                          <a:ea typeface="Times New Roman"/>
                          <a:cs typeface="Times New Roman"/>
                        </a:rPr>
                        <a:t>-150</a:t>
                      </a: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bl>
          </a:graphicData>
        </a:graphic>
      </p:graphicFrame>
      <p:sp>
        <p:nvSpPr>
          <p:cNvPr id="57495" name="TextBox 4"/>
          <p:cNvSpPr txBox="1">
            <a:spLocks noChangeArrowheads="1"/>
          </p:cNvSpPr>
          <p:nvPr/>
        </p:nvSpPr>
        <p:spPr bwMode="auto">
          <a:xfrm>
            <a:off x="1143000" y="177800"/>
            <a:ext cx="6934200" cy="584200"/>
          </a:xfrm>
          <a:prstGeom prst="rect">
            <a:avLst/>
          </a:prstGeom>
          <a:noFill/>
          <a:ln w="9525">
            <a:noFill/>
            <a:miter lim="800000"/>
            <a:headEnd/>
            <a:tailEnd/>
          </a:ln>
        </p:spPr>
        <p:txBody>
          <a:bodyPr>
            <a:spAutoFit/>
          </a:bodyPr>
          <a:lstStyle/>
          <a:p>
            <a:r>
              <a:rPr lang="en-US" sz="3200">
                <a:latin typeface="Calibri" pitchFamily="34" charset="0"/>
                <a:cs typeface="Calibri" pitchFamily="34" charset="0"/>
              </a:rPr>
              <a:t>Marginal, Product, Cost, and Revenues</a:t>
            </a:r>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76200" y="914400"/>
          <a:ext cx="8991600" cy="5181604"/>
        </p:xfrm>
        <a:graphic>
          <a:graphicData uri="http://schemas.openxmlformats.org/drawingml/2006/table">
            <a:tbl>
              <a:tblPr/>
              <a:tblGrid>
                <a:gridCol w="906508">
                  <a:extLst>
                    <a:ext uri="{9D8B030D-6E8A-4147-A177-3AD203B41FA5}">
                      <a16:colId xmlns:a16="http://schemas.microsoft.com/office/drawing/2014/main" val="20000"/>
                    </a:ext>
                  </a:extLst>
                </a:gridCol>
                <a:gridCol w="893298">
                  <a:extLst>
                    <a:ext uri="{9D8B030D-6E8A-4147-A177-3AD203B41FA5}">
                      <a16:colId xmlns:a16="http://schemas.microsoft.com/office/drawing/2014/main" val="20001"/>
                    </a:ext>
                  </a:extLst>
                </a:gridCol>
                <a:gridCol w="951090">
                  <a:extLst>
                    <a:ext uri="{9D8B030D-6E8A-4147-A177-3AD203B41FA5}">
                      <a16:colId xmlns:a16="http://schemas.microsoft.com/office/drawing/2014/main" val="20002"/>
                    </a:ext>
                  </a:extLst>
                </a:gridCol>
                <a:gridCol w="879264">
                  <a:extLst>
                    <a:ext uri="{9D8B030D-6E8A-4147-A177-3AD203B41FA5}">
                      <a16:colId xmlns:a16="http://schemas.microsoft.com/office/drawing/2014/main" val="20003"/>
                    </a:ext>
                  </a:extLst>
                </a:gridCol>
                <a:gridCol w="895775">
                  <a:extLst>
                    <a:ext uri="{9D8B030D-6E8A-4147-A177-3AD203B41FA5}">
                      <a16:colId xmlns:a16="http://schemas.microsoft.com/office/drawing/2014/main" val="20004"/>
                    </a:ext>
                  </a:extLst>
                </a:gridCol>
                <a:gridCol w="879264">
                  <a:extLst>
                    <a:ext uri="{9D8B030D-6E8A-4147-A177-3AD203B41FA5}">
                      <a16:colId xmlns:a16="http://schemas.microsoft.com/office/drawing/2014/main" val="20005"/>
                    </a:ext>
                  </a:extLst>
                </a:gridCol>
                <a:gridCol w="901554">
                  <a:extLst>
                    <a:ext uri="{9D8B030D-6E8A-4147-A177-3AD203B41FA5}">
                      <a16:colId xmlns:a16="http://schemas.microsoft.com/office/drawing/2014/main" val="20006"/>
                    </a:ext>
                  </a:extLst>
                </a:gridCol>
                <a:gridCol w="899077">
                  <a:extLst>
                    <a:ext uri="{9D8B030D-6E8A-4147-A177-3AD203B41FA5}">
                      <a16:colId xmlns:a16="http://schemas.microsoft.com/office/drawing/2014/main" val="20007"/>
                    </a:ext>
                  </a:extLst>
                </a:gridCol>
                <a:gridCol w="899903">
                  <a:extLst>
                    <a:ext uri="{9D8B030D-6E8A-4147-A177-3AD203B41FA5}">
                      <a16:colId xmlns:a16="http://schemas.microsoft.com/office/drawing/2014/main" val="20008"/>
                    </a:ext>
                  </a:extLst>
                </a:gridCol>
                <a:gridCol w="885867">
                  <a:extLst>
                    <a:ext uri="{9D8B030D-6E8A-4147-A177-3AD203B41FA5}">
                      <a16:colId xmlns:a16="http://schemas.microsoft.com/office/drawing/2014/main" val="20009"/>
                    </a:ext>
                  </a:extLst>
                </a:gridCol>
              </a:tblGrid>
              <a:tr h="263312">
                <a:tc gridSpan="3">
                  <a:txBody>
                    <a:bodyPr/>
                    <a:lstStyle/>
                    <a:p>
                      <a:pPr marL="0" marR="0" algn="ctr">
                        <a:spcBef>
                          <a:spcPts val="0"/>
                        </a:spcBef>
                        <a:spcAft>
                          <a:spcPts val="0"/>
                        </a:spcAft>
                      </a:pPr>
                      <a:r>
                        <a:rPr lang="en-US" sz="1600" b="1" dirty="0">
                          <a:solidFill>
                            <a:srgbClr val="000000"/>
                          </a:solidFill>
                          <a:latin typeface="Calibri"/>
                          <a:ea typeface="Times New Roman"/>
                          <a:cs typeface="Times New Roman"/>
                        </a:rPr>
                        <a:t>Production Schedule</a:t>
                      </a:r>
                      <a:endParaRPr lang="en-US" sz="2400" dirty="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4">
                  <a:txBody>
                    <a:bodyPr/>
                    <a:lstStyle/>
                    <a:p>
                      <a:pPr marL="0" marR="0" algn="ctr">
                        <a:spcBef>
                          <a:spcPts val="0"/>
                        </a:spcBef>
                        <a:spcAft>
                          <a:spcPts val="0"/>
                        </a:spcAft>
                      </a:pPr>
                      <a:r>
                        <a:rPr lang="en-US" sz="1600" b="1" dirty="0">
                          <a:solidFill>
                            <a:srgbClr val="000000"/>
                          </a:solidFill>
                          <a:latin typeface="Calibri"/>
                          <a:ea typeface="Times New Roman"/>
                          <a:cs typeface="Times New Roman"/>
                        </a:rPr>
                        <a:t>Costs</a:t>
                      </a:r>
                      <a:endParaRPr lang="en-US" sz="2400" dirty="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p>
                      <a:pPr marL="0" marR="0" algn="ctr">
                        <a:spcBef>
                          <a:spcPts val="0"/>
                        </a:spcBef>
                        <a:spcAft>
                          <a:spcPts val="0"/>
                        </a:spcAft>
                      </a:pPr>
                      <a:r>
                        <a:rPr lang="en-US" sz="1600" b="1">
                          <a:solidFill>
                            <a:srgbClr val="000000"/>
                          </a:solidFill>
                          <a:latin typeface="Calibri"/>
                          <a:ea typeface="Times New Roman"/>
                          <a:cs typeface="Times New Roman"/>
                        </a:rPr>
                        <a:t>Revenues</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789935">
                <a:tc>
                  <a:txBody>
                    <a:bodyPr/>
                    <a:lstStyle/>
                    <a:p>
                      <a:pPr marL="0" marR="0" algn="ctr">
                        <a:spcBef>
                          <a:spcPts val="0"/>
                        </a:spcBef>
                        <a:spcAft>
                          <a:spcPts val="0"/>
                        </a:spcAft>
                      </a:pPr>
                      <a:r>
                        <a:rPr lang="en-US" sz="1600">
                          <a:solidFill>
                            <a:srgbClr val="000000"/>
                          </a:solidFill>
                          <a:latin typeface="Calibri"/>
                          <a:ea typeface="Times New Roman"/>
                          <a:cs typeface="Times New Roman"/>
                        </a:rPr>
                        <a:t>Number of Workers</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Total Product</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Marginal Product of Labor</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Total Fixed Costs</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Total Variable Costs</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Total Costs</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Marginal Costs</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Total Revenue</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Marginal Revenue</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Total Profits</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75012">
                <a:tc>
                  <a:txBody>
                    <a:bodyPr/>
                    <a:lstStyle/>
                    <a:p>
                      <a:pPr marL="0" marR="0" algn="ctr">
                        <a:spcBef>
                          <a:spcPts val="0"/>
                        </a:spcBef>
                        <a:spcAft>
                          <a:spcPts val="0"/>
                        </a:spcAft>
                      </a:pPr>
                      <a:r>
                        <a:rPr lang="en-US" sz="1600">
                          <a:solidFill>
                            <a:srgbClr val="000000"/>
                          </a:solidFill>
                          <a:latin typeface="Calibri"/>
                          <a:ea typeface="Times New Roman"/>
                          <a:cs typeface="Times New Roman"/>
                        </a:rPr>
                        <a:t>0</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0</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0</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70</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0</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70</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0</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0</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$2</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-70</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75012">
                <a:tc>
                  <a:txBody>
                    <a:bodyPr/>
                    <a:lstStyle/>
                    <a:p>
                      <a:pPr marL="0" marR="0" algn="ctr">
                        <a:spcBef>
                          <a:spcPts val="0"/>
                        </a:spcBef>
                        <a:spcAft>
                          <a:spcPts val="0"/>
                        </a:spcAft>
                      </a:pPr>
                      <a:r>
                        <a:rPr lang="en-US" sz="1600">
                          <a:solidFill>
                            <a:srgbClr val="000000"/>
                          </a:solidFill>
                          <a:latin typeface="Calibri"/>
                          <a:ea typeface="Times New Roman"/>
                          <a:cs typeface="Times New Roman"/>
                        </a:rPr>
                        <a:t>1</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14</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solidFill>
                            <a:srgbClr val="000000"/>
                          </a:solidFill>
                          <a:latin typeface="Calibri"/>
                          <a:ea typeface="Times New Roman"/>
                          <a:cs typeface="Times New Roman"/>
                        </a:rPr>
                        <a:t>14</a:t>
                      </a:r>
                      <a:endParaRPr lang="en-US" sz="2400" dirty="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70</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46</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116</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3.29</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28</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2</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-88</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75012">
                <a:tc>
                  <a:txBody>
                    <a:bodyPr/>
                    <a:lstStyle/>
                    <a:p>
                      <a:pPr marL="0" marR="0" algn="ctr">
                        <a:spcBef>
                          <a:spcPts val="0"/>
                        </a:spcBef>
                        <a:spcAft>
                          <a:spcPts val="0"/>
                        </a:spcAft>
                      </a:pPr>
                      <a:r>
                        <a:rPr lang="en-US" sz="1600">
                          <a:solidFill>
                            <a:srgbClr val="000000"/>
                          </a:solidFill>
                          <a:latin typeface="Calibri"/>
                          <a:ea typeface="Times New Roman"/>
                          <a:cs typeface="Times New Roman"/>
                        </a:rPr>
                        <a:t>2</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42</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smtClean="0">
                          <a:solidFill>
                            <a:srgbClr val="000000"/>
                          </a:solidFill>
                          <a:latin typeface="Calibri"/>
                          <a:ea typeface="Times New Roman"/>
                          <a:cs typeface="Times New Roman"/>
                        </a:rPr>
                        <a:t>28</a:t>
                      </a: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70</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solidFill>
                            <a:srgbClr val="000000"/>
                          </a:solidFill>
                          <a:latin typeface="Calibri"/>
                          <a:ea typeface="Times New Roman"/>
                          <a:cs typeface="Times New Roman"/>
                        </a:rPr>
                        <a:t>92</a:t>
                      </a:r>
                      <a:endParaRPr lang="en-US" sz="2400" dirty="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smtClean="0">
                          <a:solidFill>
                            <a:srgbClr val="000000"/>
                          </a:solidFill>
                          <a:latin typeface="Calibri"/>
                          <a:ea typeface="Times New Roman"/>
                          <a:cs typeface="Times New Roman"/>
                        </a:rPr>
                        <a:t>162</a:t>
                      </a: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smtClean="0">
                          <a:solidFill>
                            <a:srgbClr val="000000"/>
                          </a:solidFill>
                          <a:latin typeface="Calibri"/>
                          <a:ea typeface="Times New Roman"/>
                          <a:cs typeface="Times New Roman"/>
                        </a:rPr>
                        <a:t>1.64</a:t>
                      </a: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smtClean="0">
                          <a:solidFill>
                            <a:srgbClr val="000000"/>
                          </a:solidFill>
                          <a:latin typeface="Calibri"/>
                          <a:ea typeface="Times New Roman"/>
                          <a:cs typeface="Times New Roman"/>
                        </a:rPr>
                        <a:t>84</a:t>
                      </a: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2</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smtClean="0">
                          <a:solidFill>
                            <a:srgbClr val="000000"/>
                          </a:solidFill>
                          <a:latin typeface="Calibri"/>
                          <a:ea typeface="Times New Roman"/>
                          <a:cs typeface="Times New Roman"/>
                        </a:rPr>
                        <a:t>-78</a:t>
                      </a: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75012">
                <a:tc>
                  <a:txBody>
                    <a:bodyPr/>
                    <a:lstStyle/>
                    <a:p>
                      <a:pPr marL="0" marR="0" algn="ctr">
                        <a:spcBef>
                          <a:spcPts val="0"/>
                        </a:spcBef>
                        <a:spcAft>
                          <a:spcPts val="0"/>
                        </a:spcAft>
                      </a:pPr>
                      <a:r>
                        <a:rPr lang="en-US" sz="1600">
                          <a:solidFill>
                            <a:srgbClr val="000000"/>
                          </a:solidFill>
                          <a:latin typeface="Calibri"/>
                          <a:ea typeface="Times New Roman"/>
                          <a:cs typeface="Times New Roman"/>
                        </a:rPr>
                        <a:t>3</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75</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smtClean="0">
                          <a:solidFill>
                            <a:srgbClr val="000000"/>
                          </a:solidFill>
                          <a:latin typeface="Calibri"/>
                          <a:ea typeface="Times New Roman"/>
                          <a:cs typeface="Times New Roman"/>
                        </a:rPr>
                        <a:t>33</a:t>
                      </a: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70</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solidFill>
                            <a:srgbClr val="000000"/>
                          </a:solidFill>
                          <a:latin typeface="Calibri"/>
                          <a:ea typeface="Times New Roman"/>
                          <a:cs typeface="Times New Roman"/>
                        </a:rPr>
                        <a:t>138</a:t>
                      </a:r>
                      <a:endParaRPr lang="en-US" sz="2400" dirty="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smtClean="0">
                          <a:solidFill>
                            <a:srgbClr val="000000"/>
                          </a:solidFill>
                          <a:latin typeface="Calibri"/>
                          <a:ea typeface="Times New Roman"/>
                          <a:cs typeface="Times New Roman"/>
                        </a:rPr>
                        <a:t>208</a:t>
                      </a: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smtClean="0">
                          <a:solidFill>
                            <a:srgbClr val="000000"/>
                          </a:solidFill>
                          <a:latin typeface="Calibri"/>
                          <a:ea typeface="Times New Roman"/>
                          <a:cs typeface="Times New Roman"/>
                        </a:rPr>
                        <a:t>1.39</a:t>
                      </a: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smtClean="0">
                          <a:solidFill>
                            <a:srgbClr val="000000"/>
                          </a:solidFill>
                          <a:latin typeface="Calibri"/>
                          <a:ea typeface="Times New Roman"/>
                          <a:cs typeface="Times New Roman"/>
                        </a:rPr>
                        <a:t>150</a:t>
                      </a: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2</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smtClean="0">
                          <a:solidFill>
                            <a:srgbClr val="000000"/>
                          </a:solidFill>
                          <a:latin typeface="Calibri"/>
                          <a:ea typeface="Times New Roman"/>
                          <a:cs typeface="Times New Roman"/>
                        </a:rPr>
                        <a:t>-58</a:t>
                      </a: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375012">
                <a:tc>
                  <a:txBody>
                    <a:bodyPr/>
                    <a:lstStyle/>
                    <a:p>
                      <a:pPr marL="0" marR="0" algn="ctr">
                        <a:spcBef>
                          <a:spcPts val="0"/>
                        </a:spcBef>
                        <a:spcAft>
                          <a:spcPts val="0"/>
                        </a:spcAft>
                      </a:pPr>
                      <a:r>
                        <a:rPr lang="en-US" sz="1600">
                          <a:solidFill>
                            <a:srgbClr val="000000"/>
                          </a:solidFill>
                          <a:latin typeface="Calibri"/>
                          <a:ea typeface="Times New Roman"/>
                          <a:cs typeface="Times New Roman"/>
                        </a:rPr>
                        <a:t>4</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112</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smtClean="0">
                          <a:solidFill>
                            <a:srgbClr val="000000"/>
                          </a:solidFill>
                          <a:latin typeface="Calibri"/>
                          <a:ea typeface="Times New Roman"/>
                          <a:cs typeface="Times New Roman"/>
                        </a:rPr>
                        <a:t>37</a:t>
                      </a: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70</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184</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smtClean="0">
                          <a:solidFill>
                            <a:srgbClr val="000000"/>
                          </a:solidFill>
                          <a:latin typeface="Calibri"/>
                          <a:ea typeface="Times New Roman"/>
                          <a:cs typeface="Times New Roman"/>
                        </a:rPr>
                        <a:t>254</a:t>
                      </a: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smtClean="0">
                          <a:solidFill>
                            <a:srgbClr val="000000"/>
                          </a:solidFill>
                          <a:latin typeface="Calibri"/>
                          <a:ea typeface="Times New Roman"/>
                          <a:cs typeface="Times New Roman"/>
                        </a:rPr>
                        <a:t>1.24</a:t>
                      </a: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smtClean="0">
                          <a:solidFill>
                            <a:srgbClr val="000000"/>
                          </a:solidFill>
                          <a:latin typeface="Calibri"/>
                          <a:ea typeface="Times New Roman"/>
                          <a:cs typeface="Times New Roman"/>
                        </a:rPr>
                        <a:t>224</a:t>
                      </a: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2</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smtClean="0">
                          <a:solidFill>
                            <a:srgbClr val="000000"/>
                          </a:solidFill>
                          <a:latin typeface="Calibri"/>
                          <a:ea typeface="Times New Roman"/>
                          <a:cs typeface="Times New Roman"/>
                        </a:rPr>
                        <a:t>-30</a:t>
                      </a: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365342">
                <a:tc>
                  <a:txBody>
                    <a:bodyPr/>
                    <a:lstStyle/>
                    <a:p>
                      <a:pPr marL="0" marR="0" algn="ctr">
                        <a:spcBef>
                          <a:spcPts val="0"/>
                        </a:spcBef>
                        <a:spcAft>
                          <a:spcPts val="0"/>
                        </a:spcAft>
                      </a:pPr>
                      <a:r>
                        <a:rPr lang="en-US" sz="1600">
                          <a:solidFill>
                            <a:srgbClr val="000000"/>
                          </a:solidFill>
                          <a:latin typeface="Calibri"/>
                          <a:ea typeface="Times New Roman"/>
                          <a:cs typeface="Times New Roman"/>
                        </a:rPr>
                        <a:t>5</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150</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smtClean="0">
                          <a:solidFill>
                            <a:srgbClr val="000000"/>
                          </a:solidFill>
                          <a:latin typeface="Calibri"/>
                          <a:ea typeface="Times New Roman"/>
                          <a:cs typeface="Times New Roman"/>
                        </a:rPr>
                        <a:t>38</a:t>
                      </a: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70</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230</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smtClean="0">
                          <a:solidFill>
                            <a:srgbClr val="000000"/>
                          </a:solidFill>
                          <a:latin typeface="Calibri"/>
                          <a:ea typeface="Times New Roman"/>
                          <a:cs typeface="Times New Roman"/>
                        </a:rPr>
                        <a:t>300</a:t>
                      </a: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smtClean="0">
                          <a:solidFill>
                            <a:srgbClr val="000000"/>
                          </a:solidFill>
                          <a:latin typeface="Calibri"/>
                          <a:ea typeface="Times New Roman"/>
                          <a:cs typeface="Times New Roman"/>
                        </a:rPr>
                        <a:t>1.21</a:t>
                      </a: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smtClean="0">
                          <a:solidFill>
                            <a:srgbClr val="000000"/>
                          </a:solidFill>
                          <a:latin typeface="Calibri"/>
                          <a:ea typeface="Times New Roman"/>
                          <a:cs typeface="Times New Roman"/>
                        </a:rPr>
                        <a:t>300</a:t>
                      </a: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2</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smtClean="0">
                          <a:solidFill>
                            <a:srgbClr val="000000"/>
                          </a:solidFill>
                          <a:latin typeface="Calibri"/>
                          <a:ea typeface="Times New Roman"/>
                          <a:cs typeface="Times New Roman"/>
                        </a:rPr>
                        <a:t>0</a:t>
                      </a: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375012">
                <a:tc>
                  <a:txBody>
                    <a:bodyPr/>
                    <a:lstStyle/>
                    <a:p>
                      <a:pPr marL="0" marR="0" algn="ctr">
                        <a:spcBef>
                          <a:spcPts val="0"/>
                        </a:spcBef>
                        <a:spcAft>
                          <a:spcPts val="0"/>
                        </a:spcAft>
                      </a:pPr>
                      <a:r>
                        <a:rPr lang="en-US" sz="1600">
                          <a:solidFill>
                            <a:srgbClr val="000000"/>
                          </a:solidFill>
                          <a:latin typeface="Calibri"/>
                          <a:ea typeface="Times New Roman"/>
                          <a:cs typeface="Times New Roman"/>
                        </a:rPr>
                        <a:t>6</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180</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smtClean="0">
                          <a:solidFill>
                            <a:srgbClr val="000000"/>
                          </a:solidFill>
                          <a:latin typeface="Calibri"/>
                          <a:ea typeface="Times New Roman"/>
                          <a:cs typeface="Times New Roman"/>
                        </a:rPr>
                        <a:t>30</a:t>
                      </a: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70</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276</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smtClean="0">
                          <a:solidFill>
                            <a:srgbClr val="000000"/>
                          </a:solidFill>
                          <a:latin typeface="Calibri"/>
                          <a:ea typeface="Times New Roman"/>
                          <a:cs typeface="Times New Roman"/>
                        </a:rPr>
                        <a:t>346</a:t>
                      </a: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smtClean="0">
                          <a:solidFill>
                            <a:srgbClr val="000000"/>
                          </a:solidFill>
                          <a:latin typeface="Calibri"/>
                          <a:ea typeface="Times New Roman"/>
                          <a:cs typeface="Times New Roman"/>
                        </a:rPr>
                        <a:t>1.53</a:t>
                      </a: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smtClean="0">
                          <a:solidFill>
                            <a:srgbClr val="000000"/>
                          </a:solidFill>
                          <a:latin typeface="Calibri"/>
                          <a:ea typeface="Times New Roman"/>
                          <a:cs typeface="Times New Roman"/>
                        </a:rPr>
                        <a:t>360</a:t>
                      </a: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2</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smtClean="0">
                          <a:solidFill>
                            <a:srgbClr val="000000"/>
                          </a:solidFill>
                          <a:latin typeface="Calibri"/>
                          <a:ea typeface="Times New Roman"/>
                          <a:cs typeface="Times New Roman"/>
                        </a:rPr>
                        <a:t>14</a:t>
                      </a: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375012">
                <a:tc>
                  <a:txBody>
                    <a:bodyPr/>
                    <a:lstStyle/>
                    <a:p>
                      <a:pPr marL="0" marR="0" algn="ctr">
                        <a:spcBef>
                          <a:spcPts val="0"/>
                        </a:spcBef>
                        <a:spcAft>
                          <a:spcPts val="0"/>
                        </a:spcAft>
                      </a:pPr>
                      <a:r>
                        <a:rPr lang="en-US" sz="1600">
                          <a:solidFill>
                            <a:srgbClr val="000000"/>
                          </a:solidFill>
                          <a:latin typeface="Calibri"/>
                          <a:ea typeface="Times New Roman"/>
                          <a:cs typeface="Times New Roman"/>
                        </a:rPr>
                        <a:t>7</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203</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lgn="ctr">
                        <a:spcBef>
                          <a:spcPts val="0"/>
                        </a:spcBef>
                        <a:spcAft>
                          <a:spcPts val="0"/>
                        </a:spcAft>
                      </a:pPr>
                      <a:r>
                        <a:rPr lang="en-US" sz="1600" smtClean="0">
                          <a:solidFill>
                            <a:srgbClr val="000000"/>
                          </a:solidFill>
                          <a:latin typeface="Calibri"/>
                          <a:ea typeface="Times New Roman"/>
                          <a:cs typeface="Times New Roman"/>
                        </a:rPr>
                        <a:t>23</a:t>
                      </a: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70</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322</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lgn="ctr">
                        <a:spcBef>
                          <a:spcPts val="0"/>
                        </a:spcBef>
                        <a:spcAft>
                          <a:spcPts val="0"/>
                        </a:spcAft>
                      </a:pPr>
                      <a:r>
                        <a:rPr lang="en-US" sz="1600" smtClean="0">
                          <a:solidFill>
                            <a:srgbClr val="000000"/>
                          </a:solidFill>
                          <a:latin typeface="Calibri"/>
                          <a:ea typeface="Times New Roman"/>
                          <a:cs typeface="Times New Roman"/>
                        </a:rPr>
                        <a:t>392</a:t>
                      </a: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lgn="ctr">
                        <a:spcBef>
                          <a:spcPts val="0"/>
                        </a:spcBef>
                        <a:spcAft>
                          <a:spcPts val="0"/>
                        </a:spcAft>
                      </a:pPr>
                      <a:r>
                        <a:rPr lang="en-US" sz="1600" smtClean="0">
                          <a:solidFill>
                            <a:srgbClr val="000000"/>
                          </a:solidFill>
                          <a:latin typeface="Calibri"/>
                          <a:ea typeface="Times New Roman"/>
                          <a:cs typeface="Times New Roman"/>
                        </a:rPr>
                        <a:t>2.00</a:t>
                      </a: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lgn="ctr">
                        <a:spcBef>
                          <a:spcPts val="0"/>
                        </a:spcBef>
                        <a:spcAft>
                          <a:spcPts val="0"/>
                        </a:spcAft>
                      </a:pPr>
                      <a:r>
                        <a:rPr lang="en-US" sz="1600" smtClean="0">
                          <a:solidFill>
                            <a:srgbClr val="000000"/>
                          </a:solidFill>
                          <a:latin typeface="Calibri"/>
                          <a:ea typeface="Times New Roman"/>
                          <a:cs typeface="Times New Roman"/>
                        </a:rPr>
                        <a:t>406</a:t>
                      </a: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2</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lgn="ctr">
                        <a:spcBef>
                          <a:spcPts val="0"/>
                        </a:spcBef>
                        <a:spcAft>
                          <a:spcPts val="0"/>
                        </a:spcAft>
                      </a:pPr>
                      <a:r>
                        <a:rPr lang="en-US" sz="1600" dirty="0" smtClean="0">
                          <a:solidFill>
                            <a:srgbClr val="000000"/>
                          </a:solidFill>
                          <a:latin typeface="Calibri"/>
                          <a:ea typeface="Times New Roman"/>
                          <a:cs typeface="Times New Roman"/>
                        </a:rPr>
                        <a:t>14</a:t>
                      </a: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10009"/>
                  </a:ext>
                </a:extLst>
              </a:tr>
              <a:tr h="375012">
                <a:tc>
                  <a:txBody>
                    <a:bodyPr/>
                    <a:lstStyle/>
                    <a:p>
                      <a:pPr marL="0" marR="0" algn="ctr">
                        <a:spcBef>
                          <a:spcPts val="0"/>
                        </a:spcBef>
                        <a:spcAft>
                          <a:spcPts val="0"/>
                        </a:spcAft>
                      </a:pPr>
                      <a:r>
                        <a:rPr lang="en-US" sz="1600">
                          <a:solidFill>
                            <a:srgbClr val="000000"/>
                          </a:solidFill>
                          <a:latin typeface="Calibri"/>
                          <a:ea typeface="Times New Roman"/>
                          <a:cs typeface="Times New Roman"/>
                        </a:rPr>
                        <a:t>8</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216</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smtClean="0">
                          <a:solidFill>
                            <a:srgbClr val="000000"/>
                          </a:solidFill>
                          <a:latin typeface="Calibri"/>
                          <a:ea typeface="Times New Roman"/>
                          <a:cs typeface="Times New Roman"/>
                        </a:rPr>
                        <a:t>13</a:t>
                      </a: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70</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368</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smtClean="0">
                          <a:solidFill>
                            <a:srgbClr val="000000"/>
                          </a:solidFill>
                          <a:latin typeface="Calibri"/>
                          <a:ea typeface="Times New Roman"/>
                          <a:cs typeface="Times New Roman"/>
                        </a:rPr>
                        <a:t>438</a:t>
                      </a: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smtClean="0">
                          <a:solidFill>
                            <a:srgbClr val="000000"/>
                          </a:solidFill>
                          <a:latin typeface="Calibri"/>
                          <a:ea typeface="Times New Roman"/>
                          <a:cs typeface="Times New Roman"/>
                        </a:rPr>
                        <a:t>3.54</a:t>
                      </a: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smtClean="0">
                          <a:solidFill>
                            <a:srgbClr val="000000"/>
                          </a:solidFill>
                          <a:latin typeface="Calibri"/>
                          <a:ea typeface="Times New Roman"/>
                          <a:cs typeface="Times New Roman"/>
                        </a:rPr>
                        <a:t>432</a:t>
                      </a: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2</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smtClean="0">
                          <a:solidFill>
                            <a:srgbClr val="000000"/>
                          </a:solidFill>
                          <a:latin typeface="Calibri"/>
                          <a:ea typeface="Times New Roman"/>
                          <a:cs typeface="Times New Roman"/>
                        </a:rPr>
                        <a:t>-6</a:t>
                      </a: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375012">
                <a:tc>
                  <a:txBody>
                    <a:bodyPr/>
                    <a:lstStyle/>
                    <a:p>
                      <a:pPr marL="0" marR="0" algn="ctr">
                        <a:spcBef>
                          <a:spcPts val="0"/>
                        </a:spcBef>
                        <a:spcAft>
                          <a:spcPts val="0"/>
                        </a:spcAft>
                      </a:pPr>
                      <a:r>
                        <a:rPr lang="en-US" sz="1600">
                          <a:solidFill>
                            <a:srgbClr val="000000"/>
                          </a:solidFill>
                          <a:latin typeface="Calibri"/>
                          <a:ea typeface="Times New Roman"/>
                          <a:cs typeface="Times New Roman"/>
                        </a:rPr>
                        <a:t>9</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207</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smtClean="0">
                          <a:solidFill>
                            <a:srgbClr val="000000"/>
                          </a:solidFill>
                          <a:latin typeface="Calibri"/>
                          <a:ea typeface="Times New Roman"/>
                          <a:cs typeface="Times New Roman"/>
                        </a:rPr>
                        <a:t>-9</a:t>
                      </a: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70</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414</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smtClean="0">
                          <a:solidFill>
                            <a:srgbClr val="000000"/>
                          </a:solidFill>
                          <a:latin typeface="Calibri"/>
                          <a:ea typeface="Times New Roman"/>
                          <a:cs typeface="Times New Roman"/>
                        </a:rPr>
                        <a:t>484</a:t>
                      </a: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smtClean="0">
                          <a:solidFill>
                            <a:srgbClr val="000000"/>
                          </a:solidFill>
                          <a:latin typeface="Calibri"/>
                          <a:ea typeface="Times New Roman"/>
                          <a:cs typeface="Times New Roman"/>
                        </a:rPr>
                        <a:t>-----</a:t>
                      </a: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smtClean="0">
                          <a:solidFill>
                            <a:srgbClr val="000000"/>
                          </a:solidFill>
                          <a:latin typeface="Calibri"/>
                          <a:ea typeface="Times New Roman"/>
                          <a:cs typeface="Times New Roman"/>
                        </a:rPr>
                        <a:t>414</a:t>
                      </a: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2</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smtClean="0">
                          <a:solidFill>
                            <a:srgbClr val="000000"/>
                          </a:solidFill>
                          <a:latin typeface="Calibri"/>
                          <a:ea typeface="Times New Roman"/>
                          <a:cs typeface="Times New Roman"/>
                        </a:rPr>
                        <a:t>-70</a:t>
                      </a: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387907">
                <a:tc>
                  <a:txBody>
                    <a:bodyPr/>
                    <a:lstStyle/>
                    <a:p>
                      <a:pPr marL="0" marR="0" algn="ctr">
                        <a:spcBef>
                          <a:spcPts val="0"/>
                        </a:spcBef>
                        <a:spcAft>
                          <a:spcPts val="0"/>
                        </a:spcAft>
                      </a:pPr>
                      <a:r>
                        <a:rPr lang="en-US" sz="1600">
                          <a:solidFill>
                            <a:srgbClr val="000000"/>
                          </a:solidFill>
                          <a:latin typeface="Calibri"/>
                          <a:ea typeface="Times New Roman"/>
                          <a:cs typeface="Times New Roman"/>
                        </a:rPr>
                        <a:t>10</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190</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smtClean="0">
                          <a:solidFill>
                            <a:srgbClr val="000000"/>
                          </a:solidFill>
                          <a:latin typeface="Calibri"/>
                          <a:ea typeface="Times New Roman"/>
                          <a:cs typeface="Times New Roman"/>
                        </a:rPr>
                        <a:t>-17</a:t>
                      </a: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70</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460</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smtClean="0">
                          <a:solidFill>
                            <a:srgbClr val="000000"/>
                          </a:solidFill>
                          <a:latin typeface="Calibri"/>
                          <a:ea typeface="Times New Roman"/>
                          <a:cs typeface="Times New Roman"/>
                        </a:rPr>
                        <a:t>530</a:t>
                      </a: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smtClean="0">
                          <a:solidFill>
                            <a:srgbClr val="000000"/>
                          </a:solidFill>
                          <a:latin typeface="Calibri"/>
                          <a:ea typeface="Times New Roman"/>
                          <a:cs typeface="Times New Roman"/>
                        </a:rPr>
                        <a:t>-----</a:t>
                      </a: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smtClean="0">
                          <a:solidFill>
                            <a:srgbClr val="000000"/>
                          </a:solidFill>
                          <a:latin typeface="Calibri"/>
                          <a:ea typeface="Times New Roman"/>
                          <a:cs typeface="Times New Roman"/>
                        </a:rPr>
                        <a:t>380</a:t>
                      </a: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2</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smtClean="0">
                          <a:solidFill>
                            <a:srgbClr val="000000"/>
                          </a:solidFill>
                          <a:latin typeface="Calibri"/>
                          <a:ea typeface="Times New Roman"/>
                          <a:cs typeface="Times New Roman"/>
                        </a:rPr>
                        <a:t>-150</a:t>
                      </a: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bl>
          </a:graphicData>
        </a:graphic>
      </p:graphicFrame>
      <p:sp>
        <p:nvSpPr>
          <p:cNvPr id="58519" name="TextBox 4"/>
          <p:cNvSpPr txBox="1">
            <a:spLocks noChangeArrowheads="1"/>
          </p:cNvSpPr>
          <p:nvPr/>
        </p:nvSpPr>
        <p:spPr bwMode="auto">
          <a:xfrm>
            <a:off x="1143000" y="177800"/>
            <a:ext cx="6934200" cy="584200"/>
          </a:xfrm>
          <a:prstGeom prst="rect">
            <a:avLst/>
          </a:prstGeom>
          <a:noFill/>
          <a:ln w="9525">
            <a:noFill/>
            <a:miter lim="800000"/>
            <a:headEnd/>
            <a:tailEnd/>
          </a:ln>
        </p:spPr>
        <p:txBody>
          <a:bodyPr>
            <a:spAutoFit/>
          </a:bodyPr>
          <a:lstStyle/>
          <a:p>
            <a:r>
              <a:rPr lang="en-US" sz="3200">
                <a:latin typeface="Calibri" pitchFamily="34" charset="0"/>
                <a:cs typeface="Calibri" pitchFamily="34" charset="0"/>
              </a:rPr>
              <a:t>Marginal, Product, Cost, and Revenues</a:t>
            </a:r>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9"/>
          <p:cNvSpPr>
            <a:spLocks noChangeArrowheads="1"/>
          </p:cNvSpPr>
          <p:nvPr/>
        </p:nvSpPr>
        <p:spPr bwMode="auto">
          <a:xfrm>
            <a:off x="0" y="1219200"/>
            <a:ext cx="9144000" cy="5638800"/>
          </a:xfrm>
          <a:prstGeom prst="rect">
            <a:avLst/>
          </a:prstGeom>
          <a:solidFill>
            <a:schemeClr val="bg1"/>
          </a:solidFill>
          <a:ln w="9525" algn="ctr">
            <a:noFill/>
            <a:round/>
            <a:headEnd/>
            <a:tailEnd/>
          </a:ln>
        </p:spPr>
        <p:txBody>
          <a:bodyPr wrap="none"/>
          <a:lstStyle/>
          <a:p>
            <a:endParaRPr lang="en-US"/>
          </a:p>
        </p:txBody>
      </p:sp>
      <p:sp>
        <p:nvSpPr>
          <p:cNvPr id="102403" name="Rectangle 1"/>
          <p:cNvSpPr>
            <a:spLocks noChangeArrowheads="1"/>
          </p:cNvSpPr>
          <p:nvPr/>
        </p:nvSpPr>
        <p:spPr bwMode="auto">
          <a:xfrm>
            <a:off x="0" y="468313"/>
            <a:ext cx="9144000" cy="1970087"/>
          </a:xfrm>
          <a:prstGeom prst="rect">
            <a:avLst/>
          </a:prstGeom>
          <a:solidFill>
            <a:schemeClr val="bg1"/>
          </a:solidFill>
          <a:ln w="9525">
            <a:noFill/>
            <a:miter lim="800000"/>
            <a:headEnd/>
            <a:tailEnd/>
          </a:ln>
        </p:spPr>
        <p:txBody>
          <a:bodyPr tIns="0" bIns="0" anchor="ctr">
            <a:spAutoFit/>
          </a:bodyPr>
          <a:lstStyle/>
          <a:p>
            <a:pPr eaLnBrk="0" hangingPunct="0"/>
            <a:endParaRPr lang="en-US" sz="1600"/>
          </a:p>
          <a:p>
            <a:pPr eaLnBrk="0" hangingPunct="0">
              <a:buFontTx/>
              <a:buAutoNum type="arabicPeriod"/>
            </a:pPr>
            <a:r>
              <a:rPr lang="en-US" sz="1600">
                <a:solidFill>
                  <a:srgbClr val="003366"/>
                </a:solidFill>
                <a:latin typeface="Calibri" pitchFamily="34" charset="0"/>
                <a:cs typeface="Times New Roman" pitchFamily="18" charset="0"/>
              </a:rPr>
              <a:t>Complete the following table using the following formulas.</a:t>
            </a:r>
            <a:endParaRPr lang="en-US" sz="1600">
              <a:solidFill>
                <a:srgbClr val="003366"/>
              </a:solidFill>
              <a:latin typeface="Calibri" pitchFamily="34" charset="0"/>
            </a:endParaRPr>
          </a:p>
          <a:p>
            <a:pPr lvl="1" eaLnBrk="0" hangingPunct="0">
              <a:buFontTx/>
              <a:buAutoNum type="arabicPeriod"/>
            </a:pPr>
            <a:r>
              <a:rPr lang="en-US" sz="1600">
                <a:solidFill>
                  <a:srgbClr val="003366"/>
                </a:solidFill>
                <a:latin typeface="Calibri" pitchFamily="34" charset="0"/>
                <a:cs typeface="Times New Roman" pitchFamily="18" charset="0"/>
              </a:rPr>
              <a:t>Total Costs – fixed costs + variable costs</a:t>
            </a:r>
            <a:endParaRPr lang="en-US" sz="1600">
              <a:solidFill>
                <a:srgbClr val="003366"/>
              </a:solidFill>
              <a:latin typeface="Calibri" pitchFamily="34" charset="0"/>
              <a:ea typeface="Times New Roman" pitchFamily="18" charset="0"/>
              <a:cs typeface="Arial" pitchFamily="34" charset="0"/>
            </a:endParaRPr>
          </a:p>
          <a:p>
            <a:pPr lvl="1" eaLnBrk="0" hangingPunct="0">
              <a:buFontTx/>
              <a:buAutoNum type="arabicPeriod"/>
            </a:pPr>
            <a:r>
              <a:rPr lang="en-US" sz="1600">
                <a:solidFill>
                  <a:srgbClr val="003366"/>
                </a:solidFill>
                <a:latin typeface="Calibri" pitchFamily="34" charset="0"/>
                <a:cs typeface="Times New Roman" pitchFamily="18" charset="0"/>
              </a:rPr>
              <a:t>Marginal Costs – change between each unit of cost in total variable costs (90) divided by marginal product of labor</a:t>
            </a:r>
          </a:p>
          <a:p>
            <a:pPr lvl="1" eaLnBrk="0" hangingPunct="0">
              <a:buFontTx/>
              <a:buAutoNum type="arabicPeriod"/>
            </a:pPr>
            <a:r>
              <a:rPr lang="en-US" sz="1600">
                <a:solidFill>
                  <a:srgbClr val="003366"/>
                </a:solidFill>
                <a:latin typeface="Calibri" pitchFamily="34" charset="0"/>
                <a:cs typeface="Times New Roman" pitchFamily="18" charset="0"/>
              </a:rPr>
              <a:t>Total Revenue – marginal revenue X total product</a:t>
            </a:r>
          </a:p>
          <a:p>
            <a:pPr lvl="1" eaLnBrk="0" hangingPunct="0">
              <a:buFontTx/>
              <a:buAutoNum type="arabicPeriod"/>
            </a:pPr>
            <a:r>
              <a:rPr lang="en-US" sz="1600">
                <a:solidFill>
                  <a:srgbClr val="003366"/>
                </a:solidFill>
                <a:latin typeface="Calibri" pitchFamily="34" charset="0"/>
                <a:cs typeface="Times New Roman" pitchFamily="18" charset="0"/>
              </a:rPr>
              <a:t>Total Profits – total Revenue – total cost</a:t>
            </a:r>
            <a:endParaRPr lang="en-US" sz="1600">
              <a:solidFill>
                <a:srgbClr val="003366"/>
              </a:solidFill>
              <a:latin typeface="Calibri" pitchFamily="34" charset="0"/>
            </a:endParaRPr>
          </a:p>
          <a:p>
            <a:pPr eaLnBrk="0" hangingPunct="0"/>
            <a:endParaRPr lang="en-US" sz="1600"/>
          </a:p>
        </p:txBody>
      </p:sp>
      <p:sp>
        <p:nvSpPr>
          <p:cNvPr id="102404" name="Title 1"/>
          <p:cNvSpPr>
            <a:spLocks noGrp="1"/>
          </p:cNvSpPr>
          <p:nvPr>
            <p:ph type="title"/>
          </p:nvPr>
        </p:nvSpPr>
        <p:spPr>
          <a:xfrm>
            <a:off x="165100" y="152400"/>
            <a:ext cx="8674100" cy="533400"/>
          </a:xfrm>
          <a:solidFill>
            <a:schemeClr val="bg1"/>
          </a:solidFill>
        </p:spPr>
        <p:txBody>
          <a:bodyPr/>
          <a:lstStyle/>
          <a:p>
            <a:r>
              <a:rPr lang="en-US" sz="2800" smtClean="0">
                <a:latin typeface="Calibri" pitchFamily="34" charset="0"/>
              </a:rPr>
              <a:t>Application – Production, Costs, and Revenues</a:t>
            </a:r>
          </a:p>
        </p:txBody>
      </p:sp>
      <p:graphicFrame>
        <p:nvGraphicFramePr>
          <p:cNvPr id="9" name="Table 8"/>
          <p:cNvGraphicFramePr>
            <a:graphicFrameLocks noGrp="1"/>
          </p:cNvGraphicFramePr>
          <p:nvPr/>
        </p:nvGraphicFramePr>
        <p:xfrm>
          <a:off x="76200" y="2286000"/>
          <a:ext cx="8915400" cy="4393947"/>
        </p:xfrm>
        <a:graphic>
          <a:graphicData uri="http://schemas.openxmlformats.org/drawingml/2006/table">
            <a:tbl>
              <a:tblPr/>
              <a:tblGrid>
                <a:gridCol w="891540">
                  <a:extLst>
                    <a:ext uri="{9D8B030D-6E8A-4147-A177-3AD203B41FA5}">
                      <a16:colId xmlns:a16="http://schemas.microsoft.com/office/drawing/2014/main" val="20000"/>
                    </a:ext>
                  </a:extLst>
                </a:gridCol>
                <a:gridCol w="891540">
                  <a:extLst>
                    <a:ext uri="{9D8B030D-6E8A-4147-A177-3AD203B41FA5}">
                      <a16:colId xmlns:a16="http://schemas.microsoft.com/office/drawing/2014/main" val="20001"/>
                    </a:ext>
                  </a:extLst>
                </a:gridCol>
                <a:gridCol w="891540">
                  <a:extLst>
                    <a:ext uri="{9D8B030D-6E8A-4147-A177-3AD203B41FA5}">
                      <a16:colId xmlns:a16="http://schemas.microsoft.com/office/drawing/2014/main" val="20002"/>
                    </a:ext>
                  </a:extLst>
                </a:gridCol>
                <a:gridCol w="891540">
                  <a:extLst>
                    <a:ext uri="{9D8B030D-6E8A-4147-A177-3AD203B41FA5}">
                      <a16:colId xmlns:a16="http://schemas.microsoft.com/office/drawing/2014/main" val="20003"/>
                    </a:ext>
                  </a:extLst>
                </a:gridCol>
                <a:gridCol w="891540">
                  <a:extLst>
                    <a:ext uri="{9D8B030D-6E8A-4147-A177-3AD203B41FA5}">
                      <a16:colId xmlns:a16="http://schemas.microsoft.com/office/drawing/2014/main" val="20004"/>
                    </a:ext>
                  </a:extLst>
                </a:gridCol>
                <a:gridCol w="891540">
                  <a:extLst>
                    <a:ext uri="{9D8B030D-6E8A-4147-A177-3AD203B41FA5}">
                      <a16:colId xmlns:a16="http://schemas.microsoft.com/office/drawing/2014/main" val="20005"/>
                    </a:ext>
                  </a:extLst>
                </a:gridCol>
                <a:gridCol w="891540">
                  <a:extLst>
                    <a:ext uri="{9D8B030D-6E8A-4147-A177-3AD203B41FA5}">
                      <a16:colId xmlns:a16="http://schemas.microsoft.com/office/drawing/2014/main" val="20006"/>
                    </a:ext>
                  </a:extLst>
                </a:gridCol>
                <a:gridCol w="891540">
                  <a:extLst>
                    <a:ext uri="{9D8B030D-6E8A-4147-A177-3AD203B41FA5}">
                      <a16:colId xmlns:a16="http://schemas.microsoft.com/office/drawing/2014/main" val="20007"/>
                    </a:ext>
                  </a:extLst>
                </a:gridCol>
                <a:gridCol w="891540">
                  <a:extLst>
                    <a:ext uri="{9D8B030D-6E8A-4147-A177-3AD203B41FA5}">
                      <a16:colId xmlns:a16="http://schemas.microsoft.com/office/drawing/2014/main" val="20008"/>
                    </a:ext>
                  </a:extLst>
                </a:gridCol>
                <a:gridCol w="891540">
                  <a:extLst>
                    <a:ext uri="{9D8B030D-6E8A-4147-A177-3AD203B41FA5}">
                      <a16:colId xmlns:a16="http://schemas.microsoft.com/office/drawing/2014/main" val="20009"/>
                    </a:ext>
                  </a:extLst>
                </a:gridCol>
              </a:tblGrid>
              <a:tr h="810679">
                <a:tc>
                  <a:txBody>
                    <a:bodyPr/>
                    <a:lstStyle/>
                    <a:p>
                      <a:pPr marL="0" marR="0" algn="ctr">
                        <a:lnSpc>
                          <a:spcPct val="115000"/>
                        </a:lnSpc>
                        <a:spcBef>
                          <a:spcPts val="0"/>
                        </a:spcBef>
                        <a:spcAft>
                          <a:spcPts val="1000"/>
                        </a:spcAft>
                      </a:pPr>
                      <a:r>
                        <a:rPr lang="en-US" sz="1500" dirty="0">
                          <a:latin typeface="Calibri"/>
                          <a:ea typeface="Calibri"/>
                          <a:cs typeface="Times New Roman"/>
                        </a:rPr>
                        <a:t>Number of Workers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a:latin typeface="Calibri"/>
                          <a:ea typeface="Calibri"/>
                          <a:cs typeface="Times New Roman"/>
                        </a:rPr>
                        <a:t>Total Product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a:latin typeface="Calibri"/>
                          <a:ea typeface="Calibri"/>
                          <a:cs typeface="Times New Roman"/>
                        </a:rPr>
                        <a:t>Marginal Product of Labor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Total Fixed Costs</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Total Variable Costs</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Total Costs</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Marginal</a:t>
                      </a:r>
                      <a:r>
                        <a:rPr lang="en-US" sz="1500" baseline="0" dirty="0" smtClean="0">
                          <a:latin typeface="Calibri"/>
                          <a:ea typeface="Calibri"/>
                          <a:cs typeface="Times New Roman"/>
                        </a:rPr>
                        <a:t> Costs</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Total Revenue</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Marginal Revenue</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Total Profit</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0"/>
                  </a:ext>
                </a:extLst>
              </a:tr>
              <a:tr h="275636">
                <a:tc>
                  <a:txBody>
                    <a:bodyPr/>
                    <a:lstStyle/>
                    <a:p>
                      <a:pPr marL="0" marR="0" algn="ctr">
                        <a:lnSpc>
                          <a:spcPct val="115000"/>
                        </a:lnSpc>
                        <a:spcBef>
                          <a:spcPts val="0"/>
                        </a:spcBef>
                        <a:spcAft>
                          <a:spcPts val="1000"/>
                        </a:spcAft>
                      </a:pPr>
                      <a:r>
                        <a:rPr lang="en-US" sz="1500" dirty="0" smtClean="0">
                          <a:latin typeface="Calibri"/>
                          <a:ea typeface="Calibri"/>
                          <a:cs typeface="Times New Roman"/>
                        </a:rPr>
                        <a:t>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a:latin typeface="Calibri"/>
                          <a:ea typeface="Calibri"/>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$50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$50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-50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1"/>
                  </a:ext>
                </a:extLst>
              </a:tr>
              <a:tr h="275636">
                <a:tc>
                  <a:txBody>
                    <a:bodyPr/>
                    <a:lstStyle/>
                    <a:p>
                      <a:pPr marL="0" marR="0" algn="ctr">
                        <a:lnSpc>
                          <a:spcPct val="115000"/>
                        </a:lnSpc>
                        <a:spcBef>
                          <a:spcPts val="0"/>
                        </a:spcBef>
                        <a:spcAft>
                          <a:spcPts val="1000"/>
                        </a:spcAft>
                      </a:pPr>
                      <a:r>
                        <a:rPr lang="en-US" sz="1500">
                          <a:latin typeface="Calibri"/>
                          <a:ea typeface="Calibri"/>
                          <a:cs typeface="Times New Roman"/>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a:latin typeface="Calibri"/>
                          <a:ea typeface="Calibri"/>
                          <a:cs typeface="Times New Roman"/>
                        </a:rPr>
                        <a:t>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  50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90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$15</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2"/>
                  </a:ext>
                </a:extLst>
              </a:tr>
              <a:tr h="275636">
                <a:tc>
                  <a:txBody>
                    <a:bodyPr/>
                    <a:lstStyle/>
                    <a:p>
                      <a:pPr marL="0" marR="0" algn="ctr">
                        <a:lnSpc>
                          <a:spcPct val="115000"/>
                        </a:lnSpc>
                        <a:spcBef>
                          <a:spcPts val="0"/>
                        </a:spcBef>
                        <a:spcAft>
                          <a:spcPts val="1000"/>
                        </a:spcAft>
                      </a:pPr>
                      <a:r>
                        <a:rPr lang="en-US" sz="1500">
                          <a:latin typeface="Calibri"/>
                          <a:ea typeface="Calibri"/>
                          <a:cs typeface="Times New Roman"/>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a:latin typeface="Calibri"/>
                          <a:ea typeface="Calibri"/>
                          <a:cs typeface="Times New Roman"/>
                        </a:rPr>
                        <a:t>20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  50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180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15</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3"/>
                  </a:ext>
                </a:extLst>
              </a:tr>
              <a:tr h="275636">
                <a:tc>
                  <a:txBody>
                    <a:bodyPr/>
                    <a:lstStyle/>
                    <a:p>
                      <a:pPr marL="0" marR="0" algn="ctr">
                        <a:lnSpc>
                          <a:spcPct val="115000"/>
                        </a:lnSpc>
                        <a:spcBef>
                          <a:spcPts val="0"/>
                        </a:spcBef>
                        <a:spcAft>
                          <a:spcPts val="1000"/>
                        </a:spcAft>
                      </a:pPr>
                      <a:r>
                        <a:rPr lang="en-US" sz="1500">
                          <a:latin typeface="Calibri"/>
                          <a:ea typeface="Calibri"/>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a:latin typeface="Calibri"/>
                          <a:ea typeface="Calibri"/>
                          <a:cs typeface="Times New Roman"/>
                        </a:rPr>
                        <a:t>38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  50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270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15</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4"/>
                  </a:ext>
                </a:extLst>
              </a:tr>
              <a:tr h="275636">
                <a:tc>
                  <a:txBody>
                    <a:bodyPr/>
                    <a:lstStyle/>
                    <a:p>
                      <a:pPr marL="0" marR="0" algn="ctr">
                        <a:lnSpc>
                          <a:spcPct val="115000"/>
                        </a:lnSpc>
                        <a:spcBef>
                          <a:spcPts val="0"/>
                        </a:spcBef>
                        <a:spcAft>
                          <a:spcPts val="1000"/>
                        </a:spcAft>
                      </a:pPr>
                      <a:r>
                        <a:rPr lang="en-US" sz="1500">
                          <a:latin typeface="Calibri"/>
                          <a:ea typeface="Calibri"/>
                          <a:cs typeface="Times New Roman"/>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a:latin typeface="Calibri"/>
                          <a:ea typeface="Calibri"/>
                          <a:cs typeface="Times New Roman"/>
                        </a:rPr>
                        <a:t>62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  50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360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15</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5"/>
                  </a:ext>
                </a:extLst>
              </a:tr>
              <a:tr h="275636">
                <a:tc>
                  <a:txBody>
                    <a:bodyPr/>
                    <a:lstStyle/>
                    <a:p>
                      <a:pPr marL="0" marR="0" algn="ctr">
                        <a:lnSpc>
                          <a:spcPct val="115000"/>
                        </a:lnSpc>
                        <a:spcBef>
                          <a:spcPts val="0"/>
                        </a:spcBef>
                        <a:spcAft>
                          <a:spcPts val="1000"/>
                        </a:spcAft>
                      </a:pPr>
                      <a:r>
                        <a:rPr lang="en-US" sz="1500">
                          <a:latin typeface="Calibri"/>
                          <a:ea typeface="Calibri"/>
                          <a:cs typeface="Times New Roman"/>
                        </a:rPr>
                        <a:t>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a:latin typeface="Calibri"/>
                          <a:ea typeface="Calibri"/>
                          <a:cs typeface="Times New Roman"/>
                        </a:rPr>
                        <a:t>90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  50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450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15</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6"/>
                  </a:ext>
                </a:extLst>
              </a:tr>
              <a:tr h="275636">
                <a:tc>
                  <a:txBody>
                    <a:bodyPr/>
                    <a:lstStyle/>
                    <a:p>
                      <a:pPr marL="0" marR="0" algn="ctr">
                        <a:lnSpc>
                          <a:spcPct val="115000"/>
                        </a:lnSpc>
                        <a:spcBef>
                          <a:spcPts val="0"/>
                        </a:spcBef>
                        <a:spcAft>
                          <a:spcPts val="1000"/>
                        </a:spcAft>
                      </a:pPr>
                      <a:r>
                        <a:rPr lang="en-US" sz="1500">
                          <a:latin typeface="Calibri"/>
                          <a:ea typeface="Calibri"/>
                          <a:cs typeface="Times New Roman"/>
                        </a:rPr>
                        <a:t>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a:latin typeface="Calibri"/>
                          <a:ea typeface="Calibri"/>
                          <a:cs typeface="Times New Roman"/>
                        </a:rPr>
                        <a:t>110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  50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540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15</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7"/>
                  </a:ext>
                </a:extLst>
              </a:tr>
              <a:tr h="275636">
                <a:tc>
                  <a:txBody>
                    <a:bodyPr/>
                    <a:lstStyle/>
                    <a:p>
                      <a:pPr marL="0" marR="0" algn="ctr">
                        <a:lnSpc>
                          <a:spcPct val="115000"/>
                        </a:lnSpc>
                        <a:spcBef>
                          <a:spcPts val="0"/>
                        </a:spcBef>
                        <a:spcAft>
                          <a:spcPts val="1000"/>
                        </a:spcAft>
                      </a:pPr>
                      <a:r>
                        <a:rPr lang="en-US" sz="1500">
                          <a:latin typeface="Calibri"/>
                          <a:ea typeface="Calibri"/>
                          <a:cs typeface="Times New Roman"/>
                        </a:rPr>
                        <a:t>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a:latin typeface="Calibri"/>
                          <a:ea typeface="Calibri"/>
                          <a:cs typeface="Times New Roman"/>
                        </a:rPr>
                        <a:t>129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  50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630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15</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8"/>
                  </a:ext>
                </a:extLst>
              </a:tr>
              <a:tr h="275636">
                <a:tc>
                  <a:txBody>
                    <a:bodyPr/>
                    <a:lstStyle/>
                    <a:p>
                      <a:pPr marL="0" marR="0" algn="ctr">
                        <a:lnSpc>
                          <a:spcPct val="115000"/>
                        </a:lnSpc>
                        <a:spcBef>
                          <a:spcPts val="0"/>
                        </a:spcBef>
                        <a:spcAft>
                          <a:spcPts val="1000"/>
                        </a:spcAft>
                      </a:pPr>
                      <a:r>
                        <a:rPr lang="en-US" sz="1500">
                          <a:latin typeface="Calibri"/>
                          <a:ea typeface="Calibri"/>
                          <a:cs typeface="Times New Roman"/>
                        </a:rPr>
                        <a:t>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a:latin typeface="Calibri"/>
                          <a:ea typeface="Calibri"/>
                          <a:cs typeface="Times New Roman"/>
                        </a:rPr>
                        <a:t>138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  50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720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15</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9"/>
                  </a:ext>
                </a:extLst>
              </a:tr>
              <a:tr h="275636">
                <a:tc>
                  <a:txBody>
                    <a:bodyPr/>
                    <a:lstStyle/>
                    <a:p>
                      <a:pPr marL="0" marR="0" algn="ctr">
                        <a:lnSpc>
                          <a:spcPct val="115000"/>
                        </a:lnSpc>
                        <a:spcBef>
                          <a:spcPts val="0"/>
                        </a:spcBef>
                        <a:spcAft>
                          <a:spcPts val="1000"/>
                        </a:spcAft>
                      </a:pPr>
                      <a:r>
                        <a:rPr lang="en-US" sz="1500">
                          <a:latin typeface="Calibri"/>
                          <a:ea typeface="Calibri"/>
                          <a:cs typeface="Times New Roman"/>
                        </a:rPr>
                        <a:t>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a:latin typeface="Calibri"/>
                          <a:ea typeface="Calibri"/>
                          <a:cs typeface="Times New Roman"/>
                        </a:rPr>
                        <a:t>144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  50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810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15</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10"/>
                  </a:ext>
                </a:extLst>
              </a:tr>
              <a:tr h="275636">
                <a:tc>
                  <a:txBody>
                    <a:bodyPr/>
                    <a:lstStyle/>
                    <a:p>
                      <a:pPr marL="0" marR="0" algn="ctr">
                        <a:lnSpc>
                          <a:spcPct val="115000"/>
                        </a:lnSpc>
                        <a:spcBef>
                          <a:spcPts val="0"/>
                        </a:spcBef>
                        <a:spcAft>
                          <a:spcPts val="1000"/>
                        </a:spcAft>
                      </a:pPr>
                      <a:r>
                        <a:rPr lang="en-US" sz="1500">
                          <a:latin typeface="Calibri"/>
                          <a:ea typeface="Calibri"/>
                          <a:cs typeface="Times New Roman"/>
                        </a:rPr>
                        <a:t>10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a:latin typeface="Calibri"/>
                          <a:ea typeface="Calibri"/>
                          <a:cs typeface="Times New Roman"/>
                        </a:rPr>
                        <a:t>148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  50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900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15</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11"/>
                  </a:ext>
                </a:extLst>
              </a:tr>
              <a:tr h="275636">
                <a:tc>
                  <a:txBody>
                    <a:bodyPr/>
                    <a:lstStyle/>
                    <a:p>
                      <a:pPr marL="0" marR="0" algn="ctr">
                        <a:lnSpc>
                          <a:spcPct val="115000"/>
                        </a:lnSpc>
                        <a:spcBef>
                          <a:spcPts val="0"/>
                        </a:spcBef>
                        <a:spcAft>
                          <a:spcPts val="1000"/>
                        </a:spcAft>
                      </a:pPr>
                      <a:r>
                        <a:rPr lang="en-US" sz="1500">
                          <a:latin typeface="Calibri"/>
                          <a:ea typeface="Calibri"/>
                          <a:cs typeface="Times New Roman"/>
                        </a:rPr>
                        <a:t>11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a:latin typeface="Calibri"/>
                          <a:ea typeface="Calibri"/>
                          <a:cs typeface="Times New Roman"/>
                        </a:rPr>
                        <a:t>145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  50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990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15</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12"/>
                  </a:ext>
                </a:extLst>
              </a:tr>
              <a:tr h="275636">
                <a:tc>
                  <a:txBody>
                    <a:bodyPr/>
                    <a:lstStyle/>
                    <a:p>
                      <a:pPr marL="0" marR="0" algn="ctr">
                        <a:lnSpc>
                          <a:spcPct val="115000"/>
                        </a:lnSpc>
                        <a:spcBef>
                          <a:spcPts val="0"/>
                        </a:spcBef>
                        <a:spcAft>
                          <a:spcPts val="1000"/>
                        </a:spcAft>
                      </a:pPr>
                      <a:r>
                        <a:rPr lang="en-US" sz="1500" dirty="0">
                          <a:latin typeface="Calibri"/>
                          <a:ea typeface="Calibri"/>
                          <a:cs typeface="Times New Roman"/>
                        </a:rPr>
                        <a:t>12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a:latin typeface="Calibri"/>
                          <a:ea typeface="Calibri"/>
                          <a:cs typeface="Times New Roman"/>
                        </a:rPr>
                        <a:t>135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  50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1080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15</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13"/>
                  </a:ext>
                </a:extLst>
              </a:tr>
            </a:tbl>
          </a:graphicData>
        </a:graphic>
      </p:graphicFrame>
    </p:spTree>
  </p:cSld>
  <p:clrMapOvr>
    <a:masterClrMapping/>
  </p:clrMapOvr>
  <p:transition spd="slow"/>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9"/>
          <p:cNvSpPr>
            <a:spLocks noChangeArrowheads="1"/>
          </p:cNvSpPr>
          <p:nvPr/>
        </p:nvSpPr>
        <p:spPr bwMode="auto">
          <a:xfrm>
            <a:off x="0" y="1219200"/>
            <a:ext cx="9144000" cy="5638800"/>
          </a:xfrm>
          <a:prstGeom prst="rect">
            <a:avLst/>
          </a:prstGeom>
          <a:solidFill>
            <a:schemeClr val="bg1"/>
          </a:solidFill>
          <a:ln w="9525" algn="ctr">
            <a:noFill/>
            <a:round/>
            <a:headEnd/>
            <a:tailEnd/>
          </a:ln>
        </p:spPr>
        <p:txBody>
          <a:bodyPr wrap="none"/>
          <a:lstStyle/>
          <a:p>
            <a:endParaRPr lang="en-US"/>
          </a:p>
        </p:txBody>
      </p:sp>
      <p:sp>
        <p:nvSpPr>
          <p:cNvPr id="103427" name="Rectangle 1"/>
          <p:cNvSpPr>
            <a:spLocks noChangeArrowheads="1"/>
          </p:cNvSpPr>
          <p:nvPr/>
        </p:nvSpPr>
        <p:spPr bwMode="auto">
          <a:xfrm>
            <a:off x="0" y="468313"/>
            <a:ext cx="9144000" cy="1970087"/>
          </a:xfrm>
          <a:prstGeom prst="rect">
            <a:avLst/>
          </a:prstGeom>
          <a:solidFill>
            <a:schemeClr val="bg1"/>
          </a:solidFill>
          <a:ln w="9525">
            <a:noFill/>
            <a:miter lim="800000"/>
            <a:headEnd/>
            <a:tailEnd/>
          </a:ln>
        </p:spPr>
        <p:txBody>
          <a:bodyPr tIns="0" bIns="0" anchor="ctr">
            <a:spAutoFit/>
          </a:bodyPr>
          <a:lstStyle/>
          <a:p>
            <a:pPr eaLnBrk="0" hangingPunct="0"/>
            <a:endParaRPr lang="en-US" sz="1600"/>
          </a:p>
          <a:p>
            <a:pPr eaLnBrk="0" hangingPunct="0">
              <a:buFontTx/>
              <a:buAutoNum type="arabicPeriod"/>
            </a:pPr>
            <a:r>
              <a:rPr lang="en-US" sz="1600">
                <a:solidFill>
                  <a:srgbClr val="003366"/>
                </a:solidFill>
                <a:latin typeface="Calibri" pitchFamily="34" charset="0"/>
                <a:cs typeface="Times New Roman" pitchFamily="18" charset="0"/>
              </a:rPr>
              <a:t>Complete the following table using the following formulas.</a:t>
            </a:r>
            <a:endParaRPr lang="en-US" sz="1600">
              <a:solidFill>
                <a:srgbClr val="003366"/>
              </a:solidFill>
              <a:latin typeface="Calibri" pitchFamily="34" charset="0"/>
            </a:endParaRPr>
          </a:p>
          <a:p>
            <a:pPr lvl="1" eaLnBrk="0" hangingPunct="0">
              <a:buFontTx/>
              <a:buAutoNum type="arabicPeriod"/>
            </a:pPr>
            <a:r>
              <a:rPr lang="en-US" sz="1600">
                <a:solidFill>
                  <a:srgbClr val="003366"/>
                </a:solidFill>
                <a:latin typeface="Calibri" pitchFamily="34" charset="0"/>
                <a:cs typeface="Times New Roman" pitchFamily="18" charset="0"/>
              </a:rPr>
              <a:t>Total Costs – fixed costs + variable costs</a:t>
            </a:r>
            <a:endParaRPr lang="en-US" sz="1600">
              <a:solidFill>
                <a:srgbClr val="003366"/>
              </a:solidFill>
              <a:latin typeface="Calibri" pitchFamily="34" charset="0"/>
              <a:ea typeface="Times New Roman" pitchFamily="18" charset="0"/>
              <a:cs typeface="Arial" pitchFamily="34" charset="0"/>
            </a:endParaRPr>
          </a:p>
          <a:p>
            <a:pPr lvl="1" eaLnBrk="0" hangingPunct="0">
              <a:buFontTx/>
              <a:buAutoNum type="arabicPeriod"/>
            </a:pPr>
            <a:r>
              <a:rPr lang="en-US" sz="1600">
                <a:solidFill>
                  <a:srgbClr val="003366"/>
                </a:solidFill>
                <a:latin typeface="Calibri" pitchFamily="34" charset="0"/>
                <a:cs typeface="Times New Roman" pitchFamily="18" charset="0"/>
              </a:rPr>
              <a:t>Marginal Costs – change between each unit of cost in total variable costs (90) divided by marginal product of labor</a:t>
            </a:r>
          </a:p>
          <a:p>
            <a:pPr lvl="1" eaLnBrk="0" hangingPunct="0">
              <a:buFontTx/>
              <a:buAutoNum type="arabicPeriod"/>
            </a:pPr>
            <a:r>
              <a:rPr lang="en-US" sz="1600">
                <a:solidFill>
                  <a:srgbClr val="003366"/>
                </a:solidFill>
                <a:latin typeface="Calibri" pitchFamily="34" charset="0"/>
                <a:cs typeface="Times New Roman" pitchFamily="18" charset="0"/>
              </a:rPr>
              <a:t>Total Revenue – marginal revenue X total product</a:t>
            </a:r>
          </a:p>
          <a:p>
            <a:pPr lvl="1" eaLnBrk="0" hangingPunct="0">
              <a:buFontTx/>
              <a:buAutoNum type="arabicPeriod"/>
            </a:pPr>
            <a:r>
              <a:rPr lang="en-US" sz="1600">
                <a:solidFill>
                  <a:srgbClr val="003366"/>
                </a:solidFill>
                <a:latin typeface="Calibri" pitchFamily="34" charset="0"/>
                <a:cs typeface="Times New Roman" pitchFamily="18" charset="0"/>
              </a:rPr>
              <a:t>Total Profits – total Revenue – total cost</a:t>
            </a:r>
            <a:endParaRPr lang="en-US" sz="1600">
              <a:solidFill>
                <a:srgbClr val="003366"/>
              </a:solidFill>
              <a:latin typeface="Calibri" pitchFamily="34" charset="0"/>
            </a:endParaRPr>
          </a:p>
          <a:p>
            <a:pPr eaLnBrk="0" hangingPunct="0"/>
            <a:endParaRPr lang="en-US" sz="1600"/>
          </a:p>
        </p:txBody>
      </p:sp>
      <p:sp>
        <p:nvSpPr>
          <p:cNvPr id="103428" name="Title 1"/>
          <p:cNvSpPr>
            <a:spLocks noGrp="1"/>
          </p:cNvSpPr>
          <p:nvPr>
            <p:ph type="title"/>
          </p:nvPr>
        </p:nvSpPr>
        <p:spPr>
          <a:xfrm>
            <a:off x="165100" y="152400"/>
            <a:ext cx="8674100" cy="533400"/>
          </a:xfrm>
          <a:solidFill>
            <a:schemeClr val="bg1"/>
          </a:solidFill>
        </p:spPr>
        <p:txBody>
          <a:bodyPr/>
          <a:lstStyle/>
          <a:p>
            <a:r>
              <a:rPr lang="en-US" sz="2800" smtClean="0">
                <a:latin typeface="Calibri" pitchFamily="34" charset="0"/>
              </a:rPr>
              <a:t>Application – Production, Costs, and Revenues</a:t>
            </a:r>
          </a:p>
        </p:txBody>
      </p:sp>
      <p:graphicFrame>
        <p:nvGraphicFramePr>
          <p:cNvPr id="9" name="Table 8"/>
          <p:cNvGraphicFramePr>
            <a:graphicFrameLocks noGrp="1"/>
          </p:cNvGraphicFramePr>
          <p:nvPr/>
        </p:nvGraphicFramePr>
        <p:xfrm>
          <a:off x="76200" y="2286000"/>
          <a:ext cx="8915400" cy="4393947"/>
        </p:xfrm>
        <a:graphic>
          <a:graphicData uri="http://schemas.openxmlformats.org/drawingml/2006/table">
            <a:tbl>
              <a:tblPr/>
              <a:tblGrid>
                <a:gridCol w="891540">
                  <a:extLst>
                    <a:ext uri="{9D8B030D-6E8A-4147-A177-3AD203B41FA5}">
                      <a16:colId xmlns:a16="http://schemas.microsoft.com/office/drawing/2014/main" val="20000"/>
                    </a:ext>
                  </a:extLst>
                </a:gridCol>
                <a:gridCol w="891540">
                  <a:extLst>
                    <a:ext uri="{9D8B030D-6E8A-4147-A177-3AD203B41FA5}">
                      <a16:colId xmlns:a16="http://schemas.microsoft.com/office/drawing/2014/main" val="20001"/>
                    </a:ext>
                  </a:extLst>
                </a:gridCol>
                <a:gridCol w="891540">
                  <a:extLst>
                    <a:ext uri="{9D8B030D-6E8A-4147-A177-3AD203B41FA5}">
                      <a16:colId xmlns:a16="http://schemas.microsoft.com/office/drawing/2014/main" val="20002"/>
                    </a:ext>
                  </a:extLst>
                </a:gridCol>
                <a:gridCol w="891540">
                  <a:extLst>
                    <a:ext uri="{9D8B030D-6E8A-4147-A177-3AD203B41FA5}">
                      <a16:colId xmlns:a16="http://schemas.microsoft.com/office/drawing/2014/main" val="20003"/>
                    </a:ext>
                  </a:extLst>
                </a:gridCol>
                <a:gridCol w="891540">
                  <a:extLst>
                    <a:ext uri="{9D8B030D-6E8A-4147-A177-3AD203B41FA5}">
                      <a16:colId xmlns:a16="http://schemas.microsoft.com/office/drawing/2014/main" val="20004"/>
                    </a:ext>
                  </a:extLst>
                </a:gridCol>
                <a:gridCol w="891540">
                  <a:extLst>
                    <a:ext uri="{9D8B030D-6E8A-4147-A177-3AD203B41FA5}">
                      <a16:colId xmlns:a16="http://schemas.microsoft.com/office/drawing/2014/main" val="20005"/>
                    </a:ext>
                  </a:extLst>
                </a:gridCol>
                <a:gridCol w="891540">
                  <a:extLst>
                    <a:ext uri="{9D8B030D-6E8A-4147-A177-3AD203B41FA5}">
                      <a16:colId xmlns:a16="http://schemas.microsoft.com/office/drawing/2014/main" val="20006"/>
                    </a:ext>
                  </a:extLst>
                </a:gridCol>
                <a:gridCol w="891540">
                  <a:extLst>
                    <a:ext uri="{9D8B030D-6E8A-4147-A177-3AD203B41FA5}">
                      <a16:colId xmlns:a16="http://schemas.microsoft.com/office/drawing/2014/main" val="20007"/>
                    </a:ext>
                  </a:extLst>
                </a:gridCol>
                <a:gridCol w="891540">
                  <a:extLst>
                    <a:ext uri="{9D8B030D-6E8A-4147-A177-3AD203B41FA5}">
                      <a16:colId xmlns:a16="http://schemas.microsoft.com/office/drawing/2014/main" val="20008"/>
                    </a:ext>
                  </a:extLst>
                </a:gridCol>
                <a:gridCol w="891540">
                  <a:extLst>
                    <a:ext uri="{9D8B030D-6E8A-4147-A177-3AD203B41FA5}">
                      <a16:colId xmlns:a16="http://schemas.microsoft.com/office/drawing/2014/main" val="20009"/>
                    </a:ext>
                  </a:extLst>
                </a:gridCol>
              </a:tblGrid>
              <a:tr h="810679">
                <a:tc>
                  <a:txBody>
                    <a:bodyPr/>
                    <a:lstStyle/>
                    <a:p>
                      <a:pPr marL="0" marR="0" algn="ctr">
                        <a:lnSpc>
                          <a:spcPct val="115000"/>
                        </a:lnSpc>
                        <a:spcBef>
                          <a:spcPts val="0"/>
                        </a:spcBef>
                        <a:spcAft>
                          <a:spcPts val="1000"/>
                        </a:spcAft>
                      </a:pPr>
                      <a:r>
                        <a:rPr lang="en-US" sz="1500" dirty="0">
                          <a:latin typeface="Calibri"/>
                          <a:ea typeface="Calibri"/>
                          <a:cs typeface="Times New Roman"/>
                        </a:rPr>
                        <a:t>Number of Workers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a:latin typeface="Calibri"/>
                          <a:ea typeface="Calibri"/>
                          <a:cs typeface="Times New Roman"/>
                        </a:rPr>
                        <a:t>Total Product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a:latin typeface="Calibri"/>
                          <a:ea typeface="Calibri"/>
                          <a:cs typeface="Times New Roman"/>
                        </a:rPr>
                        <a:t>Marginal Product of Labor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Total Fixed Costs</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Total Variable Costs</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Total Costs</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Marginal</a:t>
                      </a:r>
                      <a:r>
                        <a:rPr lang="en-US" sz="1500" baseline="0" dirty="0" smtClean="0">
                          <a:latin typeface="Calibri"/>
                          <a:ea typeface="Calibri"/>
                          <a:cs typeface="Times New Roman"/>
                        </a:rPr>
                        <a:t> Costs</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Total Revenue</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Marginal Revenue</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Total Profit</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0"/>
                  </a:ext>
                </a:extLst>
              </a:tr>
              <a:tr h="275636">
                <a:tc>
                  <a:txBody>
                    <a:bodyPr/>
                    <a:lstStyle/>
                    <a:p>
                      <a:pPr marL="0" marR="0" algn="ctr">
                        <a:lnSpc>
                          <a:spcPct val="115000"/>
                        </a:lnSpc>
                        <a:spcBef>
                          <a:spcPts val="0"/>
                        </a:spcBef>
                        <a:spcAft>
                          <a:spcPts val="1000"/>
                        </a:spcAft>
                      </a:pPr>
                      <a:r>
                        <a:rPr lang="en-US" sz="1500" dirty="0" smtClean="0">
                          <a:latin typeface="Calibri"/>
                          <a:ea typeface="Calibri"/>
                          <a:cs typeface="Times New Roman"/>
                        </a:rPr>
                        <a:t>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a:latin typeface="Calibri"/>
                          <a:ea typeface="Calibri"/>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$50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$50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-50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1"/>
                  </a:ext>
                </a:extLst>
              </a:tr>
              <a:tr h="275636">
                <a:tc>
                  <a:txBody>
                    <a:bodyPr/>
                    <a:lstStyle/>
                    <a:p>
                      <a:pPr marL="0" marR="0" algn="ctr">
                        <a:lnSpc>
                          <a:spcPct val="115000"/>
                        </a:lnSpc>
                        <a:spcBef>
                          <a:spcPts val="0"/>
                        </a:spcBef>
                        <a:spcAft>
                          <a:spcPts val="1000"/>
                        </a:spcAft>
                      </a:pPr>
                      <a:r>
                        <a:rPr lang="en-US" sz="1500">
                          <a:latin typeface="Calibri"/>
                          <a:ea typeface="Calibri"/>
                          <a:cs typeface="Times New Roman"/>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a:latin typeface="Calibri"/>
                          <a:ea typeface="Calibri"/>
                          <a:cs typeface="Times New Roman"/>
                        </a:rPr>
                        <a:t>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7</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  50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90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$15</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2"/>
                  </a:ext>
                </a:extLst>
              </a:tr>
              <a:tr h="275636">
                <a:tc>
                  <a:txBody>
                    <a:bodyPr/>
                    <a:lstStyle/>
                    <a:p>
                      <a:pPr marL="0" marR="0" algn="ctr">
                        <a:lnSpc>
                          <a:spcPct val="115000"/>
                        </a:lnSpc>
                        <a:spcBef>
                          <a:spcPts val="0"/>
                        </a:spcBef>
                        <a:spcAft>
                          <a:spcPts val="1000"/>
                        </a:spcAft>
                      </a:pPr>
                      <a:r>
                        <a:rPr lang="en-US" sz="1500">
                          <a:latin typeface="Calibri"/>
                          <a:ea typeface="Calibri"/>
                          <a:cs typeface="Times New Roman"/>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a:latin typeface="Calibri"/>
                          <a:ea typeface="Calibri"/>
                          <a:cs typeface="Times New Roman"/>
                        </a:rPr>
                        <a:t>20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  50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180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15</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3"/>
                  </a:ext>
                </a:extLst>
              </a:tr>
              <a:tr h="275636">
                <a:tc>
                  <a:txBody>
                    <a:bodyPr/>
                    <a:lstStyle/>
                    <a:p>
                      <a:pPr marL="0" marR="0" algn="ctr">
                        <a:lnSpc>
                          <a:spcPct val="115000"/>
                        </a:lnSpc>
                        <a:spcBef>
                          <a:spcPts val="0"/>
                        </a:spcBef>
                        <a:spcAft>
                          <a:spcPts val="1000"/>
                        </a:spcAft>
                      </a:pPr>
                      <a:r>
                        <a:rPr lang="en-US" sz="1500">
                          <a:latin typeface="Calibri"/>
                          <a:ea typeface="Calibri"/>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a:latin typeface="Calibri"/>
                          <a:ea typeface="Calibri"/>
                          <a:cs typeface="Times New Roman"/>
                        </a:rPr>
                        <a:t>38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  50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270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15</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4"/>
                  </a:ext>
                </a:extLst>
              </a:tr>
              <a:tr h="275636">
                <a:tc>
                  <a:txBody>
                    <a:bodyPr/>
                    <a:lstStyle/>
                    <a:p>
                      <a:pPr marL="0" marR="0" algn="ctr">
                        <a:lnSpc>
                          <a:spcPct val="115000"/>
                        </a:lnSpc>
                        <a:spcBef>
                          <a:spcPts val="0"/>
                        </a:spcBef>
                        <a:spcAft>
                          <a:spcPts val="1000"/>
                        </a:spcAft>
                      </a:pPr>
                      <a:r>
                        <a:rPr lang="en-US" sz="1500">
                          <a:latin typeface="Calibri"/>
                          <a:ea typeface="Calibri"/>
                          <a:cs typeface="Times New Roman"/>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a:latin typeface="Calibri"/>
                          <a:ea typeface="Calibri"/>
                          <a:cs typeface="Times New Roman"/>
                        </a:rPr>
                        <a:t>62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  50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360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15</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5"/>
                  </a:ext>
                </a:extLst>
              </a:tr>
              <a:tr h="275636">
                <a:tc>
                  <a:txBody>
                    <a:bodyPr/>
                    <a:lstStyle/>
                    <a:p>
                      <a:pPr marL="0" marR="0" algn="ctr">
                        <a:lnSpc>
                          <a:spcPct val="115000"/>
                        </a:lnSpc>
                        <a:spcBef>
                          <a:spcPts val="0"/>
                        </a:spcBef>
                        <a:spcAft>
                          <a:spcPts val="1000"/>
                        </a:spcAft>
                      </a:pPr>
                      <a:r>
                        <a:rPr lang="en-US" sz="1500">
                          <a:latin typeface="Calibri"/>
                          <a:ea typeface="Calibri"/>
                          <a:cs typeface="Times New Roman"/>
                        </a:rPr>
                        <a:t>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a:latin typeface="Calibri"/>
                          <a:ea typeface="Calibri"/>
                          <a:cs typeface="Times New Roman"/>
                        </a:rPr>
                        <a:t>90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  50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450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15</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6"/>
                  </a:ext>
                </a:extLst>
              </a:tr>
              <a:tr h="275636">
                <a:tc>
                  <a:txBody>
                    <a:bodyPr/>
                    <a:lstStyle/>
                    <a:p>
                      <a:pPr marL="0" marR="0" algn="ctr">
                        <a:lnSpc>
                          <a:spcPct val="115000"/>
                        </a:lnSpc>
                        <a:spcBef>
                          <a:spcPts val="0"/>
                        </a:spcBef>
                        <a:spcAft>
                          <a:spcPts val="1000"/>
                        </a:spcAft>
                      </a:pPr>
                      <a:r>
                        <a:rPr lang="en-US" sz="1500">
                          <a:latin typeface="Calibri"/>
                          <a:ea typeface="Calibri"/>
                          <a:cs typeface="Times New Roman"/>
                        </a:rPr>
                        <a:t>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a:latin typeface="Calibri"/>
                          <a:ea typeface="Calibri"/>
                          <a:cs typeface="Times New Roman"/>
                        </a:rPr>
                        <a:t>110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  50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540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15</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7"/>
                  </a:ext>
                </a:extLst>
              </a:tr>
              <a:tr h="275636">
                <a:tc>
                  <a:txBody>
                    <a:bodyPr/>
                    <a:lstStyle/>
                    <a:p>
                      <a:pPr marL="0" marR="0" algn="ctr">
                        <a:lnSpc>
                          <a:spcPct val="115000"/>
                        </a:lnSpc>
                        <a:spcBef>
                          <a:spcPts val="0"/>
                        </a:spcBef>
                        <a:spcAft>
                          <a:spcPts val="1000"/>
                        </a:spcAft>
                      </a:pPr>
                      <a:r>
                        <a:rPr lang="en-US" sz="1500">
                          <a:latin typeface="Calibri"/>
                          <a:ea typeface="Calibri"/>
                          <a:cs typeface="Times New Roman"/>
                        </a:rPr>
                        <a:t>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a:latin typeface="Calibri"/>
                          <a:ea typeface="Calibri"/>
                          <a:cs typeface="Times New Roman"/>
                        </a:rPr>
                        <a:t>129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  50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630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15</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8"/>
                  </a:ext>
                </a:extLst>
              </a:tr>
              <a:tr h="275636">
                <a:tc>
                  <a:txBody>
                    <a:bodyPr/>
                    <a:lstStyle/>
                    <a:p>
                      <a:pPr marL="0" marR="0" algn="ctr">
                        <a:lnSpc>
                          <a:spcPct val="115000"/>
                        </a:lnSpc>
                        <a:spcBef>
                          <a:spcPts val="0"/>
                        </a:spcBef>
                        <a:spcAft>
                          <a:spcPts val="1000"/>
                        </a:spcAft>
                      </a:pPr>
                      <a:r>
                        <a:rPr lang="en-US" sz="1500">
                          <a:latin typeface="Calibri"/>
                          <a:ea typeface="Calibri"/>
                          <a:cs typeface="Times New Roman"/>
                        </a:rPr>
                        <a:t>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a:latin typeface="Calibri"/>
                          <a:ea typeface="Calibri"/>
                          <a:cs typeface="Times New Roman"/>
                        </a:rPr>
                        <a:t>138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  50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720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15</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9"/>
                  </a:ext>
                </a:extLst>
              </a:tr>
              <a:tr h="275636">
                <a:tc>
                  <a:txBody>
                    <a:bodyPr/>
                    <a:lstStyle/>
                    <a:p>
                      <a:pPr marL="0" marR="0" algn="ctr">
                        <a:lnSpc>
                          <a:spcPct val="115000"/>
                        </a:lnSpc>
                        <a:spcBef>
                          <a:spcPts val="0"/>
                        </a:spcBef>
                        <a:spcAft>
                          <a:spcPts val="1000"/>
                        </a:spcAft>
                      </a:pPr>
                      <a:r>
                        <a:rPr lang="en-US" sz="1500">
                          <a:latin typeface="Calibri"/>
                          <a:ea typeface="Calibri"/>
                          <a:cs typeface="Times New Roman"/>
                        </a:rPr>
                        <a:t>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a:latin typeface="Calibri"/>
                          <a:ea typeface="Calibri"/>
                          <a:cs typeface="Times New Roman"/>
                        </a:rPr>
                        <a:t>144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  50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810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15</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10"/>
                  </a:ext>
                </a:extLst>
              </a:tr>
              <a:tr h="275636">
                <a:tc>
                  <a:txBody>
                    <a:bodyPr/>
                    <a:lstStyle/>
                    <a:p>
                      <a:pPr marL="0" marR="0" algn="ctr">
                        <a:lnSpc>
                          <a:spcPct val="115000"/>
                        </a:lnSpc>
                        <a:spcBef>
                          <a:spcPts val="0"/>
                        </a:spcBef>
                        <a:spcAft>
                          <a:spcPts val="1000"/>
                        </a:spcAft>
                      </a:pPr>
                      <a:r>
                        <a:rPr lang="en-US" sz="1500">
                          <a:latin typeface="Calibri"/>
                          <a:ea typeface="Calibri"/>
                          <a:cs typeface="Times New Roman"/>
                        </a:rPr>
                        <a:t>10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a:latin typeface="Calibri"/>
                          <a:ea typeface="Calibri"/>
                          <a:cs typeface="Times New Roman"/>
                        </a:rPr>
                        <a:t>148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  50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900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15</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11"/>
                  </a:ext>
                </a:extLst>
              </a:tr>
              <a:tr h="275636">
                <a:tc>
                  <a:txBody>
                    <a:bodyPr/>
                    <a:lstStyle/>
                    <a:p>
                      <a:pPr marL="0" marR="0" algn="ctr">
                        <a:lnSpc>
                          <a:spcPct val="115000"/>
                        </a:lnSpc>
                        <a:spcBef>
                          <a:spcPts val="0"/>
                        </a:spcBef>
                        <a:spcAft>
                          <a:spcPts val="1000"/>
                        </a:spcAft>
                      </a:pPr>
                      <a:r>
                        <a:rPr lang="en-US" sz="1500">
                          <a:latin typeface="Calibri"/>
                          <a:ea typeface="Calibri"/>
                          <a:cs typeface="Times New Roman"/>
                        </a:rPr>
                        <a:t>11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a:latin typeface="Calibri"/>
                          <a:ea typeface="Calibri"/>
                          <a:cs typeface="Times New Roman"/>
                        </a:rPr>
                        <a:t>145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  50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990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15</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12"/>
                  </a:ext>
                </a:extLst>
              </a:tr>
              <a:tr h="275636">
                <a:tc>
                  <a:txBody>
                    <a:bodyPr/>
                    <a:lstStyle/>
                    <a:p>
                      <a:pPr marL="0" marR="0" algn="ctr">
                        <a:lnSpc>
                          <a:spcPct val="115000"/>
                        </a:lnSpc>
                        <a:spcBef>
                          <a:spcPts val="0"/>
                        </a:spcBef>
                        <a:spcAft>
                          <a:spcPts val="1000"/>
                        </a:spcAft>
                      </a:pPr>
                      <a:r>
                        <a:rPr lang="en-US" sz="1500">
                          <a:latin typeface="Calibri"/>
                          <a:ea typeface="Calibri"/>
                          <a:cs typeface="Times New Roman"/>
                        </a:rPr>
                        <a:t>12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a:latin typeface="Calibri"/>
                          <a:ea typeface="Calibri"/>
                          <a:cs typeface="Times New Roman"/>
                        </a:rPr>
                        <a:t>135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  50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1080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15</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13"/>
                  </a:ext>
                </a:extLst>
              </a:tr>
            </a:tbl>
          </a:graphicData>
        </a:graphic>
      </p:graphicFrame>
    </p:spTree>
  </p:cSld>
  <p:clrMapOvr>
    <a:masterClrMapping/>
  </p:clrMapOvr>
  <p:transition spd="slow"/>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9"/>
          <p:cNvSpPr>
            <a:spLocks noChangeArrowheads="1"/>
          </p:cNvSpPr>
          <p:nvPr/>
        </p:nvSpPr>
        <p:spPr bwMode="auto">
          <a:xfrm>
            <a:off x="0" y="1219200"/>
            <a:ext cx="9144000" cy="5638800"/>
          </a:xfrm>
          <a:prstGeom prst="rect">
            <a:avLst/>
          </a:prstGeom>
          <a:solidFill>
            <a:schemeClr val="bg1"/>
          </a:solidFill>
          <a:ln w="9525" algn="ctr">
            <a:noFill/>
            <a:round/>
            <a:headEnd/>
            <a:tailEnd/>
          </a:ln>
        </p:spPr>
        <p:txBody>
          <a:bodyPr wrap="none"/>
          <a:lstStyle/>
          <a:p>
            <a:endParaRPr lang="en-US"/>
          </a:p>
        </p:txBody>
      </p:sp>
      <p:sp>
        <p:nvSpPr>
          <p:cNvPr id="104451" name="Rectangle 1"/>
          <p:cNvSpPr>
            <a:spLocks noChangeArrowheads="1"/>
          </p:cNvSpPr>
          <p:nvPr/>
        </p:nvSpPr>
        <p:spPr bwMode="auto">
          <a:xfrm>
            <a:off x="0" y="468313"/>
            <a:ext cx="9144000" cy="1970087"/>
          </a:xfrm>
          <a:prstGeom prst="rect">
            <a:avLst/>
          </a:prstGeom>
          <a:solidFill>
            <a:schemeClr val="bg1"/>
          </a:solidFill>
          <a:ln w="9525">
            <a:noFill/>
            <a:miter lim="800000"/>
            <a:headEnd/>
            <a:tailEnd/>
          </a:ln>
        </p:spPr>
        <p:txBody>
          <a:bodyPr tIns="0" bIns="0" anchor="ctr">
            <a:spAutoFit/>
          </a:bodyPr>
          <a:lstStyle/>
          <a:p>
            <a:pPr eaLnBrk="0" hangingPunct="0"/>
            <a:endParaRPr lang="en-US" sz="1600"/>
          </a:p>
          <a:p>
            <a:pPr eaLnBrk="0" hangingPunct="0">
              <a:buFontTx/>
              <a:buAutoNum type="arabicPeriod"/>
            </a:pPr>
            <a:r>
              <a:rPr lang="en-US" sz="1600">
                <a:solidFill>
                  <a:srgbClr val="003366"/>
                </a:solidFill>
                <a:latin typeface="Calibri" pitchFamily="34" charset="0"/>
                <a:cs typeface="Times New Roman" pitchFamily="18" charset="0"/>
              </a:rPr>
              <a:t>Complete the following table using the following formulas.</a:t>
            </a:r>
            <a:endParaRPr lang="en-US" sz="1600">
              <a:solidFill>
                <a:srgbClr val="003366"/>
              </a:solidFill>
              <a:latin typeface="Calibri" pitchFamily="34" charset="0"/>
            </a:endParaRPr>
          </a:p>
          <a:p>
            <a:pPr lvl="1" eaLnBrk="0" hangingPunct="0">
              <a:buFontTx/>
              <a:buAutoNum type="arabicPeriod"/>
            </a:pPr>
            <a:r>
              <a:rPr lang="en-US" sz="1600">
                <a:solidFill>
                  <a:srgbClr val="003366"/>
                </a:solidFill>
                <a:latin typeface="Calibri" pitchFamily="34" charset="0"/>
                <a:cs typeface="Times New Roman" pitchFamily="18" charset="0"/>
              </a:rPr>
              <a:t>Total Costs – fixed costs + variable costs</a:t>
            </a:r>
            <a:endParaRPr lang="en-US" sz="1600">
              <a:solidFill>
                <a:srgbClr val="003366"/>
              </a:solidFill>
              <a:latin typeface="Calibri" pitchFamily="34" charset="0"/>
              <a:ea typeface="Times New Roman" pitchFamily="18" charset="0"/>
              <a:cs typeface="Arial" pitchFamily="34" charset="0"/>
            </a:endParaRPr>
          </a:p>
          <a:p>
            <a:pPr lvl="1" eaLnBrk="0" hangingPunct="0">
              <a:buFontTx/>
              <a:buAutoNum type="arabicPeriod"/>
            </a:pPr>
            <a:r>
              <a:rPr lang="en-US" sz="1600">
                <a:solidFill>
                  <a:srgbClr val="003366"/>
                </a:solidFill>
                <a:latin typeface="Calibri" pitchFamily="34" charset="0"/>
                <a:cs typeface="Times New Roman" pitchFamily="18" charset="0"/>
              </a:rPr>
              <a:t>Marginal Costs – change between each unit of cost in total variable costs (90) divided by marginal product of labor</a:t>
            </a:r>
          </a:p>
          <a:p>
            <a:pPr lvl="1" eaLnBrk="0" hangingPunct="0">
              <a:buFontTx/>
              <a:buAutoNum type="arabicPeriod"/>
            </a:pPr>
            <a:r>
              <a:rPr lang="en-US" sz="1600">
                <a:solidFill>
                  <a:srgbClr val="003366"/>
                </a:solidFill>
                <a:latin typeface="Calibri" pitchFamily="34" charset="0"/>
                <a:cs typeface="Times New Roman" pitchFamily="18" charset="0"/>
              </a:rPr>
              <a:t>Total Revenue – marginal revenue X total product</a:t>
            </a:r>
          </a:p>
          <a:p>
            <a:pPr lvl="1" eaLnBrk="0" hangingPunct="0">
              <a:buFontTx/>
              <a:buAutoNum type="arabicPeriod"/>
            </a:pPr>
            <a:r>
              <a:rPr lang="en-US" sz="1600">
                <a:solidFill>
                  <a:srgbClr val="003366"/>
                </a:solidFill>
                <a:latin typeface="Calibri" pitchFamily="34" charset="0"/>
                <a:cs typeface="Times New Roman" pitchFamily="18" charset="0"/>
              </a:rPr>
              <a:t>Total Profits – total Revenue – total cost</a:t>
            </a:r>
            <a:endParaRPr lang="en-US" sz="1600">
              <a:solidFill>
                <a:srgbClr val="003366"/>
              </a:solidFill>
              <a:latin typeface="Calibri" pitchFamily="34" charset="0"/>
            </a:endParaRPr>
          </a:p>
          <a:p>
            <a:pPr eaLnBrk="0" hangingPunct="0"/>
            <a:endParaRPr lang="en-US" sz="1600"/>
          </a:p>
        </p:txBody>
      </p:sp>
      <p:sp>
        <p:nvSpPr>
          <p:cNvPr id="104452" name="Title 1"/>
          <p:cNvSpPr>
            <a:spLocks noGrp="1"/>
          </p:cNvSpPr>
          <p:nvPr>
            <p:ph type="title"/>
          </p:nvPr>
        </p:nvSpPr>
        <p:spPr>
          <a:xfrm>
            <a:off x="165100" y="152400"/>
            <a:ext cx="8674100" cy="533400"/>
          </a:xfrm>
          <a:solidFill>
            <a:schemeClr val="bg1"/>
          </a:solidFill>
        </p:spPr>
        <p:txBody>
          <a:bodyPr/>
          <a:lstStyle/>
          <a:p>
            <a:r>
              <a:rPr lang="en-US" sz="2800" smtClean="0">
                <a:latin typeface="Calibri" pitchFamily="34" charset="0"/>
              </a:rPr>
              <a:t>Application – Production, Costs, and Revenues</a:t>
            </a:r>
          </a:p>
        </p:txBody>
      </p:sp>
      <p:graphicFrame>
        <p:nvGraphicFramePr>
          <p:cNvPr id="9" name="Table 8"/>
          <p:cNvGraphicFramePr>
            <a:graphicFrameLocks noGrp="1"/>
          </p:cNvGraphicFramePr>
          <p:nvPr/>
        </p:nvGraphicFramePr>
        <p:xfrm>
          <a:off x="76200" y="2286000"/>
          <a:ext cx="8915400" cy="4393947"/>
        </p:xfrm>
        <a:graphic>
          <a:graphicData uri="http://schemas.openxmlformats.org/drawingml/2006/table">
            <a:tbl>
              <a:tblPr/>
              <a:tblGrid>
                <a:gridCol w="891540">
                  <a:extLst>
                    <a:ext uri="{9D8B030D-6E8A-4147-A177-3AD203B41FA5}">
                      <a16:colId xmlns:a16="http://schemas.microsoft.com/office/drawing/2014/main" val="20000"/>
                    </a:ext>
                  </a:extLst>
                </a:gridCol>
                <a:gridCol w="891540">
                  <a:extLst>
                    <a:ext uri="{9D8B030D-6E8A-4147-A177-3AD203B41FA5}">
                      <a16:colId xmlns:a16="http://schemas.microsoft.com/office/drawing/2014/main" val="20001"/>
                    </a:ext>
                  </a:extLst>
                </a:gridCol>
                <a:gridCol w="891540">
                  <a:extLst>
                    <a:ext uri="{9D8B030D-6E8A-4147-A177-3AD203B41FA5}">
                      <a16:colId xmlns:a16="http://schemas.microsoft.com/office/drawing/2014/main" val="20002"/>
                    </a:ext>
                  </a:extLst>
                </a:gridCol>
                <a:gridCol w="891540">
                  <a:extLst>
                    <a:ext uri="{9D8B030D-6E8A-4147-A177-3AD203B41FA5}">
                      <a16:colId xmlns:a16="http://schemas.microsoft.com/office/drawing/2014/main" val="20003"/>
                    </a:ext>
                  </a:extLst>
                </a:gridCol>
                <a:gridCol w="891540">
                  <a:extLst>
                    <a:ext uri="{9D8B030D-6E8A-4147-A177-3AD203B41FA5}">
                      <a16:colId xmlns:a16="http://schemas.microsoft.com/office/drawing/2014/main" val="20004"/>
                    </a:ext>
                  </a:extLst>
                </a:gridCol>
                <a:gridCol w="891540">
                  <a:extLst>
                    <a:ext uri="{9D8B030D-6E8A-4147-A177-3AD203B41FA5}">
                      <a16:colId xmlns:a16="http://schemas.microsoft.com/office/drawing/2014/main" val="20005"/>
                    </a:ext>
                  </a:extLst>
                </a:gridCol>
                <a:gridCol w="891540">
                  <a:extLst>
                    <a:ext uri="{9D8B030D-6E8A-4147-A177-3AD203B41FA5}">
                      <a16:colId xmlns:a16="http://schemas.microsoft.com/office/drawing/2014/main" val="20006"/>
                    </a:ext>
                  </a:extLst>
                </a:gridCol>
                <a:gridCol w="891540">
                  <a:extLst>
                    <a:ext uri="{9D8B030D-6E8A-4147-A177-3AD203B41FA5}">
                      <a16:colId xmlns:a16="http://schemas.microsoft.com/office/drawing/2014/main" val="20007"/>
                    </a:ext>
                  </a:extLst>
                </a:gridCol>
                <a:gridCol w="891540">
                  <a:extLst>
                    <a:ext uri="{9D8B030D-6E8A-4147-A177-3AD203B41FA5}">
                      <a16:colId xmlns:a16="http://schemas.microsoft.com/office/drawing/2014/main" val="20008"/>
                    </a:ext>
                  </a:extLst>
                </a:gridCol>
                <a:gridCol w="891540">
                  <a:extLst>
                    <a:ext uri="{9D8B030D-6E8A-4147-A177-3AD203B41FA5}">
                      <a16:colId xmlns:a16="http://schemas.microsoft.com/office/drawing/2014/main" val="20009"/>
                    </a:ext>
                  </a:extLst>
                </a:gridCol>
              </a:tblGrid>
              <a:tr h="810679">
                <a:tc>
                  <a:txBody>
                    <a:bodyPr/>
                    <a:lstStyle/>
                    <a:p>
                      <a:pPr marL="0" marR="0" algn="ctr">
                        <a:lnSpc>
                          <a:spcPct val="115000"/>
                        </a:lnSpc>
                        <a:spcBef>
                          <a:spcPts val="0"/>
                        </a:spcBef>
                        <a:spcAft>
                          <a:spcPts val="1000"/>
                        </a:spcAft>
                      </a:pPr>
                      <a:r>
                        <a:rPr lang="en-US" sz="1500" dirty="0">
                          <a:latin typeface="Calibri"/>
                          <a:ea typeface="Calibri"/>
                          <a:cs typeface="Times New Roman"/>
                        </a:rPr>
                        <a:t>Number of Workers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a:latin typeface="Calibri"/>
                          <a:ea typeface="Calibri"/>
                          <a:cs typeface="Times New Roman"/>
                        </a:rPr>
                        <a:t>Total Product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a:latin typeface="Calibri"/>
                          <a:ea typeface="Calibri"/>
                          <a:cs typeface="Times New Roman"/>
                        </a:rPr>
                        <a:t>Marginal Product of Labor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Total Fixed Costs</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Total Variable Costs</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Total Costs</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Marginal</a:t>
                      </a:r>
                      <a:r>
                        <a:rPr lang="en-US" sz="1500" baseline="0" dirty="0" smtClean="0">
                          <a:latin typeface="Calibri"/>
                          <a:ea typeface="Calibri"/>
                          <a:cs typeface="Times New Roman"/>
                        </a:rPr>
                        <a:t> Costs</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Total Revenue</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Marginal Revenue</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Total Profit</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0"/>
                  </a:ext>
                </a:extLst>
              </a:tr>
              <a:tr h="275636">
                <a:tc>
                  <a:txBody>
                    <a:bodyPr/>
                    <a:lstStyle/>
                    <a:p>
                      <a:pPr marL="0" marR="0" algn="ctr">
                        <a:lnSpc>
                          <a:spcPct val="115000"/>
                        </a:lnSpc>
                        <a:spcBef>
                          <a:spcPts val="0"/>
                        </a:spcBef>
                        <a:spcAft>
                          <a:spcPts val="1000"/>
                        </a:spcAft>
                      </a:pPr>
                      <a:r>
                        <a:rPr lang="en-US" sz="1500" dirty="0" smtClean="0">
                          <a:latin typeface="Calibri"/>
                          <a:ea typeface="Calibri"/>
                          <a:cs typeface="Times New Roman"/>
                        </a:rPr>
                        <a:t>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a:latin typeface="Calibri"/>
                          <a:ea typeface="Calibri"/>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$50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$50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-50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1"/>
                  </a:ext>
                </a:extLst>
              </a:tr>
              <a:tr h="275636">
                <a:tc>
                  <a:txBody>
                    <a:bodyPr/>
                    <a:lstStyle/>
                    <a:p>
                      <a:pPr marL="0" marR="0" algn="ctr">
                        <a:lnSpc>
                          <a:spcPct val="115000"/>
                        </a:lnSpc>
                        <a:spcBef>
                          <a:spcPts val="0"/>
                        </a:spcBef>
                        <a:spcAft>
                          <a:spcPts val="1000"/>
                        </a:spcAft>
                      </a:pPr>
                      <a:r>
                        <a:rPr lang="en-US" sz="1500">
                          <a:latin typeface="Calibri"/>
                          <a:ea typeface="Calibri"/>
                          <a:cs typeface="Times New Roman"/>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a:latin typeface="Calibri"/>
                          <a:ea typeface="Calibri"/>
                          <a:cs typeface="Times New Roman"/>
                        </a:rPr>
                        <a:t>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7</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  50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90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140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$15</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2"/>
                  </a:ext>
                </a:extLst>
              </a:tr>
              <a:tr h="275636">
                <a:tc>
                  <a:txBody>
                    <a:bodyPr/>
                    <a:lstStyle/>
                    <a:p>
                      <a:pPr marL="0" marR="0" algn="ctr">
                        <a:lnSpc>
                          <a:spcPct val="115000"/>
                        </a:lnSpc>
                        <a:spcBef>
                          <a:spcPts val="0"/>
                        </a:spcBef>
                        <a:spcAft>
                          <a:spcPts val="1000"/>
                        </a:spcAft>
                      </a:pPr>
                      <a:r>
                        <a:rPr lang="en-US" sz="1500">
                          <a:latin typeface="Calibri"/>
                          <a:ea typeface="Calibri"/>
                          <a:cs typeface="Times New Roman"/>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a:latin typeface="Calibri"/>
                          <a:ea typeface="Calibri"/>
                          <a:cs typeface="Times New Roman"/>
                        </a:rPr>
                        <a:t>20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  50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180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15</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3"/>
                  </a:ext>
                </a:extLst>
              </a:tr>
              <a:tr h="275636">
                <a:tc>
                  <a:txBody>
                    <a:bodyPr/>
                    <a:lstStyle/>
                    <a:p>
                      <a:pPr marL="0" marR="0" algn="ctr">
                        <a:lnSpc>
                          <a:spcPct val="115000"/>
                        </a:lnSpc>
                        <a:spcBef>
                          <a:spcPts val="0"/>
                        </a:spcBef>
                        <a:spcAft>
                          <a:spcPts val="1000"/>
                        </a:spcAft>
                      </a:pPr>
                      <a:r>
                        <a:rPr lang="en-US" sz="1500">
                          <a:latin typeface="Calibri"/>
                          <a:ea typeface="Calibri"/>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a:latin typeface="Calibri"/>
                          <a:ea typeface="Calibri"/>
                          <a:cs typeface="Times New Roman"/>
                        </a:rPr>
                        <a:t>38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  50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270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15</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4"/>
                  </a:ext>
                </a:extLst>
              </a:tr>
              <a:tr h="275636">
                <a:tc>
                  <a:txBody>
                    <a:bodyPr/>
                    <a:lstStyle/>
                    <a:p>
                      <a:pPr marL="0" marR="0" algn="ctr">
                        <a:lnSpc>
                          <a:spcPct val="115000"/>
                        </a:lnSpc>
                        <a:spcBef>
                          <a:spcPts val="0"/>
                        </a:spcBef>
                        <a:spcAft>
                          <a:spcPts val="1000"/>
                        </a:spcAft>
                      </a:pPr>
                      <a:r>
                        <a:rPr lang="en-US" sz="1500">
                          <a:latin typeface="Calibri"/>
                          <a:ea typeface="Calibri"/>
                          <a:cs typeface="Times New Roman"/>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a:latin typeface="Calibri"/>
                          <a:ea typeface="Calibri"/>
                          <a:cs typeface="Times New Roman"/>
                        </a:rPr>
                        <a:t>62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  50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360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15</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5"/>
                  </a:ext>
                </a:extLst>
              </a:tr>
              <a:tr h="275636">
                <a:tc>
                  <a:txBody>
                    <a:bodyPr/>
                    <a:lstStyle/>
                    <a:p>
                      <a:pPr marL="0" marR="0" algn="ctr">
                        <a:lnSpc>
                          <a:spcPct val="115000"/>
                        </a:lnSpc>
                        <a:spcBef>
                          <a:spcPts val="0"/>
                        </a:spcBef>
                        <a:spcAft>
                          <a:spcPts val="1000"/>
                        </a:spcAft>
                      </a:pPr>
                      <a:r>
                        <a:rPr lang="en-US" sz="1500">
                          <a:latin typeface="Calibri"/>
                          <a:ea typeface="Calibri"/>
                          <a:cs typeface="Times New Roman"/>
                        </a:rPr>
                        <a:t>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a:latin typeface="Calibri"/>
                          <a:ea typeface="Calibri"/>
                          <a:cs typeface="Times New Roman"/>
                        </a:rPr>
                        <a:t>90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  50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450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15</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6"/>
                  </a:ext>
                </a:extLst>
              </a:tr>
              <a:tr h="275636">
                <a:tc>
                  <a:txBody>
                    <a:bodyPr/>
                    <a:lstStyle/>
                    <a:p>
                      <a:pPr marL="0" marR="0" algn="ctr">
                        <a:lnSpc>
                          <a:spcPct val="115000"/>
                        </a:lnSpc>
                        <a:spcBef>
                          <a:spcPts val="0"/>
                        </a:spcBef>
                        <a:spcAft>
                          <a:spcPts val="1000"/>
                        </a:spcAft>
                      </a:pPr>
                      <a:r>
                        <a:rPr lang="en-US" sz="1500">
                          <a:latin typeface="Calibri"/>
                          <a:ea typeface="Calibri"/>
                          <a:cs typeface="Times New Roman"/>
                        </a:rPr>
                        <a:t>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a:latin typeface="Calibri"/>
                          <a:ea typeface="Calibri"/>
                          <a:cs typeface="Times New Roman"/>
                        </a:rPr>
                        <a:t>110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  50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540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15</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7"/>
                  </a:ext>
                </a:extLst>
              </a:tr>
              <a:tr h="275636">
                <a:tc>
                  <a:txBody>
                    <a:bodyPr/>
                    <a:lstStyle/>
                    <a:p>
                      <a:pPr marL="0" marR="0" algn="ctr">
                        <a:lnSpc>
                          <a:spcPct val="115000"/>
                        </a:lnSpc>
                        <a:spcBef>
                          <a:spcPts val="0"/>
                        </a:spcBef>
                        <a:spcAft>
                          <a:spcPts val="1000"/>
                        </a:spcAft>
                      </a:pPr>
                      <a:r>
                        <a:rPr lang="en-US" sz="1500">
                          <a:latin typeface="Calibri"/>
                          <a:ea typeface="Calibri"/>
                          <a:cs typeface="Times New Roman"/>
                        </a:rPr>
                        <a:t>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a:latin typeface="Calibri"/>
                          <a:ea typeface="Calibri"/>
                          <a:cs typeface="Times New Roman"/>
                        </a:rPr>
                        <a:t>129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  50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630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15</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8"/>
                  </a:ext>
                </a:extLst>
              </a:tr>
              <a:tr h="275636">
                <a:tc>
                  <a:txBody>
                    <a:bodyPr/>
                    <a:lstStyle/>
                    <a:p>
                      <a:pPr marL="0" marR="0" algn="ctr">
                        <a:lnSpc>
                          <a:spcPct val="115000"/>
                        </a:lnSpc>
                        <a:spcBef>
                          <a:spcPts val="0"/>
                        </a:spcBef>
                        <a:spcAft>
                          <a:spcPts val="1000"/>
                        </a:spcAft>
                      </a:pPr>
                      <a:r>
                        <a:rPr lang="en-US" sz="1500">
                          <a:latin typeface="Calibri"/>
                          <a:ea typeface="Calibri"/>
                          <a:cs typeface="Times New Roman"/>
                        </a:rPr>
                        <a:t>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a:latin typeface="Calibri"/>
                          <a:ea typeface="Calibri"/>
                          <a:cs typeface="Times New Roman"/>
                        </a:rPr>
                        <a:t>138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  50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720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15</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9"/>
                  </a:ext>
                </a:extLst>
              </a:tr>
              <a:tr h="275636">
                <a:tc>
                  <a:txBody>
                    <a:bodyPr/>
                    <a:lstStyle/>
                    <a:p>
                      <a:pPr marL="0" marR="0" algn="ctr">
                        <a:lnSpc>
                          <a:spcPct val="115000"/>
                        </a:lnSpc>
                        <a:spcBef>
                          <a:spcPts val="0"/>
                        </a:spcBef>
                        <a:spcAft>
                          <a:spcPts val="1000"/>
                        </a:spcAft>
                      </a:pPr>
                      <a:r>
                        <a:rPr lang="en-US" sz="1500">
                          <a:latin typeface="Calibri"/>
                          <a:ea typeface="Calibri"/>
                          <a:cs typeface="Times New Roman"/>
                        </a:rPr>
                        <a:t>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a:latin typeface="Calibri"/>
                          <a:ea typeface="Calibri"/>
                          <a:cs typeface="Times New Roman"/>
                        </a:rPr>
                        <a:t>144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  50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810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15</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10"/>
                  </a:ext>
                </a:extLst>
              </a:tr>
              <a:tr h="275636">
                <a:tc>
                  <a:txBody>
                    <a:bodyPr/>
                    <a:lstStyle/>
                    <a:p>
                      <a:pPr marL="0" marR="0" algn="ctr">
                        <a:lnSpc>
                          <a:spcPct val="115000"/>
                        </a:lnSpc>
                        <a:spcBef>
                          <a:spcPts val="0"/>
                        </a:spcBef>
                        <a:spcAft>
                          <a:spcPts val="1000"/>
                        </a:spcAft>
                      </a:pPr>
                      <a:r>
                        <a:rPr lang="en-US" sz="1500">
                          <a:latin typeface="Calibri"/>
                          <a:ea typeface="Calibri"/>
                          <a:cs typeface="Times New Roman"/>
                        </a:rPr>
                        <a:t>10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a:latin typeface="Calibri"/>
                          <a:ea typeface="Calibri"/>
                          <a:cs typeface="Times New Roman"/>
                        </a:rPr>
                        <a:t>148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  50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900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15</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11"/>
                  </a:ext>
                </a:extLst>
              </a:tr>
              <a:tr h="275636">
                <a:tc>
                  <a:txBody>
                    <a:bodyPr/>
                    <a:lstStyle/>
                    <a:p>
                      <a:pPr marL="0" marR="0" algn="ctr">
                        <a:lnSpc>
                          <a:spcPct val="115000"/>
                        </a:lnSpc>
                        <a:spcBef>
                          <a:spcPts val="0"/>
                        </a:spcBef>
                        <a:spcAft>
                          <a:spcPts val="1000"/>
                        </a:spcAft>
                      </a:pPr>
                      <a:r>
                        <a:rPr lang="en-US" sz="1500">
                          <a:latin typeface="Calibri"/>
                          <a:ea typeface="Calibri"/>
                          <a:cs typeface="Times New Roman"/>
                        </a:rPr>
                        <a:t>11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a:latin typeface="Calibri"/>
                          <a:ea typeface="Calibri"/>
                          <a:cs typeface="Times New Roman"/>
                        </a:rPr>
                        <a:t>145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  50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990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15</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12"/>
                  </a:ext>
                </a:extLst>
              </a:tr>
              <a:tr h="275636">
                <a:tc>
                  <a:txBody>
                    <a:bodyPr/>
                    <a:lstStyle/>
                    <a:p>
                      <a:pPr marL="0" marR="0" algn="ctr">
                        <a:lnSpc>
                          <a:spcPct val="115000"/>
                        </a:lnSpc>
                        <a:spcBef>
                          <a:spcPts val="0"/>
                        </a:spcBef>
                        <a:spcAft>
                          <a:spcPts val="1000"/>
                        </a:spcAft>
                      </a:pPr>
                      <a:r>
                        <a:rPr lang="en-US" sz="1500">
                          <a:latin typeface="Calibri"/>
                          <a:ea typeface="Calibri"/>
                          <a:cs typeface="Times New Roman"/>
                        </a:rPr>
                        <a:t>12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a:latin typeface="Calibri"/>
                          <a:ea typeface="Calibri"/>
                          <a:cs typeface="Times New Roman"/>
                        </a:rPr>
                        <a:t>135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  50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1080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15</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13"/>
                  </a:ext>
                </a:extLst>
              </a:tr>
            </a:tbl>
          </a:graphicData>
        </a:graphic>
      </p:graphicFrame>
    </p:spTree>
  </p:cSld>
  <p:clrMapOvr>
    <a:masterClrMapping/>
  </p:clrMapOvr>
  <p:transition spd="slow"/>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9"/>
          <p:cNvSpPr>
            <a:spLocks noChangeArrowheads="1"/>
          </p:cNvSpPr>
          <p:nvPr/>
        </p:nvSpPr>
        <p:spPr bwMode="auto">
          <a:xfrm>
            <a:off x="0" y="1219200"/>
            <a:ext cx="9144000" cy="5638800"/>
          </a:xfrm>
          <a:prstGeom prst="rect">
            <a:avLst/>
          </a:prstGeom>
          <a:solidFill>
            <a:schemeClr val="bg1"/>
          </a:solidFill>
          <a:ln w="9525" algn="ctr">
            <a:noFill/>
            <a:round/>
            <a:headEnd/>
            <a:tailEnd/>
          </a:ln>
        </p:spPr>
        <p:txBody>
          <a:bodyPr wrap="none"/>
          <a:lstStyle/>
          <a:p>
            <a:endParaRPr lang="en-US"/>
          </a:p>
        </p:txBody>
      </p:sp>
      <p:sp>
        <p:nvSpPr>
          <p:cNvPr id="105475" name="Rectangle 1"/>
          <p:cNvSpPr>
            <a:spLocks noChangeArrowheads="1"/>
          </p:cNvSpPr>
          <p:nvPr/>
        </p:nvSpPr>
        <p:spPr bwMode="auto">
          <a:xfrm>
            <a:off x="0" y="468313"/>
            <a:ext cx="9144000" cy="1970087"/>
          </a:xfrm>
          <a:prstGeom prst="rect">
            <a:avLst/>
          </a:prstGeom>
          <a:solidFill>
            <a:schemeClr val="bg1"/>
          </a:solidFill>
          <a:ln w="9525">
            <a:noFill/>
            <a:miter lim="800000"/>
            <a:headEnd/>
            <a:tailEnd/>
          </a:ln>
        </p:spPr>
        <p:txBody>
          <a:bodyPr tIns="0" bIns="0" anchor="ctr">
            <a:spAutoFit/>
          </a:bodyPr>
          <a:lstStyle/>
          <a:p>
            <a:pPr eaLnBrk="0" hangingPunct="0"/>
            <a:endParaRPr lang="en-US" sz="1600"/>
          </a:p>
          <a:p>
            <a:pPr eaLnBrk="0" hangingPunct="0">
              <a:buFontTx/>
              <a:buAutoNum type="arabicPeriod"/>
            </a:pPr>
            <a:r>
              <a:rPr lang="en-US" sz="1600">
                <a:solidFill>
                  <a:srgbClr val="003366"/>
                </a:solidFill>
                <a:latin typeface="Calibri" pitchFamily="34" charset="0"/>
                <a:cs typeface="Times New Roman" pitchFamily="18" charset="0"/>
              </a:rPr>
              <a:t>Complete the following table using the following formulas.</a:t>
            </a:r>
            <a:endParaRPr lang="en-US" sz="1600">
              <a:solidFill>
                <a:srgbClr val="003366"/>
              </a:solidFill>
              <a:latin typeface="Calibri" pitchFamily="34" charset="0"/>
            </a:endParaRPr>
          </a:p>
          <a:p>
            <a:pPr lvl="1" eaLnBrk="0" hangingPunct="0">
              <a:buFontTx/>
              <a:buAutoNum type="arabicPeriod"/>
            </a:pPr>
            <a:r>
              <a:rPr lang="en-US" sz="1600">
                <a:solidFill>
                  <a:srgbClr val="003366"/>
                </a:solidFill>
                <a:latin typeface="Calibri" pitchFamily="34" charset="0"/>
                <a:cs typeface="Times New Roman" pitchFamily="18" charset="0"/>
              </a:rPr>
              <a:t>Total Costs – fixed costs + variable costs</a:t>
            </a:r>
            <a:endParaRPr lang="en-US" sz="1600">
              <a:solidFill>
                <a:srgbClr val="003366"/>
              </a:solidFill>
              <a:latin typeface="Calibri" pitchFamily="34" charset="0"/>
              <a:ea typeface="Times New Roman" pitchFamily="18" charset="0"/>
              <a:cs typeface="Arial" pitchFamily="34" charset="0"/>
            </a:endParaRPr>
          </a:p>
          <a:p>
            <a:pPr lvl="1" eaLnBrk="0" hangingPunct="0">
              <a:buFontTx/>
              <a:buAutoNum type="arabicPeriod"/>
            </a:pPr>
            <a:r>
              <a:rPr lang="en-US" sz="1600">
                <a:solidFill>
                  <a:srgbClr val="003366"/>
                </a:solidFill>
                <a:latin typeface="Calibri" pitchFamily="34" charset="0"/>
                <a:cs typeface="Times New Roman" pitchFamily="18" charset="0"/>
              </a:rPr>
              <a:t>Marginal Costs – change between each unit of cost in total variable costs (90) divided by marginal product of labor</a:t>
            </a:r>
          </a:p>
          <a:p>
            <a:pPr lvl="1" eaLnBrk="0" hangingPunct="0">
              <a:buFontTx/>
              <a:buAutoNum type="arabicPeriod"/>
            </a:pPr>
            <a:r>
              <a:rPr lang="en-US" sz="1600">
                <a:solidFill>
                  <a:srgbClr val="003366"/>
                </a:solidFill>
                <a:latin typeface="Calibri" pitchFamily="34" charset="0"/>
                <a:cs typeface="Times New Roman" pitchFamily="18" charset="0"/>
              </a:rPr>
              <a:t>Total Revenue – marginal revenue X total product</a:t>
            </a:r>
          </a:p>
          <a:p>
            <a:pPr lvl="1" eaLnBrk="0" hangingPunct="0">
              <a:buFontTx/>
              <a:buAutoNum type="arabicPeriod"/>
            </a:pPr>
            <a:r>
              <a:rPr lang="en-US" sz="1600">
                <a:solidFill>
                  <a:srgbClr val="003366"/>
                </a:solidFill>
                <a:latin typeface="Calibri" pitchFamily="34" charset="0"/>
                <a:cs typeface="Times New Roman" pitchFamily="18" charset="0"/>
              </a:rPr>
              <a:t>Total Profits – total Revenue – total cost</a:t>
            </a:r>
            <a:endParaRPr lang="en-US" sz="1600">
              <a:solidFill>
                <a:srgbClr val="003366"/>
              </a:solidFill>
              <a:latin typeface="Calibri" pitchFamily="34" charset="0"/>
            </a:endParaRPr>
          </a:p>
          <a:p>
            <a:pPr eaLnBrk="0" hangingPunct="0"/>
            <a:endParaRPr lang="en-US" sz="1600"/>
          </a:p>
        </p:txBody>
      </p:sp>
      <p:sp>
        <p:nvSpPr>
          <p:cNvPr id="105476" name="Title 1"/>
          <p:cNvSpPr>
            <a:spLocks noGrp="1"/>
          </p:cNvSpPr>
          <p:nvPr>
            <p:ph type="title"/>
          </p:nvPr>
        </p:nvSpPr>
        <p:spPr>
          <a:xfrm>
            <a:off x="165100" y="152400"/>
            <a:ext cx="8674100" cy="533400"/>
          </a:xfrm>
          <a:solidFill>
            <a:schemeClr val="bg1"/>
          </a:solidFill>
        </p:spPr>
        <p:txBody>
          <a:bodyPr/>
          <a:lstStyle/>
          <a:p>
            <a:r>
              <a:rPr lang="en-US" sz="2800" smtClean="0">
                <a:latin typeface="Calibri" pitchFamily="34" charset="0"/>
              </a:rPr>
              <a:t>Application – Production, Costs, and Revenues</a:t>
            </a:r>
          </a:p>
        </p:txBody>
      </p:sp>
      <p:graphicFrame>
        <p:nvGraphicFramePr>
          <p:cNvPr id="9" name="Table 8"/>
          <p:cNvGraphicFramePr>
            <a:graphicFrameLocks noGrp="1"/>
          </p:cNvGraphicFramePr>
          <p:nvPr/>
        </p:nvGraphicFramePr>
        <p:xfrm>
          <a:off x="76200" y="2286000"/>
          <a:ext cx="8915400" cy="4393947"/>
        </p:xfrm>
        <a:graphic>
          <a:graphicData uri="http://schemas.openxmlformats.org/drawingml/2006/table">
            <a:tbl>
              <a:tblPr/>
              <a:tblGrid>
                <a:gridCol w="891540">
                  <a:extLst>
                    <a:ext uri="{9D8B030D-6E8A-4147-A177-3AD203B41FA5}">
                      <a16:colId xmlns:a16="http://schemas.microsoft.com/office/drawing/2014/main" val="20000"/>
                    </a:ext>
                  </a:extLst>
                </a:gridCol>
                <a:gridCol w="891540">
                  <a:extLst>
                    <a:ext uri="{9D8B030D-6E8A-4147-A177-3AD203B41FA5}">
                      <a16:colId xmlns:a16="http://schemas.microsoft.com/office/drawing/2014/main" val="20001"/>
                    </a:ext>
                  </a:extLst>
                </a:gridCol>
                <a:gridCol w="891540">
                  <a:extLst>
                    <a:ext uri="{9D8B030D-6E8A-4147-A177-3AD203B41FA5}">
                      <a16:colId xmlns:a16="http://schemas.microsoft.com/office/drawing/2014/main" val="20002"/>
                    </a:ext>
                  </a:extLst>
                </a:gridCol>
                <a:gridCol w="891540">
                  <a:extLst>
                    <a:ext uri="{9D8B030D-6E8A-4147-A177-3AD203B41FA5}">
                      <a16:colId xmlns:a16="http://schemas.microsoft.com/office/drawing/2014/main" val="20003"/>
                    </a:ext>
                  </a:extLst>
                </a:gridCol>
                <a:gridCol w="891540">
                  <a:extLst>
                    <a:ext uri="{9D8B030D-6E8A-4147-A177-3AD203B41FA5}">
                      <a16:colId xmlns:a16="http://schemas.microsoft.com/office/drawing/2014/main" val="20004"/>
                    </a:ext>
                  </a:extLst>
                </a:gridCol>
                <a:gridCol w="891540">
                  <a:extLst>
                    <a:ext uri="{9D8B030D-6E8A-4147-A177-3AD203B41FA5}">
                      <a16:colId xmlns:a16="http://schemas.microsoft.com/office/drawing/2014/main" val="20005"/>
                    </a:ext>
                  </a:extLst>
                </a:gridCol>
                <a:gridCol w="891540">
                  <a:extLst>
                    <a:ext uri="{9D8B030D-6E8A-4147-A177-3AD203B41FA5}">
                      <a16:colId xmlns:a16="http://schemas.microsoft.com/office/drawing/2014/main" val="20006"/>
                    </a:ext>
                  </a:extLst>
                </a:gridCol>
                <a:gridCol w="891540">
                  <a:extLst>
                    <a:ext uri="{9D8B030D-6E8A-4147-A177-3AD203B41FA5}">
                      <a16:colId xmlns:a16="http://schemas.microsoft.com/office/drawing/2014/main" val="20007"/>
                    </a:ext>
                  </a:extLst>
                </a:gridCol>
                <a:gridCol w="891540">
                  <a:extLst>
                    <a:ext uri="{9D8B030D-6E8A-4147-A177-3AD203B41FA5}">
                      <a16:colId xmlns:a16="http://schemas.microsoft.com/office/drawing/2014/main" val="20008"/>
                    </a:ext>
                  </a:extLst>
                </a:gridCol>
                <a:gridCol w="891540">
                  <a:extLst>
                    <a:ext uri="{9D8B030D-6E8A-4147-A177-3AD203B41FA5}">
                      <a16:colId xmlns:a16="http://schemas.microsoft.com/office/drawing/2014/main" val="20009"/>
                    </a:ext>
                  </a:extLst>
                </a:gridCol>
              </a:tblGrid>
              <a:tr h="810679">
                <a:tc>
                  <a:txBody>
                    <a:bodyPr/>
                    <a:lstStyle/>
                    <a:p>
                      <a:pPr marL="0" marR="0" algn="ctr">
                        <a:lnSpc>
                          <a:spcPct val="115000"/>
                        </a:lnSpc>
                        <a:spcBef>
                          <a:spcPts val="0"/>
                        </a:spcBef>
                        <a:spcAft>
                          <a:spcPts val="1000"/>
                        </a:spcAft>
                      </a:pPr>
                      <a:r>
                        <a:rPr lang="en-US" sz="1500" dirty="0">
                          <a:latin typeface="Calibri"/>
                          <a:ea typeface="Calibri"/>
                          <a:cs typeface="Times New Roman"/>
                        </a:rPr>
                        <a:t>Number of Workers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a:latin typeface="Calibri"/>
                          <a:ea typeface="Calibri"/>
                          <a:cs typeface="Times New Roman"/>
                        </a:rPr>
                        <a:t>Total Product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a:latin typeface="Calibri"/>
                          <a:ea typeface="Calibri"/>
                          <a:cs typeface="Times New Roman"/>
                        </a:rPr>
                        <a:t>Marginal Product of Labor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Total Fixed Costs</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Total Variable Costs</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Total Costs</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Marginal</a:t>
                      </a:r>
                      <a:r>
                        <a:rPr lang="en-US" sz="1500" baseline="0" dirty="0" smtClean="0">
                          <a:latin typeface="Calibri"/>
                          <a:ea typeface="Calibri"/>
                          <a:cs typeface="Times New Roman"/>
                        </a:rPr>
                        <a:t> Costs</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Total Revenue</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Marginal Revenue</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Total Profit</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0"/>
                  </a:ext>
                </a:extLst>
              </a:tr>
              <a:tr h="275636">
                <a:tc>
                  <a:txBody>
                    <a:bodyPr/>
                    <a:lstStyle/>
                    <a:p>
                      <a:pPr marL="0" marR="0" algn="ctr">
                        <a:lnSpc>
                          <a:spcPct val="115000"/>
                        </a:lnSpc>
                        <a:spcBef>
                          <a:spcPts val="0"/>
                        </a:spcBef>
                        <a:spcAft>
                          <a:spcPts val="1000"/>
                        </a:spcAft>
                      </a:pPr>
                      <a:r>
                        <a:rPr lang="en-US" sz="1500" dirty="0" smtClean="0">
                          <a:latin typeface="Calibri"/>
                          <a:ea typeface="Calibri"/>
                          <a:cs typeface="Times New Roman"/>
                        </a:rPr>
                        <a:t>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a:latin typeface="Calibri"/>
                          <a:ea typeface="Calibri"/>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$50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$50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-50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1"/>
                  </a:ext>
                </a:extLst>
              </a:tr>
              <a:tr h="275636">
                <a:tc>
                  <a:txBody>
                    <a:bodyPr/>
                    <a:lstStyle/>
                    <a:p>
                      <a:pPr marL="0" marR="0" algn="ctr">
                        <a:lnSpc>
                          <a:spcPct val="115000"/>
                        </a:lnSpc>
                        <a:spcBef>
                          <a:spcPts val="0"/>
                        </a:spcBef>
                        <a:spcAft>
                          <a:spcPts val="1000"/>
                        </a:spcAft>
                      </a:pPr>
                      <a:r>
                        <a:rPr lang="en-US" sz="1500">
                          <a:latin typeface="Calibri"/>
                          <a:ea typeface="Calibri"/>
                          <a:cs typeface="Times New Roman"/>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a:latin typeface="Calibri"/>
                          <a:ea typeface="Calibri"/>
                          <a:cs typeface="Times New Roman"/>
                        </a:rPr>
                        <a:t>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7</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  50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90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140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$12.85</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$15</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2"/>
                  </a:ext>
                </a:extLst>
              </a:tr>
              <a:tr h="275636">
                <a:tc>
                  <a:txBody>
                    <a:bodyPr/>
                    <a:lstStyle/>
                    <a:p>
                      <a:pPr marL="0" marR="0" algn="ctr">
                        <a:lnSpc>
                          <a:spcPct val="115000"/>
                        </a:lnSpc>
                        <a:spcBef>
                          <a:spcPts val="0"/>
                        </a:spcBef>
                        <a:spcAft>
                          <a:spcPts val="1000"/>
                        </a:spcAft>
                      </a:pPr>
                      <a:r>
                        <a:rPr lang="en-US" sz="1500">
                          <a:latin typeface="Calibri"/>
                          <a:ea typeface="Calibri"/>
                          <a:cs typeface="Times New Roman"/>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a:latin typeface="Calibri"/>
                          <a:ea typeface="Calibri"/>
                          <a:cs typeface="Times New Roman"/>
                        </a:rPr>
                        <a:t>20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  50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180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15</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3"/>
                  </a:ext>
                </a:extLst>
              </a:tr>
              <a:tr h="275636">
                <a:tc>
                  <a:txBody>
                    <a:bodyPr/>
                    <a:lstStyle/>
                    <a:p>
                      <a:pPr marL="0" marR="0" algn="ctr">
                        <a:lnSpc>
                          <a:spcPct val="115000"/>
                        </a:lnSpc>
                        <a:spcBef>
                          <a:spcPts val="0"/>
                        </a:spcBef>
                        <a:spcAft>
                          <a:spcPts val="1000"/>
                        </a:spcAft>
                      </a:pPr>
                      <a:r>
                        <a:rPr lang="en-US" sz="1500">
                          <a:latin typeface="Calibri"/>
                          <a:ea typeface="Calibri"/>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a:latin typeface="Calibri"/>
                          <a:ea typeface="Calibri"/>
                          <a:cs typeface="Times New Roman"/>
                        </a:rPr>
                        <a:t>38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  50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270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15</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4"/>
                  </a:ext>
                </a:extLst>
              </a:tr>
              <a:tr h="275636">
                <a:tc>
                  <a:txBody>
                    <a:bodyPr/>
                    <a:lstStyle/>
                    <a:p>
                      <a:pPr marL="0" marR="0" algn="ctr">
                        <a:lnSpc>
                          <a:spcPct val="115000"/>
                        </a:lnSpc>
                        <a:spcBef>
                          <a:spcPts val="0"/>
                        </a:spcBef>
                        <a:spcAft>
                          <a:spcPts val="1000"/>
                        </a:spcAft>
                      </a:pPr>
                      <a:r>
                        <a:rPr lang="en-US" sz="1500">
                          <a:latin typeface="Calibri"/>
                          <a:ea typeface="Calibri"/>
                          <a:cs typeface="Times New Roman"/>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a:latin typeface="Calibri"/>
                          <a:ea typeface="Calibri"/>
                          <a:cs typeface="Times New Roman"/>
                        </a:rPr>
                        <a:t>62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  50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360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15</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5"/>
                  </a:ext>
                </a:extLst>
              </a:tr>
              <a:tr h="275636">
                <a:tc>
                  <a:txBody>
                    <a:bodyPr/>
                    <a:lstStyle/>
                    <a:p>
                      <a:pPr marL="0" marR="0" algn="ctr">
                        <a:lnSpc>
                          <a:spcPct val="115000"/>
                        </a:lnSpc>
                        <a:spcBef>
                          <a:spcPts val="0"/>
                        </a:spcBef>
                        <a:spcAft>
                          <a:spcPts val="1000"/>
                        </a:spcAft>
                      </a:pPr>
                      <a:r>
                        <a:rPr lang="en-US" sz="1500">
                          <a:latin typeface="Calibri"/>
                          <a:ea typeface="Calibri"/>
                          <a:cs typeface="Times New Roman"/>
                        </a:rPr>
                        <a:t>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a:latin typeface="Calibri"/>
                          <a:ea typeface="Calibri"/>
                          <a:cs typeface="Times New Roman"/>
                        </a:rPr>
                        <a:t>90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  50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450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15</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6"/>
                  </a:ext>
                </a:extLst>
              </a:tr>
              <a:tr h="275636">
                <a:tc>
                  <a:txBody>
                    <a:bodyPr/>
                    <a:lstStyle/>
                    <a:p>
                      <a:pPr marL="0" marR="0" algn="ctr">
                        <a:lnSpc>
                          <a:spcPct val="115000"/>
                        </a:lnSpc>
                        <a:spcBef>
                          <a:spcPts val="0"/>
                        </a:spcBef>
                        <a:spcAft>
                          <a:spcPts val="1000"/>
                        </a:spcAft>
                      </a:pPr>
                      <a:r>
                        <a:rPr lang="en-US" sz="1500">
                          <a:latin typeface="Calibri"/>
                          <a:ea typeface="Calibri"/>
                          <a:cs typeface="Times New Roman"/>
                        </a:rPr>
                        <a:t>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a:latin typeface="Calibri"/>
                          <a:ea typeface="Calibri"/>
                          <a:cs typeface="Times New Roman"/>
                        </a:rPr>
                        <a:t>110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  50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540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15</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7"/>
                  </a:ext>
                </a:extLst>
              </a:tr>
              <a:tr h="275636">
                <a:tc>
                  <a:txBody>
                    <a:bodyPr/>
                    <a:lstStyle/>
                    <a:p>
                      <a:pPr marL="0" marR="0" algn="ctr">
                        <a:lnSpc>
                          <a:spcPct val="115000"/>
                        </a:lnSpc>
                        <a:spcBef>
                          <a:spcPts val="0"/>
                        </a:spcBef>
                        <a:spcAft>
                          <a:spcPts val="1000"/>
                        </a:spcAft>
                      </a:pPr>
                      <a:r>
                        <a:rPr lang="en-US" sz="1500">
                          <a:latin typeface="Calibri"/>
                          <a:ea typeface="Calibri"/>
                          <a:cs typeface="Times New Roman"/>
                        </a:rPr>
                        <a:t>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a:latin typeface="Calibri"/>
                          <a:ea typeface="Calibri"/>
                          <a:cs typeface="Times New Roman"/>
                        </a:rPr>
                        <a:t>129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  50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630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15</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8"/>
                  </a:ext>
                </a:extLst>
              </a:tr>
              <a:tr h="275636">
                <a:tc>
                  <a:txBody>
                    <a:bodyPr/>
                    <a:lstStyle/>
                    <a:p>
                      <a:pPr marL="0" marR="0" algn="ctr">
                        <a:lnSpc>
                          <a:spcPct val="115000"/>
                        </a:lnSpc>
                        <a:spcBef>
                          <a:spcPts val="0"/>
                        </a:spcBef>
                        <a:spcAft>
                          <a:spcPts val="1000"/>
                        </a:spcAft>
                      </a:pPr>
                      <a:r>
                        <a:rPr lang="en-US" sz="1500">
                          <a:latin typeface="Calibri"/>
                          <a:ea typeface="Calibri"/>
                          <a:cs typeface="Times New Roman"/>
                        </a:rPr>
                        <a:t>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a:latin typeface="Calibri"/>
                          <a:ea typeface="Calibri"/>
                          <a:cs typeface="Times New Roman"/>
                        </a:rPr>
                        <a:t>138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  50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720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15</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9"/>
                  </a:ext>
                </a:extLst>
              </a:tr>
              <a:tr h="275636">
                <a:tc>
                  <a:txBody>
                    <a:bodyPr/>
                    <a:lstStyle/>
                    <a:p>
                      <a:pPr marL="0" marR="0" algn="ctr">
                        <a:lnSpc>
                          <a:spcPct val="115000"/>
                        </a:lnSpc>
                        <a:spcBef>
                          <a:spcPts val="0"/>
                        </a:spcBef>
                        <a:spcAft>
                          <a:spcPts val="1000"/>
                        </a:spcAft>
                      </a:pPr>
                      <a:r>
                        <a:rPr lang="en-US" sz="1500">
                          <a:latin typeface="Calibri"/>
                          <a:ea typeface="Calibri"/>
                          <a:cs typeface="Times New Roman"/>
                        </a:rPr>
                        <a:t>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a:latin typeface="Calibri"/>
                          <a:ea typeface="Calibri"/>
                          <a:cs typeface="Times New Roman"/>
                        </a:rPr>
                        <a:t>144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  50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810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15</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10"/>
                  </a:ext>
                </a:extLst>
              </a:tr>
              <a:tr h="275636">
                <a:tc>
                  <a:txBody>
                    <a:bodyPr/>
                    <a:lstStyle/>
                    <a:p>
                      <a:pPr marL="0" marR="0" algn="ctr">
                        <a:lnSpc>
                          <a:spcPct val="115000"/>
                        </a:lnSpc>
                        <a:spcBef>
                          <a:spcPts val="0"/>
                        </a:spcBef>
                        <a:spcAft>
                          <a:spcPts val="1000"/>
                        </a:spcAft>
                      </a:pPr>
                      <a:r>
                        <a:rPr lang="en-US" sz="1500">
                          <a:latin typeface="Calibri"/>
                          <a:ea typeface="Calibri"/>
                          <a:cs typeface="Times New Roman"/>
                        </a:rPr>
                        <a:t>10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a:latin typeface="Calibri"/>
                          <a:ea typeface="Calibri"/>
                          <a:cs typeface="Times New Roman"/>
                        </a:rPr>
                        <a:t>148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  50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900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15</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11"/>
                  </a:ext>
                </a:extLst>
              </a:tr>
              <a:tr h="275636">
                <a:tc>
                  <a:txBody>
                    <a:bodyPr/>
                    <a:lstStyle/>
                    <a:p>
                      <a:pPr marL="0" marR="0" algn="ctr">
                        <a:lnSpc>
                          <a:spcPct val="115000"/>
                        </a:lnSpc>
                        <a:spcBef>
                          <a:spcPts val="0"/>
                        </a:spcBef>
                        <a:spcAft>
                          <a:spcPts val="1000"/>
                        </a:spcAft>
                      </a:pPr>
                      <a:r>
                        <a:rPr lang="en-US" sz="1500">
                          <a:latin typeface="Calibri"/>
                          <a:ea typeface="Calibri"/>
                          <a:cs typeface="Times New Roman"/>
                        </a:rPr>
                        <a:t>11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a:latin typeface="Calibri"/>
                          <a:ea typeface="Calibri"/>
                          <a:cs typeface="Times New Roman"/>
                        </a:rPr>
                        <a:t>145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  50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990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15</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12"/>
                  </a:ext>
                </a:extLst>
              </a:tr>
              <a:tr h="275636">
                <a:tc>
                  <a:txBody>
                    <a:bodyPr/>
                    <a:lstStyle/>
                    <a:p>
                      <a:pPr marL="0" marR="0" algn="ctr">
                        <a:lnSpc>
                          <a:spcPct val="115000"/>
                        </a:lnSpc>
                        <a:spcBef>
                          <a:spcPts val="0"/>
                        </a:spcBef>
                        <a:spcAft>
                          <a:spcPts val="1000"/>
                        </a:spcAft>
                      </a:pPr>
                      <a:r>
                        <a:rPr lang="en-US" sz="1500">
                          <a:latin typeface="Calibri"/>
                          <a:ea typeface="Calibri"/>
                          <a:cs typeface="Times New Roman"/>
                        </a:rPr>
                        <a:t>12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a:latin typeface="Calibri"/>
                          <a:ea typeface="Calibri"/>
                          <a:cs typeface="Times New Roman"/>
                        </a:rPr>
                        <a:t>135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  50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1080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15</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13"/>
                  </a:ext>
                </a:extLst>
              </a:tr>
            </a:tbl>
          </a:graphicData>
        </a:graphic>
      </p:graphicFrame>
    </p:spTree>
  </p:cSld>
  <p:clrMapOvr>
    <a:masterClrMapping/>
  </p:clrMapOvr>
  <p:transition spd="slow"/>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9"/>
          <p:cNvSpPr>
            <a:spLocks noChangeArrowheads="1"/>
          </p:cNvSpPr>
          <p:nvPr/>
        </p:nvSpPr>
        <p:spPr bwMode="auto">
          <a:xfrm>
            <a:off x="0" y="1219200"/>
            <a:ext cx="9144000" cy="5638800"/>
          </a:xfrm>
          <a:prstGeom prst="rect">
            <a:avLst/>
          </a:prstGeom>
          <a:solidFill>
            <a:schemeClr val="bg1"/>
          </a:solidFill>
          <a:ln w="9525" algn="ctr">
            <a:noFill/>
            <a:round/>
            <a:headEnd/>
            <a:tailEnd/>
          </a:ln>
        </p:spPr>
        <p:txBody>
          <a:bodyPr wrap="none"/>
          <a:lstStyle/>
          <a:p>
            <a:endParaRPr lang="en-US"/>
          </a:p>
        </p:txBody>
      </p:sp>
      <p:sp>
        <p:nvSpPr>
          <p:cNvPr id="106499" name="Rectangle 1"/>
          <p:cNvSpPr>
            <a:spLocks noChangeArrowheads="1"/>
          </p:cNvSpPr>
          <p:nvPr/>
        </p:nvSpPr>
        <p:spPr bwMode="auto">
          <a:xfrm>
            <a:off x="0" y="468313"/>
            <a:ext cx="9144000" cy="1970087"/>
          </a:xfrm>
          <a:prstGeom prst="rect">
            <a:avLst/>
          </a:prstGeom>
          <a:solidFill>
            <a:schemeClr val="bg1"/>
          </a:solidFill>
          <a:ln w="9525">
            <a:noFill/>
            <a:miter lim="800000"/>
            <a:headEnd/>
            <a:tailEnd/>
          </a:ln>
        </p:spPr>
        <p:txBody>
          <a:bodyPr tIns="0" bIns="0" anchor="ctr">
            <a:spAutoFit/>
          </a:bodyPr>
          <a:lstStyle/>
          <a:p>
            <a:pPr eaLnBrk="0" hangingPunct="0"/>
            <a:endParaRPr lang="en-US" sz="1600"/>
          </a:p>
          <a:p>
            <a:pPr eaLnBrk="0" hangingPunct="0">
              <a:buFontTx/>
              <a:buAutoNum type="arabicPeriod"/>
            </a:pPr>
            <a:r>
              <a:rPr lang="en-US" sz="1600">
                <a:solidFill>
                  <a:srgbClr val="003366"/>
                </a:solidFill>
                <a:latin typeface="Calibri" pitchFamily="34" charset="0"/>
                <a:cs typeface="Times New Roman" pitchFamily="18" charset="0"/>
              </a:rPr>
              <a:t>Complete the following table using the following formulas.</a:t>
            </a:r>
            <a:endParaRPr lang="en-US" sz="1600">
              <a:solidFill>
                <a:srgbClr val="003366"/>
              </a:solidFill>
              <a:latin typeface="Calibri" pitchFamily="34" charset="0"/>
            </a:endParaRPr>
          </a:p>
          <a:p>
            <a:pPr lvl="1" eaLnBrk="0" hangingPunct="0">
              <a:buFontTx/>
              <a:buAutoNum type="arabicPeriod"/>
            </a:pPr>
            <a:r>
              <a:rPr lang="en-US" sz="1600">
                <a:solidFill>
                  <a:srgbClr val="003366"/>
                </a:solidFill>
                <a:latin typeface="Calibri" pitchFamily="34" charset="0"/>
                <a:cs typeface="Times New Roman" pitchFamily="18" charset="0"/>
              </a:rPr>
              <a:t>Total Costs – fixed costs + variable costs</a:t>
            </a:r>
            <a:endParaRPr lang="en-US" sz="1600">
              <a:solidFill>
                <a:srgbClr val="003366"/>
              </a:solidFill>
              <a:latin typeface="Calibri" pitchFamily="34" charset="0"/>
              <a:ea typeface="Times New Roman" pitchFamily="18" charset="0"/>
              <a:cs typeface="Arial" pitchFamily="34" charset="0"/>
            </a:endParaRPr>
          </a:p>
          <a:p>
            <a:pPr lvl="1" eaLnBrk="0" hangingPunct="0">
              <a:buFontTx/>
              <a:buAutoNum type="arabicPeriod"/>
            </a:pPr>
            <a:r>
              <a:rPr lang="en-US" sz="1600">
                <a:solidFill>
                  <a:srgbClr val="003366"/>
                </a:solidFill>
                <a:latin typeface="Calibri" pitchFamily="34" charset="0"/>
                <a:cs typeface="Times New Roman" pitchFamily="18" charset="0"/>
              </a:rPr>
              <a:t>Marginal Costs – change between each unit of cost in total variable costs (90) divided by marginal product of labor</a:t>
            </a:r>
          </a:p>
          <a:p>
            <a:pPr lvl="1" eaLnBrk="0" hangingPunct="0">
              <a:buFontTx/>
              <a:buAutoNum type="arabicPeriod"/>
            </a:pPr>
            <a:r>
              <a:rPr lang="en-US" sz="1600">
                <a:solidFill>
                  <a:srgbClr val="003366"/>
                </a:solidFill>
                <a:latin typeface="Calibri" pitchFamily="34" charset="0"/>
                <a:cs typeface="Times New Roman" pitchFamily="18" charset="0"/>
              </a:rPr>
              <a:t>Total Revenue – marginal revenue X total product</a:t>
            </a:r>
          </a:p>
          <a:p>
            <a:pPr lvl="1" eaLnBrk="0" hangingPunct="0">
              <a:buFontTx/>
              <a:buAutoNum type="arabicPeriod"/>
            </a:pPr>
            <a:r>
              <a:rPr lang="en-US" sz="1600">
                <a:solidFill>
                  <a:srgbClr val="003366"/>
                </a:solidFill>
                <a:latin typeface="Calibri" pitchFamily="34" charset="0"/>
                <a:cs typeface="Times New Roman" pitchFamily="18" charset="0"/>
              </a:rPr>
              <a:t>Total Profits – total Revenue – total cost</a:t>
            </a:r>
            <a:endParaRPr lang="en-US" sz="1600">
              <a:solidFill>
                <a:srgbClr val="003366"/>
              </a:solidFill>
              <a:latin typeface="Calibri" pitchFamily="34" charset="0"/>
            </a:endParaRPr>
          </a:p>
          <a:p>
            <a:pPr eaLnBrk="0" hangingPunct="0"/>
            <a:endParaRPr lang="en-US" sz="1600"/>
          </a:p>
        </p:txBody>
      </p:sp>
      <p:sp>
        <p:nvSpPr>
          <p:cNvPr id="106500" name="Title 1"/>
          <p:cNvSpPr>
            <a:spLocks noGrp="1"/>
          </p:cNvSpPr>
          <p:nvPr>
            <p:ph type="title"/>
          </p:nvPr>
        </p:nvSpPr>
        <p:spPr>
          <a:xfrm>
            <a:off x="165100" y="152400"/>
            <a:ext cx="8674100" cy="533400"/>
          </a:xfrm>
          <a:solidFill>
            <a:schemeClr val="bg1"/>
          </a:solidFill>
        </p:spPr>
        <p:txBody>
          <a:bodyPr/>
          <a:lstStyle/>
          <a:p>
            <a:r>
              <a:rPr lang="en-US" sz="2800" smtClean="0">
                <a:latin typeface="Calibri" pitchFamily="34" charset="0"/>
              </a:rPr>
              <a:t>Application – Production, Costs, and Revenues</a:t>
            </a:r>
          </a:p>
        </p:txBody>
      </p:sp>
      <p:graphicFrame>
        <p:nvGraphicFramePr>
          <p:cNvPr id="9" name="Table 8"/>
          <p:cNvGraphicFramePr>
            <a:graphicFrameLocks noGrp="1"/>
          </p:cNvGraphicFramePr>
          <p:nvPr/>
        </p:nvGraphicFramePr>
        <p:xfrm>
          <a:off x="76200" y="2286000"/>
          <a:ext cx="8915400" cy="4393947"/>
        </p:xfrm>
        <a:graphic>
          <a:graphicData uri="http://schemas.openxmlformats.org/drawingml/2006/table">
            <a:tbl>
              <a:tblPr/>
              <a:tblGrid>
                <a:gridCol w="891540">
                  <a:extLst>
                    <a:ext uri="{9D8B030D-6E8A-4147-A177-3AD203B41FA5}">
                      <a16:colId xmlns:a16="http://schemas.microsoft.com/office/drawing/2014/main" val="20000"/>
                    </a:ext>
                  </a:extLst>
                </a:gridCol>
                <a:gridCol w="891540">
                  <a:extLst>
                    <a:ext uri="{9D8B030D-6E8A-4147-A177-3AD203B41FA5}">
                      <a16:colId xmlns:a16="http://schemas.microsoft.com/office/drawing/2014/main" val="20001"/>
                    </a:ext>
                  </a:extLst>
                </a:gridCol>
                <a:gridCol w="891540">
                  <a:extLst>
                    <a:ext uri="{9D8B030D-6E8A-4147-A177-3AD203B41FA5}">
                      <a16:colId xmlns:a16="http://schemas.microsoft.com/office/drawing/2014/main" val="20002"/>
                    </a:ext>
                  </a:extLst>
                </a:gridCol>
                <a:gridCol w="891540">
                  <a:extLst>
                    <a:ext uri="{9D8B030D-6E8A-4147-A177-3AD203B41FA5}">
                      <a16:colId xmlns:a16="http://schemas.microsoft.com/office/drawing/2014/main" val="20003"/>
                    </a:ext>
                  </a:extLst>
                </a:gridCol>
                <a:gridCol w="891540">
                  <a:extLst>
                    <a:ext uri="{9D8B030D-6E8A-4147-A177-3AD203B41FA5}">
                      <a16:colId xmlns:a16="http://schemas.microsoft.com/office/drawing/2014/main" val="20004"/>
                    </a:ext>
                  </a:extLst>
                </a:gridCol>
                <a:gridCol w="891540">
                  <a:extLst>
                    <a:ext uri="{9D8B030D-6E8A-4147-A177-3AD203B41FA5}">
                      <a16:colId xmlns:a16="http://schemas.microsoft.com/office/drawing/2014/main" val="20005"/>
                    </a:ext>
                  </a:extLst>
                </a:gridCol>
                <a:gridCol w="891540">
                  <a:extLst>
                    <a:ext uri="{9D8B030D-6E8A-4147-A177-3AD203B41FA5}">
                      <a16:colId xmlns:a16="http://schemas.microsoft.com/office/drawing/2014/main" val="20006"/>
                    </a:ext>
                  </a:extLst>
                </a:gridCol>
                <a:gridCol w="891540">
                  <a:extLst>
                    <a:ext uri="{9D8B030D-6E8A-4147-A177-3AD203B41FA5}">
                      <a16:colId xmlns:a16="http://schemas.microsoft.com/office/drawing/2014/main" val="20007"/>
                    </a:ext>
                  </a:extLst>
                </a:gridCol>
                <a:gridCol w="891540">
                  <a:extLst>
                    <a:ext uri="{9D8B030D-6E8A-4147-A177-3AD203B41FA5}">
                      <a16:colId xmlns:a16="http://schemas.microsoft.com/office/drawing/2014/main" val="20008"/>
                    </a:ext>
                  </a:extLst>
                </a:gridCol>
                <a:gridCol w="891540">
                  <a:extLst>
                    <a:ext uri="{9D8B030D-6E8A-4147-A177-3AD203B41FA5}">
                      <a16:colId xmlns:a16="http://schemas.microsoft.com/office/drawing/2014/main" val="20009"/>
                    </a:ext>
                  </a:extLst>
                </a:gridCol>
              </a:tblGrid>
              <a:tr h="810679">
                <a:tc>
                  <a:txBody>
                    <a:bodyPr/>
                    <a:lstStyle/>
                    <a:p>
                      <a:pPr marL="0" marR="0" algn="ctr">
                        <a:lnSpc>
                          <a:spcPct val="115000"/>
                        </a:lnSpc>
                        <a:spcBef>
                          <a:spcPts val="0"/>
                        </a:spcBef>
                        <a:spcAft>
                          <a:spcPts val="1000"/>
                        </a:spcAft>
                      </a:pPr>
                      <a:r>
                        <a:rPr lang="en-US" sz="1500" dirty="0">
                          <a:latin typeface="Calibri"/>
                          <a:ea typeface="Calibri"/>
                          <a:cs typeface="Times New Roman"/>
                        </a:rPr>
                        <a:t>Number of Workers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a:latin typeface="Calibri"/>
                          <a:ea typeface="Calibri"/>
                          <a:cs typeface="Times New Roman"/>
                        </a:rPr>
                        <a:t>Total Product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a:latin typeface="Calibri"/>
                          <a:ea typeface="Calibri"/>
                          <a:cs typeface="Times New Roman"/>
                        </a:rPr>
                        <a:t>Marginal Product of Labor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Total Fixed Costs</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Total Variable Costs</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Total Costs</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Marginal</a:t>
                      </a:r>
                      <a:r>
                        <a:rPr lang="en-US" sz="1500" baseline="0" dirty="0" smtClean="0">
                          <a:latin typeface="Calibri"/>
                          <a:ea typeface="Calibri"/>
                          <a:cs typeface="Times New Roman"/>
                        </a:rPr>
                        <a:t> Costs</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Total Revenue</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Marginal Revenue</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Total Profit</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0"/>
                  </a:ext>
                </a:extLst>
              </a:tr>
              <a:tr h="275636">
                <a:tc>
                  <a:txBody>
                    <a:bodyPr/>
                    <a:lstStyle/>
                    <a:p>
                      <a:pPr marL="0" marR="0" algn="ctr">
                        <a:lnSpc>
                          <a:spcPct val="115000"/>
                        </a:lnSpc>
                        <a:spcBef>
                          <a:spcPts val="0"/>
                        </a:spcBef>
                        <a:spcAft>
                          <a:spcPts val="1000"/>
                        </a:spcAft>
                      </a:pPr>
                      <a:r>
                        <a:rPr lang="en-US" sz="1500" dirty="0" smtClean="0">
                          <a:latin typeface="Calibri"/>
                          <a:ea typeface="Calibri"/>
                          <a:cs typeface="Times New Roman"/>
                        </a:rPr>
                        <a:t>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a:latin typeface="Calibri"/>
                          <a:ea typeface="Calibri"/>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$50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$50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-50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1"/>
                  </a:ext>
                </a:extLst>
              </a:tr>
              <a:tr h="275636">
                <a:tc>
                  <a:txBody>
                    <a:bodyPr/>
                    <a:lstStyle/>
                    <a:p>
                      <a:pPr marL="0" marR="0" algn="ctr">
                        <a:lnSpc>
                          <a:spcPct val="115000"/>
                        </a:lnSpc>
                        <a:spcBef>
                          <a:spcPts val="0"/>
                        </a:spcBef>
                        <a:spcAft>
                          <a:spcPts val="1000"/>
                        </a:spcAft>
                      </a:pPr>
                      <a:r>
                        <a:rPr lang="en-US" sz="1500">
                          <a:latin typeface="Calibri"/>
                          <a:ea typeface="Calibri"/>
                          <a:cs typeface="Times New Roman"/>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a:latin typeface="Calibri"/>
                          <a:ea typeface="Calibri"/>
                          <a:cs typeface="Times New Roman"/>
                        </a:rPr>
                        <a:t>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7</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  50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90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140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$12.85</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105</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$15</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2"/>
                  </a:ext>
                </a:extLst>
              </a:tr>
              <a:tr h="275636">
                <a:tc>
                  <a:txBody>
                    <a:bodyPr/>
                    <a:lstStyle/>
                    <a:p>
                      <a:pPr marL="0" marR="0" algn="ctr">
                        <a:lnSpc>
                          <a:spcPct val="115000"/>
                        </a:lnSpc>
                        <a:spcBef>
                          <a:spcPts val="0"/>
                        </a:spcBef>
                        <a:spcAft>
                          <a:spcPts val="1000"/>
                        </a:spcAft>
                      </a:pPr>
                      <a:r>
                        <a:rPr lang="en-US" sz="1500">
                          <a:latin typeface="Calibri"/>
                          <a:ea typeface="Calibri"/>
                          <a:cs typeface="Times New Roman"/>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a:latin typeface="Calibri"/>
                          <a:ea typeface="Calibri"/>
                          <a:cs typeface="Times New Roman"/>
                        </a:rPr>
                        <a:t>20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  50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180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15</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3"/>
                  </a:ext>
                </a:extLst>
              </a:tr>
              <a:tr h="275636">
                <a:tc>
                  <a:txBody>
                    <a:bodyPr/>
                    <a:lstStyle/>
                    <a:p>
                      <a:pPr marL="0" marR="0" algn="ctr">
                        <a:lnSpc>
                          <a:spcPct val="115000"/>
                        </a:lnSpc>
                        <a:spcBef>
                          <a:spcPts val="0"/>
                        </a:spcBef>
                        <a:spcAft>
                          <a:spcPts val="1000"/>
                        </a:spcAft>
                      </a:pPr>
                      <a:r>
                        <a:rPr lang="en-US" sz="1500">
                          <a:latin typeface="Calibri"/>
                          <a:ea typeface="Calibri"/>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a:latin typeface="Calibri"/>
                          <a:ea typeface="Calibri"/>
                          <a:cs typeface="Times New Roman"/>
                        </a:rPr>
                        <a:t>38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  50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270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15</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4"/>
                  </a:ext>
                </a:extLst>
              </a:tr>
              <a:tr h="275636">
                <a:tc>
                  <a:txBody>
                    <a:bodyPr/>
                    <a:lstStyle/>
                    <a:p>
                      <a:pPr marL="0" marR="0" algn="ctr">
                        <a:lnSpc>
                          <a:spcPct val="115000"/>
                        </a:lnSpc>
                        <a:spcBef>
                          <a:spcPts val="0"/>
                        </a:spcBef>
                        <a:spcAft>
                          <a:spcPts val="1000"/>
                        </a:spcAft>
                      </a:pPr>
                      <a:r>
                        <a:rPr lang="en-US" sz="1500">
                          <a:latin typeface="Calibri"/>
                          <a:ea typeface="Calibri"/>
                          <a:cs typeface="Times New Roman"/>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a:latin typeface="Calibri"/>
                          <a:ea typeface="Calibri"/>
                          <a:cs typeface="Times New Roman"/>
                        </a:rPr>
                        <a:t>62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  50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360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15</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5"/>
                  </a:ext>
                </a:extLst>
              </a:tr>
              <a:tr h="275636">
                <a:tc>
                  <a:txBody>
                    <a:bodyPr/>
                    <a:lstStyle/>
                    <a:p>
                      <a:pPr marL="0" marR="0" algn="ctr">
                        <a:lnSpc>
                          <a:spcPct val="115000"/>
                        </a:lnSpc>
                        <a:spcBef>
                          <a:spcPts val="0"/>
                        </a:spcBef>
                        <a:spcAft>
                          <a:spcPts val="1000"/>
                        </a:spcAft>
                      </a:pPr>
                      <a:r>
                        <a:rPr lang="en-US" sz="1500">
                          <a:latin typeface="Calibri"/>
                          <a:ea typeface="Calibri"/>
                          <a:cs typeface="Times New Roman"/>
                        </a:rPr>
                        <a:t>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a:latin typeface="Calibri"/>
                          <a:ea typeface="Calibri"/>
                          <a:cs typeface="Times New Roman"/>
                        </a:rPr>
                        <a:t>90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  50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450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15</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6"/>
                  </a:ext>
                </a:extLst>
              </a:tr>
              <a:tr h="275636">
                <a:tc>
                  <a:txBody>
                    <a:bodyPr/>
                    <a:lstStyle/>
                    <a:p>
                      <a:pPr marL="0" marR="0" algn="ctr">
                        <a:lnSpc>
                          <a:spcPct val="115000"/>
                        </a:lnSpc>
                        <a:spcBef>
                          <a:spcPts val="0"/>
                        </a:spcBef>
                        <a:spcAft>
                          <a:spcPts val="1000"/>
                        </a:spcAft>
                      </a:pPr>
                      <a:r>
                        <a:rPr lang="en-US" sz="1500">
                          <a:latin typeface="Calibri"/>
                          <a:ea typeface="Calibri"/>
                          <a:cs typeface="Times New Roman"/>
                        </a:rPr>
                        <a:t>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a:latin typeface="Calibri"/>
                          <a:ea typeface="Calibri"/>
                          <a:cs typeface="Times New Roman"/>
                        </a:rPr>
                        <a:t>110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  50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540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15</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7"/>
                  </a:ext>
                </a:extLst>
              </a:tr>
              <a:tr h="275636">
                <a:tc>
                  <a:txBody>
                    <a:bodyPr/>
                    <a:lstStyle/>
                    <a:p>
                      <a:pPr marL="0" marR="0" algn="ctr">
                        <a:lnSpc>
                          <a:spcPct val="115000"/>
                        </a:lnSpc>
                        <a:spcBef>
                          <a:spcPts val="0"/>
                        </a:spcBef>
                        <a:spcAft>
                          <a:spcPts val="1000"/>
                        </a:spcAft>
                      </a:pPr>
                      <a:r>
                        <a:rPr lang="en-US" sz="1500">
                          <a:latin typeface="Calibri"/>
                          <a:ea typeface="Calibri"/>
                          <a:cs typeface="Times New Roman"/>
                        </a:rPr>
                        <a:t>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a:latin typeface="Calibri"/>
                          <a:ea typeface="Calibri"/>
                          <a:cs typeface="Times New Roman"/>
                        </a:rPr>
                        <a:t>129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  50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630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15</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8"/>
                  </a:ext>
                </a:extLst>
              </a:tr>
              <a:tr h="275636">
                <a:tc>
                  <a:txBody>
                    <a:bodyPr/>
                    <a:lstStyle/>
                    <a:p>
                      <a:pPr marL="0" marR="0" algn="ctr">
                        <a:lnSpc>
                          <a:spcPct val="115000"/>
                        </a:lnSpc>
                        <a:spcBef>
                          <a:spcPts val="0"/>
                        </a:spcBef>
                        <a:spcAft>
                          <a:spcPts val="1000"/>
                        </a:spcAft>
                      </a:pPr>
                      <a:r>
                        <a:rPr lang="en-US" sz="1500">
                          <a:latin typeface="Calibri"/>
                          <a:ea typeface="Calibri"/>
                          <a:cs typeface="Times New Roman"/>
                        </a:rPr>
                        <a:t>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a:latin typeface="Calibri"/>
                          <a:ea typeface="Calibri"/>
                          <a:cs typeface="Times New Roman"/>
                        </a:rPr>
                        <a:t>138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  50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720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15</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9"/>
                  </a:ext>
                </a:extLst>
              </a:tr>
              <a:tr h="275636">
                <a:tc>
                  <a:txBody>
                    <a:bodyPr/>
                    <a:lstStyle/>
                    <a:p>
                      <a:pPr marL="0" marR="0" algn="ctr">
                        <a:lnSpc>
                          <a:spcPct val="115000"/>
                        </a:lnSpc>
                        <a:spcBef>
                          <a:spcPts val="0"/>
                        </a:spcBef>
                        <a:spcAft>
                          <a:spcPts val="1000"/>
                        </a:spcAft>
                      </a:pPr>
                      <a:r>
                        <a:rPr lang="en-US" sz="1500">
                          <a:latin typeface="Calibri"/>
                          <a:ea typeface="Calibri"/>
                          <a:cs typeface="Times New Roman"/>
                        </a:rPr>
                        <a:t>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a:latin typeface="Calibri"/>
                          <a:ea typeface="Calibri"/>
                          <a:cs typeface="Times New Roman"/>
                        </a:rPr>
                        <a:t>144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  50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810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15</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10"/>
                  </a:ext>
                </a:extLst>
              </a:tr>
              <a:tr h="275636">
                <a:tc>
                  <a:txBody>
                    <a:bodyPr/>
                    <a:lstStyle/>
                    <a:p>
                      <a:pPr marL="0" marR="0" algn="ctr">
                        <a:lnSpc>
                          <a:spcPct val="115000"/>
                        </a:lnSpc>
                        <a:spcBef>
                          <a:spcPts val="0"/>
                        </a:spcBef>
                        <a:spcAft>
                          <a:spcPts val="1000"/>
                        </a:spcAft>
                      </a:pPr>
                      <a:r>
                        <a:rPr lang="en-US" sz="1500">
                          <a:latin typeface="Calibri"/>
                          <a:ea typeface="Calibri"/>
                          <a:cs typeface="Times New Roman"/>
                        </a:rPr>
                        <a:t>10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a:latin typeface="Calibri"/>
                          <a:ea typeface="Calibri"/>
                          <a:cs typeface="Times New Roman"/>
                        </a:rPr>
                        <a:t>148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  50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900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15</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11"/>
                  </a:ext>
                </a:extLst>
              </a:tr>
              <a:tr h="275636">
                <a:tc>
                  <a:txBody>
                    <a:bodyPr/>
                    <a:lstStyle/>
                    <a:p>
                      <a:pPr marL="0" marR="0" algn="ctr">
                        <a:lnSpc>
                          <a:spcPct val="115000"/>
                        </a:lnSpc>
                        <a:spcBef>
                          <a:spcPts val="0"/>
                        </a:spcBef>
                        <a:spcAft>
                          <a:spcPts val="1000"/>
                        </a:spcAft>
                      </a:pPr>
                      <a:r>
                        <a:rPr lang="en-US" sz="1500">
                          <a:latin typeface="Calibri"/>
                          <a:ea typeface="Calibri"/>
                          <a:cs typeface="Times New Roman"/>
                        </a:rPr>
                        <a:t>11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a:latin typeface="Calibri"/>
                          <a:ea typeface="Calibri"/>
                          <a:cs typeface="Times New Roman"/>
                        </a:rPr>
                        <a:t>145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  50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990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15</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12"/>
                  </a:ext>
                </a:extLst>
              </a:tr>
              <a:tr h="275636">
                <a:tc>
                  <a:txBody>
                    <a:bodyPr/>
                    <a:lstStyle/>
                    <a:p>
                      <a:pPr marL="0" marR="0" algn="ctr">
                        <a:lnSpc>
                          <a:spcPct val="115000"/>
                        </a:lnSpc>
                        <a:spcBef>
                          <a:spcPts val="0"/>
                        </a:spcBef>
                        <a:spcAft>
                          <a:spcPts val="1000"/>
                        </a:spcAft>
                      </a:pPr>
                      <a:r>
                        <a:rPr lang="en-US" sz="1500">
                          <a:latin typeface="Calibri"/>
                          <a:ea typeface="Calibri"/>
                          <a:cs typeface="Times New Roman"/>
                        </a:rPr>
                        <a:t>12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a:latin typeface="Calibri"/>
                          <a:ea typeface="Calibri"/>
                          <a:cs typeface="Times New Roman"/>
                        </a:rPr>
                        <a:t>135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  50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1080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15</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13"/>
                  </a:ext>
                </a:extLst>
              </a:tr>
            </a:tbl>
          </a:graphicData>
        </a:graphic>
      </p:graphicFrame>
    </p:spTree>
  </p:cSld>
  <p:clrMapOvr>
    <a:masterClrMapping/>
  </p:clrMapOvr>
  <p:transition spd="slow"/>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9"/>
          <p:cNvSpPr>
            <a:spLocks noChangeArrowheads="1"/>
          </p:cNvSpPr>
          <p:nvPr/>
        </p:nvSpPr>
        <p:spPr bwMode="auto">
          <a:xfrm>
            <a:off x="0" y="1219200"/>
            <a:ext cx="9144000" cy="5638800"/>
          </a:xfrm>
          <a:prstGeom prst="rect">
            <a:avLst/>
          </a:prstGeom>
          <a:solidFill>
            <a:schemeClr val="bg1"/>
          </a:solidFill>
          <a:ln w="9525" algn="ctr">
            <a:noFill/>
            <a:round/>
            <a:headEnd/>
            <a:tailEnd/>
          </a:ln>
        </p:spPr>
        <p:txBody>
          <a:bodyPr wrap="none"/>
          <a:lstStyle/>
          <a:p>
            <a:endParaRPr lang="en-US"/>
          </a:p>
        </p:txBody>
      </p:sp>
      <p:sp>
        <p:nvSpPr>
          <p:cNvPr id="107523" name="Rectangle 1"/>
          <p:cNvSpPr>
            <a:spLocks noChangeArrowheads="1"/>
          </p:cNvSpPr>
          <p:nvPr/>
        </p:nvSpPr>
        <p:spPr bwMode="auto">
          <a:xfrm>
            <a:off x="0" y="468313"/>
            <a:ext cx="9144000" cy="1970087"/>
          </a:xfrm>
          <a:prstGeom prst="rect">
            <a:avLst/>
          </a:prstGeom>
          <a:solidFill>
            <a:schemeClr val="bg1"/>
          </a:solidFill>
          <a:ln w="9525">
            <a:noFill/>
            <a:miter lim="800000"/>
            <a:headEnd/>
            <a:tailEnd/>
          </a:ln>
        </p:spPr>
        <p:txBody>
          <a:bodyPr tIns="0" bIns="0" anchor="ctr">
            <a:spAutoFit/>
          </a:bodyPr>
          <a:lstStyle/>
          <a:p>
            <a:pPr eaLnBrk="0" hangingPunct="0"/>
            <a:endParaRPr lang="en-US" sz="1600"/>
          </a:p>
          <a:p>
            <a:pPr eaLnBrk="0" hangingPunct="0">
              <a:buFontTx/>
              <a:buAutoNum type="arabicPeriod"/>
            </a:pPr>
            <a:r>
              <a:rPr lang="en-US" sz="1600">
                <a:solidFill>
                  <a:srgbClr val="003366"/>
                </a:solidFill>
                <a:latin typeface="Calibri" pitchFamily="34" charset="0"/>
                <a:cs typeface="Times New Roman" pitchFamily="18" charset="0"/>
              </a:rPr>
              <a:t>Complete the following table using the following formulas.</a:t>
            </a:r>
            <a:endParaRPr lang="en-US" sz="1600">
              <a:solidFill>
                <a:srgbClr val="003366"/>
              </a:solidFill>
              <a:latin typeface="Calibri" pitchFamily="34" charset="0"/>
            </a:endParaRPr>
          </a:p>
          <a:p>
            <a:pPr lvl="1" eaLnBrk="0" hangingPunct="0">
              <a:buFontTx/>
              <a:buAutoNum type="arabicPeriod"/>
            </a:pPr>
            <a:r>
              <a:rPr lang="en-US" sz="1600">
                <a:solidFill>
                  <a:srgbClr val="003366"/>
                </a:solidFill>
                <a:latin typeface="Calibri" pitchFamily="34" charset="0"/>
                <a:cs typeface="Times New Roman" pitchFamily="18" charset="0"/>
              </a:rPr>
              <a:t>Total Costs – fixed costs + variable costs</a:t>
            </a:r>
            <a:endParaRPr lang="en-US" sz="1600">
              <a:solidFill>
                <a:srgbClr val="003366"/>
              </a:solidFill>
              <a:latin typeface="Calibri" pitchFamily="34" charset="0"/>
              <a:ea typeface="Times New Roman" pitchFamily="18" charset="0"/>
              <a:cs typeface="Arial" pitchFamily="34" charset="0"/>
            </a:endParaRPr>
          </a:p>
          <a:p>
            <a:pPr lvl="1" eaLnBrk="0" hangingPunct="0">
              <a:buFontTx/>
              <a:buAutoNum type="arabicPeriod"/>
            </a:pPr>
            <a:r>
              <a:rPr lang="en-US" sz="1600">
                <a:solidFill>
                  <a:srgbClr val="003366"/>
                </a:solidFill>
                <a:latin typeface="Calibri" pitchFamily="34" charset="0"/>
                <a:cs typeface="Times New Roman" pitchFamily="18" charset="0"/>
              </a:rPr>
              <a:t>Marginal Costs – change between each unit of cost in total variable costs (90) divided by marginal product of labor</a:t>
            </a:r>
          </a:p>
          <a:p>
            <a:pPr lvl="1" eaLnBrk="0" hangingPunct="0">
              <a:buFontTx/>
              <a:buAutoNum type="arabicPeriod"/>
            </a:pPr>
            <a:r>
              <a:rPr lang="en-US" sz="1600">
                <a:solidFill>
                  <a:srgbClr val="003366"/>
                </a:solidFill>
                <a:latin typeface="Calibri" pitchFamily="34" charset="0"/>
                <a:cs typeface="Times New Roman" pitchFamily="18" charset="0"/>
              </a:rPr>
              <a:t>Total Revenue – marginal revenue X total product</a:t>
            </a:r>
          </a:p>
          <a:p>
            <a:pPr lvl="1" eaLnBrk="0" hangingPunct="0">
              <a:buFontTx/>
              <a:buAutoNum type="arabicPeriod"/>
            </a:pPr>
            <a:r>
              <a:rPr lang="en-US" sz="1600">
                <a:solidFill>
                  <a:srgbClr val="003366"/>
                </a:solidFill>
                <a:latin typeface="Calibri" pitchFamily="34" charset="0"/>
                <a:cs typeface="Times New Roman" pitchFamily="18" charset="0"/>
              </a:rPr>
              <a:t>Total Profits – total Revenue – total cost</a:t>
            </a:r>
            <a:endParaRPr lang="en-US" sz="1600">
              <a:solidFill>
                <a:srgbClr val="003366"/>
              </a:solidFill>
              <a:latin typeface="Calibri" pitchFamily="34" charset="0"/>
            </a:endParaRPr>
          </a:p>
          <a:p>
            <a:pPr eaLnBrk="0" hangingPunct="0"/>
            <a:endParaRPr lang="en-US" sz="1600"/>
          </a:p>
        </p:txBody>
      </p:sp>
      <p:sp>
        <p:nvSpPr>
          <p:cNvPr id="107524" name="Title 1"/>
          <p:cNvSpPr>
            <a:spLocks noGrp="1"/>
          </p:cNvSpPr>
          <p:nvPr>
            <p:ph type="title"/>
          </p:nvPr>
        </p:nvSpPr>
        <p:spPr>
          <a:xfrm>
            <a:off x="165100" y="152400"/>
            <a:ext cx="8674100" cy="533400"/>
          </a:xfrm>
          <a:solidFill>
            <a:schemeClr val="bg1"/>
          </a:solidFill>
        </p:spPr>
        <p:txBody>
          <a:bodyPr/>
          <a:lstStyle/>
          <a:p>
            <a:r>
              <a:rPr lang="en-US" sz="2800" smtClean="0">
                <a:latin typeface="Calibri" pitchFamily="34" charset="0"/>
              </a:rPr>
              <a:t>Application – Production, Costs, and Revenues</a:t>
            </a:r>
          </a:p>
        </p:txBody>
      </p:sp>
      <p:graphicFrame>
        <p:nvGraphicFramePr>
          <p:cNvPr id="9" name="Table 8"/>
          <p:cNvGraphicFramePr>
            <a:graphicFrameLocks noGrp="1"/>
          </p:cNvGraphicFramePr>
          <p:nvPr/>
        </p:nvGraphicFramePr>
        <p:xfrm>
          <a:off x="76200" y="2286000"/>
          <a:ext cx="8915400" cy="4393947"/>
        </p:xfrm>
        <a:graphic>
          <a:graphicData uri="http://schemas.openxmlformats.org/drawingml/2006/table">
            <a:tbl>
              <a:tblPr/>
              <a:tblGrid>
                <a:gridCol w="891540">
                  <a:extLst>
                    <a:ext uri="{9D8B030D-6E8A-4147-A177-3AD203B41FA5}">
                      <a16:colId xmlns:a16="http://schemas.microsoft.com/office/drawing/2014/main" val="20000"/>
                    </a:ext>
                  </a:extLst>
                </a:gridCol>
                <a:gridCol w="891540">
                  <a:extLst>
                    <a:ext uri="{9D8B030D-6E8A-4147-A177-3AD203B41FA5}">
                      <a16:colId xmlns:a16="http://schemas.microsoft.com/office/drawing/2014/main" val="20001"/>
                    </a:ext>
                  </a:extLst>
                </a:gridCol>
                <a:gridCol w="891540">
                  <a:extLst>
                    <a:ext uri="{9D8B030D-6E8A-4147-A177-3AD203B41FA5}">
                      <a16:colId xmlns:a16="http://schemas.microsoft.com/office/drawing/2014/main" val="20002"/>
                    </a:ext>
                  </a:extLst>
                </a:gridCol>
                <a:gridCol w="891540">
                  <a:extLst>
                    <a:ext uri="{9D8B030D-6E8A-4147-A177-3AD203B41FA5}">
                      <a16:colId xmlns:a16="http://schemas.microsoft.com/office/drawing/2014/main" val="20003"/>
                    </a:ext>
                  </a:extLst>
                </a:gridCol>
                <a:gridCol w="891540">
                  <a:extLst>
                    <a:ext uri="{9D8B030D-6E8A-4147-A177-3AD203B41FA5}">
                      <a16:colId xmlns:a16="http://schemas.microsoft.com/office/drawing/2014/main" val="20004"/>
                    </a:ext>
                  </a:extLst>
                </a:gridCol>
                <a:gridCol w="891540">
                  <a:extLst>
                    <a:ext uri="{9D8B030D-6E8A-4147-A177-3AD203B41FA5}">
                      <a16:colId xmlns:a16="http://schemas.microsoft.com/office/drawing/2014/main" val="20005"/>
                    </a:ext>
                  </a:extLst>
                </a:gridCol>
                <a:gridCol w="891540">
                  <a:extLst>
                    <a:ext uri="{9D8B030D-6E8A-4147-A177-3AD203B41FA5}">
                      <a16:colId xmlns:a16="http://schemas.microsoft.com/office/drawing/2014/main" val="20006"/>
                    </a:ext>
                  </a:extLst>
                </a:gridCol>
                <a:gridCol w="891540">
                  <a:extLst>
                    <a:ext uri="{9D8B030D-6E8A-4147-A177-3AD203B41FA5}">
                      <a16:colId xmlns:a16="http://schemas.microsoft.com/office/drawing/2014/main" val="20007"/>
                    </a:ext>
                  </a:extLst>
                </a:gridCol>
                <a:gridCol w="891540">
                  <a:extLst>
                    <a:ext uri="{9D8B030D-6E8A-4147-A177-3AD203B41FA5}">
                      <a16:colId xmlns:a16="http://schemas.microsoft.com/office/drawing/2014/main" val="20008"/>
                    </a:ext>
                  </a:extLst>
                </a:gridCol>
                <a:gridCol w="891540">
                  <a:extLst>
                    <a:ext uri="{9D8B030D-6E8A-4147-A177-3AD203B41FA5}">
                      <a16:colId xmlns:a16="http://schemas.microsoft.com/office/drawing/2014/main" val="20009"/>
                    </a:ext>
                  </a:extLst>
                </a:gridCol>
              </a:tblGrid>
              <a:tr h="810679">
                <a:tc>
                  <a:txBody>
                    <a:bodyPr/>
                    <a:lstStyle/>
                    <a:p>
                      <a:pPr marL="0" marR="0" algn="ctr">
                        <a:lnSpc>
                          <a:spcPct val="115000"/>
                        </a:lnSpc>
                        <a:spcBef>
                          <a:spcPts val="0"/>
                        </a:spcBef>
                        <a:spcAft>
                          <a:spcPts val="1000"/>
                        </a:spcAft>
                      </a:pPr>
                      <a:r>
                        <a:rPr lang="en-US" sz="1500" dirty="0">
                          <a:latin typeface="Calibri"/>
                          <a:ea typeface="Calibri"/>
                          <a:cs typeface="Times New Roman"/>
                        </a:rPr>
                        <a:t>Number of Workers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a:latin typeface="Calibri"/>
                          <a:ea typeface="Calibri"/>
                          <a:cs typeface="Times New Roman"/>
                        </a:rPr>
                        <a:t>Total Product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a:latin typeface="Calibri"/>
                          <a:ea typeface="Calibri"/>
                          <a:cs typeface="Times New Roman"/>
                        </a:rPr>
                        <a:t>Marginal Product of Labor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Total Fixed Costs</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Total Variable Costs</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Total Costs</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Marginal</a:t>
                      </a:r>
                      <a:r>
                        <a:rPr lang="en-US" sz="1500" baseline="0" dirty="0" smtClean="0">
                          <a:latin typeface="Calibri"/>
                          <a:ea typeface="Calibri"/>
                          <a:cs typeface="Times New Roman"/>
                        </a:rPr>
                        <a:t> Costs</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Total Revenue</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Marginal Revenue</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Total Profit</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0"/>
                  </a:ext>
                </a:extLst>
              </a:tr>
              <a:tr h="275636">
                <a:tc>
                  <a:txBody>
                    <a:bodyPr/>
                    <a:lstStyle/>
                    <a:p>
                      <a:pPr marL="0" marR="0" algn="ctr">
                        <a:lnSpc>
                          <a:spcPct val="115000"/>
                        </a:lnSpc>
                        <a:spcBef>
                          <a:spcPts val="0"/>
                        </a:spcBef>
                        <a:spcAft>
                          <a:spcPts val="1000"/>
                        </a:spcAft>
                      </a:pPr>
                      <a:r>
                        <a:rPr lang="en-US" sz="1500" dirty="0" smtClean="0">
                          <a:latin typeface="Calibri"/>
                          <a:ea typeface="Calibri"/>
                          <a:cs typeface="Times New Roman"/>
                        </a:rPr>
                        <a:t>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a:latin typeface="Calibri"/>
                          <a:ea typeface="Calibri"/>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$50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$50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-50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1"/>
                  </a:ext>
                </a:extLst>
              </a:tr>
              <a:tr h="275636">
                <a:tc>
                  <a:txBody>
                    <a:bodyPr/>
                    <a:lstStyle/>
                    <a:p>
                      <a:pPr marL="0" marR="0" algn="ctr">
                        <a:lnSpc>
                          <a:spcPct val="115000"/>
                        </a:lnSpc>
                        <a:spcBef>
                          <a:spcPts val="0"/>
                        </a:spcBef>
                        <a:spcAft>
                          <a:spcPts val="1000"/>
                        </a:spcAft>
                      </a:pPr>
                      <a:r>
                        <a:rPr lang="en-US" sz="1500">
                          <a:latin typeface="Calibri"/>
                          <a:ea typeface="Calibri"/>
                          <a:cs typeface="Times New Roman"/>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a:latin typeface="Calibri"/>
                          <a:ea typeface="Calibri"/>
                          <a:cs typeface="Times New Roman"/>
                        </a:rPr>
                        <a:t>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7</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  50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90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140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$12.85</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105</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$15</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-35</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2"/>
                  </a:ext>
                </a:extLst>
              </a:tr>
              <a:tr h="275636">
                <a:tc>
                  <a:txBody>
                    <a:bodyPr/>
                    <a:lstStyle/>
                    <a:p>
                      <a:pPr marL="0" marR="0" algn="ctr">
                        <a:lnSpc>
                          <a:spcPct val="115000"/>
                        </a:lnSpc>
                        <a:spcBef>
                          <a:spcPts val="0"/>
                        </a:spcBef>
                        <a:spcAft>
                          <a:spcPts val="1000"/>
                        </a:spcAft>
                      </a:pPr>
                      <a:r>
                        <a:rPr lang="en-US" sz="1500">
                          <a:latin typeface="Calibri"/>
                          <a:ea typeface="Calibri"/>
                          <a:cs typeface="Times New Roman"/>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a:latin typeface="Calibri"/>
                          <a:ea typeface="Calibri"/>
                          <a:cs typeface="Times New Roman"/>
                        </a:rPr>
                        <a:t>20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  50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180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15</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3"/>
                  </a:ext>
                </a:extLst>
              </a:tr>
              <a:tr h="275636">
                <a:tc>
                  <a:txBody>
                    <a:bodyPr/>
                    <a:lstStyle/>
                    <a:p>
                      <a:pPr marL="0" marR="0" algn="ctr">
                        <a:lnSpc>
                          <a:spcPct val="115000"/>
                        </a:lnSpc>
                        <a:spcBef>
                          <a:spcPts val="0"/>
                        </a:spcBef>
                        <a:spcAft>
                          <a:spcPts val="1000"/>
                        </a:spcAft>
                      </a:pPr>
                      <a:r>
                        <a:rPr lang="en-US" sz="1500">
                          <a:latin typeface="Calibri"/>
                          <a:ea typeface="Calibri"/>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a:latin typeface="Calibri"/>
                          <a:ea typeface="Calibri"/>
                          <a:cs typeface="Times New Roman"/>
                        </a:rPr>
                        <a:t>38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  50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270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15</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4"/>
                  </a:ext>
                </a:extLst>
              </a:tr>
              <a:tr h="275636">
                <a:tc>
                  <a:txBody>
                    <a:bodyPr/>
                    <a:lstStyle/>
                    <a:p>
                      <a:pPr marL="0" marR="0" algn="ctr">
                        <a:lnSpc>
                          <a:spcPct val="115000"/>
                        </a:lnSpc>
                        <a:spcBef>
                          <a:spcPts val="0"/>
                        </a:spcBef>
                        <a:spcAft>
                          <a:spcPts val="1000"/>
                        </a:spcAft>
                      </a:pPr>
                      <a:r>
                        <a:rPr lang="en-US" sz="1500">
                          <a:latin typeface="Calibri"/>
                          <a:ea typeface="Calibri"/>
                          <a:cs typeface="Times New Roman"/>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a:latin typeface="Calibri"/>
                          <a:ea typeface="Calibri"/>
                          <a:cs typeface="Times New Roman"/>
                        </a:rPr>
                        <a:t>62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  50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360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15</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5"/>
                  </a:ext>
                </a:extLst>
              </a:tr>
              <a:tr h="275636">
                <a:tc>
                  <a:txBody>
                    <a:bodyPr/>
                    <a:lstStyle/>
                    <a:p>
                      <a:pPr marL="0" marR="0" algn="ctr">
                        <a:lnSpc>
                          <a:spcPct val="115000"/>
                        </a:lnSpc>
                        <a:spcBef>
                          <a:spcPts val="0"/>
                        </a:spcBef>
                        <a:spcAft>
                          <a:spcPts val="1000"/>
                        </a:spcAft>
                      </a:pPr>
                      <a:r>
                        <a:rPr lang="en-US" sz="1500">
                          <a:latin typeface="Calibri"/>
                          <a:ea typeface="Calibri"/>
                          <a:cs typeface="Times New Roman"/>
                        </a:rPr>
                        <a:t>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a:latin typeface="Calibri"/>
                          <a:ea typeface="Calibri"/>
                          <a:cs typeface="Times New Roman"/>
                        </a:rPr>
                        <a:t>90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  50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450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15</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6"/>
                  </a:ext>
                </a:extLst>
              </a:tr>
              <a:tr h="275636">
                <a:tc>
                  <a:txBody>
                    <a:bodyPr/>
                    <a:lstStyle/>
                    <a:p>
                      <a:pPr marL="0" marR="0" algn="ctr">
                        <a:lnSpc>
                          <a:spcPct val="115000"/>
                        </a:lnSpc>
                        <a:spcBef>
                          <a:spcPts val="0"/>
                        </a:spcBef>
                        <a:spcAft>
                          <a:spcPts val="1000"/>
                        </a:spcAft>
                      </a:pPr>
                      <a:r>
                        <a:rPr lang="en-US" sz="1500">
                          <a:latin typeface="Calibri"/>
                          <a:ea typeface="Calibri"/>
                          <a:cs typeface="Times New Roman"/>
                        </a:rPr>
                        <a:t>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a:latin typeface="Calibri"/>
                          <a:ea typeface="Calibri"/>
                          <a:cs typeface="Times New Roman"/>
                        </a:rPr>
                        <a:t>110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  50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540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15</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7"/>
                  </a:ext>
                </a:extLst>
              </a:tr>
              <a:tr h="275636">
                <a:tc>
                  <a:txBody>
                    <a:bodyPr/>
                    <a:lstStyle/>
                    <a:p>
                      <a:pPr marL="0" marR="0" algn="ctr">
                        <a:lnSpc>
                          <a:spcPct val="115000"/>
                        </a:lnSpc>
                        <a:spcBef>
                          <a:spcPts val="0"/>
                        </a:spcBef>
                        <a:spcAft>
                          <a:spcPts val="1000"/>
                        </a:spcAft>
                      </a:pPr>
                      <a:r>
                        <a:rPr lang="en-US" sz="1500">
                          <a:latin typeface="Calibri"/>
                          <a:ea typeface="Calibri"/>
                          <a:cs typeface="Times New Roman"/>
                        </a:rPr>
                        <a:t>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a:latin typeface="Calibri"/>
                          <a:ea typeface="Calibri"/>
                          <a:cs typeface="Times New Roman"/>
                        </a:rPr>
                        <a:t>129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  50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630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15</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8"/>
                  </a:ext>
                </a:extLst>
              </a:tr>
              <a:tr h="275636">
                <a:tc>
                  <a:txBody>
                    <a:bodyPr/>
                    <a:lstStyle/>
                    <a:p>
                      <a:pPr marL="0" marR="0" algn="ctr">
                        <a:lnSpc>
                          <a:spcPct val="115000"/>
                        </a:lnSpc>
                        <a:spcBef>
                          <a:spcPts val="0"/>
                        </a:spcBef>
                        <a:spcAft>
                          <a:spcPts val="1000"/>
                        </a:spcAft>
                      </a:pPr>
                      <a:r>
                        <a:rPr lang="en-US" sz="1500">
                          <a:latin typeface="Calibri"/>
                          <a:ea typeface="Calibri"/>
                          <a:cs typeface="Times New Roman"/>
                        </a:rPr>
                        <a:t>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a:latin typeface="Calibri"/>
                          <a:ea typeface="Calibri"/>
                          <a:cs typeface="Times New Roman"/>
                        </a:rPr>
                        <a:t>138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  50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720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15</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9"/>
                  </a:ext>
                </a:extLst>
              </a:tr>
              <a:tr h="275636">
                <a:tc>
                  <a:txBody>
                    <a:bodyPr/>
                    <a:lstStyle/>
                    <a:p>
                      <a:pPr marL="0" marR="0" algn="ctr">
                        <a:lnSpc>
                          <a:spcPct val="115000"/>
                        </a:lnSpc>
                        <a:spcBef>
                          <a:spcPts val="0"/>
                        </a:spcBef>
                        <a:spcAft>
                          <a:spcPts val="1000"/>
                        </a:spcAft>
                      </a:pPr>
                      <a:r>
                        <a:rPr lang="en-US" sz="1500">
                          <a:latin typeface="Calibri"/>
                          <a:ea typeface="Calibri"/>
                          <a:cs typeface="Times New Roman"/>
                        </a:rPr>
                        <a:t>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a:latin typeface="Calibri"/>
                          <a:ea typeface="Calibri"/>
                          <a:cs typeface="Times New Roman"/>
                        </a:rPr>
                        <a:t>144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  50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810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15</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10"/>
                  </a:ext>
                </a:extLst>
              </a:tr>
              <a:tr h="275636">
                <a:tc>
                  <a:txBody>
                    <a:bodyPr/>
                    <a:lstStyle/>
                    <a:p>
                      <a:pPr marL="0" marR="0" algn="ctr">
                        <a:lnSpc>
                          <a:spcPct val="115000"/>
                        </a:lnSpc>
                        <a:spcBef>
                          <a:spcPts val="0"/>
                        </a:spcBef>
                        <a:spcAft>
                          <a:spcPts val="1000"/>
                        </a:spcAft>
                      </a:pPr>
                      <a:r>
                        <a:rPr lang="en-US" sz="1500">
                          <a:latin typeface="Calibri"/>
                          <a:ea typeface="Calibri"/>
                          <a:cs typeface="Times New Roman"/>
                        </a:rPr>
                        <a:t>10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a:latin typeface="Calibri"/>
                          <a:ea typeface="Calibri"/>
                          <a:cs typeface="Times New Roman"/>
                        </a:rPr>
                        <a:t>148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  50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900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15</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11"/>
                  </a:ext>
                </a:extLst>
              </a:tr>
              <a:tr h="275636">
                <a:tc>
                  <a:txBody>
                    <a:bodyPr/>
                    <a:lstStyle/>
                    <a:p>
                      <a:pPr marL="0" marR="0" algn="ctr">
                        <a:lnSpc>
                          <a:spcPct val="115000"/>
                        </a:lnSpc>
                        <a:spcBef>
                          <a:spcPts val="0"/>
                        </a:spcBef>
                        <a:spcAft>
                          <a:spcPts val="1000"/>
                        </a:spcAft>
                      </a:pPr>
                      <a:r>
                        <a:rPr lang="en-US" sz="1500">
                          <a:latin typeface="Calibri"/>
                          <a:ea typeface="Calibri"/>
                          <a:cs typeface="Times New Roman"/>
                        </a:rPr>
                        <a:t>11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a:latin typeface="Calibri"/>
                          <a:ea typeface="Calibri"/>
                          <a:cs typeface="Times New Roman"/>
                        </a:rPr>
                        <a:t>145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  50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990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15</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12"/>
                  </a:ext>
                </a:extLst>
              </a:tr>
              <a:tr h="275636">
                <a:tc>
                  <a:txBody>
                    <a:bodyPr/>
                    <a:lstStyle/>
                    <a:p>
                      <a:pPr marL="0" marR="0" algn="ctr">
                        <a:lnSpc>
                          <a:spcPct val="115000"/>
                        </a:lnSpc>
                        <a:spcBef>
                          <a:spcPts val="0"/>
                        </a:spcBef>
                        <a:spcAft>
                          <a:spcPts val="1000"/>
                        </a:spcAft>
                      </a:pPr>
                      <a:r>
                        <a:rPr lang="en-US" sz="1500">
                          <a:latin typeface="Calibri"/>
                          <a:ea typeface="Calibri"/>
                          <a:cs typeface="Times New Roman"/>
                        </a:rPr>
                        <a:t>12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a:latin typeface="Calibri"/>
                          <a:ea typeface="Calibri"/>
                          <a:cs typeface="Times New Roman"/>
                        </a:rPr>
                        <a:t>135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  50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1080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15</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13"/>
                  </a:ext>
                </a:extLst>
              </a:tr>
            </a:tbl>
          </a:graphicData>
        </a:graphic>
      </p:graphicFrame>
    </p:spTree>
  </p:cSld>
  <p:clrMapOvr>
    <a:masterClrMapping/>
  </p:clrMapOvr>
  <p:transition spd="slow"/>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9"/>
          <p:cNvSpPr>
            <a:spLocks noChangeArrowheads="1"/>
          </p:cNvSpPr>
          <p:nvPr/>
        </p:nvSpPr>
        <p:spPr bwMode="auto">
          <a:xfrm>
            <a:off x="0" y="1219200"/>
            <a:ext cx="9144000" cy="5638800"/>
          </a:xfrm>
          <a:prstGeom prst="rect">
            <a:avLst/>
          </a:prstGeom>
          <a:solidFill>
            <a:schemeClr val="bg1"/>
          </a:solidFill>
          <a:ln w="9525" algn="ctr">
            <a:noFill/>
            <a:round/>
            <a:headEnd/>
            <a:tailEnd/>
          </a:ln>
        </p:spPr>
        <p:txBody>
          <a:bodyPr wrap="none"/>
          <a:lstStyle/>
          <a:p>
            <a:endParaRPr lang="en-US"/>
          </a:p>
        </p:txBody>
      </p:sp>
      <p:sp>
        <p:nvSpPr>
          <p:cNvPr id="108547" name="Rectangle 1"/>
          <p:cNvSpPr>
            <a:spLocks noChangeArrowheads="1"/>
          </p:cNvSpPr>
          <p:nvPr/>
        </p:nvSpPr>
        <p:spPr bwMode="auto">
          <a:xfrm>
            <a:off x="0" y="468313"/>
            <a:ext cx="9144000" cy="1970087"/>
          </a:xfrm>
          <a:prstGeom prst="rect">
            <a:avLst/>
          </a:prstGeom>
          <a:solidFill>
            <a:schemeClr val="bg1"/>
          </a:solidFill>
          <a:ln w="9525">
            <a:noFill/>
            <a:miter lim="800000"/>
            <a:headEnd/>
            <a:tailEnd/>
          </a:ln>
        </p:spPr>
        <p:txBody>
          <a:bodyPr tIns="0" bIns="0" anchor="ctr">
            <a:spAutoFit/>
          </a:bodyPr>
          <a:lstStyle/>
          <a:p>
            <a:pPr eaLnBrk="0" hangingPunct="0"/>
            <a:endParaRPr lang="en-US" sz="1600"/>
          </a:p>
          <a:p>
            <a:pPr eaLnBrk="0" hangingPunct="0">
              <a:buFontTx/>
              <a:buAutoNum type="arabicPeriod"/>
            </a:pPr>
            <a:r>
              <a:rPr lang="en-US" sz="1600">
                <a:solidFill>
                  <a:srgbClr val="003366"/>
                </a:solidFill>
                <a:latin typeface="Calibri" pitchFamily="34" charset="0"/>
                <a:cs typeface="Times New Roman" pitchFamily="18" charset="0"/>
              </a:rPr>
              <a:t>Complete the following table using the following formulas.</a:t>
            </a:r>
            <a:endParaRPr lang="en-US" sz="1600">
              <a:solidFill>
                <a:srgbClr val="003366"/>
              </a:solidFill>
              <a:latin typeface="Calibri" pitchFamily="34" charset="0"/>
            </a:endParaRPr>
          </a:p>
          <a:p>
            <a:pPr lvl="1" eaLnBrk="0" hangingPunct="0">
              <a:buFontTx/>
              <a:buAutoNum type="arabicPeriod"/>
            </a:pPr>
            <a:r>
              <a:rPr lang="en-US" sz="1600">
                <a:solidFill>
                  <a:srgbClr val="003366"/>
                </a:solidFill>
                <a:latin typeface="Calibri" pitchFamily="34" charset="0"/>
                <a:cs typeface="Times New Roman" pitchFamily="18" charset="0"/>
              </a:rPr>
              <a:t>Total Costs – fixed costs + variable costs</a:t>
            </a:r>
            <a:endParaRPr lang="en-US" sz="1600">
              <a:solidFill>
                <a:srgbClr val="003366"/>
              </a:solidFill>
              <a:latin typeface="Calibri" pitchFamily="34" charset="0"/>
              <a:ea typeface="Times New Roman" pitchFamily="18" charset="0"/>
              <a:cs typeface="Arial" pitchFamily="34" charset="0"/>
            </a:endParaRPr>
          </a:p>
          <a:p>
            <a:pPr lvl="1" eaLnBrk="0" hangingPunct="0">
              <a:buFontTx/>
              <a:buAutoNum type="arabicPeriod"/>
            </a:pPr>
            <a:r>
              <a:rPr lang="en-US" sz="1600">
                <a:solidFill>
                  <a:srgbClr val="003366"/>
                </a:solidFill>
                <a:latin typeface="Calibri" pitchFamily="34" charset="0"/>
                <a:cs typeface="Times New Roman" pitchFamily="18" charset="0"/>
              </a:rPr>
              <a:t>Marginal Costs – change between each unit of cost in total variable costs (90) divided by marginal product of labor</a:t>
            </a:r>
          </a:p>
          <a:p>
            <a:pPr lvl="1" eaLnBrk="0" hangingPunct="0">
              <a:buFontTx/>
              <a:buAutoNum type="arabicPeriod"/>
            </a:pPr>
            <a:r>
              <a:rPr lang="en-US" sz="1600">
                <a:solidFill>
                  <a:srgbClr val="003366"/>
                </a:solidFill>
                <a:latin typeface="Calibri" pitchFamily="34" charset="0"/>
                <a:cs typeface="Times New Roman" pitchFamily="18" charset="0"/>
              </a:rPr>
              <a:t>Total Revenue – marginal revenue X total product</a:t>
            </a:r>
          </a:p>
          <a:p>
            <a:pPr lvl="1" eaLnBrk="0" hangingPunct="0">
              <a:buFontTx/>
              <a:buAutoNum type="arabicPeriod"/>
            </a:pPr>
            <a:r>
              <a:rPr lang="en-US" sz="1600">
                <a:solidFill>
                  <a:srgbClr val="003366"/>
                </a:solidFill>
                <a:latin typeface="Calibri" pitchFamily="34" charset="0"/>
                <a:cs typeface="Times New Roman" pitchFamily="18" charset="0"/>
              </a:rPr>
              <a:t>Total Profits – total Revenue – total cost</a:t>
            </a:r>
            <a:endParaRPr lang="en-US" sz="1600">
              <a:solidFill>
                <a:srgbClr val="003366"/>
              </a:solidFill>
              <a:latin typeface="Calibri" pitchFamily="34" charset="0"/>
            </a:endParaRPr>
          </a:p>
          <a:p>
            <a:pPr eaLnBrk="0" hangingPunct="0"/>
            <a:endParaRPr lang="en-US" sz="1600"/>
          </a:p>
        </p:txBody>
      </p:sp>
      <p:sp>
        <p:nvSpPr>
          <p:cNvPr id="108548" name="Title 1"/>
          <p:cNvSpPr>
            <a:spLocks noGrp="1"/>
          </p:cNvSpPr>
          <p:nvPr>
            <p:ph type="title"/>
          </p:nvPr>
        </p:nvSpPr>
        <p:spPr>
          <a:xfrm>
            <a:off x="165100" y="152400"/>
            <a:ext cx="8674100" cy="533400"/>
          </a:xfrm>
          <a:solidFill>
            <a:schemeClr val="bg1"/>
          </a:solidFill>
        </p:spPr>
        <p:txBody>
          <a:bodyPr/>
          <a:lstStyle/>
          <a:p>
            <a:r>
              <a:rPr lang="en-US" sz="2800" smtClean="0">
                <a:latin typeface="Calibri" pitchFamily="34" charset="0"/>
              </a:rPr>
              <a:t>Application – Production, Costs, and Revenues</a:t>
            </a:r>
          </a:p>
        </p:txBody>
      </p:sp>
      <p:graphicFrame>
        <p:nvGraphicFramePr>
          <p:cNvPr id="9" name="Table 8"/>
          <p:cNvGraphicFramePr>
            <a:graphicFrameLocks noGrp="1"/>
          </p:cNvGraphicFramePr>
          <p:nvPr/>
        </p:nvGraphicFramePr>
        <p:xfrm>
          <a:off x="76200" y="2286000"/>
          <a:ext cx="8915400" cy="4393947"/>
        </p:xfrm>
        <a:graphic>
          <a:graphicData uri="http://schemas.openxmlformats.org/drawingml/2006/table">
            <a:tbl>
              <a:tblPr/>
              <a:tblGrid>
                <a:gridCol w="891540">
                  <a:extLst>
                    <a:ext uri="{9D8B030D-6E8A-4147-A177-3AD203B41FA5}">
                      <a16:colId xmlns:a16="http://schemas.microsoft.com/office/drawing/2014/main" val="20000"/>
                    </a:ext>
                  </a:extLst>
                </a:gridCol>
                <a:gridCol w="891540">
                  <a:extLst>
                    <a:ext uri="{9D8B030D-6E8A-4147-A177-3AD203B41FA5}">
                      <a16:colId xmlns:a16="http://schemas.microsoft.com/office/drawing/2014/main" val="20001"/>
                    </a:ext>
                  </a:extLst>
                </a:gridCol>
                <a:gridCol w="891540">
                  <a:extLst>
                    <a:ext uri="{9D8B030D-6E8A-4147-A177-3AD203B41FA5}">
                      <a16:colId xmlns:a16="http://schemas.microsoft.com/office/drawing/2014/main" val="20002"/>
                    </a:ext>
                  </a:extLst>
                </a:gridCol>
                <a:gridCol w="891540">
                  <a:extLst>
                    <a:ext uri="{9D8B030D-6E8A-4147-A177-3AD203B41FA5}">
                      <a16:colId xmlns:a16="http://schemas.microsoft.com/office/drawing/2014/main" val="20003"/>
                    </a:ext>
                  </a:extLst>
                </a:gridCol>
                <a:gridCol w="891540">
                  <a:extLst>
                    <a:ext uri="{9D8B030D-6E8A-4147-A177-3AD203B41FA5}">
                      <a16:colId xmlns:a16="http://schemas.microsoft.com/office/drawing/2014/main" val="20004"/>
                    </a:ext>
                  </a:extLst>
                </a:gridCol>
                <a:gridCol w="891540">
                  <a:extLst>
                    <a:ext uri="{9D8B030D-6E8A-4147-A177-3AD203B41FA5}">
                      <a16:colId xmlns:a16="http://schemas.microsoft.com/office/drawing/2014/main" val="20005"/>
                    </a:ext>
                  </a:extLst>
                </a:gridCol>
                <a:gridCol w="891540">
                  <a:extLst>
                    <a:ext uri="{9D8B030D-6E8A-4147-A177-3AD203B41FA5}">
                      <a16:colId xmlns:a16="http://schemas.microsoft.com/office/drawing/2014/main" val="20006"/>
                    </a:ext>
                  </a:extLst>
                </a:gridCol>
                <a:gridCol w="891540">
                  <a:extLst>
                    <a:ext uri="{9D8B030D-6E8A-4147-A177-3AD203B41FA5}">
                      <a16:colId xmlns:a16="http://schemas.microsoft.com/office/drawing/2014/main" val="20007"/>
                    </a:ext>
                  </a:extLst>
                </a:gridCol>
                <a:gridCol w="891540">
                  <a:extLst>
                    <a:ext uri="{9D8B030D-6E8A-4147-A177-3AD203B41FA5}">
                      <a16:colId xmlns:a16="http://schemas.microsoft.com/office/drawing/2014/main" val="20008"/>
                    </a:ext>
                  </a:extLst>
                </a:gridCol>
                <a:gridCol w="891540">
                  <a:extLst>
                    <a:ext uri="{9D8B030D-6E8A-4147-A177-3AD203B41FA5}">
                      <a16:colId xmlns:a16="http://schemas.microsoft.com/office/drawing/2014/main" val="20009"/>
                    </a:ext>
                  </a:extLst>
                </a:gridCol>
              </a:tblGrid>
              <a:tr h="810679">
                <a:tc>
                  <a:txBody>
                    <a:bodyPr/>
                    <a:lstStyle/>
                    <a:p>
                      <a:pPr marL="0" marR="0" algn="ctr">
                        <a:lnSpc>
                          <a:spcPct val="115000"/>
                        </a:lnSpc>
                        <a:spcBef>
                          <a:spcPts val="0"/>
                        </a:spcBef>
                        <a:spcAft>
                          <a:spcPts val="1000"/>
                        </a:spcAft>
                      </a:pPr>
                      <a:r>
                        <a:rPr lang="en-US" sz="1500" dirty="0">
                          <a:latin typeface="Calibri"/>
                          <a:ea typeface="Calibri"/>
                          <a:cs typeface="Times New Roman"/>
                        </a:rPr>
                        <a:t>Number of Workers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a:latin typeface="Calibri"/>
                          <a:ea typeface="Calibri"/>
                          <a:cs typeface="Times New Roman"/>
                        </a:rPr>
                        <a:t>Total Product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a:latin typeface="Calibri"/>
                          <a:ea typeface="Calibri"/>
                          <a:cs typeface="Times New Roman"/>
                        </a:rPr>
                        <a:t>Marginal Product of Labor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Total Fixed Costs</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Total Variable Costs</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Total Costs</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Marginal</a:t>
                      </a:r>
                      <a:r>
                        <a:rPr lang="en-US" sz="1500" baseline="0" dirty="0" smtClean="0">
                          <a:latin typeface="Calibri"/>
                          <a:ea typeface="Calibri"/>
                          <a:cs typeface="Times New Roman"/>
                        </a:rPr>
                        <a:t> Costs</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Total Revenue</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Marginal Revenue</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Total Profit</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0"/>
                  </a:ext>
                </a:extLst>
              </a:tr>
              <a:tr h="275636">
                <a:tc>
                  <a:txBody>
                    <a:bodyPr/>
                    <a:lstStyle/>
                    <a:p>
                      <a:pPr marL="0" marR="0" algn="ctr">
                        <a:lnSpc>
                          <a:spcPct val="115000"/>
                        </a:lnSpc>
                        <a:spcBef>
                          <a:spcPts val="0"/>
                        </a:spcBef>
                        <a:spcAft>
                          <a:spcPts val="1000"/>
                        </a:spcAft>
                      </a:pPr>
                      <a:r>
                        <a:rPr lang="en-US" sz="1500" dirty="0" smtClean="0">
                          <a:latin typeface="Calibri"/>
                          <a:ea typeface="Calibri"/>
                          <a:cs typeface="Times New Roman"/>
                        </a:rPr>
                        <a:t>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a:latin typeface="Calibri"/>
                          <a:ea typeface="Calibri"/>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$50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$50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-50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1"/>
                  </a:ext>
                </a:extLst>
              </a:tr>
              <a:tr h="275636">
                <a:tc>
                  <a:txBody>
                    <a:bodyPr/>
                    <a:lstStyle/>
                    <a:p>
                      <a:pPr marL="0" marR="0" algn="ctr">
                        <a:lnSpc>
                          <a:spcPct val="115000"/>
                        </a:lnSpc>
                        <a:spcBef>
                          <a:spcPts val="0"/>
                        </a:spcBef>
                        <a:spcAft>
                          <a:spcPts val="1000"/>
                        </a:spcAft>
                      </a:pPr>
                      <a:r>
                        <a:rPr lang="en-US" sz="1500">
                          <a:latin typeface="Calibri"/>
                          <a:ea typeface="Calibri"/>
                          <a:cs typeface="Times New Roman"/>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a:latin typeface="Calibri"/>
                          <a:ea typeface="Calibri"/>
                          <a:cs typeface="Times New Roman"/>
                        </a:rPr>
                        <a:t>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7</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  50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90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140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$12.85</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105</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$15</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-35</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2"/>
                  </a:ext>
                </a:extLst>
              </a:tr>
              <a:tr h="275636">
                <a:tc>
                  <a:txBody>
                    <a:bodyPr/>
                    <a:lstStyle/>
                    <a:p>
                      <a:pPr marL="0" marR="0" algn="ctr">
                        <a:lnSpc>
                          <a:spcPct val="115000"/>
                        </a:lnSpc>
                        <a:spcBef>
                          <a:spcPts val="0"/>
                        </a:spcBef>
                        <a:spcAft>
                          <a:spcPts val="1000"/>
                        </a:spcAft>
                      </a:pPr>
                      <a:r>
                        <a:rPr lang="en-US" sz="1500">
                          <a:latin typeface="Calibri"/>
                          <a:ea typeface="Calibri"/>
                          <a:cs typeface="Times New Roman"/>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a:latin typeface="Calibri"/>
                          <a:ea typeface="Calibri"/>
                          <a:cs typeface="Times New Roman"/>
                        </a:rPr>
                        <a:t>20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13</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  50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180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15</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3"/>
                  </a:ext>
                </a:extLst>
              </a:tr>
              <a:tr h="275636">
                <a:tc>
                  <a:txBody>
                    <a:bodyPr/>
                    <a:lstStyle/>
                    <a:p>
                      <a:pPr marL="0" marR="0" algn="ctr">
                        <a:lnSpc>
                          <a:spcPct val="115000"/>
                        </a:lnSpc>
                        <a:spcBef>
                          <a:spcPts val="0"/>
                        </a:spcBef>
                        <a:spcAft>
                          <a:spcPts val="1000"/>
                        </a:spcAft>
                      </a:pPr>
                      <a:r>
                        <a:rPr lang="en-US" sz="1500">
                          <a:latin typeface="Calibri"/>
                          <a:ea typeface="Calibri"/>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a:latin typeface="Calibri"/>
                          <a:ea typeface="Calibri"/>
                          <a:cs typeface="Times New Roman"/>
                        </a:rPr>
                        <a:t>38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  50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270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15</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4"/>
                  </a:ext>
                </a:extLst>
              </a:tr>
              <a:tr h="275636">
                <a:tc>
                  <a:txBody>
                    <a:bodyPr/>
                    <a:lstStyle/>
                    <a:p>
                      <a:pPr marL="0" marR="0" algn="ctr">
                        <a:lnSpc>
                          <a:spcPct val="115000"/>
                        </a:lnSpc>
                        <a:spcBef>
                          <a:spcPts val="0"/>
                        </a:spcBef>
                        <a:spcAft>
                          <a:spcPts val="1000"/>
                        </a:spcAft>
                      </a:pPr>
                      <a:r>
                        <a:rPr lang="en-US" sz="1500">
                          <a:latin typeface="Calibri"/>
                          <a:ea typeface="Calibri"/>
                          <a:cs typeface="Times New Roman"/>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a:latin typeface="Calibri"/>
                          <a:ea typeface="Calibri"/>
                          <a:cs typeface="Times New Roman"/>
                        </a:rPr>
                        <a:t>62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  50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360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15</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5"/>
                  </a:ext>
                </a:extLst>
              </a:tr>
              <a:tr h="275636">
                <a:tc>
                  <a:txBody>
                    <a:bodyPr/>
                    <a:lstStyle/>
                    <a:p>
                      <a:pPr marL="0" marR="0" algn="ctr">
                        <a:lnSpc>
                          <a:spcPct val="115000"/>
                        </a:lnSpc>
                        <a:spcBef>
                          <a:spcPts val="0"/>
                        </a:spcBef>
                        <a:spcAft>
                          <a:spcPts val="1000"/>
                        </a:spcAft>
                      </a:pPr>
                      <a:r>
                        <a:rPr lang="en-US" sz="1500">
                          <a:latin typeface="Calibri"/>
                          <a:ea typeface="Calibri"/>
                          <a:cs typeface="Times New Roman"/>
                        </a:rPr>
                        <a:t>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a:latin typeface="Calibri"/>
                          <a:ea typeface="Calibri"/>
                          <a:cs typeface="Times New Roman"/>
                        </a:rPr>
                        <a:t>90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  50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450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15</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6"/>
                  </a:ext>
                </a:extLst>
              </a:tr>
              <a:tr h="275636">
                <a:tc>
                  <a:txBody>
                    <a:bodyPr/>
                    <a:lstStyle/>
                    <a:p>
                      <a:pPr marL="0" marR="0" algn="ctr">
                        <a:lnSpc>
                          <a:spcPct val="115000"/>
                        </a:lnSpc>
                        <a:spcBef>
                          <a:spcPts val="0"/>
                        </a:spcBef>
                        <a:spcAft>
                          <a:spcPts val="1000"/>
                        </a:spcAft>
                      </a:pPr>
                      <a:r>
                        <a:rPr lang="en-US" sz="1500">
                          <a:latin typeface="Calibri"/>
                          <a:ea typeface="Calibri"/>
                          <a:cs typeface="Times New Roman"/>
                        </a:rPr>
                        <a:t>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a:latin typeface="Calibri"/>
                          <a:ea typeface="Calibri"/>
                          <a:cs typeface="Times New Roman"/>
                        </a:rPr>
                        <a:t>110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  50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540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15</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7"/>
                  </a:ext>
                </a:extLst>
              </a:tr>
              <a:tr h="275636">
                <a:tc>
                  <a:txBody>
                    <a:bodyPr/>
                    <a:lstStyle/>
                    <a:p>
                      <a:pPr marL="0" marR="0" algn="ctr">
                        <a:lnSpc>
                          <a:spcPct val="115000"/>
                        </a:lnSpc>
                        <a:spcBef>
                          <a:spcPts val="0"/>
                        </a:spcBef>
                        <a:spcAft>
                          <a:spcPts val="1000"/>
                        </a:spcAft>
                      </a:pPr>
                      <a:r>
                        <a:rPr lang="en-US" sz="1500">
                          <a:latin typeface="Calibri"/>
                          <a:ea typeface="Calibri"/>
                          <a:cs typeface="Times New Roman"/>
                        </a:rPr>
                        <a:t>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a:latin typeface="Calibri"/>
                          <a:ea typeface="Calibri"/>
                          <a:cs typeface="Times New Roman"/>
                        </a:rPr>
                        <a:t>129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  50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630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15</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8"/>
                  </a:ext>
                </a:extLst>
              </a:tr>
              <a:tr h="275636">
                <a:tc>
                  <a:txBody>
                    <a:bodyPr/>
                    <a:lstStyle/>
                    <a:p>
                      <a:pPr marL="0" marR="0" algn="ctr">
                        <a:lnSpc>
                          <a:spcPct val="115000"/>
                        </a:lnSpc>
                        <a:spcBef>
                          <a:spcPts val="0"/>
                        </a:spcBef>
                        <a:spcAft>
                          <a:spcPts val="1000"/>
                        </a:spcAft>
                      </a:pPr>
                      <a:r>
                        <a:rPr lang="en-US" sz="1500">
                          <a:latin typeface="Calibri"/>
                          <a:ea typeface="Calibri"/>
                          <a:cs typeface="Times New Roman"/>
                        </a:rPr>
                        <a:t>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a:latin typeface="Calibri"/>
                          <a:ea typeface="Calibri"/>
                          <a:cs typeface="Times New Roman"/>
                        </a:rPr>
                        <a:t>138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  50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720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15</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9"/>
                  </a:ext>
                </a:extLst>
              </a:tr>
              <a:tr h="275636">
                <a:tc>
                  <a:txBody>
                    <a:bodyPr/>
                    <a:lstStyle/>
                    <a:p>
                      <a:pPr marL="0" marR="0" algn="ctr">
                        <a:lnSpc>
                          <a:spcPct val="115000"/>
                        </a:lnSpc>
                        <a:spcBef>
                          <a:spcPts val="0"/>
                        </a:spcBef>
                        <a:spcAft>
                          <a:spcPts val="1000"/>
                        </a:spcAft>
                      </a:pPr>
                      <a:r>
                        <a:rPr lang="en-US" sz="1500">
                          <a:latin typeface="Calibri"/>
                          <a:ea typeface="Calibri"/>
                          <a:cs typeface="Times New Roman"/>
                        </a:rPr>
                        <a:t>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a:latin typeface="Calibri"/>
                          <a:ea typeface="Calibri"/>
                          <a:cs typeface="Times New Roman"/>
                        </a:rPr>
                        <a:t>144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  50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810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15</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10"/>
                  </a:ext>
                </a:extLst>
              </a:tr>
              <a:tr h="275636">
                <a:tc>
                  <a:txBody>
                    <a:bodyPr/>
                    <a:lstStyle/>
                    <a:p>
                      <a:pPr marL="0" marR="0" algn="ctr">
                        <a:lnSpc>
                          <a:spcPct val="115000"/>
                        </a:lnSpc>
                        <a:spcBef>
                          <a:spcPts val="0"/>
                        </a:spcBef>
                        <a:spcAft>
                          <a:spcPts val="1000"/>
                        </a:spcAft>
                      </a:pPr>
                      <a:r>
                        <a:rPr lang="en-US" sz="1500">
                          <a:latin typeface="Calibri"/>
                          <a:ea typeface="Calibri"/>
                          <a:cs typeface="Times New Roman"/>
                        </a:rPr>
                        <a:t>10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a:latin typeface="Calibri"/>
                          <a:ea typeface="Calibri"/>
                          <a:cs typeface="Times New Roman"/>
                        </a:rPr>
                        <a:t>148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  50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900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15</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11"/>
                  </a:ext>
                </a:extLst>
              </a:tr>
              <a:tr h="275636">
                <a:tc>
                  <a:txBody>
                    <a:bodyPr/>
                    <a:lstStyle/>
                    <a:p>
                      <a:pPr marL="0" marR="0" algn="ctr">
                        <a:lnSpc>
                          <a:spcPct val="115000"/>
                        </a:lnSpc>
                        <a:spcBef>
                          <a:spcPts val="0"/>
                        </a:spcBef>
                        <a:spcAft>
                          <a:spcPts val="1000"/>
                        </a:spcAft>
                      </a:pPr>
                      <a:r>
                        <a:rPr lang="en-US" sz="1500">
                          <a:latin typeface="Calibri"/>
                          <a:ea typeface="Calibri"/>
                          <a:cs typeface="Times New Roman"/>
                        </a:rPr>
                        <a:t>11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a:latin typeface="Calibri"/>
                          <a:ea typeface="Calibri"/>
                          <a:cs typeface="Times New Roman"/>
                        </a:rPr>
                        <a:t>145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  50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990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15</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12"/>
                  </a:ext>
                </a:extLst>
              </a:tr>
              <a:tr h="275636">
                <a:tc>
                  <a:txBody>
                    <a:bodyPr/>
                    <a:lstStyle/>
                    <a:p>
                      <a:pPr marL="0" marR="0" algn="ctr">
                        <a:lnSpc>
                          <a:spcPct val="115000"/>
                        </a:lnSpc>
                        <a:spcBef>
                          <a:spcPts val="0"/>
                        </a:spcBef>
                        <a:spcAft>
                          <a:spcPts val="1000"/>
                        </a:spcAft>
                      </a:pPr>
                      <a:r>
                        <a:rPr lang="en-US" sz="1500">
                          <a:latin typeface="Calibri"/>
                          <a:ea typeface="Calibri"/>
                          <a:cs typeface="Times New Roman"/>
                        </a:rPr>
                        <a:t>12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a:latin typeface="Calibri"/>
                          <a:ea typeface="Calibri"/>
                          <a:cs typeface="Times New Roman"/>
                        </a:rPr>
                        <a:t>135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  50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1080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15</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13"/>
                  </a:ext>
                </a:extLst>
              </a:tr>
            </a:tbl>
          </a:graphicData>
        </a:graphic>
      </p:graphicFrame>
    </p:spTree>
  </p:cSld>
  <p:clrMapOvr>
    <a:masterClrMapping/>
  </p:clrMapOvr>
  <p:transition spd="slow"/>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9"/>
          <p:cNvSpPr>
            <a:spLocks noChangeArrowheads="1"/>
          </p:cNvSpPr>
          <p:nvPr/>
        </p:nvSpPr>
        <p:spPr bwMode="auto">
          <a:xfrm>
            <a:off x="0" y="1219200"/>
            <a:ext cx="9144000" cy="5638800"/>
          </a:xfrm>
          <a:prstGeom prst="rect">
            <a:avLst/>
          </a:prstGeom>
          <a:solidFill>
            <a:schemeClr val="bg1"/>
          </a:solidFill>
          <a:ln w="9525" algn="ctr">
            <a:noFill/>
            <a:round/>
            <a:headEnd/>
            <a:tailEnd/>
          </a:ln>
        </p:spPr>
        <p:txBody>
          <a:bodyPr wrap="none"/>
          <a:lstStyle/>
          <a:p>
            <a:endParaRPr lang="en-US"/>
          </a:p>
        </p:txBody>
      </p:sp>
      <p:sp>
        <p:nvSpPr>
          <p:cNvPr id="109571" name="Rectangle 1"/>
          <p:cNvSpPr>
            <a:spLocks noChangeArrowheads="1"/>
          </p:cNvSpPr>
          <p:nvPr/>
        </p:nvSpPr>
        <p:spPr bwMode="auto">
          <a:xfrm>
            <a:off x="0" y="468313"/>
            <a:ext cx="9144000" cy="1970087"/>
          </a:xfrm>
          <a:prstGeom prst="rect">
            <a:avLst/>
          </a:prstGeom>
          <a:solidFill>
            <a:schemeClr val="bg1"/>
          </a:solidFill>
          <a:ln w="9525">
            <a:noFill/>
            <a:miter lim="800000"/>
            <a:headEnd/>
            <a:tailEnd/>
          </a:ln>
        </p:spPr>
        <p:txBody>
          <a:bodyPr tIns="0" bIns="0" anchor="ctr">
            <a:spAutoFit/>
          </a:bodyPr>
          <a:lstStyle/>
          <a:p>
            <a:pPr eaLnBrk="0" hangingPunct="0"/>
            <a:endParaRPr lang="en-US" sz="1600"/>
          </a:p>
          <a:p>
            <a:pPr eaLnBrk="0" hangingPunct="0">
              <a:buFontTx/>
              <a:buAutoNum type="arabicPeriod"/>
            </a:pPr>
            <a:r>
              <a:rPr lang="en-US" sz="1600">
                <a:solidFill>
                  <a:srgbClr val="003366"/>
                </a:solidFill>
                <a:latin typeface="Calibri" pitchFamily="34" charset="0"/>
                <a:cs typeface="Times New Roman" pitchFamily="18" charset="0"/>
              </a:rPr>
              <a:t>Complete the following table using the following formulas.</a:t>
            </a:r>
            <a:endParaRPr lang="en-US" sz="1600">
              <a:solidFill>
                <a:srgbClr val="003366"/>
              </a:solidFill>
              <a:latin typeface="Calibri" pitchFamily="34" charset="0"/>
            </a:endParaRPr>
          </a:p>
          <a:p>
            <a:pPr lvl="1" eaLnBrk="0" hangingPunct="0">
              <a:buFontTx/>
              <a:buAutoNum type="arabicPeriod"/>
            </a:pPr>
            <a:r>
              <a:rPr lang="en-US" sz="1600">
                <a:solidFill>
                  <a:srgbClr val="003366"/>
                </a:solidFill>
                <a:latin typeface="Calibri" pitchFamily="34" charset="0"/>
                <a:cs typeface="Times New Roman" pitchFamily="18" charset="0"/>
              </a:rPr>
              <a:t>Total Costs – fixed costs + variable costs</a:t>
            </a:r>
            <a:endParaRPr lang="en-US" sz="1600">
              <a:solidFill>
                <a:srgbClr val="003366"/>
              </a:solidFill>
              <a:latin typeface="Calibri" pitchFamily="34" charset="0"/>
              <a:ea typeface="Times New Roman" pitchFamily="18" charset="0"/>
              <a:cs typeface="Arial" pitchFamily="34" charset="0"/>
            </a:endParaRPr>
          </a:p>
          <a:p>
            <a:pPr lvl="1" eaLnBrk="0" hangingPunct="0">
              <a:buFontTx/>
              <a:buAutoNum type="arabicPeriod"/>
            </a:pPr>
            <a:r>
              <a:rPr lang="en-US" sz="1600">
                <a:solidFill>
                  <a:srgbClr val="003366"/>
                </a:solidFill>
                <a:latin typeface="Calibri" pitchFamily="34" charset="0"/>
                <a:cs typeface="Times New Roman" pitchFamily="18" charset="0"/>
              </a:rPr>
              <a:t>Marginal Costs – change between each unit of cost in total variable costs (90) divided by marginal product of labor</a:t>
            </a:r>
          </a:p>
          <a:p>
            <a:pPr lvl="1" eaLnBrk="0" hangingPunct="0">
              <a:buFontTx/>
              <a:buAutoNum type="arabicPeriod"/>
            </a:pPr>
            <a:r>
              <a:rPr lang="en-US" sz="1600">
                <a:solidFill>
                  <a:srgbClr val="003366"/>
                </a:solidFill>
                <a:latin typeface="Calibri" pitchFamily="34" charset="0"/>
                <a:cs typeface="Times New Roman" pitchFamily="18" charset="0"/>
              </a:rPr>
              <a:t>Total Revenue – marginal revenue X total product</a:t>
            </a:r>
          </a:p>
          <a:p>
            <a:pPr lvl="1" eaLnBrk="0" hangingPunct="0">
              <a:buFontTx/>
              <a:buAutoNum type="arabicPeriod"/>
            </a:pPr>
            <a:r>
              <a:rPr lang="en-US" sz="1600">
                <a:solidFill>
                  <a:srgbClr val="003366"/>
                </a:solidFill>
                <a:latin typeface="Calibri" pitchFamily="34" charset="0"/>
                <a:cs typeface="Times New Roman" pitchFamily="18" charset="0"/>
              </a:rPr>
              <a:t>Total Profits – total Revenue – total cost</a:t>
            </a:r>
            <a:endParaRPr lang="en-US" sz="1600">
              <a:solidFill>
                <a:srgbClr val="003366"/>
              </a:solidFill>
              <a:latin typeface="Calibri" pitchFamily="34" charset="0"/>
            </a:endParaRPr>
          </a:p>
          <a:p>
            <a:pPr eaLnBrk="0" hangingPunct="0"/>
            <a:endParaRPr lang="en-US" sz="1600"/>
          </a:p>
        </p:txBody>
      </p:sp>
      <p:sp>
        <p:nvSpPr>
          <p:cNvPr id="109572" name="Title 1"/>
          <p:cNvSpPr>
            <a:spLocks noGrp="1"/>
          </p:cNvSpPr>
          <p:nvPr>
            <p:ph type="title"/>
          </p:nvPr>
        </p:nvSpPr>
        <p:spPr>
          <a:xfrm>
            <a:off x="165100" y="152400"/>
            <a:ext cx="8674100" cy="533400"/>
          </a:xfrm>
          <a:solidFill>
            <a:schemeClr val="bg1"/>
          </a:solidFill>
        </p:spPr>
        <p:txBody>
          <a:bodyPr/>
          <a:lstStyle/>
          <a:p>
            <a:r>
              <a:rPr lang="en-US" sz="2800" smtClean="0">
                <a:latin typeface="Calibri" pitchFamily="34" charset="0"/>
              </a:rPr>
              <a:t>Application – Production, Costs, and Revenues</a:t>
            </a:r>
          </a:p>
        </p:txBody>
      </p:sp>
      <p:graphicFrame>
        <p:nvGraphicFramePr>
          <p:cNvPr id="9" name="Table 8"/>
          <p:cNvGraphicFramePr>
            <a:graphicFrameLocks noGrp="1"/>
          </p:cNvGraphicFramePr>
          <p:nvPr/>
        </p:nvGraphicFramePr>
        <p:xfrm>
          <a:off x="76200" y="2286000"/>
          <a:ext cx="8915400" cy="4393947"/>
        </p:xfrm>
        <a:graphic>
          <a:graphicData uri="http://schemas.openxmlformats.org/drawingml/2006/table">
            <a:tbl>
              <a:tblPr/>
              <a:tblGrid>
                <a:gridCol w="891540">
                  <a:extLst>
                    <a:ext uri="{9D8B030D-6E8A-4147-A177-3AD203B41FA5}">
                      <a16:colId xmlns:a16="http://schemas.microsoft.com/office/drawing/2014/main" val="20000"/>
                    </a:ext>
                  </a:extLst>
                </a:gridCol>
                <a:gridCol w="891540">
                  <a:extLst>
                    <a:ext uri="{9D8B030D-6E8A-4147-A177-3AD203B41FA5}">
                      <a16:colId xmlns:a16="http://schemas.microsoft.com/office/drawing/2014/main" val="20001"/>
                    </a:ext>
                  </a:extLst>
                </a:gridCol>
                <a:gridCol w="891540">
                  <a:extLst>
                    <a:ext uri="{9D8B030D-6E8A-4147-A177-3AD203B41FA5}">
                      <a16:colId xmlns:a16="http://schemas.microsoft.com/office/drawing/2014/main" val="20002"/>
                    </a:ext>
                  </a:extLst>
                </a:gridCol>
                <a:gridCol w="891540">
                  <a:extLst>
                    <a:ext uri="{9D8B030D-6E8A-4147-A177-3AD203B41FA5}">
                      <a16:colId xmlns:a16="http://schemas.microsoft.com/office/drawing/2014/main" val="20003"/>
                    </a:ext>
                  </a:extLst>
                </a:gridCol>
                <a:gridCol w="891540">
                  <a:extLst>
                    <a:ext uri="{9D8B030D-6E8A-4147-A177-3AD203B41FA5}">
                      <a16:colId xmlns:a16="http://schemas.microsoft.com/office/drawing/2014/main" val="20004"/>
                    </a:ext>
                  </a:extLst>
                </a:gridCol>
                <a:gridCol w="891540">
                  <a:extLst>
                    <a:ext uri="{9D8B030D-6E8A-4147-A177-3AD203B41FA5}">
                      <a16:colId xmlns:a16="http://schemas.microsoft.com/office/drawing/2014/main" val="20005"/>
                    </a:ext>
                  </a:extLst>
                </a:gridCol>
                <a:gridCol w="891540">
                  <a:extLst>
                    <a:ext uri="{9D8B030D-6E8A-4147-A177-3AD203B41FA5}">
                      <a16:colId xmlns:a16="http://schemas.microsoft.com/office/drawing/2014/main" val="20006"/>
                    </a:ext>
                  </a:extLst>
                </a:gridCol>
                <a:gridCol w="891540">
                  <a:extLst>
                    <a:ext uri="{9D8B030D-6E8A-4147-A177-3AD203B41FA5}">
                      <a16:colId xmlns:a16="http://schemas.microsoft.com/office/drawing/2014/main" val="20007"/>
                    </a:ext>
                  </a:extLst>
                </a:gridCol>
                <a:gridCol w="891540">
                  <a:extLst>
                    <a:ext uri="{9D8B030D-6E8A-4147-A177-3AD203B41FA5}">
                      <a16:colId xmlns:a16="http://schemas.microsoft.com/office/drawing/2014/main" val="20008"/>
                    </a:ext>
                  </a:extLst>
                </a:gridCol>
                <a:gridCol w="891540">
                  <a:extLst>
                    <a:ext uri="{9D8B030D-6E8A-4147-A177-3AD203B41FA5}">
                      <a16:colId xmlns:a16="http://schemas.microsoft.com/office/drawing/2014/main" val="20009"/>
                    </a:ext>
                  </a:extLst>
                </a:gridCol>
              </a:tblGrid>
              <a:tr h="810679">
                <a:tc>
                  <a:txBody>
                    <a:bodyPr/>
                    <a:lstStyle/>
                    <a:p>
                      <a:pPr marL="0" marR="0" algn="ctr">
                        <a:lnSpc>
                          <a:spcPct val="115000"/>
                        </a:lnSpc>
                        <a:spcBef>
                          <a:spcPts val="0"/>
                        </a:spcBef>
                        <a:spcAft>
                          <a:spcPts val="1000"/>
                        </a:spcAft>
                      </a:pPr>
                      <a:r>
                        <a:rPr lang="en-US" sz="1500" dirty="0">
                          <a:latin typeface="Calibri"/>
                          <a:ea typeface="Calibri"/>
                          <a:cs typeface="Times New Roman"/>
                        </a:rPr>
                        <a:t>Number of Workers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a:latin typeface="Calibri"/>
                          <a:ea typeface="Calibri"/>
                          <a:cs typeface="Times New Roman"/>
                        </a:rPr>
                        <a:t>Total Product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a:latin typeface="Calibri"/>
                          <a:ea typeface="Calibri"/>
                          <a:cs typeface="Times New Roman"/>
                        </a:rPr>
                        <a:t>Marginal Product of Labor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Total Fixed Costs</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Total Variable Costs</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Total Costs</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Marginal</a:t>
                      </a:r>
                      <a:r>
                        <a:rPr lang="en-US" sz="1500" baseline="0" dirty="0" smtClean="0">
                          <a:latin typeface="Calibri"/>
                          <a:ea typeface="Calibri"/>
                          <a:cs typeface="Times New Roman"/>
                        </a:rPr>
                        <a:t> Costs</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Total Revenue</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Marginal Revenue</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Total Profit</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0"/>
                  </a:ext>
                </a:extLst>
              </a:tr>
              <a:tr h="275636">
                <a:tc>
                  <a:txBody>
                    <a:bodyPr/>
                    <a:lstStyle/>
                    <a:p>
                      <a:pPr marL="0" marR="0" algn="ctr">
                        <a:lnSpc>
                          <a:spcPct val="115000"/>
                        </a:lnSpc>
                        <a:spcBef>
                          <a:spcPts val="0"/>
                        </a:spcBef>
                        <a:spcAft>
                          <a:spcPts val="1000"/>
                        </a:spcAft>
                      </a:pPr>
                      <a:r>
                        <a:rPr lang="en-US" sz="1500" dirty="0" smtClean="0">
                          <a:latin typeface="Calibri"/>
                          <a:ea typeface="Calibri"/>
                          <a:cs typeface="Times New Roman"/>
                        </a:rPr>
                        <a:t>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a:latin typeface="Calibri"/>
                          <a:ea typeface="Calibri"/>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$50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$50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-50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1"/>
                  </a:ext>
                </a:extLst>
              </a:tr>
              <a:tr h="275636">
                <a:tc>
                  <a:txBody>
                    <a:bodyPr/>
                    <a:lstStyle/>
                    <a:p>
                      <a:pPr marL="0" marR="0" algn="ctr">
                        <a:lnSpc>
                          <a:spcPct val="115000"/>
                        </a:lnSpc>
                        <a:spcBef>
                          <a:spcPts val="0"/>
                        </a:spcBef>
                        <a:spcAft>
                          <a:spcPts val="1000"/>
                        </a:spcAft>
                      </a:pPr>
                      <a:r>
                        <a:rPr lang="en-US" sz="1500">
                          <a:latin typeface="Calibri"/>
                          <a:ea typeface="Calibri"/>
                          <a:cs typeface="Times New Roman"/>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a:latin typeface="Calibri"/>
                          <a:ea typeface="Calibri"/>
                          <a:cs typeface="Times New Roman"/>
                        </a:rPr>
                        <a:t>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7</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  50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90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140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$12.85</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105</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$15</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-35</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2"/>
                  </a:ext>
                </a:extLst>
              </a:tr>
              <a:tr h="275636">
                <a:tc>
                  <a:txBody>
                    <a:bodyPr/>
                    <a:lstStyle/>
                    <a:p>
                      <a:pPr marL="0" marR="0" algn="ctr">
                        <a:lnSpc>
                          <a:spcPct val="115000"/>
                        </a:lnSpc>
                        <a:spcBef>
                          <a:spcPts val="0"/>
                        </a:spcBef>
                        <a:spcAft>
                          <a:spcPts val="1000"/>
                        </a:spcAft>
                      </a:pPr>
                      <a:r>
                        <a:rPr lang="en-US" sz="1500">
                          <a:latin typeface="Calibri"/>
                          <a:ea typeface="Calibri"/>
                          <a:cs typeface="Times New Roman"/>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a:latin typeface="Calibri"/>
                          <a:ea typeface="Calibri"/>
                          <a:cs typeface="Times New Roman"/>
                        </a:rPr>
                        <a:t>20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13</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  50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180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230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15</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3"/>
                  </a:ext>
                </a:extLst>
              </a:tr>
              <a:tr h="275636">
                <a:tc>
                  <a:txBody>
                    <a:bodyPr/>
                    <a:lstStyle/>
                    <a:p>
                      <a:pPr marL="0" marR="0" algn="ctr">
                        <a:lnSpc>
                          <a:spcPct val="115000"/>
                        </a:lnSpc>
                        <a:spcBef>
                          <a:spcPts val="0"/>
                        </a:spcBef>
                        <a:spcAft>
                          <a:spcPts val="1000"/>
                        </a:spcAft>
                      </a:pPr>
                      <a:r>
                        <a:rPr lang="en-US" sz="1500">
                          <a:latin typeface="Calibri"/>
                          <a:ea typeface="Calibri"/>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a:latin typeface="Calibri"/>
                          <a:ea typeface="Calibri"/>
                          <a:cs typeface="Times New Roman"/>
                        </a:rPr>
                        <a:t>38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  50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270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15</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4"/>
                  </a:ext>
                </a:extLst>
              </a:tr>
              <a:tr h="275636">
                <a:tc>
                  <a:txBody>
                    <a:bodyPr/>
                    <a:lstStyle/>
                    <a:p>
                      <a:pPr marL="0" marR="0" algn="ctr">
                        <a:lnSpc>
                          <a:spcPct val="115000"/>
                        </a:lnSpc>
                        <a:spcBef>
                          <a:spcPts val="0"/>
                        </a:spcBef>
                        <a:spcAft>
                          <a:spcPts val="1000"/>
                        </a:spcAft>
                      </a:pPr>
                      <a:r>
                        <a:rPr lang="en-US" sz="1500">
                          <a:latin typeface="Calibri"/>
                          <a:ea typeface="Calibri"/>
                          <a:cs typeface="Times New Roman"/>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a:latin typeface="Calibri"/>
                          <a:ea typeface="Calibri"/>
                          <a:cs typeface="Times New Roman"/>
                        </a:rPr>
                        <a:t>62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  50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360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15</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5"/>
                  </a:ext>
                </a:extLst>
              </a:tr>
              <a:tr h="275636">
                <a:tc>
                  <a:txBody>
                    <a:bodyPr/>
                    <a:lstStyle/>
                    <a:p>
                      <a:pPr marL="0" marR="0" algn="ctr">
                        <a:lnSpc>
                          <a:spcPct val="115000"/>
                        </a:lnSpc>
                        <a:spcBef>
                          <a:spcPts val="0"/>
                        </a:spcBef>
                        <a:spcAft>
                          <a:spcPts val="1000"/>
                        </a:spcAft>
                      </a:pPr>
                      <a:r>
                        <a:rPr lang="en-US" sz="1500">
                          <a:latin typeface="Calibri"/>
                          <a:ea typeface="Calibri"/>
                          <a:cs typeface="Times New Roman"/>
                        </a:rPr>
                        <a:t>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a:latin typeface="Calibri"/>
                          <a:ea typeface="Calibri"/>
                          <a:cs typeface="Times New Roman"/>
                        </a:rPr>
                        <a:t>90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  50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450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15</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6"/>
                  </a:ext>
                </a:extLst>
              </a:tr>
              <a:tr h="275636">
                <a:tc>
                  <a:txBody>
                    <a:bodyPr/>
                    <a:lstStyle/>
                    <a:p>
                      <a:pPr marL="0" marR="0" algn="ctr">
                        <a:lnSpc>
                          <a:spcPct val="115000"/>
                        </a:lnSpc>
                        <a:spcBef>
                          <a:spcPts val="0"/>
                        </a:spcBef>
                        <a:spcAft>
                          <a:spcPts val="1000"/>
                        </a:spcAft>
                      </a:pPr>
                      <a:r>
                        <a:rPr lang="en-US" sz="1500">
                          <a:latin typeface="Calibri"/>
                          <a:ea typeface="Calibri"/>
                          <a:cs typeface="Times New Roman"/>
                        </a:rPr>
                        <a:t>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a:latin typeface="Calibri"/>
                          <a:ea typeface="Calibri"/>
                          <a:cs typeface="Times New Roman"/>
                        </a:rPr>
                        <a:t>110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  50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540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15</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7"/>
                  </a:ext>
                </a:extLst>
              </a:tr>
              <a:tr h="275636">
                <a:tc>
                  <a:txBody>
                    <a:bodyPr/>
                    <a:lstStyle/>
                    <a:p>
                      <a:pPr marL="0" marR="0" algn="ctr">
                        <a:lnSpc>
                          <a:spcPct val="115000"/>
                        </a:lnSpc>
                        <a:spcBef>
                          <a:spcPts val="0"/>
                        </a:spcBef>
                        <a:spcAft>
                          <a:spcPts val="1000"/>
                        </a:spcAft>
                      </a:pPr>
                      <a:r>
                        <a:rPr lang="en-US" sz="1500">
                          <a:latin typeface="Calibri"/>
                          <a:ea typeface="Calibri"/>
                          <a:cs typeface="Times New Roman"/>
                        </a:rPr>
                        <a:t>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a:latin typeface="Calibri"/>
                          <a:ea typeface="Calibri"/>
                          <a:cs typeface="Times New Roman"/>
                        </a:rPr>
                        <a:t>129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  50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630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15</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8"/>
                  </a:ext>
                </a:extLst>
              </a:tr>
              <a:tr h="275636">
                <a:tc>
                  <a:txBody>
                    <a:bodyPr/>
                    <a:lstStyle/>
                    <a:p>
                      <a:pPr marL="0" marR="0" algn="ctr">
                        <a:lnSpc>
                          <a:spcPct val="115000"/>
                        </a:lnSpc>
                        <a:spcBef>
                          <a:spcPts val="0"/>
                        </a:spcBef>
                        <a:spcAft>
                          <a:spcPts val="1000"/>
                        </a:spcAft>
                      </a:pPr>
                      <a:r>
                        <a:rPr lang="en-US" sz="1500">
                          <a:latin typeface="Calibri"/>
                          <a:ea typeface="Calibri"/>
                          <a:cs typeface="Times New Roman"/>
                        </a:rPr>
                        <a:t>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a:latin typeface="Calibri"/>
                          <a:ea typeface="Calibri"/>
                          <a:cs typeface="Times New Roman"/>
                        </a:rPr>
                        <a:t>138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  50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720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15</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9"/>
                  </a:ext>
                </a:extLst>
              </a:tr>
              <a:tr h="275636">
                <a:tc>
                  <a:txBody>
                    <a:bodyPr/>
                    <a:lstStyle/>
                    <a:p>
                      <a:pPr marL="0" marR="0" algn="ctr">
                        <a:lnSpc>
                          <a:spcPct val="115000"/>
                        </a:lnSpc>
                        <a:spcBef>
                          <a:spcPts val="0"/>
                        </a:spcBef>
                        <a:spcAft>
                          <a:spcPts val="1000"/>
                        </a:spcAft>
                      </a:pPr>
                      <a:r>
                        <a:rPr lang="en-US" sz="1500">
                          <a:latin typeface="Calibri"/>
                          <a:ea typeface="Calibri"/>
                          <a:cs typeface="Times New Roman"/>
                        </a:rPr>
                        <a:t>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a:latin typeface="Calibri"/>
                          <a:ea typeface="Calibri"/>
                          <a:cs typeface="Times New Roman"/>
                        </a:rPr>
                        <a:t>144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  50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810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15</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10"/>
                  </a:ext>
                </a:extLst>
              </a:tr>
              <a:tr h="275636">
                <a:tc>
                  <a:txBody>
                    <a:bodyPr/>
                    <a:lstStyle/>
                    <a:p>
                      <a:pPr marL="0" marR="0" algn="ctr">
                        <a:lnSpc>
                          <a:spcPct val="115000"/>
                        </a:lnSpc>
                        <a:spcBef>
                          <a:spcPts val="0"/>
                        </a:spcBef>
                        <a:spcAft>
                          <a:spcPts val="1000"/>
                        </a:spcAft>
                      </a:pPr>
                      <a:r>
                        <a:rPr lang="en-US" sz="1500">
                          <a:latin typeface="Calibri"/>
                          <a:ea typeface="Calibri"/>
                          <a:cs typeface="Times New Roman"/>
                        </a:rPr>
                        <a:t>10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a:latin typeface="Calibri"/>
                          <a:ea typeface="Calibri"/>
                          <a:cs typeface="Times New Roman"/>
                        </a:rPr>
                        <a:t>148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  50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900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15</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11"/>
                  </a:ext>
                </a:extLst>
              </a:tr>
              <a:tr h="275636">
                <a:tc>
                  <a:txBody>
                    <a:bodyPr/>
                    <a:lstStyle/>
                    <a:p>
                      <a:pPr marL="0" marR="0" algn="ctr">
                        <a:lnSpc>
                          <a:spcPct val="115000"/>
                        </a:lnSpc>
                        <a:spcBef>
                          <a:spcPts val="0"/>
                        </a:spcBef>
                        <a:spcAft>
                          <a:spcPts val="1000"/>
                        </a:spcAft>
                      </a:pPr>
                      <a:r>
                        <a:rPr lang="en-US" sz="1500">
                          <a:latin typeface="Calibri"/>
                          <a:ea typeface="Calibri"/>
                          <a:cs typeface="Times New Roman"/>
                        </a:rPr>
                        <a:t>11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a:latin typeface="Calibri"/>
                          <a:ea typeface="Calibri"/>
                          <a:cs typeface="Times New Roman"/>
                        </a:rPr>
                        <a:t>145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  50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990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15</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12"/>
                  </a:ext>
                </a:extLst>
              </a:tr>
              <a:tr h="275636">
                <a:tc>
                  <a:txBody>
                    <a:bodyPr/>
                    <a:lstStyle/>
                    <a:p>
                      <a:pPr marL="0" marR="0" algn="ctr">
                        <a:lnSpc>
                          <a:spcPct val="115000"/>
                        </a:lnSpc>
                        <a:spcBef>
                          <a:spcPts val="0"/>
                        </a:spcBef>
                        <a:spcAft>
                          <a:spcPts val="1000"/>
                        </a:spcAft>
                      </a:pPr>
                      <a:r>
                        <a:rPr lang="en-US" sz="1500">
                          <a:latin typeface="Calibri"/>
                          <a:ea typeface="Calibri"/>
                          <a:cs typeface="Times New Roman"/>
                        </a:rPr>
                        <a:t>12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a:latin typeface="Calibri"/>
                          <a:ea typeface="Calibri"/>
                          <a:cs typeface="Times New Roman"/>
                        </a:rPr>
                        <a:t>135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  50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1080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15</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13"/>
                  </a:ext>
                </a:extLst>
              </a:tr>
            </a:tbl>
          </a:graphicData>
        </a:graphic>
      </p:graphicFrame>
    </p:spTree>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622300" y="-304800"/>
            <a:ext cx="7759700" cy="1143000"/>
          </a:xfrm>
          <a:prstGeom prst="rect">
            <a:avLst/>
          </a:prstGeom>
          <a:solidFill>
            <a:schemeClr val="bg1"/>
          </a:solidFill>
          <a:ln w="9525">
            <a:noFill/>
            <a:miter lim="800000"/>
            <a:headEnd/>
            <a:tailEnd/>
          </a:ln>
        </p:spPr>
        <p:txBody>
          <a:bodyPr anchor="ctr"/>
          <a:lstStyle/>
          <a:p>
            <a:pPr algn="ctr">
              <a:lnSpc>
                <a:spcPct val="85000"/>
              </a:lnSpc>
              <a:defRPr/>
            </a:pPr>
            <a:r>
              <a:rPr lang="en-US" sz="2400" kern="0" dirty="0" smtClean="0">
                <a:solidFill>
                  <a:srgbClr val="C00000"/>
                </a:solidFill>
                <a:latin typeface="Arial" charset="0"/>
                <a:ea typeface="+mj-ea"/>
                <a:cs typeface="Arial" charset="0"/>
              </a:rPr>
              <a:t>Increase </a:t>
            </a:r>
            <a:r>
              <a:rPr lang="en-US" sz="2400" kern="0" dirty="0">
                <a:solidFill>
                  <a:srgbClr val="C00000"/>
                </a:solidFill>
                <a:latin typeface="Arial" charset="0"/>
                <a:ea typeface="+mj-ea"/>
                <a:cs typeface="Arial" charset="0"/>
              </a:rPr>
              <a:t>in Supply</a:t>
            </a:r>
          </a:p>
        </p:txBody>
      </p:sp>
      <p:graphicFrame>
        <p:nvGraphicFramePr>
          <p:cNvPr id="79947" name="Group 75"/>
          <p:cNvGraphicFramePr>
            <a:graphicFrameLocks noGrp="1"/>
          </p:cNvGraphicFramePr>
          <p:nvPr/>
        </p:nvGraphicFramePr>
        <p:xfrm>
          <a:off x="685800" y="1127125"/>
          <a:ext cx="2057400" cy="2529840"/>
        </p:xfrm>
        <a:graphic>
          <a:graphicData uri="http://schemas.openxmlformats.org/drawingml/2006/table">
            <a:tbl>
              <a:tblPr/>
              <a:tblGrid>
                <a:gridCol w="1028700">
                  <a:extLst>
                    <a:ext uri="{9D8B030D-6E8A-4147-A177-3AD203B41FA5}">
                      <a16:colId xmlns:a16="http://schemas.microsoft.com/office/drawing/2014/main" val="20000"/>
                    </a:ext>
                  </a:extLst>
                </a:gridCol>
                <a:gridCol w="1028700">
                  <a:extLst>
                    <a:ext uri="{9D8B030D-6E8A-4147-A177-3AD203B41FA5}">
                      <a16:colId xmlns:a16="http://schemas.microsoft.com/office/drawing/2014/main" val="20001"/>
                    </a:ext>
                  </a:extLst>
                </a:gridCol>
              </a:tblGrid>
              <a:tr h="980730">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600" b="0" i="0" u="none" strike="noStrike" cap="none" normalizeH="0" baseline="0" dirty="0" smtClean="0">
                          <a:ln>
                            <a:noFill/>
                          </a:ln>
                          <a:solidFill>
                            <a:srgbClr val="C00000"/>
                          </a:solidFill>
                          <a:effectLst/>
                          <a:latin typeface="Calibri" pitchFamily="34" charset="0"/>
                        </a:rPr>
                        <a:t>Price For Lawn Mowing Service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600" b="0" i="0" u="none" strike="noStrike" cap="none" normalizeH="0" baseline="0" dirty="0" smtClean="0">
                          <a:ln>
                            <a:noFill/>
                          </a:ln>
                          <a:solidFill>
                            <a:srgbClr val="003366"/>
                          </a:solidFill>
                          <a:effectLst/>
                          <a:latin typeface="Calibri" pitchFamily="34" charset="0"/>
                        </a:rPr>
                        <a:t>Original Quantity Supplied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364417">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dirty="0" smtClean="0">
                          <a:ln>
                            <a:noFill/>
                          </a:ln>
                          <a:solidFill>
                            <a:srgbClr val="000000"/>
                          </a:solidFill>
                          <a:effectLst/>
                          <a:latin typeface="Calibri" pitchFamily="34" charset="0"/>
                        </a:rPr>
                        <a:t>$30.00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dirty="0" smtClean="0">
                          <a:ln>
                            <a:noFill/>
                          </a:ln>
                          <a:solidFill>
                            <a:srgbClr val="000000"/>
                          </a:solidFill>
                          <a:effectLst/>
                          <a:latin typeface="Calibri" pitchFamily="34" charset="0"/>
                        </a:rPr>
                        <a:t>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364417">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dirty="0" smtClean="0">
                          <a:ln>
                            <a:noFill/>
                          </a:ln>
                          <a:solidFill>
                            <a:srgbClr val="000000"/>
                          </a:solidFill>
                          <a:effectLst/>
                          <a:latin typeface="Calibri" pitchFamily="34" charset="0"/>
                        </a:rPr>
                        <a:t>20.00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dirty="0" smtClean="0">
                          <a:ln>
                            <a:noFill/>
                          </a:ln>
                          <a:solidFill>
                            <a:srgbClr val="000000"/>
                          </a:solidFill>
                          <a:effectLst/>
                          <a:latin typeface="Calibri" pitchFamily="34" charset="0"/>
                        </a:rPr>
                        <a:t>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364417">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dirty="0" smtClean="0">
                          <a:ln>
                            <a:noFill/>
                          </a:ln>
                          <a:solidFill>
                            <a:srgbClr val="000000"/>
                          </a:solidFill>
                          <a:effectLst/>
                          <a:latin typeface="Calibri" pitchFamily="34" charset="0"/>
                        </a:rPr>
                        <a:t>10.00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dirty="0" smtClean="0">
                          <a:ln>
                            <a:noFill/>
                          </a:ln>
                          <a:solidFill>
                            <a:srgbClr val="000000"/>
                          </a:solidFill>
                          <a:effectLst/>
                          <a:latin typeface="Calibri" pitchFamily="34" charset="0"/>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364417">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dirty="0" smtClean="0">
                          <a:ln>
                            <a:noFill/>
                          </a:ln>
                          <a:solidFill>
                            <a:srgbClr val="000000"/>
                          </a:solidFill>
                          <a:effectLst/>
                          <a:latin typeface="Calibri" pitchFamily="34" charset="0"/>
                        </a:rPr>
                        <a:t>5.00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dirty="0" smtClean="0">
                          <a:ln>
                            <a:noFill/>
                          </a:ln>
                          <a:solidFill>
                            <a:srgbClr val="000000"/>
                          </a:solidFill>
                          <a:effectLst/>
                          <a:latin typeface="Calibri" pitchFamily="34" charset="0"/>
                        </a:rPr>
                        <a:t>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bl>
          </a:graphicData>
        </a:graphic>
      </p:graphicFrame>
      <p:graphicFrame>
        <p:nvGraphicFramePr>
          <p:cNvPr id="79953" name="Group 81"/>
          <p:cNvGraphicFramePr>
            <a:graphicFrameLocks noGrp="1"/>
          </p:cNvGraphicFramePr>
          <p:nvPr/>
        </p:nvGraphicFramePr>
        <p:xfrm>
          <a:off x="2743200" y="1127125"/>
          <a:ext cx="1219200" cy="2529840"/>
        </p:xfrm>
        <a:graphic>
          <a:graphicData uri="http://schemas.openxmlformats.org/drawingml/2006/table">
            <a:tbl>
              <a:tblPr/>
              <a:tblGrid>
                <a:gridCol w="1219200">
                  <a:extLst>
                    <a:ext uri="{9D8B030D-6E8A-4147-A177-3AD203B41FA5}">
                      <a16:colId xmlns:a16="http://schemas.microsoft.com/office/drawing/2014/main" val="20000"/>
                    </a:ext>
                  </a:extLst>
                </a:gridCol>
              </a:tblGrid>
              <a:tr h="980730">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600" b="0" i="0" u="none" strike="noStrike" cap="none" normalizeH="0" baseline="0" dirty="0" smtClean="0">
                          <a:ln>
                            <a:noFill/>
                          </a:ln>
                          <a:solidFill>
                            <a:srgbClr val="000000"/>
                          </a:solidFill>
                          <a:effectLst/>
                          <a:latin typeface="Calibri" pitchFamily="34" charset="0"/>
                        </a:rPr>
                        <a:t>Quantity Supplied New Equipment</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64417">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dirty="0" smtClean="0">
                          <a:ln>
                            <a:noFill/>
                          </a:ln>
                          <a:solidFill>
                            <a:srgbClr val="000000"/>
                          </a:solidFill>
                          <a:effectLst/>
                          <a:latin typeface="Calibri" pitchFamily="34" charset="0"/>
                        </a:rPr>
                        <a:t>8</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64417">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dirty="0" smtClean="0">
                          <a:ln>
                            <a:noFill/>
                          </a:ln>
                          <a:solidFill>
                            <a:srgbClr val="000000"/>
                          </a:solidFill>
                          <a:effectLst/>
                          <a:latin typeface="Calibri" pitchFamily="34" charset="0"/>
                        </a:rPr>
                        <a:t>5</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64417">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dirty="0" smtClean="0">
                          <a:ln>
                            <a:noFill/>
                          </a:ln>
                          <a:solidFill>
                            <a:srgbClr val="000000"/>
                          </a:solidFill>
                          <a:effectLst/>
                          <a:latin typeface="Calibri" pitchFamily="34" charset="0"/>
                        </a:rPr>
                        <a:t>3</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64417">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dirty="0" smtClean="0">
                          <a:ln>
                            <a:noFill/>
                          </a:ln>
                          <a:solidFill>
                            <a:srgbClr val="000000"/>
                          </a:solidFill>
                          <a:effectLst/>
                          <a:latin typeface="Calibri" pitchFamily="34" charset="0"/>
                        </a:rPr>
                        <a:t>2</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grpSp>
        <p:nvGrpSpPr>
          <p:cNvPr id="2" name="Group 50"/>
          <p:cNvGrpSpPr>
            <a:grpSpLocks/>
          </p:cNvGrpSpPr>
          <p:nvPr/>
        </p:nvGrpSpPr>
        <p:grpSpPr bwMode="auto">
          <a:xfrm>
            <a:off x="4875213" y="1047750"/>
            <a:ext cx="4040187" cy="4286250"/>
            <a:chOff x="2403" y="1219"/>
            <a:chExt cx="2878" cy="2894"/>
          </a:xfrm>
        </p:grpSpPr>
        <p:sp>
          <p:nvSpPr>
            <p:cNvPr id="10315" name="Rectangle 51"/>
            <p:cNvSpPr>
              <a:spLocks noChangeArrowheads="1"/>
            </p:cNvSpPr>
            <p:nvPr/>
          </p:nvSpPr>
          <p:spPr bwMode="auto">
            <a:xfrm>
              <a:off x="2457" y="1219"/>
              <a:ext cx="373" cy="156"/>
            </a:xfrm>
            <a:prstGeom prst="rect">
              <a:avLst/>
            </a:prstGeom>
            <a:noFill/>
            <a:ln w="9525">
              <a:noFill/>
              <a:miter lim="800000"/>
              <a:headEnd/>
              <a:tailEnd/>
            </a:ln>
          </p:spPr>
          <p:txBody>
            <a:bodyPr wrap="none" lIns="0" tIns="0" rIns="0" bIns="0">
              <a:spAutoFit/>
            </a:bodyPr>
            <a:lstStyle/>
            <a:p>
              <a:pPr defTabSz="514350" eaLnBrk="0" hangingPunct="0"/>
              <a:r>
                <a:rPr lang="en-AU" sz="1500" b="1">
                  <a:solidFill>
                    <a:srgbClr val="000000"/>
                  </a:solidFill>
                  <a:latin typeface="Arial" charset="0"/>
                </a:rPr>
                <a:t>Price </a:t>
              </a:r>
            </a:p>
          </p:txBody>
        </p:sp>
        <p:sp>
          <p:nvSpPr>
            <p:cNvPr id="10316" name="Rectangle 53"/>
            <p:cNvSpPr>
              <a:spLocks noChangeArrowheads="1"/>
            </p:cNvSpPr>
            <p:nvPr/>
          </p:nvSpPr>
          <p:spPr bwMode="auto">
            <a:xfrm>
              <a:off x="3115" y="1485"/>
              <a:ext cx="0" cy="144"/>
            </a:xfrm>
            <a:prstGeom prst="rect">
              <a:avLst/>
            </a:prstGeom>
            <a:noFill/>
            <a:ln w="9525">
              <a:noFill/>
              <a:miter lim="800000"/>
              <a:headEnd/>
              <a:tailEnd/>
            </a:ln>
          </p:spPr>
          <p:txBody>
            <a:bodyPr wrap="none" lIns="0" tIns="0" rIns="0" bIns="0">
              <a:spAutoFit/>
            </a:bodyPr>
            <a:lstStyle/>
            <a:p>
              <a:pPr defTabSz="514350" eaLnBrk="0" hangingPunct="0"/>
              <a:endParaRPr lang="en-AU" sz="1500" b="1">
                <a:solidFill>
                  <a:srgbClr val="000000"/>
                </a:solidFill>
                <a:latin typeface="Arial" charset="0"/>
              </a:endParaRPr>
            </a:p>
          </p:txBody>
        </p:sp>
        <p:sp>
          <p:nvSpPr>
            <p:cNvPr id="10317" name="Rectangle 55"/>
            <p:cNvSpPr>
              <a:spLocks noChangeArrowheads="1"/>
            </p:cNvSpPr>
            <p:nvPr/>
          </p:nvSpPr>
          <p:spPr bwMode="auto">
            <a:xfrm>
              <a:off x="2457" y="2301"/>
              <a:ext cx="344" cy="156"/>
            </a:xfrm>
            <a:prstGeom prst="rect">
              <a:avLst/>
            </a:prstGeom>
            <a:noFill/>
            <a:ln w="9525">
              <a:noFill/>
              <a:miter lim="800000"/>
              <a:headEnd/>
              <a:tailEnd/>
            </a:ln>
          </p:spPr>
          <p:txBody>
            <a:bodyPr wrap="none" lIns="0" tIns="0" rIns="0" bIns="0">
              <a:spAutoFit/>
            </a:bodyPr>
            <a:lstStyle/>
            <a:p>
              <a:pPr defTabSz="514350" eaLnBrk="0" hangingPunct="0"/>
              <a:r>
                <a:rPr lang="en-AU" sz="1500" b="1">
                  <a:solidFill>
                    <a:srgbClr val="000000"/>
                  </a:solidFill>
                  <a:latin typeface="Arial" charset="0"/>
                </a:rPr>
                <a:t>20.00</a:t>
              </a:r>
            </a:p>
          </p:txBody>
        </p:sp>
        <p:sp>
          <p:nvSpPr>
            <p:cNvPr id="10318" name="Rectangle 57"/>
            <p:cNvSpPr>
              <a:spLocks noChangeArrowheads="1"/>
            </p:cNvSpPr>
            <p:nvPr/>
          </p:nvSpPr>
          <p:spPr bwMode="auto">
            <a:xfrm>
              <a:off x="2403" y="1631"/>
              <a:ext cx="420" cy="156"/>
            </a:xfrm>
            <a:prstGeom prst="rect">
              <a:avLst/>
            </a:prstGeom>
            <a:noFill/>
            <a:ln w="9525">
              <a:noFill/>
              <a:miter lim="800000"/>
              <a:headEnd/>
              <a:tailEnd/>
            </a:ln>
          </p:spPr>
          <p:txBody>
            <a:bodyPr wrap="none" lIns="0" tIns="0" rIns="0" bIns="0">
              <a:spAutoFit/>
            </a:bodyPr>
            <a:lstStyle/>
            <a:p>
              <a:pPr defTabSz="514350" eaLnBrk="0" hangingPunct="0"/>
              <a:r>
                <a:rPr lang="en-AU" sz="1500" b="1">
                  <a:solidFill>
                    <a:srgbClr val="000000"/>
                  </a:solidFill>
                  <a:latin typeface="Arial" charset="0"/>
                </a:rPr>
                <a:t>$30.00</a:t>
              </a:r>
            </a:p>
          </p:txBody>
        </p:sp>
        <p:sp>
          <p:nvSpPr>
            <p:cNvPr id="10319" name="Rectangle 59"/>
            <p:cNvSpPr>
              <a:spLocks noChangeArrowheads="1"/>
            </p:cNvSpPr>
            <p:nvPr/>
          </p:nvSpPr>
          <p:spPr bwMode="auto">
            <a:xfrm>
              <a:off x="2457" y="3020"/>
              <a:ext cx="344" cy="156"/>
            </a:xfrm>
            <a:prstGeom prst="rect">
              <a:avLst/>
            </a:prstGeom>
            <a:noFill/>
            <a:ln w="9525">
              <a:noFill/>
              <a:miter lim="800000"/>
              <a:headEnd/>
              <a:tailEnd/>
            </a:ln>
          </p:spPr>
          <p:txBody>
            <a:bodyPr wrap="none" lIns="0" tIns="0" rIns="0" bIns="0">
              <a:spAutoFit/>
            </a:bodyPr>
            <a:lstStyle/>
            <a:p>
              <a:pPr defTabSz="514350" eaLnBrk="0" hangingPunct="0"/>
              <a:r>
                <a:rPr lang="en-AU" sz="1500" b="1">
                  <a:solidFill>
                    <a:srgbClr val="000000"/>
                  </a:solidFill>
                  <a:latin typeface="Arial" charset="0"/>
                </a:rPr>
                <a:t>10.00</a:t>
              </a:r>
            </a:p>
          </p:txBody>
        </p:sp>
        <p:sp>
          <p:nvSpPr>
            <p:cNvPr id="10320" name="Rectangle 60"/>
            <p:cNvSpPr>
              <a:spLocks noChangeArrowheads="1"/>
            </p:cNvSpPr>
            <p:nvPr/>
          </p:nvSpPr>
          <p:spPr bwMode="auto">
            <a:xfrm>
              <a:off x="2861" y="3804"/>
              <a:ext cx="67" cy="144"/>
            </a:xfrm>
            <a:prstGeom prst="rect">
              <a:avLst/>
            </a:prstGeom>
            <a:noFill/>
            <a:ln w="9525">
              <a:noFill/>
              <a:miter lim="800000"/>
              <a:headEnd/>
              <a:tailEnd/>
            </a:ln>
          </p:spPr>
          <p:txBody>
            <a:bodyPr wrap="none" lIns="0" tIns="0" rIns="0" bIns="0">
              <a:spAutoFit/>
            </a:bodyPr>
            <a:lstStyle/>
            <a:p>
              <a:pPr defTabSz="514350" eaLnBrk="0" hangingPunct="0"/>
              <a:r>
                <a:rPr lang="en-AU" sz="1500" b="1">
                  <a:solidFill>
                    <a:srgbClr val="000000"/>
                  </a:solidFill>
                  <a:latin typeface="Arial" charset="0"/>
                </a:rPr>
                <a:t>0</a:t>
              </a:r>
            </a:p>
          </p:txBody>
        </p:sp>
        <p:sp>
          <p:nvSpPr>
            <p:cNvPr id="10321" name="Rectangle 61"/>
            <p:cNvSpPr>
              <a:spLocks noChangeArrowheads="1"/>
            </p:cNvSpPr>
            <p:nvPr/>
          </p:nvSpPr>
          <p:spPr bwMode="auto">
            <a:xfrm>
              <a:off x="2961" y="3804"/>
              <a:ext cx="2236" cy="156"/>
            </a:xfrm>
            <a:prstGeom prst="rect">
              <a:avLst/>
            </a:prstGeom>
            <a:noFill/>
            <a:ln w="9525">
              <a:noFill/>
              <a:miter lim="800000"/>
              <a:headEnd/>
              <a:tailEnd/>
            </a:ln>
          </p:spPr>
          <p:txBody>
            <a:bodyPr wrap="none" lIns="0" tIns="0" rIns="0" bIns="0">
              <a:spAutoFit/>
            </a:bodyPr>
            <a:lstStyle/>
            <a:p>
              <a:pPr defTabSz="514350" eaLnBrk="0" hangingPunct="0"/>
              <a:r>
                <a:rPr lang="en-AU" sz="1500" b="1">
                  <a:solidFill>
                    <a:srgbClr val="000000"/>
                  </a:solidFill>
                  <a:latin typeface="Arial" charset="0"/>
                </a:rPr>
                <a:t>  1   2   3    4    5    6    7    8    9    10</a:t>
              </a:r>
            </a:p>
          </p:txBody>
        </p:sp>
        <p:sp>
          <p:nvSpPr>
            <p:cNvPr id="10322" name="Line 73"/>
            <p:cNvSpPr>
              <a:spLocks noChangeShapeType="1"/>
            </p:cNvSpPr>
            <p:nvPr/>
          </p:nvSpPr>
          <p:spPr bwMode="auto">
            <a:xfrm>
              <a:off x="2846" y="2043"/>
              <a:ext cx="58" cy="1"/>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10323" name="Line 75"/>
            <p:cNvSpPr>
              <a:spLocks noChangeShapeType="1"/>
            </p:cNvSpPr>
            <p:nvPr/>
          </p:nvSpPr>
          <p:spPr bwMode="auto">
            <a:xfrm>
              <a:off x="2846" y="2404"/>
              <a:ext cx="58" cy="0"/>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10324" name="Line 76"/>
            <p:cNvSpPr>
              <a:spLocks noChangeShapeType="1"/>
            </p:cNvSpPr>
            <p:nvPr/>
          </p:nvSpPr>
          <p:spPr bwMode="auto">
            <a:xfrm>
              <a:off x="2846" y="2763"/>
              <a:ext cx="58" cy="1"/>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10325" name="Line 77"/>
            <p:cNvSpPr>
              <a:spLocks noChangeShapeType="1"/>
            </p:cNvSpPr>
            <p:nvPr/>
          </p:nvSpPr>
          <p:spPr bwMode="auto">
            <a:xfrm>
              <a:off x="2846" y="3124"/>
              <a:ext cx="58" cy="1"/>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10326" name="Line 78"/>
            <p:cNvSpPr>
              <a:spLocks noChangeShapeType="1"/>
            </p:cNvSpPr>
            <p:nvPr/>
          </p:nvSpPr>
          <p:spPr bwMode="auto">
            <a:xfrm>
              <a:off x="2846" y="3440"/>
              <a:ext cx="58" cy="1"/>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10327" name="Line 79"/>
            <p:cNvSpPr>
              <a:spLocks noChangeShapeType="1"/>
            </p:cNvSpPr>
            <p:nvPr/>
          </p:nvSpPr>
          <p:spPr bwMode="auto">
            <a:xfrm>
              <a:off x="3061" y="3730"/>
              <a:ext cx="1" cy="64"/>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10328" name="Line 80"/>
            <p:cNvSpPr>
              <a:spLocks noChangeShapeType="1"/>
            </p:cNvSpPr>
            <p:nvPr/>
          </p:nvSpPr>
          <p:spPr bwMode="auto">
            <a:xfrm>
              <a:off x="3271" y="3730"/>
              <a:ext cx="1" cy="64"/>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10329" name="Line 81"/>
            <p:cNvSpPr>
              <a:spLocks noChangeShapeType="1"/>
            </p:cNvSpPr>
            <p:nvPr/>
          </p:nvSpPr>
          <p:spPr bwMode="auto">
            <a:xfrm>
              <a:off x="3435" y="3730"/>
              <a:ext cx="0" cy="64"/>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10330" name="Line 82"/>
            <p:cNvSpPr>
              <a:spLocks noChangeShapeType="1"/>
            </p:cNvSpPr>
            <p:nvPr/>
          </p:nvSpPr>
          <p:spPr bwMode="auto">
            <a:xfrm>
              <a:off x="3652" y="3730"/>
              <a:ext cx="0" cy="64"/>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10331" name="Line 83"/>
            <p:cNvSpPr>
              <a:spLocks noChangeShapeType="1"/>
            </p:cNvSpPr>
            <p:nvPr/>
          </p:nvSpPr>
          <p:spPr bwMode="auto">
            <a:xfrm>
              <a:off x="3869" y="3730"/>
              <a:ext cx="1" cy="64"/>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10332" name="Line 85"/>
            <p:cNvSpPr>
              <a:spLocks noChangeShapeType="1"/>
            </p:cNvSpPr>
            <p:nvPr/>
          </p:nvSpPr>
          <p:spPr bwMode="auto">
            <a:xfrm>
              <a:off x="4086" y="3730"/>
              <a:ext cx="1" cy="64"/>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10333" name="Line 87"/>
            <p:cNvSpPr>
              <a:spLocks noChangeShapeType="1"/>
            </p:cNvSpPr>
            <p:nvPr/>
          </p:nvSpPr>
          <p:spPr bwMode="auto">
            <a:xfrm>
              <a:off x="4357" y="3730"/>
              <a:ext cx="1" cy="64"/>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10334" name="Line 88"/>
            <p:cNvSpPr>
              <a:spLocks noChangeShapeType="1"/>
            </p:cNvSpPr>
            <p:nvPr/>
          </p:nvSpPr>
          <p:spPr bwMode="auto">
            <a:xfrm>
              <a:off x="4575" y="3730"/>
              <a:ext cx="1" cy="64"/>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10335" name="Line 89"/>
            <p:cNvSpPr>
              <a:spLocks noChangeShapeType="1"/>
            </p:cNvSpPr>
            <p:nvPr/>
          </p:nvSpPr>
          <p:spPr bwMode="auto">
            <a:xfrm>
              <a:off x="4792" y="3730"/>
              <a:ext cx="1" cy="64"/>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10336" name="Rectangle 90"/>
            <p:cNvSpPr>
              <a:spLocks noChangeArrowheads="1"/>
            </p:cNvSpPr>
            <p:nvPr/>
          </p:nvSpPr>
          <p:spPr bwMode="auto">
            <a:xfrm>
              <a:off x="2846" y="3957"/>
              <a:ext cx="1170" cy="156"/>
            </a:xfrm>
            <a:prstGeom prst="rect">
              <a:avLst/>
            </a:prstGeom>
            <a:noFill/>
            <a:ln w="9525">
              <a:noFill/>
              <a:miter lim="800000"/>
              <a:headEnd/>
              <a:tailEnd/>
            </a:ln>
          </p:spPr>
          <p:txBody>
            <a:bodyPr wrap="none" lIns="0" tIns="0" rIns="0" bIns="0">
              <a:spAutoFit/>
            </a:bodyPr>
            <a:lstStyle/>
            <a:p>
              <a:pPr defTabSz="514350" eaLnBrk="0" hangingPunct="0"/>
              <a:r>
                <a:rPr lang="en-AU" sz="1500" b="1">
                  <a:solidFill>
                    <a:srgbClr val="000000"/>
                  </a:solidFill>
                  <a:latin typeface="Arial" charset="0"/>
                </a:rPr>
                <a:t>Quantity Supplied</a:t>
              </a:r>
            </a:p>
          </p:txBody>
        </p:sp>
        <p:sp>
          <p:nvSpPr>
            <p:cNvPr id="10337" name="Line 103"/>
            <p:cNvSpPr>
              <a:spLocks noChangeShapeType="1"/>
            </p:cNvSpPr>
            <p:nvPr/>
          </p:nvSpPr>
          <p:spPr bwMode="auto">
            <a:xfrm flipH="1">
              <a:off x="2846" y="1426"/>
              <a:ext cx="58" cy="1"/>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10338" name="Line 104"/>
            <p:cNvSpPr>
              <a:spLocks noChangeShapeType="1"/>
            </p:cNvSpPr>
            <p:nvPr/>
          </p:nvSpPr>
          <p:spPr bwMode="auto">
            <a:xfrm>
              <a:off x="5064" y="3730"/>
              <a:ext cx="1" cy="64"/>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10339" name="Freeform 105"/>
            <p:cNvSpPr>
              <a:spLocks/>
            </p:cNvSpPr>
            <p:nvPr/>
          </p:nvSpPr>
          <p:spPr bwMode="auto">
            <a:xfrm>
              <a:off x="2913" y="1224"/>
              <a:ext cx="2368" cy="2571"/>
            </a:xfrm>
            <a:custGeom>
              <a:avLst/>
              <a:gdLst>
                <a:gd name="T0" fmla="*/ 0 w 2621"/>
                <a:gd name="T1" fmla="*/ 0 h 2571"/>
                <a:gd name="T2" fmla="*/ 0 w 2621"/>
                <a:gd name="T3" fmla="*/ 2570 h 2571"/>
                <a:gd name="T4" fmla="*/ 53 w 2621"/>
                <a:gd name="T5" fmla="*/ 2570 h 2571"/>
                <a:gd name="T6" fmla="*/ 0 60000 65536"/>
                <a:gd name="T7" fmla="*/ 0 60000 65536"/>
                <a:gd name="T8" fmla="*/ 0 60000 65536"/>
                <a:gd name="T9" fmla="*/ 0 w 2621"/>
                <a:gd name="T10" fmla="*/ 0 h 2571"/>
                <a:gd name="T11" fmla="*/ 2621 w 2621"/>
                <a:gd name="T12" fmla="*/ 2571 h 2571"/>
              </a:gdLst>
              <a:ahLst/>
              <a:cxnLst>
                <a:cxn ang="T6">
                  <a:pos x="T0" y="T1"/>
                </a:cxn>
                <a:cxn ang="T7">
                  <a:pos x="T2" y="T3"/>
                </a:cxn>
                <a:cxn ang="T8">
                  <a:pos x="T4" y="T5"/>
                </a:cxn>
              </a:cxnLst>
              <a:rect l="T9" t="T10" r="T11" b="T12"/>
              <a:pathLst>
                <a:path w="2621" h="2571">
                  <a:moveTo>
                    <a:pt x="0" y="0"/>
                  </a:moveTo>
                  <a:lnTo>
                    <a:pt x="0" y="2570"/>
                  </a:lnTo>
                  <a:lnTo>
                    <a:pt x="2620" y="2570"/>
                  </a:lnTo>
                </a:path>
              </a:pathLst>
            </a:custGeom>
            <a:noFill/>
            <a:ln w="12700" cap="rnd">
              <a:solidFill>
                <a:srgbClr val="000000"/>
              </a:solidFill>
              <a:round/>
              <a:headEnd type="none" w="sm" len="sm"/>
              <a:tailEnd type="none" w="sm" len="sm"/>
            </a:ln>
          </p:spPr>
          <p:txBody>
            <a:bodyPr/>
            <a:lstStyle/>
            <a:p>
              <a:endParaRPr lang="en-US"/>
            </a:p>
          </p:txBody>
        </p:sp>
      </p:grpSp>
      <p:sp>
        <p:nvSpPr>
          <p:cNvPr id="10279" name="Line 92"/>
          <p:cNvSpPr>
            <a:spLocks noChangeShapeType="1"/>
          </p:cNvSpPr>
          <p:nvPr/>
        </p:nvSpPr>
        <p:spPr bwMode="auto">
          <a:xfrm flipH="1">
            <a:off x="5562600" y="1736725"/>
            <a:ext cx="762000" cy="2590800"/>
          </a:xfrm>
          <a:prstGeom prst="line">
            <a:avLst/>
          </a:prstGeom>
          <a:noFill/>
          <a:ln w="25400">
            <a:solidFill>
              <a:srgbClr val="4D9AFF"/>
            </a:solidFill>
            <a:round/>
            <a:headEnd type="none" w="sm" len="sm"/>
            <a:tailEnd type="none" w="sm" len="sm"/>
          </a:ln>
        </p:spPr>
        <p:txBody>
          <a:bodyPr wrap="none" anchor="ctr"/>
          <a:lstStyle/>
          <a:p>
            <a:endParaRPr lang="en-US"/>
          </a:p>
        </p:txBody>
      </p:sp>
      <p:sp>
        <p:nvSpPr>
          <p:cNvPr id="10280" name="Freeform 95"/>
          <p:cNvSpPr>
            <a:spLocks/>
          </p:cNvSpPr>
          <p:nvPr/>
        </p:nvSpPr>
        <p:spPr bwMode="auto">
          <a:xfrm>
            <a:off x="6019800" y="2651125"/>
            <a:ext cx="71438" cy="84138"/>
          </a:xfrm>
          <a:custGeom>
            <a:avLst/>
            <a:gdLst>
              <a:gd name="T0" fmla="*/ 2147483647 w 51"/>
              <a:gd name="T1" fmla="*/ 2147483647 h 57"/>
              <a:gd name="T2" fmla="*/ 2147483647 w 51"/>
              <a:gd name="T3" fmla="*/ 2147483647 h 57"/>
              <a:gd name="T4" fmla="*/ 2147483647 w 51"/>
              <a:gd name="T5" fmla="*/ 2147483647 h 57"/>
              <a:gd name="T6" fmla="*/ 2147483647 w 51"/>
              <a:gd name="T7" fmla="*/ 2147483647 h 57"/>
              <a:gd name="T8" fmla="*/ 2147483647 w 51"/>
              <a:gd name="T9" fmla="*/ 2147483647 h 57"/>
              <a:gd name="T10" fmla="*/ 2147483647 w 51"/>
              <a:gd name="T11" fmla="*/ 0 h 57"/>
              <a:gd name="T12" fmla="*/ 2147483647 w 51"/>
              <a:gd name="T13" fmla="*/ 0 h 57"/>
              <a:gd name="T14" fmla="*/ 2147483647 w 51"/>
              <a:gd name="T15" fmla="*/ 0 h 57"/>
              <a:gd name="T16" fmla="*/ 0 w 51"/>
              <a:gd name="T17" fmla="*/ 2147483647 h 57"/>
              <a:gd name="T18" fmla="*/ 0 w 51"/>
              <a:gd name="T19" fmla="*/ 2147483647 h 57"/>
              <a:gd name="T20" fmla="*/ 0 w 51"/>
              <a:gd name="T21" fmla="*/ 2147483647 h 57"/>
              <a:gd name="T22" fmla="*/ 2147483647 w 51"/>
              <a:gd name="T23" fmla="*/ 2147483647 h 57"/>
              <a:gd name="T24" fmla="*/ 2147483647 w 51"/>
              <a:gd name="T25" fmla="*/ 2147483647 h 5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1"/>
              <a:gd name="T40" fmla="*/ 0 h 57"/>
              <a:gd name="T41" fmla="*/ 51 w 51"/>
              <a:gd name="T42" fmla="*/ 57 h 5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1" h="57">
                <a:moveTo>
                  <a:pt x="20" y="56"/>
                </a:moveTo>
                <a:lnTo>
                  <a:pt x="40" y="45"/>
                </a:lnTo>
                <a:lnTo>
                  <a:pt x="40" y="33"/>
                </a:lnTo>
                <a:lnTo>
                  <a:pt x="50" y="23"/>
                </a:lnTo>
                <a:lnTo>
                  <a:pt x="40" y="11"/>
                </a:lnTo>
                <a:lnTo>
                  <a:pt x="40" y="0"/>
                </a:lnTo>
                <a:lnTo>
                  <a:pt x="20" y="0"/>
                </a:lnTo>
                <a:lnTo>
                  <a:pt x="10" y="0"/>
                </a:lnTo>
                <a:lnTo>
                  <a:pt x="0" y="11"/>
                </a:lnTo>
                <a:lnTo>
                  <a:pt x="0" y="23"/>
                </a:lnTo>
                <a:lnTo>
                  <a:pt x="0" y="33"/>
                </a:lnTo>
                <a:lnTo>
                  <a:pt x="10" y="45"/>
                </a:lnTo>
                <a:lnTo>
                  <a:pt x="20" y="56"/>
                </a:lnTo>
              </a:path>
            </a:pathLst>
          </a:custGeom>
          <a:solidFill>
            <a:srgbClr val="000000"/>
          </a:solidFill>
          <a:ln w="9525" cap="rnd">
            <a:noFill/>
            <a:round/>
            <a:headEnd type="none" w="sm" len="sm"/>
            <a:tailEnd type="none" w="sm" len="sm"/>
          </a:ln>
        </p:spPr>
        <p:txBody>
          <a:bodyPr/>
          <a:lstStyle/>
          <a:p>
            <a:endParaRPr lang="en-US"/>
          </a:p>
        </p:txBody>
      </p:sp>
      <p:sp>
        <p:nvSpPr>
          <p:cNvPr id="10281" name="Freeform 98"/>
          <p:cNvSpPr>
            <a:spLocks/>
          </p:cNvSpPr>
          <p:nvPr/>
        </p:nvSpPr>
        <p:spPr bwMode="auto">
          <a:xfrm>
            <a:off x="5715000" y="3794125"/>
            <a:ext cx="71438" cy="84138"/>
          </a:xfrm>
          <a:custGeom>
            <a:avLst/>
            <a:gdLst>
              <a:gd name="T0" fmla="*/ 2147483647 w 51"/>
              <a:gd name="T1" fmla="*/ 2147483647 h 57"/>
              <a:gd name="T2" fmla="*/ 2147483647 w 51"/>
              <a:gd name="T3" fmla="*/ 2147483647 h 57"/>
              <a:gd name="T4" fmla="*/ 2147483647 w 51"/>
              <a:gd name="T5" fmla="*/ 2147483647 h 57"/>
              <a:gd name="T6" fmla="*/ 2147483647 w 51"/>
              <a:gd name="T7" fmla="*/ 2147483647 h 57"/>
              <a:gd name="T8" fmla="*/ 2147483647 w 51"/>
              <a:gd name="T9" fmla="*/ 2147483647 h 57"/>
              <a:gd name="T10" fmla="*/ 2147483647 w 51"/>
              <a:gd name="T11" fmla="*/ 0 h 57"/>
              <a:gd name="T12" fmla="*/ 2147483647 w 51"/>
              <a:gd name="T13" fmla="*/ 0 h 57"/>
              <a:gd name="T14" fmla="*/ 2147483647 w 51"/>
              <a:gd name="T15" fmla="*/ 0 h 57"/>
              <a:gd name="T16" fmla="*/ 2147483647 w 51"/>
              <a:gd name="T17" fmla="*/ 2147483647 h 57"/>
              <a:gd name="T18" fmla="*/ 0 w 51"/>
              <a:gd name="T19" fmla="*/ 2147483647 h 57"/>
              <a:gd name="T20" fmla="*/ 2147483647 w 51"/>
              <a:gd name="T21" fmla="*/ 2147483647 h 57"/>
              <a:gd name="T22" fmla="*/ 2147483647 w 51"/>
              <a:gd name="T23" fmla="*/ 2147483647 h 57"/>
              <a:gd name="T24" fmla="*/ 2147483647 w 51"/>
              <a:gd name="T25" fmla="*/ 2147483647 h 5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1"/>
              <a:gd name="T40" fmla="*/ 0 h 57"/>
              <a:gd name="T41" fmla="*/ 51 w 51"/>
              <a:gd name="T42" fmla="*/ 57 h 5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1" h="57">
                <a:moveTo>
                  <a:pt x="30" y="56"/>
                </a:moveTo>
                <a:lnTo>
                  <a:pt x="40" y="45"/>
                </a:lnTo>
                <a:lnTo>
                  <a:pt x="50" y="45"/>
                </a:lnTo>
                <a:lnTo>
                  <a:pt x="50" y="23"/>
                </a:lnTo>
                <a:lnTo>
                  <a:pt x="50" y="11"/>
                </a:lnTo>
                <a:lnTo>
                  <a:pt x="40" y="0"/>
                </a:lnTo>
                <a:lnTo>
                  <a:pt x="30" y="0"/>
                </a:lnTo>
                <a:lnTo>
                  <a:pt x="20" y="0"/>
                </a:lnTo>
                <a:lnTo>
                  <a:pt x="10" y="11"/>
                </a:lnTo>
                <a:lnTo>
                  <a:pt x="0" y="23"/>
                </a:lnTo>
                <a:lnTo>
                  <a:pt x="10" y="45"/>
                </a:lnTo>
                <a:lnTo>
                  <a:pt x="20" y="45"/>
                </a:lnTo>
                <a:lnTo>
                  <a:pt x="30" y="56"/>
                </a:lnTo>
              </a:path>
            </a:pathLst>
          </a:custGeom>
          <a:solidFill>
            <a:srgbClr val="000000"/>
          </a:solidFill>
          <a:ln w="9525" cap="rnd">
            <a:noFill/>
            <a:round/>
            <a:headEnd type="none" w="sm" len="sm"/>
            <a:tailEnd type="none" w="sm" len="sm"/>
          </a:ln>
        </p:spPr>
        <p:txBody>
          <a:bodyPr/>
          <a:lstStyle/>
          <a:p>
            <a:endParaRPr lang="en-US"/>
          </a:p>
        </p:txBody>
      </p:sp>
      <p:sp>
        <p:nvSpPr>
          <p:cNvPr id="10282" name="Freeform 93"/>
          <p:cNvSpPr>
            <a:spLocks/>
          </p:cNvSpPr>
          <p:nvPr/>
        </p:nvSpPr>
        <p:spPr bwMode="auto">
          <a:xfrm>
            <a:off x="6324600" y="1660525"/>
            <a:ext cx="68263" cy="84138"/>
          </a:xfrm>
          <a:custGeom>
            <a:avLst/>
            <a:gdLst>
              <a:gd name="T0" fmla="*/ 2147483647 w 49"/>
              <a:gd name="T1" fmla="*/ 2147483647 h 57"/>
              <a:gd name="T2" fmla="*/ 2147483647 w 49"/>
              <a:gd name="T3" fmla="*/ 2147483647 h 57"/>
              <a:gd name="T4" fmla="*/ 2147483647 w 49"/>
              <a:gd name="T5" fmla="*/ 2147483647 h 57"/>
              <a:gd name="T6" fmla="*/ 2147483647 w 49"/>
              <a:gd name="T7" fmla="*/ 2147483647 h 57"/>
              <a:gd name="T8" fmla="*/ 2147483647 w 49"/>
              <a:gd name="T9" fmla="*/ 2147483647 h 57"/>
              <a:gd name="T10" fmla="*/ 2147483647 w 49"/>
              <a:gd name="T11" fmla="*/ 2147483647 h 57"/>
              <a:gd name="T12" fmla="*/ 2147483647 w 49"/>
              <a:gd name="T13" fmla="*/ 0 h 57"/>
              <a:gd name="T14" fmla="*/ 2147483647 w 49"/>
              <a:gd name="T15" fmla="*/ 2147483647 h 57"/>
              <a:gd name="T16" fmla="*/ 2147483647 w 49"/>
              <a:gd name="T17" fmla="*/ 2147483647 h 57"/>
              <a:gd name="T18" fmla="*/ 0 w 49"/>
              <a:gd name="T19" fmla="*/ 2147483647 h 57"/>
              <a:gd name="T20" fmla="*/ 2147483647 w 49"/>
              <a:gd name="T21" fmla="*/ 2147483647 h 57"/>
              <a:gd name="T22" fmla="*/ 2147483647 w 49"/>
              <a:gd name="T23" fmla="*/ 2147483647 h 57"/>
              <a:gd name="T24" fmla="*/ 2147483647 w 49"/>
              <a:gd name="T25" fmla="*/ 2147483647 h 5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9"/>
              <a:gd name="T40" fmla="*/ 0 h 57"/>
              <a:gd name="T41" fmla="*/ 49 w 49"/>
              <a:gd name="T42" fmla="*/ 57 h 5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9" h="57">
                <a:moveTo>
                  <a:pt x="29" y="56"/>
                </a:moveTo>
                <a:lnTo>
                  <a:pt x="38" y="56"/>
                </a:lnTo>
                <a:lnTo>
                  <a:pt x="48" y="45"/>
                </a:lnTo>
                <a:lnTo>
                  <a:pt x="48" y="33"/>
                </a:lnTo>
                <a:lnTo>
                  <a:pt x="48" y="23"/>
                </a:lnTo>
                <a:lnTo>
                  <a:pt x="38" y="11"/>
                </a:lnTo>
                <a:lnTo>
                  <a:pt x="29" y="0"/>
                </a:lnTo>
                <a:lnTo>
                  <a:pt x="10" y="11"/>
                </a:lnTo>
                <a:lnTo>
                  <a:pt x="10" y="23"/>
                </a:lnTo>
                <a:lnTo>
                  <a:pt x="0" y="33"/>
                </a:lnTo>
                <a:lnTo>
                  <a:pt x="10" y="45"/>
                </a:lnTo>
                <a:lnTo>
                  <a:pt x="10" y="56"/>
                </a:lnTo>
                <a:lnTo>
                  <a:pt x="29" y="56"/>
                </a:lnTo>
              </a:path>
            </a:pathLst>
          </a:custGeom>
          <a:solidFill>
            <a:srgbClr val="000000"/>
          </a:solidFill>
          <a:ln w="9525" cap="rnd">
            <a:noFill/>
            <a:round/>
            <a:headEnd type="none" w="sm" len="sm"/>
            <a:tailEnd type="none" w="sm" len="sm"/>
          </a:ln>
        </p:spPr>
        <p:txBody>
          <a:bodyPr/>
          <a:lstStyle/>
          <a:p>
            <a:endParaRPr lang="en-US"/>
          </a:p>
        </p:txBody>
      </p:sp>
      <p:sp>
        <p:nvSpPr>
          <p:cNvPr id="10283" name="Line 103"/>
          <p:cNvSpPr>
            <a:spLocks noChangeShapeType="1"/>
          </p:cNvSpPr>
          <p:nvPr/>
        </p:nvSpPr>
        <p:spPr bwMode="auto">
          <a:xfrm flipH="1">
            <a:off x="5497513" y="1735138"/>
            <a:ext cx="82550" cy="1587"/>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47" name="Line 92"/>
          <p:cNvSpPr>
            <a:spLocks noChangeShapeType="1"/>
          </p:cNvSpPr>
          <p:nvPr/>
        </p:nvSpPr>
        <p:spPr bwMode="auto">
          <a:xfrm flipH="1">
            <a:off x="6096000" y="1660525"/>
            <a:ext cx="1752600" cy="2590800"/>
          </a:xfrm>
          <a:prstGeom prst="line">
            <a:avLst/>
          </a:prstGeom>
          <a:noFill/>
          <a:ln w="25400">
            <a:solidFill>
              <a:srgbClr val="C00000"/>
            </a:solidFill>
            <a:round/>
            <a:headEnd type="none" w="sm" len="sm"/>
            <a:tailEnd type="none" w="sm" len="sm"/>
          </a:ln>
        </p:spPr>
        <p:txBody>
          <a:bodyPr wrap="none" anchor="ctr"/>
          <a:lstStyle/>
          <a:p>
            <a:endParaRPr lang="en-US"/>
          </a:p>
        </p:txBody>
      </p:sp>
      <p:sp>
        <p:nvSpPr>
          <p:cNvPr id="48" name="Freeform 95"/>
          <p:cNvSpPr>
            <a:spLocks/>
          </p:cNvSpPr>
          <p:nvPr/>
        </p:nvSpPr>
        <p:spPr bwMode="auto">
          <a:xfrm>
            <a:off x="6324600" y="3794125"/>
            <a:ext cx="71438" cy="84138"/>
          </a:xfrm>
          <a:custGeom>
            <a:avLst/>
            <a:gdLst>
              <a:gd name="T0" fmla="*/ 2147483647 w 51"/>
              <a:gd name="T1" fmla="*/ 2147483647 h 57"/>
              <a:gd name="T2" fmla="*/ 2147483647 w 51"/>
              <a:gd name="T3" fmla="*/ 2147483647 h 57"/>
              <a:gd name="T4" fmla="*/ 2147483647 w 51"/>
              <a:gd name="T5" fmla="*/ 2147483647 h 57"/>
              <a:gd name="T6" fmla="*/ 2147483647 w 51"/>
              <a:gd name="T7" fmla="*/ 2147483647 h 57"/>
              <a:gd name="T8" fmla="*/ 2147483647 w 51"/>
              <a:gd name="T9" fmla="*/ 2147483647 h 57"/>
              <a:gd name="T10" fmla="*/ 2147483647 w 51"/>
              <a:gd name="T11" fmla="*/ 0 h 57"/>
              <a:gd name="T12" fmla="*/ 2147483647 w 51"/>
              <a:gd name="T13" fmla="*/ 0 h 57"/>
              <a:gd name="T14" fmla="*/ 2147483647 w 51"/>
              <a:gd name="T15" fmla="*/ 0 h 57"/>
              <a:gd name="T16" fmla="*/ 0 w 51"/>
              <a:gd name="T17" fmla="*/ 2147483647 h 57"/>
              <a:gd name="T18" fmla="*/ 0 w 51"/>
              <a:gd name="T19" fmla="*/ 2147483647 h 57"/>
              <a:gd name="T20" fmla="*/ 0 w 51"/>
              <a:gd name="T21" fmla="*/ 2147483647 h 57"/>
              <a:gd name="T22" fmla="*/ 2147483647 w 51"/>
              <a:gd name="T23" fmla="*/ 2147483647 h 57"/>
              <a:gd name="T24" fmla="*/ 2147483647 w 51"/>
              <a:gd name="T25" fmla="*/ 2147483647 h 5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1"/>
              <a:gd name="T40" fmla="*/ 0 h 57"/>
              <a:gd name="T41" fmla="*/ 51 w 51"/>
              <a:gd name="T42" fmla="*/ 57 h 5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1" h="57">
                <a:moveTo>
                  <a:pt x="20" y="56"/>
                </a:moveTo>
                <a:lnTo>
                  <a:pt x="40" y="45"/>
                </a:lnTo>
                <a:lnTo>
                  <a:pt x="40" y="33"/>
                </a:lnTo>
                <a:lnTo>
                  <a:pt x="50" y="23"/>
                </a:lnTo>
                <a:lnTo>
                  <a:pt x="40" y="11"/>
                </a:lnTo>
                <a:lnTo>
                  <a:pt x="40" y="0"/>
                </a:lnTo>
                <a:lnTo>
                  <a:pt x="20" y="0"/>
                </a:lnTo>
                <a:lnTo>
                  <a:pt x="10" y="0"/>
                </a:lnTo>
                <a:lnTo>
                  <a:pt x="0" y="11"/>
                </a:lnTo>
                <a:lnTo>
                  <a:pt x="0" y="23"/>
                </a:lnTo>
                <a:lnTo>
                  <a:pt x="0" y="33"/>
                </a:lnTo>
                <a:lnTo>
                  <a:pt x="10" y="45"/>
                </a:lnTo>
                <a:lnTo>
                  <a:pt x="20" y="56"/>
                </a:lnTo>
              </a:path>
            </a:pathLst>
          </a:custGeom>
          <a:solidFill>
            <a:srgbClr val="000000"/>
          </a:solidFill>
          <a:ln w="9525" cap="rnd">
            <a:noFill/>
            <a:round/>
            <a:headEnd type="none" w="sm" len="sm"/>
            <a:tailEnd type="none" w="sm" len="sm"/>
          </a:ln>
        </p:spPr>
        <p:txBody>
          <a:bodyPr/>
          <a:lstStyle/>
          <a:p>
            <a:endParaRPr lang="en-US"/>
          </a:p>
        </p:txBody>
      </p:sp>
      <p:sp>
        <p:nvSpPr>
          <p:cNvPr id="53" name="Freeform 93"/>
          <p:cNvSpPr>
            <a:spLocks/>
          </p:cNvSpPr>
          <p:nvPr/>
        </p:nvSpPr>
        <p:spPr bwMode="auto">
          <a:xfrm>
            <a:off x="7010400" y="2795588"/>
            <a:ext cx="68263" cy="84137"/>
          </a:xfrm>
          <a:custGeom>
            <a:avLst/>
            <a:gdLst>
              <a:gd name="T0" fmla="*/ 2147483647 w 49"/>
              <a:gd name="T1" fmla="*/ 2147483647 h 57"/>
              <a:gd name="T2" fmla="*/ 2147483647 w 49"/>
              <a:gd name="T3" fmla="*/ 2147483647 h 57"/>
              <a:gd name="T4" fmla="*/ 2147483647 w 49"/>
              <a:gd name="T5" fmla="*/ 2147483647 h 57"/>
              <a:gd name="T6" fmla="*/ 2147483647 w 49"/>
              <a:gd name="T7" fmla="*/ 2147483647 h 57"/>
              <a:gd name="T8" fmla="*/ 2147483647 w 49"/>
              <a:gd name="T9" fmla="*/ 2147483647 h 57"/>
              <a:gd name="T10" fmla="*/ 2147483647 w 49"/>
              <a:gd name="T11" fmla="*/ 2147483647 h 57"/>
              <a:gd name="T12" fmla="*/ 2147483647 w 49"/>
              <a:gd name="T13" fmla="*/ 0 h 57"/>
              <a:gd name="T14" fmla="*/ 2147483647 w 49"/>
              <a:gd name="T15" fmla="*/ 2147483647 h 57"/>
              <a:gd name="T16" fmla="*/ 2147483647 w 49"/>
              <a:gd name="T17" fmla="*/ 2147483647 h 57"/>
              <a:gd name="T18" fmla="*/ 0 w 49"/>
              <a:gd name="T19" fmla="*/ 2147483647 h 57"/>
              <a:gd name="T20" fmla="*/ 2147483647 w 49"/>
              <a:gd name="T21" fmla="*/ 2147483647 h 57"/>
              <a:gd name="T22" fmla="*/ 2147483647 w 49"/>
              <a:gd name="T23" fmla="*/ 2147483647 h 57"/>
              <a:gd name="T24" fmla="*/ 2147483647 w 49"/>
              <a:gd name="T25" fmla="*/ 2147483647 h 5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9"/>
              <a:gd name="T40" fmla="*/ 0 h 57"/>
              <a:gd name="T41" fmla="*/ 49 w 49"/>
              <a:gd name="T42" fmla="*/ 57 h 5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9" h="57">
                <a:moveTo>
                  <a:pt x="29" y="56"/>
                </a:moveTo>
                <a:lnTo>
                  <a:pt x="38" y="56"/>
                </a:lnTo>
                <a:lnTo>
                  <a:pt x="48" y="45"/>
                </a:lnTo>
                <a:lnTo>
                  <a:pt x="48" y="33"/>
                </a:lnTo>
                <a:lnTo>
                  <a:pt x="48" y="23"/>
                </a:lnTo>
                <a:lnTo>
                  <a:pt x="38" y="11"/>
                </a:lnTo>
                <a:lnTo>
                  <a:pt x="29" y="0"/>
                </a:lnTo>
                <a:lnTo>
                  <a:pt x="10" y="11"/>
                </a:lnTo>
                <a:lnTo>
                  <a:pt x="10" y="23"/>
                </a:lnTo>
                <a:lnTo>
                  <a:pt x="0" y="33"/>
                </a:lnTo>
                <a:lnTo>
                  <a:pt x="10" y="45"/>
                </a:lnTo>
                <a:lnTo>
                  <a:pt x="10" y="56"/>
                </a:lnTo>
                <a:lnTo>
                  <a:pt x="29" y="56"/>
                </a:lnTo>
              </a:path>
            </a:pathLst>
          </a:custGeom>
          <a:solidFill>
            <a:srgbClr val="000000"/>
          </a:solidFill>
          <a:ln w="9525" cap="rnd">
            <a:noFill/>
            <a:round/>
            <a:headEnd type="none" w="sm" len="sm"/>
            <a:tailEnd type="none" w="sm" len="sm"/>
          </a:ln>
        </p:spPr>
        <p:txBody>
          <a:bodyPr/>
          <a:lstStyle/>
          <a:p>
            <a:endParaRPr lang="en-US"/>
          </a:p>
        </p:txBody>
      </p:sp>
      <p:sp>
        <p:nvSpPr>
          <p:cNvPr id="54" name="Freeform 93"/>
          <p:cNvSpPr>
            <a:spLocks/>
          </p:cNvSpPr>
          <p:nvPr/>
        </p:nvSpPr>
        <p:spPr bwMode="auto">
          <a:xfrm>
            <a:off x="7772400" y="1660525"/>
            <a:ext cx="68263" cy="84138"/>
          </a:xfrm>
          <a:custGeom>
            <a:avLst/>
            <a:gdLst>
              <a:gd name="T0" fmla="*/ 2147483647 w 49"/>
              <a:gd name="T1" fmla="*/ 2147483647 h 57"/>
              <a:gd name="T2" fmla="*/ 2147483647 w 49"/>
              <a:gd name="T3" fmla="*/ 2147483647 h 57"/>
              <a:gd name="T4" fmla="*/ 2147483647 w 49"/>
              <a:gd name="T5" fmla="*/ 2147483647 h 57"/>
              <a:gd name="T6" fmla="*/ 2147483647 w 49"/>
              <a:gd name="T7" fmla="*/ 2147483647 h 57"/>
              <a:gd name="T8" fmla="*/ 2147483647 w 49"/>
              <a:gd name="T9" fmla="*/ 2147483647 h 57"/>
              <a:gd name="T10" fmla="*/ 2147483647 w 49"/>
              <a:gd name="T11" fmla="*/ 2147483647 h 57"/>
              <a:gd name="T12" fmla="*/ 2147483647 w 49"/>
              <a:gd name="T13" fmla="*/ 0 h 57"/>
              <a:gd name="T14" fmla="*/ 2147483647 w 49"/>
              <a:gd name="T15" fmla="*/ 2147483647 h 57"/>
              <a:gd name="T16" fmla="*/ 2147483647 w 49"/>
              <a:gd name="T17" fmla="*/ 2147483647 h 57"/>
              <a:gd name="T18" fmla="*/ 0 w 49"/>
              <a:gd name="T19" fmla="*/ 2147483647 h 57"/>
              <a:gd name="T20" fmla="*/ 2147483647 w 49"/>
              <a:gd name="T21" fmla="*/ 2147483647 h 57"/>
              <a:gd name="T22" fmla="*/ 2147483647 w 49"/>
              <a:gd name="T23" fmla="*/ 2147483647 h 57"/>
              <a:gd name="T24" fmla="*/ 2147483647 w 49"/>
              <a:gd name="T25" fmla="*/ 2147483647 h 5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9"/>
              <a:gd name="T40" fmla="*/ 0 h 57"/>
              <a:gd name="T41" fmla="*/ 49 w 49"/>
              <a:gd name="T42" fmla="*/ 57 h 5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9" h="57">
                <a:moveTo>
                  <a:pt x="29" y="56"/>
                </a:moveTo>
                <a:lnTo>
                  <a:pt x="38" y="56"/>
                </a:lnTo>
                <a:lnTo>
                  <a:pt x="48" y="45"/>
                </a:lnTo>
                <a:lnTo>
                  <a:pt x="48" y="33"/>
                </a:lnTo>
                <a:lnTo>
                  <a:pt x="48" y="23"/>
                </a:lnTo>
                <a:lnTo>
                  <a:pt x="38" y="11"/>
                </a:lnTo>
                <a:lnTo>
                  <a:pt x="29" y="0"/>
                </a:lnTo>
                <a:lnTo>
                  <a:pt x="10" y="11"/>
                </a:lnTo>
                <a:lnTo>
                  <a:pt x="10" y="23"/>
                </a:lnTo>
                <a:lnTo>
                  <a:pt x="0" y="33"/>
                </a:lnTo>
                <a:lnTo>
                  <a:pt x="10" y="45"/>
                </a:lnTo>
                <a:lnTo>
                  <a:pt x="10" y="56"/>
                </a:lnTo>
                <a:lnTo>
                  <a:pt x="29" y="56"/>
                </a:lnTo>
              </a:path>
            </a:pathLst>
          </a:custGeom>
          <a:solidFill>
            <a:srgbClr val="000000"/>
          </a:solidFill>
          <a:ln w="9525" cap="rnd">
            <a:noFill/>
            <a:round/>
            <a:headEnd type="none" w="sm" len="sm"/>
            <a:tailEnd type="none" w="sm" len="sm"/>
          </a:ln>
        </p:spPr>
        <p:txBody>
          <a:bodyPr/>
          <a:lstStyle/>
          <a:p>
            <a:endParaRPr lang="en-US"/>
          </a:p>
        </p:txBody>
      </p:sp>
      <p:cxnSp>
        <p:nvCxnSpPr>
          <p:cNvPr id="65" name="Straight Arrow Connector 64"/>
          <p:cNvCxnSpPr>
            <a:cxnSpLocks noChangeShapeType="1"/>
          </p:cNvCxnSpPr>
          <p:nvPr/>
        </p:nvCxnSpPr>
        <p:spPr bwMode="auto">
          <a:xfrm>
            <a:off x="6553200" y="1812925"/>
            <a:ext cx="762000" cy="1588"/>
          </a:xfrm>
          <a:prstGeom prst="straightConnector1">
            <a:avLst/>
          </a:prstGeom>
          <a:noFill/>
          <a:ln w="9525" algn="ctr">
            <a:solidFill>
              <a:schemeClr val="tx1"/>
            </a:solidFill>
            <a:round/>
            <a:headEnd/>
            <a:tailEnd type="arrow" w="med" len="med"/>
          </a:ln>
        </p:spPr>
      </p:cxnSp>
      <p:sp>
        <p:nvSpPr>
          <p:cNvPr id="10308" name="Rectangle 56"/>
          <p:cNvSpPr>
            <a:spLocks noChangeArrowheads="1"/>
          </p:cNvSpPr>
          <p:nvPr/>
        </p:nvSpPr>
        <p:spPr bwMode="auto">
          <a:xfrm>
            <a:off x="5638800" y="4327525"/>
            <a:ext cx="234950" cy="230188"/>
          </a:xfrm>
          <a:prstGeom prst="rect">
            <a:avLst/>
          </a:prstGeom>
          <a:noFill/>
          <a:ln w="9525">
            <a:noFill/>
            <a:miter lim="800000"/>
            <a:headEnd/>
            <a:tailEnd/>
          </a:ln>
        </p:spPr>
        <p:txBody>
          <a:bodyPr wrap="none" lIns="0" tIns="0" rIns="0" bIns="0">
            <a:spAutoFit/>
          </a:bodyPr>
          <a:lstStyle/>
          <a:p>
            <a:pPr defTabSz="514350" eaLnBrk="0" hangingPunct="0"/>
            <a:r>
              <a:rPr lang="en-AU" sz="1500" b="1">
                <a:solidFill>
                  <a:srgbClr val="000000"/>
                </a:solidFill>
                <a:latin typeface="Arial" charset="0"/>
              </a:rPr>
              <a:t>S1</a:t>
            </a:r>
          </a:p>
        </p:txBody>
      </p:sp>
      <p:sp>
        <p:nvSpPr>
          <p:cNvPr id="71" name="Rectangle 56"/>
          <p:cNvSpPr>
            <a:spLocks noChangeArrowheads="1"/>
          </p:cNvSpPr>
          <p:nvPr/>
        </p:nvSpPr>
        <p:spPr bwMode="auto">
          <a:xfrm>
            <a:off x="6019800" y="4327525"/>
            <a:ext cx="234950" cy="230188"/>
          </a:xfrm>
          <a:prstGeom prst="rect">
            <a:avLst/>
          </a:prstGeom>
          <a:noFill/>
          <a:ln w="9525">
            <a:noFill/>
            <a:miter lim="800000"/>
            <a:headEnd/>
            <a:tailEnd/>
          </a:ln>
        </p:spPr>
        <p:txBody>
          <a:bodyPr wrap="none" lIns="0" tIns="0" rIns="0" bIns="0">
            <a:spAutoFit/>
          </a:bodyPr>
          <a:lstStyle/>
          <a:p>
            <a:pPr defTabSz="514350" eaLnBrk="0" hangingPunct="0"/>
            <a:r>
              <a:rPr lang="en-AU" sz="1500" b="1">
                <a:solidFill>
                  <a:srgbClr val="000000"/>
                </a:solidFill>
                <a:latin typeface="Arial" charset="0"/>
              </a:rPr>
              <a:t>S2</a:t>
            </a:r>
          </a:p>
        </p:txBody>
      </p:sp>
      <p:sp>
        <p:nvSpPr>
          <p:cNvPr id="10311" name="Freeform 93"/>
          <p:cNvSpPr>
            <a:spLocks/>
          </p:cNvSpPr>
          <p:nvPr/>
        </p:nvSpPr>
        <p:spPr bwMode="auto">
          <a:xfrm>
            <a:off x="5562600" y="4251325"/>
            <a:ext cx="68263" cy="84138"/>
          </a:xfrm>
          <a:custGeom>
            <a:avLst/>
            <a:gdLst>
              <a:gd name="T0" fmla="*/ 2147483647 w 49"/>
              <a:gd name="T1" fmla="*/ 2147483647 h 57"/>
              <a:gd name="T2" fmla="*/ 2147483647 w 49"/>
              <a:gd name="T3" fmla="*/ 2147483647 h 57"/>
              <a:gd name="T4" fmla="*/ 2147483647 w 49"/>
              <a:gd name="T5" fmla="*/ 2147483647 h 57"/>
              <a:gd name="T6" fmla="*/ 2147483647 w 49"/>
              <a:gd name="T7" fmla="*/ 2147483647 h 57"/>
              <a:gd name="T8" fmla="*/ 2147483647 w 49"/>
              <a:gd name="T9" fmla="*/ 2147483647 h 57"/>
              <a:gd name="T10" fmla="*/ 2147483647 w 49"/>
              <a:gd name="T11" fmla="*/ 2147483647 h 57"/>
              <a:gd name="T12" fmla="*/ 2147483647 w 49"/>
              <a:gd name="T13" fmla="*/ 0 h 57"/>
              <a:gd name="T14" fmla="*/ 2147483647 w 49"/>
              <a:gd name="T15" fmla="*/ 2147483647 h 57"/>
              <a:gd name="T16" fmla="*/ 2147483647 w 49"/>
              <a:gd name="T17" fmla="*/ 2147483647 h 57"/>
              <a:gd name="T18" fmla="*/ 0 w 49"/>
              <a:gd name="T19" fmla="*/ 2147483647 h 57"/>
              <a:gd name="T20" fmla="*/ 2147483647 w 49"/>
              <a:gd name="T21" fmla="*/ 2147483647 h 57"/>
              <a:gd name="T22" fmla="*/ 2147483647 w 49"/>
              <a:gd name="T23" fmla="*/ 2147483647 h 57"/>
              <a:gd name="T24" fmla="*/ 2147483647 w 49"/>
              <a:gd name="T25" fmla="*/ 2147483647 h 5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9"/>
              <a:gd name="T40" fmla="*/ 0 h 57"/>
              <a:gd name="T41" fmla="*/ 49 w 49"/>
              <a:gd name="T42" fmla="*/ 57 h 5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9" h="57">
                <a:moveTo>
                  <a:pt x="29" y="56"/>
                </a:moveTo>
                <a:lnTo>
                  <a:pt x="38" y="56"/>
                </a:lnTo>
                <a:lnTo>
                  <a:pt x="48" y="45"/>
                </a:lnTo>
                <a:lnTo>
                  <a:pt x="48" y="33"/>
                </a:lnTo>
                <a:lnTo>
                  <a:pt x="48" y="23"/>
                </a:lnTo>
                <a:lnTo>
                  <a:pt x="38" y="11"/>
                </a:lnTo>
                <a:lnTo>
                  <a:pt x="29" y="0"/>
                </a:lnTo>
                <a:lnTo>
                  <a:pt x="10" y="11"/>
                </a:lnTo>
                <a:lnTo>
                  <a:pt x="10" y="23"/>
                </a:lnTo>
                <a:lnTo>
                  <a:pt x="0" y="33"/>
                </a:lnTo>
                <a:lnTo>
                  <a:pt x="10" y="45"/>
                </a:lnTo>
                <a:lnTo>
                  <a:pt x="10" y="56"/>
                </a:lnTo>
                <a:lnTo>
                  <a:pt x="29" y="56"/>
                </a:lnTo>
              </a:path>
            </a:pathLst>
          </a:custGeom>
          <a:solidFill>
            <a:srgbClr val="000000"/>
          </a:solidFill>
          <a:ln w="9525" cap="rnd">
            <a:noFill/>
            <a:round/>
            <a:headEnd type="none" w="sm" len="sm"/>
            <a:tailEnd type="none" w="sm" len="sm"/>
          </a:ln>
        </p:spPr>
        <p:txBody>
          <a:bodyPr/>
          <a:lstStyle/>
          <a:p>
            <a:endParaRPr lang="en-US"/>
          </a:p>
        </p:txBody>
      </p:sp>
      <p:sp>
        <p:nvSpPr>
          <p:cNvPr id="59" name="Freeform 95"/>
          <p:cNvSpPr>
            <a:spLocks/>
          </p:cNvSpPr>
          <p:nvPr/>
        </p:nvSpPr>
        <p:spPr bwMode="auto">
          <a:xfrm>
            <a:off x="6019800" y="4251325"/>
            <a:ext cx="71438" cy="84138"/>
          </a:xfrm>
          <a:custGeom>
            <a:avLst/>
            <a:gdLst>
              <a:gd name="T0" fmla="*/ 2147483647 w 51"/>
              <a:gd name="T1" fmla="*/ 2147483647 h 57"/>
              <a:gd name="T2" fmla="*/ 2147483647 w 51"/>
              <a:gd name="T3" fmla="*/ 2147483647 h 57"/>
              <a:gd name="T4" fmla="*/ 2147483647 w 51"/>
              <a:gd name="T5" fmla="*/ 2147483647 h 57"/>
              <a:gd name="T6" fmla="*/ 2147483647 w 51"/>
              <a:gd name="T7" fmla="*/ 2147483647 h 57"/>
              <a:gd name="T8" fmla="*/ 2147483647 w 51"/>
              <a:gd name="T9" fmla="*/ 2147483647 h 57"/>
              <a:gd name="T10" fmla="*/ 2147483647 w 51"/>
              <a:gd name="T11" fmla="*/ 0 h 57"/>
              <a:gd name="T12" fmla="*/ 2147483647 w 51"/>
              <a:gd name="T13" fmla="*/ 0 h 57"/>
              <a:gd name="T14" fmla="*/ 2147483647 w 51"/>
              <a:gd name="T15" fmla="*/ 0 h 57"/>
              <a:gd name="T16" fmla="*/ 0 w 51"/>
              <a:gd name="T17" fmla="*/ 2147483647 h 57"/>
              <a:gd name="T18" fmla="*/ 0 w 51"/>
              <a:gd name="T19" fmla="*/ 2147483647 h 57"/>
              <a:gd name="T20" fmla="*/ 0 w 51"/>
              <a:gd name="T21" fmla="*/ 2147483647 h 57"/>
              <a:gd name="T22" fmla="*/ 2147483647 w 51"/>
              <a:gd name="T23" fmla="*/ 2147483647 h 57"/>
              <a:gd name="T24" fmla="*/ 2147483647 w 51"/>
              <a:gd name="T25" fmla="*/ 2147483647 h 5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1"/>
              <a:gd name="T40" fmla="*/ 0 h 57"/>
              <a:gd name="T41" fmla="*/ 51 w 51"/>
              <a:gd name="T42" fmla="*/ 57 h 5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1" h="57">
                <a:moveTo>
                  <a:pt x="20" y="56"/>
                </a:moveTo>
                <a:lnTo>
                  <a:pt x="40" y="45"/>
                </a:lnTo>
                <a:lnTo>
                  <a:pt x="40" y="33"/>
                </a:lnTo>
                <a:lnTo>
                  <a:pt x="50" y="23"/>
                </a:lnTo>
                <a:lnTo>
                  <a:pt x="40" y="11"/>
                </a:lnTo>
                <a:lnTo>
                  <a:pt x="40" y="0"/>
                </a:lnTo>
                <a:lnTo>
                  <a:pt x="20" y="0"/>
                </a:lnTo>
                <a:lnTo>
                  <a:pt x="10" y="0"/>
                </a:lnTo>
                <a:lnTo>
                  <a:pt x="0" y="11"/>
                </a:lnTo>
                <a:lnTo>
                  <a:pt x="0" y="23"/>
                </a:lnTo>
                <a:lnTo>
                  <a:pt x="0" y="33"/>
                </a:lnTo>
                <a:lnTo>
                  <a:pt x="10" y="45"/>
                </a:lnTo>
                <a:lnTo>
                  <a:pt x="20" y="56"/>
                </a:lnTo>
              </a:path>
            </a:pathLst>
          </a:custGeom>
          <a:solidFill>
            <a:srgbClr val="000000"/>
          </a:solidFill>
          <a:ln w="9525" cap="rnd">
            <a:noFill/>
            <a:round/>
            <a:headEnd type="none" w="sm" len="sm"/>
            <a:tailEnd type="none" w="sm" len="sm"/>
          </a:ln>
        </p:spPr>
        <p:txBody>
          <a:bodyPr/>
          <a:lstStyle/>
          <a:p>
            <a:endParaRPr lang="en-US"/>
          </a:p>
        </p:txBody>
      </p:sp>
      <p:pic>
        <p:nvPicPr>
          <p:cNvPr id="62" name="Picture 61"/>
          <p:cNvPicPr>
            <a:picLocks noChangeAspect="1"/>
          </p:cNvPicPr>
          <p:nvPr/>
        </p:nvPicPr>
        <p:blipFill>
          <a:blip r:embed="rId2"/>
          <a:stretch>
            <a:fillRect/>
          </a:stretch>
        </p:blipFill>
        <p:spPr>
          <a:xfrm flipH="1">
            <a:off x="1600200" y="3886200"/>
            <a:ext cx="1905000" cy="2089356"/>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9953"/>
                                        </p:tgtEl>
                                        <p:attrNameLst>
                                          <p:attrName>style.visibility</p:attrName>
                                        </p:attrNameLst>
                                      </p:cBhvr>
                                      <p:to>
                                        <p:strVal val="visible"/>
                                      </p:to>
                                    </p:set>
                                    <p:animEffect transition="in" filter="dissolve">
                                      <p:cBhvr>
                                        <p:cTn id="7" dur="500"/>
                                        <p:tgtEl>
                                          <p:spTgt spid="7995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499"/>
                                          </p:stCondLst>
                                        </p:cTn>
                                        <p:tgtEl>
                                          <p:spTgt spid="54"/>
                                        </p:tgtEl>
                                        <p:attrNameLst>
                                          <p:attrName>style.visibility</p:attrName>
                                        </p:attrNameLst>
                                      </p:cBhvr>
                                      <p:to>
                                        <p:strVal val="visible"/>
                                      </p:to>
                                    </p:set>
                                  </p:childTnLst>
                                </p:cTn>
                              </p:par>
                            </p:childTnLst>
                          </p:cTn>
                        </p:par>
                        <p:par>
                          <p:cTn id="12" fill="hold">
                            <p:stCondLst>
                              <p:cond delay="500"/>
                            </p:stCondLst>
                            <p:childTnLst>
                              <p:par>
                                <p:cTn id="13" presetID="1" presetClass="entr" presetSubtype="0" fill="hold" grpId="0" nodeType="afterEffect">
                                  <p:stCondLst>
                                    <p:cond delay="0"/>
                                  </p:stCondLst>
                                  <p:childTnLst>
                                    <p:set>
                                      <p:cBhvr>
                                        <p:cTn id="14" dur="1" fill="hold">
                                          <p:stCondLst>
                                            <p:cond delay="499"/>
                                          </p:stCondLst>
                                        </p:cTn>
                                        <p:tgtEl>
                                          <p:spTgt spid="53"/>
                                        </p:tgtEl>
                                        <p:attrNameLst>
                                          <p:attrName>style.visibility</p:attrName>
                                        </p:attrNameLst>
                                      </p:cBhvr>
                                      <p:to>
                                        <p:strVal val="visible"/>
                                      </p:to>
                                    </p:set>
                                  </p:childTnLst>
                                </p:cTn>
                              </p:par>
                            </p:childTnLst>
                          </p:cTn>
                        </p:par>
                        <p:par>
                          <p:cTn id="15" fill="hold">
                            <p:stCondLst>
                              <p:cond delay="1000"/>
                            </p:stCondLst>
                            <p:childTnLst>
                              <p:par>
                                <p:cTn id="16" presetID="1" presetClass="entr" presetSubtype="0" fill="hold" grpId="0" nodeType="afterEffect">
                                  <p:stCondLst>
                                    <p:cond delay="0"/>
                                  </p:stCondLst>
                                  <p:childTnLst>
                                    <p:set>
                                      <p:cBhvr>
                                        <p:cTn id="17" dur="1" fill="hold">
                                          <p:stCondLst>
                                            <p:cond delay="499"/>
                                          </p:stCondLst>
                                        </p:cTn>
                                        <p:tgtEl>
                                          <p:spTgt spid="48"/>
                                        </p:tgtEl>
                                        <p:attrNameLst>
                                          <p:attrName>style.visibility</p:attrName>
                                        </p:attrNameLst>
                                      </p:cBhvr>
                                      <p:to>
                                        <p:strVal val="visible"/>
                                      </p:to>
                                    </p:set>
                                  </p:childTnLst>
                                </p:cTn>
                              </p:par>
                            </p:childTnLst>
                          </p:cTn>
                        </p:par>
                        <p:par>
                          <p:cTn id="18" fill="hold">
                            <p:stCondLst>
                              <p:cond delay="1500"/>
                            </p:stCondLst>
                            <p:childTnLst>
                              <p:par>
                                <p:cTn id="19" presetID="1" presetClass="entr" presetSubtype="0" fill="hold" grpId="0" nodeType="afterEffect">
                                  <p:stCondLst>
                                    <p:cond delay="0"/>
                                  </p:stCondLst>
                                  <p:childTnLst>
                                    <p:set>
                                      <p:cBhvr>
                                        <p:cTn id="20" dur="1" fill="hold">
                                          <p:stCondLst>
                                            <p:cond delay="499"/>
                                          </p:stCondLst>
                                        </p:cTn>
                                        <p:tgtEl>
                                          <p:spTgt spid="59"/>
                                        </p:tgtEl>
                                        <p:attrNameLst>
                                          <p:attrName>style.visibility</p:attrName>
                                        </p:attrNameLst>
                                      </p:cBhvr>
                                      <p:to>
                                        <p:strVal val="visible"/>
                                      </p:to>
                                    </p:set>
                                  </p:childTnLst>
                                </p:cTn>
                              </p:par>
                            </p:childTnLst>
                          </p:cTn>
                        </p:par>
                        <p:par>
                          <p:cTn id="21" fill="hold">
                            <p:stCondLst>
                              <p:cond delay="2000"/>
                            </p:stCondLst>
                            <p:childTnLst>
                              <p:par>
                                <p:cTn id="22" presetID="22" presetClass="entr" presetSubtype="4" fill="hold" grpId="0" nodeType="afterEffect">
                                  <p:stCondLst>
                                    <p:cond delay="0"/>
                                  </p:stCondLst>
                                  <p:childTnLst>
                                    <p:set>
                                      <p:cBhvr>
                                        <p:cTn id="23" dur="1" fill="hold">
                                          <p:stCondLst>
                                            <p:cond delay="0"/>
                                          </p:stCondLst>
                                        </p:cTn>
                                        <p:tgtEl>
                                          <p:spTgt spid="47"/>
                                        </p:tgtEl>
                                        <p:attrNameLst>
                                          <p:attrName>style.visibility</p:attrName>
                                        </p:attrNameLst>
                                      </p:cBhvr>
                                      <p:to>
                                        <p:strVal val="visible"/>
                                      </p:to>
                                    </p:set>
                                    <p:animEffect transition="in" filter="wipe(down)">
                                      <p:cBhvr>
                                        <p:cTn id="24" dur="500"/>
                                        <p:tgtEl>
                                          <p:spTgt spid="47"/>
                                        </p:tgtEl>
                                      </p:cBhvr>
                                    </p:animEffect>
                                  </p:childTnLst>
                                </p:cTn>
                              </p:par>
                            </p:childTnLst>
                          </p:cTn>
                        </p:par>
                        <p:par>
                          <p:cTn id="25" fill="hold">
                            <p:stCondLst>
                              <p:cond delay="2500"/>
                            </p:stCondLst>
                            <p:childTnLst>
                              <p:par>
                                <p:cTn id="26" presetID="1" presetClass="entr" presetSubtype="0" fill="hold" grpId="0" nodeType="afterEffect">
                                  <p:stCondLst>
                                    <p:cond delay="0"/>
                                  </p:stCondLst>
                                  <p:childTnLst>
                                    <p:set>
                                      <p:cBhvr>
                                        <p:cTn id="27" dur="1" fill="hold">
                                          <p:stCondLst>
                                            <p:cond delay="499"/>
                                          </p:stCondLst>
                                        </p:cTn>
                                        <p:tgtEl>
                                          <p:spTgt spid="71"/>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65"/>
                                        </p:tgtEl>
                                        <p:attrNameLst>
                                          <p:attrName>style.visibility</p:attrName>
                                        </p:attrNameLst>
                                      </p:cBhvr>
                                      <p:to>
                                        <p:strVal val="visible"/>
                                      </p:to>
                                    </p:set>
                                    <p:animEffect transition="in" filter="wipe(left)">
                                      <p:cBhvr>
                                        <p:cTn id="32"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53" grpId="0" animBg="1"/>
      <p:bldP spid="54" grpId="0" animBg="1"/>
      <p:bldP spid="71" grpId="0" autoUpdateAnimBg="0"/>
      <p:bldP spid="59" grpId="0" animBg="1"/>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9"/>
          <p:cNvSpPr>
            <a:spLocks noChangeArrowheads="1"/>
          </p:cNvSpPr>
          <p:nvPr/>
        </p:nvSpPr>
        <p:spPr bwMode="auto">
          <a:xfrm>
            <a:off x="0" y="1219200"/>
            <a:ext cx="9144000" cy="5638800"/>
          </a:xfrm>
          <a:prstGeom prst="rect">
            <a:avLst/>
          </a:prstGeom>
          <a:solidFill>
            <a:schemeClr val="bg1"/>
          </a:solidFill>
          <a:ln w="9525" algn="ctr">
            <a:noFill/>
            <a:round/>
            <a:headEnd/>
            <a:tailEnd/>
          </a:ln>
        </p:spPr>
        <p:txBody>
          <a:bodyPr wrap="none"/>
          <a:lstStyle/>
          <a:p>
            <a:endParaRPr lang="en-US"/>
          </a:p>
        </p:txBody>
      </p:sp>
      <p:sp>
        <p:nvSpPr>
          <p:cNvPr id="110595" name="Rectangle 1"/>
          <p:cNvSpPr>
            <a:spLocks noChangeArrowheads="1"/>
          </p:cNvSpPr>
          <p:nvPr/>
        </p:nvSpPr>
        <p:spPr bwMode="auto">
          <a:xfrm>
            <a:off x="0" y="468313"/>
            <a:ext cx="9144000" cy="1970087"/>
          </a:xfrm>
          <a:prstGeom prst="rect">
            <a:avLst/>
          </a:prstGeom>
          <a:solidFill>
            <a:schemeClr val="bg1"/>
          </a:solidFill>
          <a:ln w="9525">
            <a:noFill/>
            <a:miter lim="800000"/>
            <a:headEnd/>
            <a:tailEnd/>
          </a:ln>
        </p:spPr>
        <p:txBody>
          <a:bodyPr tIns="0" bIns="0" anchor="ctr">
            <a:spAutoFit/>
          </a:bodyPr>
          <a:lstStyle/>
          <a:p>
            <a:pPr eaLnBrk="0" hangingPunct="0"/>
            <a:endParaRPr lang="en-US" sz="1600"/>
          </a:p>
          <a:p>
            <a:pPr eaLnBrk="0" hangingPunct="0">
              <a:buFontTx/>
              <a:buAutoNum type="arabicPeriod"/>
            </a:pPr>
            <a:r>
              <a:rPr lang="en-US" sz="1600">
                <a:solidFill>
                  <a:srgbClr val="003366"/>
                </a:solidFill>
                <a:latin typeface="Calibri" pitchFamily="34" charset="0"/>
                <a:cs typeface="Times New Roman" pitchFamily="18" charset="0"/>
              </a:rPr>
              <a:t>Complete the following table using the following formulas.</a:t>
            </a:r>
            <a:endParaRPr lang="en-US" sz="1600">
              <a:solidFill>
                <a:srgbClr val="003366"/>
              </a:solidFill>
              <a:latin typeface="Calibri" pitchFamily="34" charset="0"/>
            </a:endParaRPr>
          </a:p>
          <a:p>
            <a:pPr lvl="1" eaLnBrk="0" hangingPunct="0">
              <a:buFontTx/>
              <a:buAutoNum type="arabicPeriod"/>
            </a:pPr>
            <a:r>
              <a:rPr lang="en-US" sz="1600">
                <a:solidFill>
                  <a:srgbClr val="003366"/>
                </a:solidFill>
                <a:latin typeface="Calibri" pitchFamily="34" charset="0"/>
                <a:cs typeface="Times New Roman" pitchFamily="18" charset="0"/>
              </a:rPr>
              <a:t>Total Costs – fixed costs + variable costs</a:t>
            </a:r>
            <a:endParaRPr lang="en-US" sz="1600">
              <a:solidFill>
                <a:srgbClr val="003366"/>
              </a:solidFill>
              <a:latin typeface="Calibri" pitchFamily="34" charset="0"/>
              <a:ea typeface="Times New Roman" pitchFamily="18" charset="0"/>
              <a:cs typeface="Arial" pitchFamily="34" charset="0"/>
            </a:endParaRPr>
          </a:p>
          <a:p>
            <a:pPr lvl="1" eaLnBrk="0" hangingPunct="0">
              <a:buFontTx/>
              <a:buAutoNum type="arabicPeriod"/>
            </a:pPr>
            <a:r>
              <a:rPr lang="en-US" sz="1600">
                <a:solidFill>
                  <a:srgbClr val="003366"/>
                </a:solidFill>
                <a:latin typeface="Calibri" pitchFamily="34" charset="0"/>
                <a:cs typeface="Times New Roman" pitchFamily="18" charset="0"/>
              </a:rPr>
              <a:t>Marginal Costs – change between each unit of cost in total variable costs (90) divided by marginal product of labor</a:t>
            </a:r>
          </a:p>
          <a:p>
            <a:pPr lvl="1" eaLnBrk="0" hangingPunct="0">
              <a:buFontTx/>
              <a:buAutoNum type="arabicPeriod"/>
            </a:pPr>
            <a:r>
              <a:rPr lang="en-US" sz="1600">
                <a:solidFill>
                  <a:srgbClr val="003366"/>
                </a:solidFill>
                <a:latin typeface="Calibri" pitchFamily="34" charset="0"/>
                <a:cs typeface="Times New Roman" pitchFamily="18" charset="0"/>
              </a:rPr>
              <a:t>Total Revenue – marginal revenue X total product</a:t>
            </a:r>
          </a:p>
          <a:p>
            <a:pPr lvl="1" eaLnBrk="0" hangingPunct="0">
              <a:buFontTx/>
              <a:buAutoNum type="arabicPeriod"/>
            </a:pPr>
            <a:r>
              <a:rPr lang="en-US" sz="1600">
                <a:solidFill>
                  <a:srgbClr val="003366"/>
                </a:solidFill>
                <a:latin typeface="Calibri" pitchFamily="34" charset="0"/>
                <a:cs typeface="Times New Roman" pitchFamily="18" charset="0"/>
              </a:rPr>
              <a:t>Total Profits – total Revenue – total cost</a:t>
            </a:r>
            <a:endParaRPr lang="en-US" sz="1600">
              <a:solidFill>
                <a:srgbClr val="003366"/>
              </a:solidFill>
              <a:latin typeface="Calibri" pitchFamily="34" charset="0"/>
            </a:endParaRPr>
          </a:p>
          <a:p>
            <a:pPr eaLnBrk="0" hangingPunct="0"/>
            <a:endParaRPr lang="en-US" sz="1600"/>
          </a:p>
        </p:txBody>
      </p:sp>
      <p:sp>
        <p:nvSpPr>
          <p:cNvPr id="110596" name="Title 1"/>
          <p:cNvSpPr>
            <a:spLocks noGrp="1"/>
          </p:cNvSpPr>
          <p:nvPr>
            <p:ph type="title"/>
          </p:nvPr>
        </p:nvSpPr>
        <p:spPr>
          <a:xfrm>
            <a:off x="165100" y="152400"/>
            <a:ext cx="8674100" cy="533400"/>
          </a:xfrm>
          <a:solidFill>
            <a:schemeClr val="bg1"/>
          </a:solidFill>
        </p:spPr>
        <p:txBody>
          <a:bodyPr/>
          <a:lstStyle/>
          <a:p>
            <a:r>
              <a:rPr lang="en-US" sz="2800" smtClean="0">
                <a:latin typeface="Calibri" pitchFamily="34" charset="0"/>
              </a:rPr>
              <a:t>Application – Production, Costs, and Revenues</a:t>
            </a:r>
          </a:p>
        </p:txBody>
      </p:sp>
      <p:graphicFrame>
        <p:nvGraphicFramePr>
          <p:cNvPr id="9" name="Table 8"/>
          <p:cNvGraphicFramePr>
            <a:graphicFrameLocks noGrp="1"/>
          </p:cNvGraphicFramePr>
          <p:nvPr/>
        </p:nvGraphicFramePr>
        <p:xfrm>
          <a:off x="76200" y="2286000"/>
          <a:ext cx="8915400" cy="4393947"/>
        </p:xfrm>
        <a:graphic>
          <a:graphicData uri="http://schemas.openxmlformats.org/drawingml/2006/table">
            <a:tbl>
              <a:tblPr/>
              <a:tblGrid>
                <a:gridCol w="891540">
                  <a:extLst>
                    <a:ext uri="{9D8B030D-6E8A-4147-A177-3AD203B41FA5}">
                      <a16:colId xmlns:a16="http://schemas.microsoft.com/office/drawing/2014/main" val="20000"/>
                    </a:ext>
                  </a:extLst>
                </a:gridCol>
                <a:gridCol w="891540">
                  <a:extLst>
                    <a:ext uri="{9D8B030D-6E8A-4147-A177-3AD203B41FA5}">
                      <a16:colId xmlns:a16="http://schemas.microsoft.com/office/drawing/2014/main" val="20001"/>
                    </a:ext>
                  </a:extLst>
                </a:gridCol>
                <a:gridCol w="891540">
                  <a:extLst>
                    <a:ext uri="{9D8B030D-6E8A-4147-A177-3AD203B41FA5}">
                      <a16:colId xmlns:a16="http://schemas.microsoft.com/office/drawing/2014/main" val="20002"/>
                    </a:ext>
                  </a:extLst>
                </a:gridCol>
                <a:gridCol w="891540">
                  <a:extLst>
                    <a:ext uri="{9D8B030D-6E8A-4147-A177-3AD203B41FA5}">
                      <a16:colId xmlns:a16="http://schemas.microsoft.com/office/drawing/2014/main" val="20003"/>
                    </a:ext>
                  </a:extLst>
                </a:gridCol>
                <a:gridCol w="891540">
                  <a:extLst>
                    <a:ext uri="{9D8B030D-6E8A-4147-A177-3AD203B41FA5}">
                      <a16:colId xmlns:a16="http://schemas.microsoft.com/office/drawing/2014/main" val="20004"/>
                    </a:ext>
                  </a:extLst>
                </a:gridCol>
                <a:gridCol w="891540">
                  <a:extLst>
                    <a:ext uri="{9D8B030D-6E8A-4147-A177-3AD203B41FA5}">
                      <a16:colId xmlns:a16="http://schemas.microsoft.com/office/drawing/2014/main" val="20005"/>
                    </a:ext>
                  </a:extLst>
                </a:gridCol>
                <a:gridCol w="891540">
                  <a:extLst>
                    <a:ext uri="{9D8B030D-6E8A-4147-A177-3AD203B41FA5}">
                      <a16:colId xmlns:a16="http://schemas.microsoft.com/office/drawing/2014/main" val="20006"/>
                    </a:ext>
                  </a:extLst>
                </a:gridCol>
                <a:gridCol w="891540">
                  <a:extLst>
                    <a:ext uri="{9D8B030D-6E8A-4147-A177-3AD203B41FA5}">
                      <a16:colId xmlns:a16="http://schemas.microsoft.com/office/drawing/2014/main" val="20007"/>
                    </a:ext>
                  </a:extLst>
                </a:gridCol>
                <a:gridCol w="891540">
                  <a:extLst>
                    <a:ext uri="{9D8B030D-6E8A-4147-A177-3AD203B41FA5}">
                      <a16:colId xmlns:a16="http://schemas.microsoft.com/office/drawing/2014/main" val="20008"/>
                    </a:ext>
                  </a:extLst>
                </a:gridCol>
                <a:gridCol w="891540">
                  <a:extLst>
                    <a:ext uri="{9D8B030D-6E8A-4147-A177-3AD203B41FA5}">
                      <a16:colId xmlns:a16="http://schemas.microsoft.com/office/drawing/2014/main" val="20009"/>
                    </a:ext>
                  </a:extLst>
                </a:gridCol>
              </a:tblGrid>
              <a:tr h="810679">
                <a:tc>
                  <a:txBody>
                    <a:bodyPr/>
                    <a:lstStyle/>
                    <a:p>
                      <a:pPr marL="0" marR="0" algn="ctr">
                        <a:lnSpc>
                          <a:spcPct val="115000"/>
                        </a:lnSpc>
                        <a:spcBef>
                          <a:spcPts val="0"/>
                        </a:spcBef>
                        <a:spcAft>
                          <a:spcPts val="1000"/>
                        </a:spcAft>
                      </a:pPr>
                      <a:r>
                        <a:rPr lang="en-US" sz="1500" dirty="0">
                          <a:latin typeface="Calibri"/>
                          <a:ea typeface="Calibri"/>
                          <a:cs typeface="Times New Roman"/>
                        </a:rPr>
                        <a:t>Number of Workers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a:latin typeface="Calibri"/>
                          <a:ea typeface="Calibri"/>
                          <a:cs typeface="Times New Roman"/>
                        </a:rPr>
                        <a:t>Total Product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a:latin typeface="Calibri"/>
                          <a:ea typeface="Calibri"/>
                          <a:cs typeface="Times New Roman"/>
                        </a:rPr>
                        <a:t>Marginal Product of Labor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Total Fixed Costs</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Total Variable Costs</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Total Costs</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Marginal</a:t>
                      </a:r>
                      <a:r>
                        <a:rPr lang="en-US" sz="1500" baseline="0" dirty="0" smtClean="0">
                          <a:latin typeface="Calibri"/>
                          <a:ea typeface="Calibri"/>
                          <a:cs typeface="Times New Roman"/>
                        </a:rPr>
                        <a:t> Costs</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Total Revenue</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Marginal Revenue</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Total Profit</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0"/>
                  </a:ext>
                </a:extLst>
              </a:tr>
              <a:tr h="275636">
                <a:tc>
                  <a:txBody>
                    <a:bodyPr/>
                    <a:lstStyle/>
                    <a:p>
                      <a:pPr marL="0" marR="0" algn="ctr">
                        <a:lnSpc>
                          <a:spcPct val="115000"/>
                        </a:lnSpc>
                        <a:spcBef>
                          <a:spcPts val="0"/>
                        </a:spcBef>
                        <a:spcAft>
                          <a:spcPts val="1000"/>
                        </a:spcAft>
                      </a:pPr>
                      <a:r>
                        <a:rPr lang="en-US" sz="1500" dirty="0" smtClean="0">
                          <a:latin typeface="Calibri"/>
                          <a:ea typeface="Calibri"/>
                          <a:cs typeface="Times New Roman"/>
                        </a:rPr>
                        <a:t>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a:latin typeface="Calibri"/>
                          <a:ea typeface="Calibri"/>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$50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$50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-50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1"/>
                  </a:ext>
                </a:extLst>
              </a:tr>
              <a:tr h="275636">
                <a:tc>
                  <a:txBody>
                    <a:bodyPr/>
                    <a:lstStyle/>
                    <a:p>
                      <a:pPr marL="0" marR="0" algn="ctr">
                        <a:lnSpc>
                          <a:spcPct val="115000"/>
                        </a:lnSpc>
                        <a:spcBef>
                          <a:spcPts val="0"/>
                        </a:spcBef>
                        <a:spcAft>
                          <a:spcPts val="1000"/>
                        </a:spcAft>
                      </a:pPr>
                      <a:r>
                        <a:rPr lang="en-US" sz="1500">
                          <a:latin typeface="Calibri"/>
                          <a:ea typeface="Calibri"/>
                          <a:cs typeface="Times New Roman"/>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a:latin typeface="Calibri"/>
                          <a:ea typeface="Calibri"/>
                          <a:cs typeface="Times New Roman"/>
                        </a:rPr>
                        <a:t>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7</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  50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90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140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$12.85</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105</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$15</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-35</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2"/>
                  </a:ext>
                </a:extLst>
              </a:tr>
              <a:tr h="275636">
                <a:tc>
                  <a:txBody>
                    <a:bodyPr/>
                    <a:lstStyle/>
                    <a:p>
                      <a:pPr marL="0" marR="0" algn="ctr">
                        <a:lnSpc>
                          <a:spcPct val="115000"/>
                        </a:lnSpc>
                        <a:spcBef>
                          <a:spcPts val="0"/>
                        </a:spcBef>
                        <a:spcAft>
                          <a:spcPts val="1000"/>
                        </a:spcAft>
                      </a:pPr>
                      <a:r>
                        <a:rPr lang="en-US" sz="1500">
                          <a:latin typeface="Calibri"/>
                          <a:ea typeface="Calibri"/>
                          <a:cs typeface="Times New Roman"/>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a:latin typeface="Calibri"/>
                          <a:ea typeface="Calibri"/>
                          <a:cs typeface="Times New Roman"/>
                        </a:rPr>
                        <a:t>20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13</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  50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180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230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6.92</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15</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3"/>
                  </a:ext>
                </a:extLst>
              </a:tr>
              <a:tr h="275636">
                <a:tc>
                  <a:txBody>
                    <a:bodyPr/>
                    <a:lstStyle/>
                    <a:p>
                      <a:pPr marL="0" marR="0" algn="ctr">
                        <a:lnSpc>
                          <a:spcPct val="115000"/>
                        </a:lnSpc>
                        <a:spcBef>
                          <a:spcPts val="0"/>
                        </a:spcBef>
                        <a:spcAft>
                          <a:spcPts val="1000"/>
                        </a:spcAft>
                      </a:pPr>
                      <a:r>
                        <a:rPr lang="en-US" sz="1500">
                          <a:latin typeface="Calibri"/>
                          <a:ea typeface="Calibri"/>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a:latin typeface="Calibri"/>
                          <a:ea typeface="Calibri"/>
                          <a:cs typeface="Times New Roman"/>
                        </a:rPr>
                        <a:t>38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  50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270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15</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4"/>
                  </a:ext>
                </a:extLst>
              </a:tr>
              <a:tr h="275636">
                <a:tc>
                  <a:txBody>
                    <a:bodyPr/>
                    <a:lstStyle/>
                    <a:p>
                      <a:pPr marL="0" marR="0" algn="ctr">
                        <a:lnSpc>
                          <a:spcPct val="115000"/>
                        </a:lnSpc>
                        <a:spcBef>
                          <a:spcPts val="0"/>
                        </a:spcBef>
                        <a:spcAft>
                          <a:spcPts val="1000"/>
                        </a:spcAft>
                      </a:pPr>
                      <a:r>
                        <a:rPr lang="en-US" sz="1500">
                          <a:latin typeface="Calibri"/>
                          <a:ea typeface="Calibri"/>
                          <a:cs typeface="Times New Roman"/>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a:latin typeface="Calibri"/>
                          <a:ea typeface="Calibri"/>
                          <a:cs typeface="Times New Roman"/>
                        </a:rPr>
                        <a:t>62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  50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360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15</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5"/>
                  </a:ext>
                </a:extLst>
              </a:tr>
              <a:tr h="275636">
                <a:tc>
                  <a:txBody>
                    <a:bodyPr/>
                    <a:lstStyle/>
                    <a:p>
                      <a:pPr marL="0" marR="0" algn="ctr">
                        <a:lnSpc>
                          <a:spcPct val="115000"/>
                        </a:lnSpc>
                        <a:spcBef>
                          <a:spcPts val="0"/>
                        </a:spcBef>
                        <a:spcAft>
                          <a:spcPts val="1000"/>
                        </a:spcAft>
                      </a:pPr>
                      <a:r>
                        <a:rPr lang="en-US" sz="1500">
                          <a:latin typeface="Calibri"/>
                          <a:ea typeface="Calibri"/>
                          <a:cs typeface="Times New Roman"/>
                        </a:rPr>
                        <a:t>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a:latin typeface="Calibri"/>
                          <a:ea typeface="Calibri"/>
                          <a:cs typeface="Times New Roman"/>
                        </a:rPr>
                        <a:t>90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  50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450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15</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6"/>
                  </a:ext>
                </a:extLst>
              </a:tr>
              <a:tr h="275636">
                <a:tc>
                  <a:txBody>
                    <a:bodyPr/>
                    <a:lstStyle/>
                    <a:p>
                      <a:pPr marL="0" marR="0" algn="ctr">
                        <a:lnSpc>
                          <a:spcPct val="115000"/>
                        </a:lnSpc>
                        <a:spcBef>
                          <a:spcPts val="0"/>
                        </a:spcBef>
                        <a:spcAft>
                          <a:spcPts val="1000"/>
                        </a:spcAft>
                      </a:pPr>
                      <a:r>
                        <a:rPr lang="en-US" sz="1500">
                          <a:latin typeface="Calibri"/>
                          <a:ea typeface="Calibri"/>
                          <a:cs typeface="Times New Roman"/>
                        </a:rPr>
                        <a:t>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a:latin typeface="Calibri"/>
                          <a:ea typeface="Calibri"/>
                          <a:cs typeface="Times New Roman"/>
                        </a:rPr>
                        <a:t>110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  50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540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15</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7"/>
                  </a:ext>
                </a:extLst>
              </a:tr>
              <a:tr h="275636">
                <a:tc>
                  <a:txBody>
                    <a:bodyPr/>
                    <a:lstStyle/>
                    <a:p>
                      <a:pPr marL="0" marR="0" algn="ctr">
                        <a:lnSpc>
                          <a:spcPct val="115000"/>
                        </a:lnSpc>
                        <a:spcBef>
                          <a:spcPts val="0"/>
                        </a:spcBef>
                        <a:spcAft>
                          <a:spcPts val="1000"/>
                        </a:spcAft>
                      </a:pPr>
                      <a:r>
                        <a:rPr lang="en-US" sz="1500">
                          <a:latin typeface="Calibri"/>
                          <a:ea typeface="Calibri"/>
                          <a:cs typeface="Times New Roman"/>
                        </a:rPr>
                        <a:t>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a:latin typeface="Calibri"/>
                          <a:ea typeface="Calibri"/>
                          <a:cs typeface="Times New Roman"/>
                        </a:rPr>
                        <a:t>129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  50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630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15</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8"/>
                  </a:ext>
                </a:extLst>
              </a:tr>
              <a:tr h="275636">
                <a:tc>
                  <a:txBody>
                    <a:bodyPr/>
                    <a:lstStyle/>
                    <a:p>
                      <a:pPr marL="0" marR="0" algn="ctr">
                        <a:lnSpc>
                          <a:spcPct val="115000"/>
                        </a:lnSpc>
                        <a:spcBef>
                          <a:spcPts val="0"/>
                        </a:spcBef>
                        <a:spcAft>
                          <a:spcPts val="1000"/>
                        </a:spcAft>
                      </a:pPr>
                      <a:r>
                        <a:rPr lang="en-US" sz="1500">
                          <a:latin typeface="Calibri"/>
                          <a:ea typeface="Calibri"/>
                          <a:cs typeface="Times New Roman"/>
                        </a:rPr>
                        <a:t>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a:latin typeface="Calibri"/>
                          <a:ea typeface="Calibri"/>
                          <a:cs typeface="Times New Roman"/>
                        </a:rPr>
                        <a:t>138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  50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720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15</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9"/>
                  </a:ext>
                </a:extLst>
              </a:tr>
              <a:tr h="275636">
                <a:tc>
                  <a:txBody>
                    <a:bodyPr/>
                    <a:lstStyle/>
                    <a:p>
                      <a:pPr marL="0" marR="0" algn="ctr">
                        <a:lnSpc>
                          <a:spcPct val="115000"/>
                        </a:lnSpc>
                        <a:spcBef>
                          <a:spcPts val="0"/>
                        </a:spcBef>
                        <a:spcAft>
                          <a:spcPts val="1000"/>
                        </a:spcAft>
                      </a:pPr>
                      <a:r>
                        <a:rPr lang="en-US" sz="1500">
                          <a:latin typeface="Calibri"/>
                          <a:ea typeface="Calibri"/>
                          <a:cs typeface="Times New Roman"/>
                        </a:rPr>
                        <a:t>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a:latin typeface="Calibri"/>
                          <a:ea typeface="Calibri"/>
                          <a:cs typeface="Times New Roman"/>
                        </a:rPr>
                        <a:t>144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  50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810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15</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10"/>
                  </a:ext>
                </a:extLst>
              </a:tr>
              <a:tr h="275636">
                <a:tc>
                  <a:txBody>
                    <a:bodyPr/>
                    <a:lstStyle/>
                    <a:p>
                      <a:pPr marL="0" marR="0" algn="ctr">
                        <a:lnSpc>
                          <a:spcPct val="115000"/>
                        </a:lnSpc>
                        <a:spcBef>
                          <a:spcPts val="0"/>
                        </a:spcBef>
                        <a:spcAft>
                          <a:spcPts val="1000"/>
                        </a:spcAft>
                      </a:pPr>
                      <a:r>
                        <a:rPr lang="en-US" sz="1500">
                          <a:latin typeface="Calibri"/>
                          <a:ea typeface="Calibri"/>
                          <a:cs typeface="Times New Roman"/>
                        </a:rPr>
                        <a:t>10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a:latin typeface="Calibri"/>
                          <a:ea typeface="Calibri"/>
                          <a:cs typeface="Times New Roman"/>
                        </a:rPr>
                        <a:t>148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  50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900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15</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11"/>
                  </a:ext>
                </a:extLst>
              </a:tr>
              <a:tr h="275636">
                <a:tc>
                  <a:txBody>
                    <a:bodyPr/>
                    <a:lstStyle/>
                    <a:p>
                      <a:pPr marL="0" marR="0" algn="ctr">
                        <a:lnSpc>
                          <a:spcPct val="115000"/>
                        </a:lnSpc>
                        <a:spcBef>
                          <a:spcPts val="0"/>
                        </a:spcBef>
                        <a:spcAft>
                          <a:spcPts val="1000"/>
                        </a:spcAft>
                      </a:pPr>
                      <a:r>
                        <a:rPr lang="en-US" sz="1500">
                          <a:latin typeface="Calibri"/>
                          <a:ea typeface="Calibri"/>
                          <a:cs typeface="Times New Roman"/>
                        </a:rPr>
                        <a:t>11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a:latin typeface="Calibri"/>
                          <a:ea typeface="Calibri"/>
                          <a:cs typeface="Times New Roman"/>
                        </a:rPr>
                        <a:t>145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  50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990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15</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12"/>
                  </a:ext>
                </a:extLst>
              </a:tr>
              <a:tr h="275636">
                <a:tc>
                  <a:txBody>
                    <a:bodyPr/>
                    <a:lstStyle/>
                    <a:p>
                      <a:pPr marL="0" marR="0" algn="ctr">
                        <a:lnSpc>
                          <a:spcPct val="115000"/>
                        </a:lnSpc>
                        <a:spcBef>
                          <a:spcPts val="0"/>
                        </a:spcBef>
                        <a:spcAft>
                          <a:spcPts val="1000"/>
                        </a:spcAft>
                      </a:pPr>
                      <a:r>
                        <a:rPr lang="en-US" sz="1500">
                          <a:latin typeface="Calibri"/>
                          <a:ea typeface="Calibri"/>
                          <a:cs typeface="Times New Roman"/>
                        </a:rPr>
                        <a:t>12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a:latin typeface="Calibri"/>
                          <a:ea typeface="Calibri"/>
                          <a:cs typeface="Times New Roman"/>
                        </a:rPr>
                        <a:t>135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  50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1080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15</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13"/>
                  </a:ext>
                </a:extLst>
              </a:tr>
            </a:tbl>
          </a:graphicData>
        </a:graphic>
      </p:graphicFrame>
    </p:spTree>
  </p:cSld>
  <p:clrMapOvr>
    <a:masterClrMapping/>
  </p:clrMapOvr>
  <p:transition spd="slow"/>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9"/>
          <p:cNvSpPr>
            <a:spLocks noChangeArrowheads="1"/>
          </p:cNvSpPr>
          <p:nvPr/>
        </p:nvSpPr>
        <p:spPr bwMode="auto">
          <a:xfrm>
            <a:off x="0" y="1219200"/>
            <a:ext cx="9144000" cy="5638800"/>
          </a:xfrm>
          <a:prstGeom prst="rect">
            <a:avLst/>
          </a:prstGeom>
          <a:solidFill>
            <a:schemeClr val="bg1"/>
          </a:solidFill>
          <a:ln w="9525" algn="ctr">
            <a:noFill/>
            <a:round/>
            <a:headEnd/>
            <a:tailEnd/>
          </a:ln>
        </p:spPr>
        <p:txBody>
          <a:bodyPr wrap="none"/>
          <a:lstStyle/>
          <a:p>
            <a:endParaRPr lang="en-US"/>
          </a:p>
        </p:txBody>
      </p:sp>
      <p:sp>
        <p:nvSpPr>
          <p:cNvPr id="111619" name="Rectangle 1"/>
          <p:cNvSpPr>
            <a:spLocks noChangeArrowheads="1"/>
          </p:cNvSpPr>
          <p:nvPr/>
        </p:nvSpPr>
        <p:spPr bwMode="auto">
          <a:xfrm>
            <a:off x="0" y="468313"/>
            <a:ext cx="9144000" cy="1970087"/>
          </a:xfrm>
          <a:prstGeom prst="rect">
            <a:avLst/>
          </a:prstGeom>
          <a:solidFill>
            <a:schemeClr val="bg1"/>
          </a:solidFill>
          <a:ln w="9525">
            <a:noFill/>
            <a:miter lim="800000"/>
            <a:headEnd/>
            <a:tailEnd/>
          </a:ln>
        </p:spPr>
        <p:txBody>
          <a:bodyPr tIns="0" bIns="0" anchor="ctr">
            <a:spAutoFit/>
          </a:bodyPr>
          <a:lstStyle/>
          <a:p>
            <a:pPr eaLnBrk="0" hangingPunct="0"/>
            <a:endParaRPr lang="en-US" sz="1600"/>
          </a:p>
          <a:p>
            <a:pPr eaLnBrk="0" hangingPunct="0">
              <a:buFontTx/>
              <a:buAutoNum type="arabicPeriod"/>
            </a:pPr>
            <a:r>
              <a:rPr lang="en-US" sz="1600">
                <a:solidFill>
                  <a:srgbClr val="003366"/>
                </a:solidFill>
                <a:latin typeface="Calibri" pitchFamily="34" charset="0"/>
                <a:cs typeface="Times New Roman" pitchFamily="18" charset="0"/>
              </a:rPr>
              <a:t>Complete the following table using the following formulas.</a:t>
            </a:r>
            <a:endParaRPr lang="en-US" sz="1600">
              <a:solidFill>
                <a:srgbClr val="003366"/>
              </a:solidFill>
              <a:latin typeface="Calibri" pitchFamily="34" charset="0"/>
            </a:endParaRPr>
          </a:p>
          <a:p>
            <a:pPr lvl="1" eaLnBrk="0" hangingPunct="0">
              <a:buFontTx/>
              <a:buAutoNum type="arabicPeriod"/>
            </a:pPr>
            <a:r>
              <a:rPr lang="en-US" sz="1600">
                <a:solidFill>
                  <a:srgbClr val="003366"/>
                </a:solidFill>
                <a:latin typeface="Calibri" pitchFamily="34" charset="0"/>
                <a:cs typeface="Times New Roman" pitchFamily="18" charset="0"/>
              </a:rPr>
              <a:t>Total Costs – fixed costs + variable costs</a:t>
            </a:r>
            <a:endParaRPr lang="en-US" sz="1600">
              <a:solidFill>
                <a:srgbClr val="003366"/>
              </a:solidFill>
              <a:latin typeface="Calibri" pitchFamily="34" charset="0"/>
              <a:ea typeface="Times New Roman" pitchFamily="18" charset="0"/>
              <a:cs typeface="Arial" pitchFamily="34" charset="0"/>
            </a:endParaRPr>
          </a:p>
          <a:p>
            <a:pPr lvl="1" eaLnBrk="0" hangingPunct="0">
              <a:buFontTx/>
              <a:buAutoNum type="arabicPeriod"/>
            </a:pPr>
            <a:r>
              <a:rPr lang="en-US" sz="1600">
                <a:solidFill>
                  <a:srgbClr val="003366"/>
                </a:solidFill>
                <a:latin typeface="Calibri" pitchFamily="34" charset="0"/>
                <a:cs typeface="Times New Roman" pitchFamily="18" charset="0"/>
              </a:rPr>
              <a:t>Marginal Costs – change between each unit of cost in total variable costs (90) divided by marginal product of labor</a:t>
            </a:r>
          </a:p>
          <a:p>
            <a:pPr lvl="1" eaLnBrk="0" hangingPunct="0">
              <a:buFontTx/>
              <a:buAutoNum type="arabicPeriod"/>
            </a:pPr>
            <a:r>
              <a:rPr lang="en-US" sz="1600">
                <a:solidFill>
                  <a:srgbClr val="003366"/>
                </a:solidFill>
                <a:latin typeface="Calibri" pitchFamily="34" charset="0"/>
                <a:cs typeface="Times New Roman" pitchFamily="18" charset="0"/>
              </a:rPr>
              <a:t>Total Revenue – marginal revenue X total product</a:t>
            </a:r>
          </a:p>
          <a:p>
            <a:pPr lvl="1" eaLnBrk="0" hangingPunct="0">
              <a:buFontTx/>
              <a:buAutoNum type="arabicPeriod"/>
            </a:pPr>
            <a:r>
              <a:rPr lang="en-US" sz="1600">
                <a:solidFill>
                  <a:srgbClr val="003366"/>
                </a:solidFill>
                <a:latin typeface="Calibri" pitchFamily="34" charset="0"/>
                <a:cs typeface="Times New Roman" pitchFamily="18" charset="0"/>
              </a:rPr>
              <a:t>Total Profits – total Revenue – total cost</a:t>
            </a:r>
            <a:endParaRPr lang="en-US" sz="1600">
              <a:solidFill>
                <a:srgbClr val="003366"/>
              </a:solidFill>
              <a:latin typeface="Calibri" pitchFamily="34" charset="0"/>
            </a:endParaRPr>
          </a:p>
          <a:p>
            <a:pPr eaLnBrk="0" hangingPunct="0"/>
            <a:endParaRPr lang="en-US" sz="1600"/>
          </a:p>
        </p:txBody>
      </p:sp>
      <p:sp>
        <p:nvSpPr>
          <p:cNvPr id="111620" name="Title 1"/>
          <p:cNvSpPr>
            <a:spLocks noGrp="1"/>
          </p:cNvSpPr>
          <p:nvPr>
            <p:ph type="title"/>
          </p:nvPr>
        </p:nvSpPr>
        <p:spPr>
          <a:xfrm>
            <a:off x="165100" y="152400"/>
            <a:ext cx="8674100" cy="533400"/>
          </a:xfrm>
          <a:solidFill>
            <a:schemeClr val="bg1"/>
          </a:solidFill>
        </p:spPr>
        <p:txBody>
          <a:bodyPr/>
          <a:lstStyle/>
          <a:p>
            <a:r>
              <a:rPr lang="en-US" sz="2800" smtClean="0">
                <a:latin typeface="Calibri" pitchFamily="34" charset="0"/>
              </a:rPr>
              <a:t>Application – Production, Costs, and Revenues</a:t>
            </a:r>
          </a:p>
        </p:txBody>
      </p:sp>
      <p:graphicFrame>
        <p:nvGraphicFramePr>
          <p:cNvPr id="9" name="Table 8"/>
          <p:cNvGraphicFramePr>
            <a:graphicFrameLocks noGrp="1"/>
          </p:cNvGraphicFramePr>
          <p:nvPr/>
        </p:nvGraphicFramePr>
        <p:xfrm>
          <a:off x="76200" y="2286000"/>
          <a:ext cx="8915400" cy="4393947"/>
        </p:xfrm>
        <a:graphic>
          <a:graphicData uri="http://schemas.openxmlformats.org/drawingml/2006/table">
            <a:tbl>
              <a:tblPr/>
              <a:tblGrid>
                <a:gridCol w="891540">
                  <a:extLst>
                    <a:ext uri="{9D8B030D-6E8A-4147-A177-3AD203B41FA5}">
                      <a16:colId xmlns:a16="http://schemas.microsoft.com/office/drawing/2014/main" val="20000"/>
                    </a:ext>
                  </a:extLst>
                </a:gridCol>
                <a:gridCol w="891540">
                  <a:extLst>
                    <a:ext uri="{9D8B030D-6E8A-4147-A177-3AD203B41FA5}">
                      <a16:colId xmlns:a16="http://schemas.microsoft.com/office/drawing/2014/main" val="20001"/>
                    </a:ext>
                  </a:extLst>
                </a:gridCol>
                <a:gridCol w="891540">
                  <a:extLst>
                    <a:ext uri="{9D8B030D-6E8A-4147-A177-3AD203B41FA5}">
                      <a16:colId xmlns:a16="http://schemas.microsoft.com/office/drawing/2014/main" val="20002"/>
                    </a:ext>
                  </a:extLst>
                </a:gridCol>
                <a:gridCol w="891540">
                  <a:extLst>
                    <a:ext uri="{9D8B030D-6E8A-4147-A177-3AD203B41FA5}">
                      <a16:colId xmlns:a16="http://schemas.microsoft.com/office/drawing/2014/main" val="20003"/>
                    </a:ext>
                  </a:extLst>
                </a:gridCol>
                <a:gridCol w="891540">
                  <a:extLst>
                    <a:ext uri="{9D8B030D-6E8A-4147-A177-3AD203B41FA5}">
                      <a16:colId xmlns:a16="http://schemas.microsoft.com/office/drawing/2014/main" val="20004"/>
                    </a:ext>
                  </a:extLst>
                </a:gridCol>
                <a:gridCol w="891540">
                  <a:extLst>
                    <a:ext uri="{9D8B030D-6E8A-4147-A177-3AD203B41FA5}">
                      <a16:colId xmlns:a16="http://schemas.microsoft.com/office/drawing/2014/main" val="20005"/>
                    </a:ext>
                  </a:extLst>
                </a:gridCol>
                <a:gridCol w="891540">
                  <a:extLst>
                    <a:ext uri="{9D8B030D-6E8A-4147-A177-3AD203B41FA5}">
                      <a16:colId xmlns:a16="http://schemas.microsoft.com/office/drawing/2014/main" val="20006"/>
                    </a:ext>
                  </a:extLst>
                </a:gridCol>
                <a:gridCol w="891540">
                  <a:extLst>
                    <a:ext uri="{9D8B030D-6E8A-4147-A177-3AD203B41FA5}">
                      <a16:colId xmlns:a16="http://schemas.microsoft.com/office/drawing/2014/main" val="20007"/>
                    </a:ext>
                  </a:extLst>
                </a:gridCol>
                <a:gridCol w="891540">
                  <a:extLst>
                    <a:ext uri="{9D8B030D-6E8A-4147-A177-3AD203B41FA5}">
                      <a16:colId xmlns:a16="http://schemas.microsoft.com/office/drawing/2014/main" val="20008"/>
                    </a:ext>
                  </a:extLst>
                </a:gridCol>
                <a:gridCol w="891540">
                  <a:extLst>
                    <a:ext uri="{9D8B030D-6E8A-4147-A177-3AD203B41FA5}">
                      <a16:colId xmlns:a16="http://schemas.microsoft.com/office/drawing/2014/main" val="20009"/>
                    </a:ext>
                  </a:extLst>
                </a:gridCol>
              </a:tblGrid>
              <a:tr h="810679">
                <a:tc>
                  <a:txBody>
                    <a:bodyPr/>
                    <a:lstStyle/>
                    <a:p>
                      <a:pPr marL="0" marR="0" algn="ctr">
                        <a:lnSpc>
                          <a:spcPct val="115000"/>
                        </a:lnSpc>
                        <a:spcBef>
                          <a:spcPts val="0"/>
                        </a:spcBef>
                        <a:spcAft>
                          <a:spcPts val="1000"/>
                        </a:spcAft>
                      </a:pPr>
                      <a:r>
                        <a:rPr lang="en-US" sz="1500" dirty="0">
                          <a:latin typeface="Calibri"/>
                          <a:ea typeface="Calibri"/>
                          <a:cs typeface="Times New Roman"/>
                        </a:rPr>
                        <a:t>Number of Workers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a:latin typeface="Calibri"/>
                          <a:ea typeface="Calibri"/>
                          <a:cs typeface="Times New Roman"/>
                        </a:rPr>
                        <a:t>Total Product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a:latin typeface="Calibri"/>
                          <a:ea typeface="Calibri"/>
                          <a:cs typeface="Times New Roman"/>
                        </a:rPr>
                        <a:t>Marginal Product of Labor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Total Fixed Costs</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Total Variable Costs</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Total Costs</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Marginal</a:t>
                      </a:r>
                      <a:r>
                        <a:rPr lang="en-US" sz="1500" baseline="0" dirty="0" smtClean="0">
                          <a:latin typeface="Calibri"/>
                          <a:ea typeface="Calibri"/>
                          <a:cs typeface="Times New Roman"/>
                        </a:rPr>
                        <a:t> Costs</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Total Revenue</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Marginal Revenue</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Total Profit</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0"/>
                  </a:ext>
                </a:extLst>
              </a:tr>
              <a:tr h="275636">
                <a:tc>
                  <a:txBody>
                    <a:bodyPr/>
                    <a:lstStyle/>
                    <a:p>
                      <a:pPr marL="0" marR="0" algn="ctr">
                        <a:lnSpc>
                          <a:spcPct val="115000"/>
                        </a:lnSpc>
                        <a:spcBef>
                          <a:spcPts val="0"/>
                        </a:spcBef>
                        <a:spcAft>
                          <a:spcPts val="1000"/>
                        </a:spcAft>
                      </a:pPr>
                      <a:r>
                        <a:rPr lang="en-US" sz="1500" dirty="0" smtClean="0">
                          <a:latin typeface="Calibri"/>
                          <a:ea typeface="Calibri"/>
                          <a:cs typeface="Times New Roman"/>
                        </a:rPr>
                        <a:t>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a:latin typeface="Calibri"/>
                          <a:ea typeface="Calibri"/>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$50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$50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-50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1"/>
                  </a:ext>
                </a:extLst>
              </a:tr>
              <a:tr h="275636">
                <a:tc>
                  <a:txBody>
                    <a:bodyPr/>
                    <a:lstStyle/>
                    <a:p>
                      <a:pPr marL="0" marR="0" algn="ctr">
                        <a:lnSpc>
                          <a:spcPct val="115000"/>
                        </a:lnSpc>
                        <a:spcBef>
                          <a:spcPts val="0"/>
                        </a:spcBef>
                        <a:spcAft>
                          <a:spcPts val="1000"/>
                        </a:spcAft>
                      </a:pPr>
                      <a:r>
                        <a:rPr lang="en-US" sz="1500">
                          <a:latin typeface="Calibri"/>
                          <a:ea typeface="Calibri"/>
                          <a:cs typeface="Times New Roman"/>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a:latin typeface="Calibri"/>
                          <a:ea typeface="Calibri"/>
                          <a:cs typeface="Times New Roman"/>
                        </a:rPr>
                        <a:t>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7</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  50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90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140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$12.85</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105</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$15</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-35</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2"/>
                  </a:ext>
                </a:extLst>
              </a:tr>
              <a:tr h="275636">
                <a:tc>
                  <a:txBody>
                    <a:bodyPr/>
                    <a:lstStyle/>
                    <a:p>
                      <a:pPr marL="0" marR="0" algn="ctr">
                        <a:lnSpc>
                          <a:spcPct val="115000"/>
                        </a:lnSpc>
                        <a:spcBef>
                          <a:spcPts val="0"/>
                        </a:spcBef>
                        <a:spcAft>
                          <a:spcPts val="1000"/>
                        </a:spcAft>
                      </a:pPr>
                      <a:r>
                        <a:rPr lang="en-US" sz="1500">
                          <a:latin typeface="Calibri"/>
                          <a:ea typeface="Calibri"/>
                          <a:cs typeface="Times New Roman"/>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a:latin typeface="Calibri"/>
                          <a:ea typeface="Calibri"/>
                          <a:cs typeface="Times New Roman"/>
                        </a:rPr>
                        <a:t>20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13</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  50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180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230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6.92</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300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15</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3"/>
                  </a:ext>
                </a:extLst>
              </a:tr>
              <a:tr h="275636">
                <a:tc>
                  <a:txBody>
                    <a:bodyPr/>
                    <a:lstStyle/>
                    <a:p>
                      <a:pPr marL="0" marR="0" algn="ctr">
                        <a:lnSpc>
                          <a:spcPct val="115000"/>
                        </a:lnSpc>
                        <a:spcBef>
                          <a:spcPts val="0"/>
                        </a:spcBef>
                        <a:spcAft>
                          <a:spcPts val="1000"/>
                        </a:spcAft>
                      </a:pPr>
                      <a:r>
                        <a:rPr lang="en-US" sz="1500">
                          <a:latin typeface="Calibri"/>
                          <a:ea typeface="Calibri"/>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a:latin typeface="Calibri"/>
                          <a:ea typeface="Calibri"/>
                          <a:cs typeface="Times New Roman"/>
                        </a:rPr>
                        <a:t>38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  50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270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15</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4"/>
                  </a:ext>
                </a:extLst>
              </a:tr>
              <a:tr h="275636">
                <a:tc>
                  <a:txBody>
                    <a:bodyPr/>
                    <a:lstStyle/>
                    <a:p>
                      <a:pPr marL="0" marR="0" algn="ctr">
                        <a:lnSpc>
                          <a:spcPct val="115000"/>
                        </a:lnSpc>
                        <a:spcBef>
                          <a:spcPts val="0"/>
                        </a:spcBef>
                        <a:spcAft>
                          <a:spcPts val="1000"/>
                        </a:spcAft>
                      </a:pPr>
                      <a:r>
                        <a:rPr lang="en-US" sz="1500">
                          <a:latin typeface="Calibri"/>
                          <a:ea typeface="Calibri"/>
                          <a:cs typeface="Times New Roman"/>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a:latin typeface="Calibri"/>
                          <a:ea typeface="Calibri"/>
                          <a:cs typeface="Times New Roman"/>
                        </a:rPr>
                        <a:t>62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  50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360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15</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5"/>
                  </a:ext>
                </a:extLst>
              </a:tr>
              <a:tr h="275636">
                <a:tc>
                  <a:txBody>
                    <a:bodyPr/>
                    <a:lstStyle/>
                    <a:p>
                      <a:pPr marL="0" marR="0" algn="ctr">
                        <a:lnSpc>
                          <a:spcPct val="115000"/>
                        </a:lnSpc>
                        <a:spcBef>
                          <a:spcPts val="0"/>
                        </a:spcBef>
                        <a:spcAft>
                          <a:spcPts val="1000"/>
                        </a:spcAft>
                      </a:pPr>
                      <a:r>
                        <a:rPr lang="en-US" sz="1500">
                          <a:latin typeface="Calibri"/>
                          <a:ea typeface="Calibri"/>
                          <a:cs typeface="Times New Roman"/>
                        </a:rPr>
                        <a:t>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a:latin typeface="Calibri"/>
                          <a:ea typeface="Calibri"/>
                          <a:cs typeface="Times New Roman"/>
                        </a:rPr>
                        <a:t>90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  50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450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15</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6"/>
                  </a:ext>
                </a:extLst>
              </a:tr>
              <a:tr h="275636">
                <a:tc>
                  <a:txBody>
                    <a:bodyPr/>
                    <a:lstStyle/>
                    <a:p>
                      <a:pPr marL="0" marR="0" algn="ctr">
                        <a:lnSpc>
                          <a:spcPct val="115000"/>
                        </a:lnSpc>
                        <a:spcBef>
                          <a:spcPts val="0"/>
                        </a:spcBef>
                        <a:spcAft>
                          <a:spcPts val="1000"/>
                        </a:spcAft>
                      </a:pPr>
                      <a:r>
                        <a:rPr lang="en-US" sz="1500">
                          <a:latin typeface="Calibri"/>
                          <a:ea typeface="Calibri"/>
                          <a:cs typeface="Times New Roman"/>
                        </a:rPr>
                        <a:t>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a:latin typeface="Calibri"/>
                          <a:ea typeface="Calibri"/>
                          <a:cs typeface="Times New Roman"/>
                        </a:rPr>
                        <a:t>110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  50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540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15</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7"/>
                  </a:ext>
                </a:extLst>
              </a:tr>
              <a:tr h="275636">
                <a:tc>
                  <a:txBody>
                    <a:bodyPr/>
                    <a:lstStyle/>
                    <a:p>
                      <a:pPr marL="0" marR="0" algn="ctr">
                        <a:lnSpc>
                          <a:spcPct val="115000"/>
                        </a:lnSpc>
                        <a:spcBef>
                          <a:spcPts val="0"/>
                        </a:spcBef>
                        <a:spcAft>
                          <a:spcPts val="1000"/>
                        </a:spcAft>
                      </a:pPr>
                      <a:r>
                        <a:rPr lang="en-US" sz="1500">
                          <a:latin typeface="Calibri"/>
                          <a:ea typeface="Calibri"/>
                          <a:cs typeface="Times New Roman"/>
                        </a:rPr>
                        <a:t>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a:latin typeface="Calibri"/>
                          <a:ea typeface="Calibri"/>
                          <a:cs typeface="Times New Roman"/>
                        </a:rPr>
                        <a:t>129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  50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630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15</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8"/>
                  </a:ext>
                </a:extLst>
              </a:tr>
              <a:tr h="275636">
                <a:tc>
                  <a:txBody>
                    <a:bodyPr/>
                    <a:lstStyle/>
                    <a:p>
                      <a:pPr marL="0" marR="0" algn="ctr">
                        <a:lnSpc>
                          <a:spcPct val="115000"/>
                        </a:lnSpc>
                        <a:spcBef>
                          <a:spcPts val="0"/>
                        </a:spcBef>
                        <a:spcAft>
                          <a:spcPts val="1000"/>
                        </a:spcAft>
                      </a:pPr>
                      <a:r>
                        <a:rPr lang="en-US" sz="1500">
                          <a:latin typeface="Calibri"/>
                          <a:ea typeface="Calibri"/>
                          <a:cs typeface="Times New Roman"/>
                        </a:rPr>
                        <a:t>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a:latin typeface="Calibri"/>
                          <a:ea typeface="Calibri"/>
                          <a:cs typeface="Times New Roman"/>
                        </a:rPr>
                        <a:t>138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  50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720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15</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9"/>
                  </a:ext>
                </a:extLst>
              </a:tr>
              <a:tr h="275636">
                <a:tc>
                  <a:txBody>
                    <a:bodyPr/>
                    <a:lstStyle/>
                    <a:p>
                      <a:pPr marL="0" marR="0" algn="ctr">
                        <a:lnSpc>
                          <a:spcPct val="115000"/>
                        </a:lnSpc>
                        <a:spcBef>
                          <a:spcPts val="0"/>
                        </a:spcBef>
                        <a:spcAft>
                          <a:spcPts val="1000"/>
                        </a:spcAft>
                      </a:pPr>
                      <a:r>
                        <a:rPr lang="en-US" sz="1500">
                          <a:latin typeface="Calibri"/>
                          <a:ea typeface="Calibri"/>
                          <a:cs typeface="Times New Roman"/>
                        </a:rPr>
                        <a:t>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a:latin typeface="Calibri"/>
                          <a:ea typeface="Calibri"/>
                          <a:cs typeface="Times New Roman"/>
                        </a:rPr>
                        <a:t>144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  50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810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15</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10"/>
                  </a:ext>
                </a:extLst>
              </a:tr>
              <a:tr h="275636">
                <a:tc>
                  <a:txBody>
                    <a:bodyPr/>
                    <a:lstStyle/>
                    <a:p>
                      <a:pPr marL="0" marR="0" algn="ctr">
                        <a:lnSpc>
                          <a:spcPct val="115000"/>
                        </a:lnSpc>
                        <a:spcBef>
                          <a:spcPts val="0"/>
                        </a:spcBef>
                        <a:spcAft>
                          <a:spcPts val="1000"/>
                        </a:spcAft>
                      </a:pPr>
                      <a:r>
                        <a:rPr lang="en-US" sz="1500">
                          <a:latin typeface="Calibri"/>
                          <a:ea typeface="Calibri"/>
                          <a:cs typeface="Times New Roman"/>
                        </a:rPr>
                        <a:t>10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a:latin typeface="Calibri"/>
                          <a:ea typeface="Calibri"/>
                          <a:cs typeface="Times New Roman"/>
                        </a:rPr>
                        <a:t>148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  50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900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15</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11"/>
                  </a:ext>
                </a:extLst>
              </a:tr>
              <a:tr h="275636">
                <a:tc>
                  <a:txBody>
                    <a:bodyPr/>
                    <a:lstStyle/>
                    <a:p>
                      <a:pPr marL="0" marR="0" algn="ctr">
                        <a:lnSpc>
                          <a:spcPct val="115000"/>
                        </a:lnSpc>
                        <a:spcBef>
                          <a:spcPts val="0"/>
                        </a:spcBef>
                        <a:spcAft>
                          <a:spcPts val="1000"/>
                        </a:spcAft>
                      </a:pPr>
                      <a:r>
                        <a:rPr lang="en-US" sz="1500">
                          <a:latin typeface="Calibri"/>
                          <a:ea typeface="Calibri"/>
                          <a:cs typeface="Times New Roman"/>
                        </a:rPr>
                        <a:t>11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a:latin typeface="Calibri"/>
                          <a:ea typeface="Calibri"/>
                          <a:cs typeface="Times New Roman"/>
                        </a:rPr>
                        <a:t>145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  50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990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15</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12"/>
                  </a:ext>
                </a:extLst>
              </a:tr>
              <a:tr h="275636">
                <a:tc>
                  <a:txBody>
                    <a:bodyPr/>
                    <a:lstStyle/>
                    <a:p>
                      <a:pPr marL="0" marR="0" algn="ctr">
                        <a:lnSpc>
                          <a:spcPct val="115000"/>
                        </a:lnSpc>
                        <a:spcBef>
                          <a:spcPts val="0"/>
                        </a:spcBef>
                        <a:spcAft>
                          <a:spcPts val="1000"/>
                        </a:spcAft>
                      </a:pPr>
                      <a:r>
                        <a:rPr lang="en-US" sz="1500">
                          <a:latin typeface="Calibri"/>
                          <a:ea typeface="Calibri"/>
                          <a:cs typeface="Times New Roman"/>
                        </a:rPr>
                        <a:t>12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a:latin typeface="Calibri"/>
                          <a:ea typeface="Calibri"/>
                          <a:cs typeface="Times New Roman"/>
                        </a:rPr>
                        <a:t>135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  50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1080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15</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13"/>
                  </a:ext>
                </a:extLst>
              </a:tr>
            </a:tbl>
          </a:graphicData>
        </a:graphic>
      </p:graphicFrame>
    </p:spTree>
  </p:cSld>
  <p:clrMapOvr>
    <a:masterClrMapping/>
  </p:clrMapOvr>
  <p:transition spd="slow"/>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9"/>
          <p:cNvSpPr>
            <a:spLocks noChangeArrowheads="1"/>
          </p:cNvSpPr>
          <p:nvPr/>
        </p:nvSpPr>
        <p:spPr bwMode="auto">
          <a:xfrm>
            <a:off x="0" y="1219200"/>
            <a:ext cx="9144000" cy="5638800"/>
          </a:xfrm>
          <a:prstGeom prst="rect">
            <a:avLst/>
          </a:prstGeom>
          <a:solidFill>
            <a:schemeClr val="bg1"/>
          </a:solidFill>
          <a:ln w="9525" algn="ctr">
            <a:noFill/>
            <a:round/>
            <a:headEnd/>
            <a:tailEnd/>
          </a:ln>
        </p:spPr>
        <p:txBody>
          <a:bodyPr wrap="none"/>
          <a:lstStyle/>
          <a:p>
            <a:endParaRPr lang="en-US"/>
          </a:p>
        </p:txBody>
      </p:sp>
      <p:sp>
        <p:nvSpPr>
          <p:cNvPr id="112643" name="Rectangle 1"/>
          <p:cNvSpPr>
            <a:spLocks noChangeArrowheads="1"/>
          </p:cNvSpPr>
          <p:nvPr/>
        </p:nvSpPr>
        <p:spPr bwMode="auto">
          <a:xfrm>
            <a:off x="0" y="468313"/>
            <a:ext cx="9144000" cy="1970087"/>
          </a:xfrm>
          <a:prstGeom prst="rect">
            <a:avLst/>
          </a:prstGeom>
          <a:solidFill>
            <a:schemeClr val="bg1"/>
          </a:solidFill>
          <a:ln w="9525">
            <a:noFill/>
            <a:miter lim="800000"/>
            <a:headEnd/>
            <a:tailEnd/>
          </a:ln>
        </p:spPr>
        <p:txBody>
          <a:bodyPr tIns="0" bIns="0" anchor="ctr">
            <a:spAutoFit/>
          </a:bodyPr>
          <a:lstStyle/>
          <a:p>
            <a:pPr eaLnBrk="0" hangingPunct="0"/>
            <a:endParaRPr lang="en-US" sz="1600"/>
          </a:p>
          <a:p>
            <a:pPr eaLnBrk="0" hangingPunct="0">
              <a:buFontTx/>
              <a:buAutoNum type="arabicPeriod"/>
            </a:pPr>
            <a:r>
              <a:rPr lang="en-US" sz="1600">
                <a:solidFill>
                  <a:srgbClr val="003366"/>
                </a:solidFill>
                <a:latin typeface="Calibri" pitchFamily="34" charset="0"/>
                <a:cs typeface="Times New Roman" pitchFamily="18" charset="0"/>
              </a:rPr>
              <a:t>Complete the following table using the following formulas.</a:t>
            </a:r>
            <a:endParaRPr lang="en-US" sz="1600">
              <a:solidFill>
                <a:srgbClr val="003366"/>
              </a:solidFill>
              <a:latin typeface="Calibri" pitchFamily="34" charset="0"/>
            </a:endParaRPr>
          </a:p>
          <a:p>
            <a:pPr lvl="1" eaLnBrk="0" hangingPunct="0">
              <a:buFontTx/>
              <a:buAutoNum type="arabicPeriod"/>
            </a:pPr>
            <a:r>
              <a:rPr lang="en-US" sz="1600">
                <a:solidFill>
                  <a:srgbClr val="003366"/>
                </a:solidFill>
                <a:latin typeface="Calibri" pitchFamily="34" charset="0"/>
                <a:cs typeface="Times New Roman" pitchFamily="18" charset="0"/>
              </a:rPr>
              <a:t>Total Costs – fixed costs + variable costs</a:t>
            </a:r>
            <a:endParaRPr lang="en-US" sz="1600">
              <a:solidFill>
                <a:srgbClr val="003366"/>
              </a:solidFill>
              <a:latin typeface="Calibri" pitchFamily="34" charset="0"/>
              <a:ea typeface="Times New Roman" pitchFamily="18" charset="0"/>
              <a:cs typeface="Arial" pitchFamily="34" charset="0"/>
            </a:endParaRPr>
          </a:p>
          <a:p>
            <a:pPr lvl="1" eaLnBrk="0" hangingPunct="0">
              <a:buFontTx/>
              <a:buAutoNum type="arabicPeriod"/>
            </a:pPr>
            <a:r>
              <a:rPr lang="en-US" sz="1600">
                <a:solidFill>
                  <a:srgbClr val="003366"/>
                </a:solidFill>
                <a:latin typeface="Calibri" pitchFamily="34" charset="0"/>
                <a:cs typeface="Times New Roman" pitchFamily="18" charset="0"/>
              </a:rPr>
              <a:t>Marginal Costs – change between each unit of cost in total variable costs (90) divided by marginal product of labor</a:t>
            </a:r>
          </a:p>
          <a:p>
            <a:pPr lvl="1" eaLnBrk="0" hangingPunct="0">
              <a:buFontTx/>
              <a:buAutoNum type="arabicPeriod"/>
            </a:pPr>
            <a:r>
              <a:rPr lang="en-US" sz="1600">
                <a:solidFill>
                  <a:srgbClr val="003366"/>
                </a:solidFill>
                <a:latin typeface="Calibri" pitchFamily="34" charset="0"/>
                <a:cs typeface="Times New Roman" pitchFamily="18" charset="0"/>
              </a:rPr>
              <a:t>Total Revenue – marginal revenue X total product</a:t>
            </a:r>
          </a:p>
          <a:p>
            <a:pPr lvl="1" eaLnBrk="0" hangingPunct="0">
              <a:buFontTx/>
              <a:buAutoNum type="arabicPeriod"/>
            </a:pPr>
            <a:r>
              <a:rPr lang="en-US" sz="1600">
                <a:solidFill>
                  <a:srgbClr val="003366"/>
                </a:solidFill>
                <a:latin typeface="Calibri" pitchFamily="34" charset="0"/>
                <a:cs typeface="Times New Roman" pitchFamily="18" charset="0"/>
              </a:rPr>
              <a:t>Total Profits – total Revenue – total cost</a:t>
            </a:r>
            <a:endParaRPr lang="en-US" sz="1600">
              <a:solidFill>
                <a:srgbClr val="003366"/>
              </a:solidFill>
              <a:latin typeface="Calibri" pitchFamily="34" charset="0"/>
            </a:endParaRPr>
          </a:p>
          <a:p>
            <a:pPr eaLnBrk="0" hangingPunct="0"/>
            <a:endParaRPr lang="en-US" sz="1600"/>
          </a:p>
        </p:txBody>
      </p:sp>
      <p:sp>
        <p:nvSpPr>
          <p:cNvPr id="112644" name="Title 1"/>
          <p:cNvSpPr>
            <a:spLocks noGrp="1"/>
          </p:cNvSpPr>
          <p:nvPr>
            <p:ph type="title"/>
          </p:nvPr>
        </p:nvSpPr>
        <p:spPr>
          <a:xfrm>
            <a:off x="165100" y="152400"/>
            <a:ext cx="8674100" cy="533400"/>
          </a:xfrm>
          <a:solidFill>
            <a:schemeClr val="bg1"/>
          </a:solidFill>
        </p:spPr>
        <p:txBody>
          <a:bodyPr/>
          <a:lstStyle/>
          <a:p>
            <a:r>
              <a:rPr lang="en-US" sz="2800" smtClean="0">
                <a:latin typeface="Calibri" pitchFamily="34" charset="0"/>
              </a:rPr>
              <a:t>Application – Production, Costs, and Revenues</a:t>
            </a:r>
          </a:p>
        </p:txBody>
      </p:sp>
      <p:graphicFrame>
        <p:nvGraphicFramePr>
          <p:cNvPr id="9" name="Table 8"/>
          <p:cNvGraphicFramePr>
            <a:graphicFrameLocks noGrp="1"/>
          </p:cNvGraphicFramePr>
          <p:nvPr/>
        </p:nvGraphicFramePr>
        <p:xfrm>
          <a:off x="76200" y="2286000"/>
          <a:ext cx="8915400" cy="4393947"/>
        </p:xfrm>
        <a:graphic>
          <a:graphicData uri="http://schemas.openxmlformats.org/drawingml/2006/table">
            <a:tbl>
              <a:tblPr/>
              <a:tblGrid>
                <a:gridCol w="891540">
                  <a:extLst>
                    <a:ext uri="{9D8B030D-6E8A-4147-A177-3AD203B41FA5}">
                      <a16:colId xmlns:a16="http://schemas.microsoft.com/office/drawing/2014/main" val="20000"/>
                    </a:ext>
                  </a:extLst>
                </a:gridCol>
                <a:gridCol w="891540">
                  <a:extLst>
                    <a:ext uri="{9D8B030D-6E8A-4147-A177-3AD203B41FA5}">
                      <a16:colId xmlns:a16="http://schemas.microsoft.com/office/drawing/2014/main" val="20001"/>
                    </a:ext>
                  </a:extLst>
                </a:gridCol>
                <a:gridCol w="891540">
                  <a:extLst>
                    <a:ext uri="{9D8B030D-6E8A-4147-A177-3AD203B41FA5}">
                      <a16:colId xmlns:a16="http://schemas.microsoft.com/office/drawing/2014/main" val="20002"/>
                    </a:ext>
                  </a:extLst>
                </a:gridCol>
                <a:gridCol w="891540">
                  <a:extLst>
                    <a:ext uri="{9D8B030D-6E8A-4147-A177-3AD203B41FA5}">
                      <a16:colId xmlns:a16="http://schemas.microsoft.com/office/drawing/2014/main" val="20003"/>
                    </a:ext>
                  </a:extLst>
                </a:gridCol>
                <a:gridCol w="891540">
                  <a:extLst>
                    <a:ext uri="{9D8B030D-6E8A-4147-A177-3AD203B41FA5}">
                      <a16:colId xmlns:a16="http://schemas.microsoft.com/office/drawing/2014/main" val="20004"/>
                    </a:ext>
                  </a:extLst>
                </a:gridCol>
                <a:gridCol w="891540">
                  <a:extLst>
                    <a:ext uri="{9D8B030D-6E8A-4147-A177-3AD203B41FA5}">
                      <a16:colId xmlns:a16="http://schemas.microsoft.com/office/drawing/2014/main" val="20005"/>
                    </a:ext>
                  </a:extLst>
                </a:gridCol>
                <a:gridCol w="891540">
                  <a:extLst>
                    <a:ext uri="{9D8B030D-6E8A-4147-A177-3AD203B41FA5}">
                      <a16:colId xmlns:a16="http://schemas.microsoft.com/office/drawing/2014/main" val="20006"/>
                    </a:ext>
                  </a:extLst>
                </a:gridCol>
                <a:gridCol w="891540">
                  <a:extLst>
                    <a:ext uri="{9D8B030D-6E8A-4147-A177-3AD203B41FA5}">
                      <a16:colId xmlns:a16="http://schemas.microsoft.com/office/drawing/2014/main" val="20007"/>
                    </a:ext>
                  </a:extLst>
                </a:gridCol>
                <a:gridCol w="891540">
                  <a:extLst>
                    <a:ext uri="{9D8B030D-6E8A-4147-A177-3AD203B41FA5}">
                      <a16:colId xmlns:a16="http://schemas.microsoft.com/office/drawing/2014/main" val="20008"/>
                    </a:ext>
                  </a:extLst>
                </a:gridCol>
                <a:gridCol w="891540">
                  <a:extLst>
                    <a:ext uri="{9D8B030D-6E8A-4147-A177-3AD203B41FA5}">
                      <a16:colId xmlns:a16="http://schemas.microsoft.com/office/drawing/2014/main" val="20009"/>
                    </a:ext>
                  </a:extLst>
                </a:gridCol>
              </a:tblGrid>
              <a:tr h="810679">
                <a:tc>
                  <a:txBody>
                    <a:bodyPr/>
                    <a:lstStyle/>
                    <a:p>
                      <a:pPr marL="0" marR="0" algn="ctr">
                        <a:lnSpc>
                          <a:spcPct val="115000"/>
                        </a:lnSpc>
                        <a:spcBef>
                          <a:spcPts val="0"/>
                        </a:spcBef>
                        <a:spcAft>
                          <a:spcPts val="1000"/>
                        </a:spcAft>
                      </a:pPr>
                      <a:r>
                        <a:rPr lang="en-US" sz="1500" dirty="0">
                          <a:latin typeface="Calibri"/>
                          <a:ea typeface="Calibri"/>
                          <a:cs typeface="Times New Roman"/>
                        </a:rPr>
                        <a:t>Number of Workers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a:latin typeface="Calibri"/>
                          <a:ea typeface="Calibri"/>
                          <a:cs typeface="Times New Roman"/>
                        </a:rPr>
                        <a:t>Total Product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a:latin typeface="Calibri"/>
                          <a:ea typeface="Calibri"/>
                          <a:cs typeface="Times New Roman"/>
                        </a:rPr>
                        <a:t>Marginal Product of Labor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Total Fixed Costs</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Total Variable Costs</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Total Costs</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Marginal</a:t>
                      </a:r>
                      <a:r>
                        <a:rPr lang="en-US" sz="1500" baseline="0" dirty="0" smtClean="0">
                          <a:latin typeface="Calibri"/>
                          <a:ea typeface="Calibri"/>
                          <a:cs typeface="Times New Roman"/>
                        </a:rPr>
                        <a:t> Costs</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Total Revenue</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Marginal Revenue</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Total Profit</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0"/>
                  </a:ext>
                </a:extLst>
              </a:tr>
              <a:tr h="275636">
                <a:tc>
                  <a:txBody>
                    <a:bodyPr/>
                    <a:lstStyle/>
                    <a:p>
                      <a:pPr marL="0" marR="0" algn="ctr">
                        <a:lnSpc>
                          <a:spcPct val="115000"/>
                        </a:lnSpc>
                        <a:spcBef>
                          <a:spcPts val="0"/>
                        </a:spcBef>
                        <a:spcAft>
                          <a:spcPts val="1000"/>
                        </a:spcAft>
                      </a:pPr>
                      <a:r>
                        <a:rPr lang="en-US" sz="1500" dirty="0" smtClean="0">
                          <a:latin typeface="Calibri"/>
                          <a:ea typeface="Calibri"/>
                          <a:cs typeface="Times New Roman"/>
                        </a:rPr>
                        <a:t>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a:latin typeface="Calibri"/>
                          <a:ea typeface="Calibri"/>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$50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$50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-50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1"/>
                  </a:ext>
                </a:extLst>
              </a:tr>
              <a:tr h="275636">
                <a:tc>
                  <a:txBody>
                    <a:bodyPr/>
                    <a:lstStyle/>
                    <a:p>
                      <a:pPr marL="0" marR="0" algn="ctr">
                        <a:lnSpc>
                          <a:spcPct val="115000"/>
                        </a:lnSpc>
                        <a:spcBef>
                          <a:spcPts val="0"/>
                        </a:spcBef>
                        <a:spcAft>
                          <a:spcPts val="1000"/>
                        </a:spcAft>
                      </a:pPr>
                      <a:r>
                        <a:rPr lang="en-US" sz="1500">
                          <a:latin typeface="Calibri"/>
                          <a:ea typeface="Calibri"/>
                          <a:cs typeface="Times New Roman"/>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a:latin typeface="Calibri"/>
                          <a:ea typeface="Calibri"/>
                          <a:cs typeface="Times New Roman"/>
                        </a:rPr>
                        <a:t>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7</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  50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90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140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$12.85</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105</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$15</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-35</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2"/>
                  </a:ext>
                </a:extLst>
              </a:tr>
              <a:tr h="275636">
                <a:tc>
                  <a:txBody>
                    <a:bodyPr/>
                    <a:lstStyle/>
                    <a:p>
                      <a:pPr marL="0" marR="0" algn="ctr">
                        <a:lnSpc>
                          <a:spcPct val="115000"/>
                        </a:lnSpc>
                        <a:spcBef>
                          <a:spcPts val="0"/>
                        </a:spcBef>
                        <a:spcAft>
                          <a:spcPts val="1000"/>
                        </a:spcAft>
                      </a:pPr>
                      <a:r>
                        <a:rPr lang="en-US" sz="1500">
                          <a:latin typeface="Calibri"/>
                          <a:ea typeface="Calibri"/>
                          <a:cs typeface="Times New Roman"/>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a:latin typeface="Calibri"/>
                          <a:ea typeface="Calibri"/>
                          <a:cs typeface="Times New Roman"/>
                        </a:rPr>
                        <a:t>20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13</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  50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180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230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6.92</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300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15</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70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3"/>
                  </a:ext>
                </a:extLst>
              </a:tr>
              <a:tr h="275636">
                <a:tc>
                  <a:txBody>
                    <a:bodyPr/>
                    <a:lstStyle/>
                    <a:p>
                      <a:pPr marL="0" marR="0" algn="ctr">
                        <a:lnSpc>
                          <a:spcPct val="115000"/>
                        </a:lnSpc>
                        <a:spcBef>
                          <a:spcPts val="0"/>
                        </a:spcBef>
                        <a:spcAft>
                          <a:spcPts val="1000"/>
                        </a:spcAft>
                      </a:pPr>
                      <a:r>
                        <a:rPr lang="en-US" sz="1500">
                          <a:latin typeface="Calibri"/>
                          <a:ea typeface="Calibri"/>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a:latin typeface="Calibri"/>
                          <a:ea typeface="Calibri"/>
                          <a:cs typeface="Times New Roman"/>
                        </a:rPr>
                        <a:t>38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  50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270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15</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4"/>
                  </a:ext>
                </a:extLst>
              </a:tr>
              <a:tr h="275636">
                <a:tc>
                  <a:txBody>
                    <a:bodyPr/>
                    <a:lstStyle/>
                    <a:p>
                      <a:pPr marL="0" marR="0" algn="ctr">
                        <a:lnSpc>
                          <a:spcPct val="115000"/>
                        </a:lnSpc>
                        <a:spcBef>
                          <a:spcPts val="0"/>
                        </a:spcBef>
                        <a:spcAft>
                          <a:spcPts val="1000"/>
                        </a:spcAft>
                      </a:pPr>
                      <a:r>
                        <a:rPr lang="en-US" sz="1500">
                          <a:latin typeface="Calibri"/>
                          <a:ea typeface="Calibri"/>
                          <a:cs typeface="Times New Roman"/>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a:latin typeface="Calibri"/>
                          <a:ea typeface="Calibri"/>
                          <a:cs typeface="Times New Roman"/>
                        </a:rPr>
                        <a:t>62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  50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360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15</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5"/>
                  </a:ext>
                </a:extLst>
              </a:tr>
              <a:tr h="275636">
                <a:tc>
                  <a:txBody>
                    <a:bodyPr/>
                    <a:lstStyle/>
                    <a:p>
                      <a:pPr marL="0" marR="0" algn="ctr">
                        <a:lnSpc>
                          <a:spcPct val="115000"/>
                        </a:lnSpc>
                        <a:spcBef>
                          <a:spcPts val="0"/>
                        </a:spcBef>
                        <a:spcAft>
                          <a:spcPts val="1000"/>
                        </a:spcAft>
                      </a:pPr>
                      <a:r>
                        <a:rPr lang="en-US" sz="1500">
                          <a:latin typeface="Calibri"/>
                          <a:ea typeface="Calibri"/>
                          <a:cs typeface="Times New Roman"/>
                        </a:rPr>
                        <a:t>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a:latin typeface="Calibri"/>
                          <a:ea typeface="Calibri"/>
                          <a:cs typeface="Times New Roman"/>
                        </a:rPr>
                        <a:t>90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  50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450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15</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6"/>
                  </a:ext>
                </a:extLst>
              </a:tr>
              <a:tr h="275636">
                <a:tc>
                  <a:txBody>
                    <a:bodyPr/>
                    <a:lstStyle/>
                    <a:p>
                      <a:pPr marL="0" marR="0" algn="ctr">
                        <a:lnSpc>
                          <a:spcPct val="115000"/>
                        </a:lnSpc>
                        <a:spcBef>
                          <a:spcPts val="0"/>
                        </a:spcBef>
                        <a:spcAft>
                          <a:spcPts val="1000"/>
                        </a:spcAft>
                      </a:pPr>
                      <a:r>
                        <a:rPr lang="en-US" sz="1500">
                          <a:latin typeface="Calibri"/>
                          <a:ea typeface="Calibri"/>
                          <a:cs typeface="Times New Roman"/>
                        </a:rPr>
                        <a:t>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a:latin typeface="Calibri"/>
                          <a:ea typeface="Calibri"/>
                          <a:cs typeface="Times New Roman"/>
                        </a:rPr>
                        <a:t>110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  50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540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15</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7"/>
                  </a:ext>
                </a:extLst>
              </a:tr>
              <a:tr h="275636">
                <a:tc>
                  <a:txBody>
                    <a:bodyPr/>
                    <a:lstStyle/>
                    <a:p>
                      <a:pPr marL="0" marR="0" algn="ctr">
                        <a:lnSpc>
                          <a:spcPct val="115000"/>
                        </a:lnSpc>
                        <a:spcBef>
                          <a:spcPts val="0"/>
                        </a:spcBef>
                        <a:spcAft>
                          <a:spcPts val="1000"/>
                        </a:spcAft>
                      </a:pPr>
                      <a:r>
                        <a:rPr lang="en-US" sz="1500">
                          <a:latin typeface="Calibri"/>
                          <a:ea typeface="Calibri"/>
                          <a:cs typeface="Times New Roman"/>
                        </a:rPr>
                        <a:t>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a:latin typeface="Calibri"/>
                          <a:ea typeface="Calibri"/>
                          <a:cs typeface="Times New Roman"/>
                        </a:rPr>
                        <a:t>129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  50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630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15</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8"/>
                  </a:ext>
                </a:extLst>
              </a:tr>
              <a:tr h="275636">
                <a:tc>
                  <a:txBody>
                    <a:bodyPr/>
                    <a:lstStyle/>
                    <a:p>
                      <a:pPr marL="0" marR="0" algn="ctr">
                        <a:lnSpc>
                          <a:spcPct val="115000"/>
                        </a:lnSpc>
                        <a:spcBef>
                          <a:spcPts val="0"/>
                        </a:spcBef>
                        <a:spcAft>
                          <a:spcPts val="1000"/>
                        </a:spcAft>
                      </a:pPr>
                      <a:r>
                        <a:rPr lang="en-US" sz="1500">
                          <a:latin typeface="Calibri"/>
                          <a:ea typeface="Calibri"/>
                          <a:cs typeface="Times New Roman"/>
                        </a:rPr>
                        <a:t>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a:latin typeface="Calibri"/>
                          <a:ea typeface="Calibri"/>
                          <a:cs typeface="Times New Roman"/>
                        </a:rPr>
                        <a:t>138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  50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720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15</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9"/>
                  </a:ext>
                </a:extLst>
              </a:tr>
              <a:tr h="275636">
                <a:tc>
                  <a:txBody>
                    <a:bodyPr/>
                    <a:lstStyle/>
                    <a:p>
                      <a:pPr marL="0" marR="0" algn="ctr">
                        <a:lnSpc>
                          <a:spcPct val="115000"/>
                        </a:lnSpc>
                        <a:spcBef>
                          <a:spcPts val="0"/>
                        </a:spcBef>
                        <a:spcAft>
                          <a:spcPts val="1000"/>
                        </a:spcAft>
                      </a:pPr>
                      <a:r>
                        <a:rPr lang="en-US" sz="1500">
                          <a:latin typeface="Calibri"/>
                          <a:ea typeface="Calibri"/>
                          <a:cs typeface="Times New Roman"/>
                        </a:rPr>
                        <a:t>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a:latin typeface="Calibri"/>
                          <a:ea typeface="Calibri"/>
                          <a:cs typeface="Times New Roman"/>
                        </a:rPr>
                        <a:t>144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  50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810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15</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10"/>
                  </a:ext>
                </a:extLst>
              </a:tr>
              <a:tr h="275636">
                <a:tc>
                  <a:txBody>
                    <a:bodyPr/>
                    <a:lstStyle/>
                    <a:p>
                      <a:pPr marL="0" marR="0" algn="ctr">
                        <a:lnSpc>
                          <a:spcPct val="115000"/>
                        </a:lnSpc>
                        <a:spcBef>
                          <a:spcPts val="0"/>
                        </a:spcBef>
                        <a:spcAft>
                          <a:spcPts val="1000"/>
                        </a:spcAft>
                      </a:pPr>
                      <a:r>
                        <a:rPr lang="en-US" sz="1500">
                          <a:latin typeface="Calibri"/>
                          <a:ea typeface="Calibri"/>
                          <a:cs typeface="Times New Roman"/>
                        </a:rPr>
                        <a:t>10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a:latin typeface="Calibri"/>
                          <a:ea typeface="Calibri"/>
                          <a:cs typeface="Times New Roman"/>
                        </a:rPr>
                        <a:t>148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  50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900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15</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11"/>
                  </a:ext>
                </a:extLst>
              </a:tr>
              <a:tr h="275636">
                <a:tc>
                  <a:txBody>
                    <a:bodyPr/>
                    <a:lstStyle/>
                    <a:p>
                      <a:pPr marL="0" marR="0" algn="ctr">
                        <a:lnSpc>
                          <a:spcPct val="115000"/>
                        </a:lnSpc>
                        <a:spcBef>
                          <a:spcPts val="0"/>
                        </a:spcBef>
                        <a:spcAft>
                          <a:spcPts val="1000"/>
                        </a:spcAft>
                      </a:pPr>
                      <a:r>
                        <a:rPr lang="en-US" sz="1500">
                          <a:latin typeface="Calibri"/>
                          <a:ea typeface="Calibri"/>
                          <a:cs typeface="Times New Roman"/>
                        </a:rPr>
                        <a:t>11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a:latin typeface="Calibri"/>
                          <a:ea typeface="Calibri"/>
                          <a:cs typeface="Times New Roman"/>
                        </a:rPr>
                        <a:t>145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  50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990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15</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12"/>
                  </a:ext>
                </a:extLst>
              </a:tr>
              <a:tr h="275636">
                <a:tc>
                  <a:txBody>
                    <a:bodyPr/>
                    <a:lstStyle/>
                    <a:p>
                      <a:pPr marL="0" marR="0" algn="ctr">
                        <a:lnSpc>
                          <a:spcPct val="115000"/>
                        </a:lnSpc>
                        <a:spcBef>
                          <a:spcPts val="0"/>
                        </a:spcBef>
                        <a:spcAft>
                          <a:spcPts val="1000"/>
                        </a:spcAft>
                      </a:pPr>
                      <a:r>
                        <a:rPr lang="en-US" sz="1500">
                          <a:latin typeface="Calibri"/>
                          <a:ea typeface="Calibri"/>
                          <a:cs typeface="Times New Roman"/>
                        </a:rPr>
                        <a:t>12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a:latin typeface="Calibri"/>
                          <a:ea typeface="Calibri"/>
                          <a:cs typeface="Times New Roman"/>
                        </a:rPr>
                        <a:t>135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  50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1080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15</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13"/>
                  </a:ext>
                </a:extLst>
              </a:tr>
            </a:tbl>
          </a:graphicData>
        </a:graphic>
      </p:graphicFrame>
    </p:spTree>
  </p:cSld>
  <p:clrMapOvr>
    <a:masterClrMapping/>
  </p:clrMapOvr>
  <p:transition spd="slow"/>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9"/>
          <p:cNvSpPr>
            <a:spLocks noChangeArrowheads="1"/>
          </p:cNvSpPr>
          <p:nvPr/>
        </p:nvSpPr>
        <p:spPr bwMode="auto">
          <a:xfrm>
            <a:off x="0" y="1219200"/>
            <a:ext cx="9144000" cy="5638800"/>
          </a:xfrm>
          <a:prstGeom prst="rect">
            <a:avLst/>
          </a:prstGeom>
          <a:solidFill>
            <a:schemeClr val="bg1"/>
          </a:solidFill>
          <a:ln w="9525" algn="ctr">
            <a:noFill/>
            <a:round/>
            <a:headEnd/>
            <a:tailEnd/>
          </a:ln>
        </p:spPr>
        <p:txBody>
          <a:bodyPr wrap="none"/>
          <a:lstStyle/>
          <a:p>
            <a:endParaRPr lang="en-US"/>
          </a:p>
        </p:txBody>
      </p:sp>
      <p:sp>
        <p:nvSpPr>
          <p:cNvPr id="113667" name="Rectangle 1"/>
          <p:cNvSpPr>
            <a:spLocks noChangeArrowheads="1"/>
          </p:cNvSpPr>
          <p:nvPr/>
        </p:nvSpPr>
        <p:spPr bwMode="auto">
          <a:xfrm>
            <a:off x="0" y="468313"/>
            <a:ext cx="9144000" cy="1970087"/>
          </a:xfrm>
          <a:prstGeom prst="rect">
            <a:avLst/>
          </a:prstGeom>
          <a:solidFill>
            <a:schemeClr val="bg1"/>
          </a:solidFill>
          <a:ln w="9525">
            <a:noFill/>
            <a:miter lim="800000"/>
            <a:headEnd/>
            <a:tailEnd/>
          </a:ln>
        </p:spPr>
        <p:txBody>
          <a:bodyPr tIns="0" bIns="0" anchor="ctr">
            <a:spAutoFit/>
          </a:bodyPr>
          <a:lstStyle/>
          <a:p>
            <a:pPr eaLnBrk="0" hangingPunct="0"/>
            <a:endParaRPr lang="en-US" sz="1600"/>
          </a:p>
          <a:p>
            <a:pPr eaLnBrk="0" hangingPunct="0">
              <a:buFontTx/>
              <a:buAutoNum type="arabicPeriod"/>
            </a:pPr>
            <a:r>
              <a:rPr lang="en-US" sz="1600">
                <a:solidFill>
                  <a:srgbClr val="003366"/>
                </a:solidFill>
                <a:latin typeface="Calibri" pitchFamily="34" charset="0"/>
                <a:cs typeface="Times New Roman" pitchFamily="18" charset="0"/>
              </a:rPr>
              <a:t>Complete the following table using the following formulas.</a:t>
            </a:r>
            <a:endParaRPr lang="en-US" sz="1600">
              <a:solidFill>
                <a:srgbClr val="003366"/>
              </a:solidFill>
              <a:latin typeface="Calibri" pitchFamily="34" charset="0"/>
            </a:endParaRPr>
          </a:p>
          <a:p>
            <a:pPr lvl="1" eaLnBrk="0" hangingPunct="0">
              <a:buFontTx/>
              <a:buAutoNum type="arabicPeriod"/>
            </a:pPr>
            <a:r>
              <a:rPr lang="en-US" sz="1600">
                <a:solidFill>
                  <a:srgbClr val="003366"/>
                </a:solidFill>
                <a:latin typeface="Calibri" pitchFamily="34" charset="0"/>
                <a:cs typeface="Times New Roman" pitchFamily="18" charset="0"/>
              </a:rPr>
              <a:t>Total Costs – fixed costs + variable costs</a:t>
            </a:r>
            <a:endParaRPr lang="en-US" sz="1600">
              <a:solidFill>
                <a:srgbClr val="003366"/>
              </a:solidFill>
              <a:latin typeface="Calibri" pitchFamily="34" charset="0"/>
              <a:ea typeface="Times New Roman" pitchFamily="18" charset="0"/>
              <a:cs typeface="Arial" pitchFamily="34" charset="0"/>
            </a:endParaRPr>
          </a:p>
          <a:p>
            <a:pPr lvl="1" eaLnBrk="0" hangingPunct="0">
              <a:buFontTx/>
              <a:buAutoNum type="arabicPeriod"/>
            </a:pPr>
            <a:r>
              <a:rPr lang="en-US" sz="1600">
                <a:solidFill>
                  <a:srgbClr val="003366"/>
                </a:solidFill>
                <a:latin typeface="Calibri" pitchFamily="34" charset="0"/>
                <a:cs typeface="Times New Roman" pitchFamily="18" charset="0"/>
              </a:rPr>
              <a:t>Marginal Costs – change between each unit of cost in total variable costs (90) divided by marginal product of labor</a:t>
            </a:r>
          </a:p>
          <a:p>
            <a:pPr lvl="1" eaLnBrk="0" hangingPunct="0">
              <a:buFontTx/>
              <a:buAutoNum type="arabicPeriod"/>
            </a:pPr>
            <a:r>
              <a:rPr lang="en-US" sz="1600">
                <a:solidFill>
                  <a:srgbClr val="003366"/>
                </a:solidFill>
                <a:latin typeface="Calibri" pitchFamily="34" charset="0"/>
                <a:cs typeface="Times New Roman" pitchFamily="18" charset="0"/>
              </a:rPr>
              <a:t>Total Revenue – marginal revenue X total product</a:t>
            </a:r>
          </a:p>
          <a:p>
            <a:pPr lvl="1" eaLnBrk="0" hangingPunct="0">
              <a:buFontTx/>
              <a:buAutoNum type="arabicPeriod"/>
            </a:pPr>
            <a:r>
              <a:rPr lang="en-US" sz="1600">
                <a:solidFill>
                  <a:srgbClr val="003366"/>
                </a:solidFill>
                <a:latin typeface="Calibri" pitchFamily="34" charset="0"/>
                <a:cs typeface="Times New Roman" pitchFamily="18" charset="0"/>
              </a:rPr>
              <a:t>Total Profits – total Revenue – total cost</a:t>
            </a:r>
            <a:endParaRPr lang="en-US" sz="1600">
              <a:solidFill>
                <a:srgbClr val="003366"/>
              </a:solidFill>
              <a:latin typeface="Calibri" pitchFamily="34" charset="0"/>
            </a:endParaRPr>
          </a:p>
          <a:p>
            <a:pPr eaLnBrk="0" hangingPunct="0"/>
            <a:endParaRPr lang="en-US" sz="1600"/>
          </a:p>
        </p:txBody>
      </p:sp>
      <p:sp>
        <p:nvSpPr>
          <p:cNvPr id="113668" name="Title 1"/>
          <p:cNvSpPr>
            <a:spLocks noGrp="1"/>
          </p:cNvSpPr>
          <p:nvPr>
            <p:ph type="title"/>
          </p:nvPr>
        </p:nvSpPr>
        <p:spPr>
          <a:xfrm>
            <a:off x="165100" y="152400"/>
            <a:ext cx="8674100" cy="533400"/>
          </a:xfrm>
          <a:solidFill>
            <a:schemeClr val="bg1"/>
          </a:solidFill>
        </p:spPr>
        <p:txBody>
          <a:bodyPr/>
          <a:lstStyle/>
          <a:p>
            <a:r>
              <a:rPr lang="en-US" sz="2800" smtClean="0">
                <a:latin typeface="Calibri" pitchFamily="34" charset="0"/>
              </a:rPr>
              <a:t>Application – Production, Costs, and Revenues</a:t>
            </a:r>
          </a:p>
        </p:txBody>
      </p:sp>
      <p:graphicFrame>
        <p:nvGraphicFramePr>
          <p:cNvPr id="9" name="Table 8"/>
          <p:cNvGraphicFramePr>
            <a:graphicFrameLocks noGrp="1"/>
          </p:cNvGraphicFramePr>
          <p:nvPr/>
        </p:nvGraphicFramePr>
        <p:xfrm>
          <a:off x="76200" y="2286000"/>
          <a:ext cx="8915400" cy="4393947"/>
        </p:xfrm>
        <a:graphic>
          <a:graphicData uri="http://schemas.openxmlformats.org/drawingml/2006/table">
            <a:tbl>
              <a:tblPr/>
              <a:tblGrid>
                <a:gridCol w="891540">
                  <a:extLst>
                    <a:ext uri="{9D8B030D-6E8A-4147-A177-3AD203B41FA5}">
                      <a16:colId xmlns:a16="http://schemas.microsoft.com/office/drawing/2014/main" val="20000"/>
                    </a:ext>
                  </a:extLst>
                </a:gridCol>
                <a:gridCol w="891540">
                  <a:extLst>
                    <a:ext uri="{9D8B030D-6E8A-4147-A177-3AD203B41FA5}">
                      <a16:colId xmlns:a16="http://schemas.microsoft.com/office/drawing/2014/main" val="20001"/>
                    </a:ext>
                  </a:extLst>
                </a:gridCol>
                <a:gridCol w="891540">
                  <a:extLst>
                    <a:ext uri="{9D8B030D-6E8A-4147-A177-3AD203B41FA5}">
                      <a16:colId xmlns:a16="http://schemas.microsoft.com/office/drawing/2014/main" val="20002"/>
                    </a:ext>
                  </a:extLst>
                </a:gridCol>
                <a:gridCol w="891540">
                  <a:extLst>
                    <a:ext uri="{9D8B030D-6E8A-4147-A177-3AD203B41FA5}">
                      <a16:colId xmlns:a16="http://schemas.microsoft.com/office/drawing/2014/main" val="20003"/>
                    </a:ext>
                  </a:extLst>
                </a:gridCol>
                <a:gridCol w="891540">
                  <a:extLst>
                    <a:ext uri="{9D8B030D-6E8A-4147-A177-3AD203B41FA5}">
                      <a16:colId xmlns:a16="http://schemas.microsoft.com/office/drawing/2014/main" val="20004"/>
                    </a:ext>
                  </a:extLst>
                </a:gridCol>
                <a:gridCol w="891540">
                  <a:extLst>
                    <a:ext uri="{9D8B030D-6E8A-4147-A177-3AD203B41FA5}">
                      <a16:colId xmlns:a16="http://schemas.microsoft.com/office/drawing/2014/main" val="20005"/>
                    </a:ext>
                  </a:extLst>
                </a:gridCol>
                <a:gridCol w="891540">
                  <a:extLst>
                    <a:ext uri="{9D8B030D-6E8A-4147-A177-3AD203B41FA5}">
                      <a16:colId xmlns:a16="http://schemas.microsoft.com/office/drawing/2014/main" val="20006"/>
                    </a:ext>
                  </a:extLst>
                </a:gridCol>
                <a:gridCol w="891540">
                  <a:extLst>
                    <a:ext uri="{9D8B030D-6E8A-4147-A177-3AD203B41FA5}">
                      <a16:colId xmlns:a16="http://schemas.microsoft.com/office/drawing/2014/main" val="20007"/>
                    </a:ext>
                  </a:extLst>
                </a:gridCol>
                <a:gridCol w="891540">
                  <a:extLst>
                    <a:ext uri="{9D8B030D-6E8A-4147-A177-3AD203B41FA5}">
                      <a16:colId xmlns:a16="http://schemas.microsoft.com/office/drawing/2014/main" val="20008"/>
                    </a:ext>
                  </a:extLst>
                </a:gridCol>
                <a:gridCol w="891540">
                  <a:extLst>
                    <a:ext uri="{9D8B030D-6E8A-4147-A177-3AD203B41FA5}">
                      <a16:colId xmlns:a16="http://schemas.microsoft.com/office/drawing/2014/main" val="20009"/>
                    </a:ext>
                  </a:extLst>
                </a:gridCol>
              </a:tblGrid>
              <a:tr h="810679">
                <a:tc>
                  <a:txBody>
                    <a:bodyPr/>
                    <a:lstStyle/>
                    <a:p>
                      <a:pPr marL="0" marR="0" algn="ctr">
                        <a:lnSpc>
                          <a:spcPct val="115000"/>
                        </a:lnSpc>
                        <a:spcBef>
                          <a:spcPts val="0"/>
                        </a:spcBef>
                        <a:spcAft>
                          <a:spcPts val="1000"/>
                        </a:spcAft>
                      </a:pPr>
                      <a:r>
                        <a:rPr lang="en-US" sz="1500" dirty="0">
                          <a:latin typeface="Calibri"/>
                          <a:ea typeface="Calibri"/>
                          <a:cs typeface="Times New Roman"/>
                        </a:rPr>
                        <a:t>Number of Workers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a:latin typeface="Calibri"/>
                          <a:ea typeface="Calibri"/>
                          <a:cs typeface="Times New Roman"/>
                        </a:rPr>
                        <a:t>Total Product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a:latin typeface="Calibri"/>
                          <a:ea typeface="Calibri"/>
                          <a:cs typeface="Times New Roman"/>
                        </a:rPr>
                        <a:t>Marginal Product of Labor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Total Fixed Costs</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Total Variable Costs</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Total Costs</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Marginal</a:t>
                      </a:r>
                      <a:r>
                        <a:rPr lang="en-US" sz="1500" baseline="0" dirty="0" smtClean="0">
                          <a:latin typeface="Calibri"/>
                          <a:ea typeface="Calibri"/>
                          <a:cs typeface="Times New Roman"/>
                        </a:rPr>
                        <a:t> Costs</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Total Revenue</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Marginal Revenue</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Total Profit</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0"/>
                  </a:ext>
                </a:extLst>
              </a:tr>
              <a:tr h="275636">
                <a:tc>
                  <a:txBody>
                    <a:bodyPr/>
                    <a:lstStyle/>
                    <a:p>
                      <a:pPr marL="0" marR="0" algn="ctr">
                        <a:lnSpc>
                          <a:spcPct val="115000"/>
                        </a:lnSpc>
                        <a:spcBef>
                          <a:spcPts val="0"/>
                        </a:spcBef>
                        <a:spcAft>
                          <a:spcPts val="1000"/>
                        </a:spcAft>
                      </a:pPr>
                      <a:r>
                        <a:rPr lang="en-US" sz="1500" dirty="0" smtClean="0">
                          <a:latin typeface="Calibri"/>
                          <a:ea typeface="Calibri"/>
                          <a:cs typeface="Times New Roman"/>
                        </a:rPr>
                        <a:t>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a:latin typeface="Calibri"/>
                          <a:ea typeface="Calibri"/>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$50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$50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-50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1"/>
                  </a:ext>
                </a:extLst>
              </a:tr>
              <a:tr h="275636">
                <a:tc>
                  <a:txBody>
                    <a:bodyPr/>
                    <a:lstStyle/>
                    <a:p>
                      <a:pPr marL="0" marR="0" algn="ctr">
                        <a:lnSpc>
                          <a:spcPct val="115000"/>
                        </a:lnSpc>
                        <a:spcBef>
                          <a:spcPts val="0"/>
                        </a:spcBef>
                        <a:spcAft>
                          <a:spcPts val="1000"/>
                        </a:spcAft>
                      </a:pPr>
                      <a:r>
                        <a:rPr lang="en-US" sz="1500">
                          <a:latin typeface="Calibri"/>
                          <a:ea typeface="Calibri"/>
                          <a:cs typeface="Times New Roman"/>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a:latin typeface="Calibri"/>
                          <a:ea typeface="Calibri"/>
                          <a:cs typeface="Times New Roman"/>
                        </a:rPr>
                        <a:t>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7</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  50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90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140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$12.85</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105</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$15</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-35</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2"/>
                  </a:ext>
                </a:extLst>
              </a:tr>
              <a:tr h="275636">
                <a:tc>
                  <a:txBody>
                    <a:bodyPr/>
                    <a:lstStyle/>
                    <a:p>
                      <a:pPr marL="0" marR="0" algn="ctr">
                        <a:lnSpc>
                          <a:spcPct val="115000"/>
                        </a:lnSpc>
                        <a:spcBef>
                          <a:spcPts val="0"/>
                        </a:spcBef>
                        <a:spcAft>
                          <a:spcPts val="1000"/>
                        </a:spcAft>
                      </a:pPr>
                      <a:r>
                        <a:rPr lang="en-US" sz="1500">
                          <a:latin typeface="Calibri"/>
                          <a:ea typeface="Calibri"/>
                          <a:cs typeface="Times New Roman"/>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a:latin typeface="Calibri"/>
                          <a:ea typeface="Calibri"/>
                          <a:cs typeface="Times New Roman"/>
                        </a:rPr>
                        <a:t>20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13</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  50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180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230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6.92</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300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15</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70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3"/>
                  </a:ext>
                </a:extLst>
              </a:tr>
              <a:tr h="275636">
                <a:tc>
                  <a:txBody>
                    <a:bodyPr/>
                    <a:lstStyle/>
                    <a:p>
                      <a:pPr marL="0" marR="0" algn="ctr">
                        <a:lnSpc>
                          <a:spcPct val="115000"/>
                        </a:lnSpc>
                        <a:spcBef>
                          <a:spcPts val="0"/>
                        </a:spcBef>
                        <a:spcAft>
                          <a:spcPts val="1000"/>
                        </a:spcAft>
                      </a:pPr>
                      <a:r>
                        <a:rPr lang="en-US" sz="1500">
                          <a:latin typeface="Calibri"/>
                          <a:ea typeface="Calibri"/>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a:latin typeface="Calibri"/>
                          <a:ea typeface="Calibri"/>
                          <a:cs typeface="Times New Roman"/>
                        </a:rPr>
                        <a:t>38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  50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270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15</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4"/>
                  </a:ext>
                </a:extLst>
              </a:tr>
              <a:tr h="275636">
                <a:tc>
                  <a:txBody>
                    <a:bodyPr/>
                    <a:lstStyle/>
                    <a:p>
                      <a:pPr marL="0" marR="0" algn="ctr">
                        <a:lnSpc>
                          <a:spcPct val="115000"/>
                        </a:lnSpc>
                        <a:spcBef>
                          <a:spcPts val="0"/>
                        </a:spcBef>
                        <a:spcAft>
                          <a:spcPts val="1000"/>
                        </a:spcAft>
                      </a:pPr>
                      <a:r>
                        <a:rPr lang="en-US" sz="1500">
                          <a:latin typeface="Calibri"/>
                          <a:ea typeface="Calibri"/>
                          <a:cs typeface="Times New Roman"/>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a:latin typeface="Calibri"/>
                          <a:ea typeface="Calibri"/>
                          <a:cs typeface="Times New Roman"/>
                        </a:rPr>
                        <a:t>62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  50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360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15</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5"/>
                  </a:ext>
                </a:extLst>
              </a:tr>
              <a:tr h="275636">
                <a:tc>
                  <a:txBody>
                    <a:bodyPr/>
                    <a:lstStyle/>
                    <a:p>
                      <a:pPr marL="0" marR="0" algn="ctr">
                        <a:lnSpc>
                          <a:spcPct val="115000"/>
                        </a:lnSpc>
                        <a:spcBef>
                          <a:spcPts val="0"/>
                        </a:spcBef>
                        <a:spcAft>
                          <a:spcPts val="1000"/>
                        </a:spcAft>
                      </a:pPr>
                      <a:r>
                        <a:rPr lang="en-US" sz="1500">
                          <a:latin typeface="Calibri"/>
                          <a:ea typeface="Calibri"/>
                          <a:cs typeface="Times New Roman"/>
                        </a:rPr>
                        <a:t>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a:latin typeface="Calibri"/>
                          <a:ea typeface="Calibri"/>
                          <a:cs typeface="Times New Roman"/>
                        </a:rPr>
                        <a:t>90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  50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450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15</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6"/>
                  </a:ext>
                </a:extLst>
              </a:tr>
              <a:tr h="275636">
                <a:tc>
                  <a:txBody>
                    <a:bodyPr/>
                    <a:lstStyle/>
                    <a:p>
                      <a:pPr marL="0" marR="0" algn="ctr">
                        <a:lnSpc>
                          <a:spcPct val="115000"/>
                        </a:lnSpc>
                        <a:spcBef>
                          <a:spcPts val="0"/>
                        </a:spcBef>
                        <a:spcAft>
                          <a:spcPts val="1000"/>
                        </a:spcAft>
                      </a:pPr>
                      <a:r>
                        <a:rPr lang="en-US" sz="1500">
                          <a:latin typeface="Calibri"/>
                          <a:ea typeface="Calibri"/>
                          <a:cs typeface="Times New Roman"/>
                        </a:rPr>
                        <a:t>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a:latin typeface="Calibri"/>
                          <a:ea typeface="Calibri"/>
                          <a:cs typeface="Times New Roman"/>
                        </a:rPr>
                        <a:t>110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  50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540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15</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7"/>
                  </a:ext>
                </a:extLst>
              </a:tr>
              <a:tr h="275636">
                <a:tc>
                  <a:txBody>
                    <a:bodyPr/>
                    <a:lstStyle/>
                    <a:p>
                      <a:pPr marL="0" marR="0" algn="ctr">
                        <a:lnSpc>
                          <a:spcPct val="115000"/>
                        </a:lnSpc>
                        <a:spcBef>
                          <a:spcPts val="0"/>
                        </a:spcBef>
                        <a:spcAft>
                          <a:spcPts val="1000"/>
                        </a:spcAft>
                      </a:pPr>
                      <a:r>
                        <a:rPr lang="en-US" sz="1500">
                          <a:latin typeface="Calibri"/>
                          <a:ea typeface="Calibri"/>
                          <a:cs typeface="Times New Roman"/>
                        </a:rPr>
                        <a:t>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a:latin typeface="Calibri"/>
                          <a:ea typeface="Calibri"/>
                          <a:cs typeface="Times New Roman"/>
                        </a:rPr>
                        <a:t>129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  50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630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15</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8"/>
                  </a:ext>
                </a:extLst>
              </a:tr>
              <a:tr h="275636">
                <a:tc>
                  <a:txBody>
                    <a:bodyPr/>
                    <a:lstStyle/>
                    <a:p>
                      <a:pPr marL="0" marR="0" algn="ctr">
                        <a:lnSpc>
                          <a:spcPct val="115000"/>
                        </a:lnSpc>
                        <a:spcBef>
                          <a:spcPts val="0"/>
                        </a:spcBef>
                        <a:spcAft>
                          <a:spcPts val="1000"/>
                        </a:spcAft>
                      </a:pPr>
                      <a:r>
                        <a:rPr lang="en-US" sz="1500">
                          <a:latin typeface="Calibri"/>
                          <a:ea typeface="Calibri"/>
                          <a:cs typeface="Times New Roman"/>
                        </a:rPr>
                        <a:t>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a:latin typeface="Calibri"/>
                          <a:ea typeface="Calibri"/>
                          <a:cs typeface="Times New Roman"/>
                        </a:rPr>
                        <a:t>138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  50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720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15</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9"/>
                  </a:ext>
                </a:extLst>
              </a:tr>
              <a:tr h="275636">
                <a:tc>
                  <a:txBody>
                    <a:bodyPr/>
                    <a:lstStyle/>
                    <a:p>
                      <a:pPr marL="0" marR="0" algn="ctr">
                        <a:lnSpc>
                          <a:spcPct val="115000"/>
                        </a:lnSpc>
                        <a:spcBef>
                          <a:spcPts val="0"/>
                        </a:spcBef>
                        <a:spcAft>
                          <a:spcPts val="1000"/>
                        </a:spcAft>
                      </a:pPr>
                      <a:r>
                        <a:rPr lang="en-US" sz="1500">
                          <a:latin typeface="Calibri"/>
                          <a:ea typeface="Calibri"/>
                          <a:cs typeface="Times New Roman"/>
                        </a:rPr>
                        <a:t>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a:latin typeface="Calibri"/>
                          <a:ea typeface="Calibri"/>
                          <a:cs typeface="Times New Roman"/>
                        </a:rPr>
                        <a:t>144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  50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810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15</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10"/>
                  </a:ext>
                </a:extLst>
              </a:tr>
              <a:tr h="275636">
                <a:tc>
                  <a:txBody>
                    <a:bodyPr/>
                    <a:lstStyle/>
                    <a:p>
                      <a:pPr marL="0" marR="0" algn="ctr">
                        <a:lnSpc>
                          <a:spcPct val="115000"/>
                        </a:lnSpc>
                        <a:spcBef>
                          <a:spcPts val="0"/>
                        </a:spcBef>
                        <a:spcAft>
                          <a:spcPts val="1000"/>
                        </a:spcAft>
                      </a:pPr>
                      <a:r>
                        <a:rPr lang="en-US" sz="1500">
                          <a:latin typeface="Calibri"/>
                          <a:ea typeface="Calibri"/>
                          <a:cs typeface="Times New Roman"/>
                        </a:rPr>
                        <a:t>10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a:latin typeface="Calibri"/>
                          <a:ea typeface="Calibri"/>
                          <a:cs typeface="Times New Roman"/>
                        </a:rPr>
                        <a:t>148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  50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900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15</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11"/>
                  </a:ext>
                </a:extLst>
              </a:tr>
              <a:tr h="275636">
                <a:tc>
                  <a:txBody>
                    <a:bodyPr/>
                    <a:lstStyle/>
                    <a:p>
                      <a:pPr marL="0" marR="0" algn="ctr">
                        <a:lnSpc>
                          <a:spcPct val="115000"/>
                        </a:lnSpc>
                        <a:spcBef>
                          <a:spcPts val="0"/>
                        </a:spcBef>
                        <a:spcAft>
                          <a:spcPts val="1000"/>
                        </a:spcAft>
                      </a:pPr>
                      <a:r>
                        <a:rPr lang="en-US" sz="1500">
                          <a:latin typeface="Calibri"/>
                          <a:ea typeface="Calibri"/>
                          <a:cs typeface="Times New Roman"/>
                        </a:rPr>
                        <a:t>11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a:latin typeface="Calibri"/>
                          <a:ea typeface="Calibri"/>
                          <a:cs typeface="Times New Roman"/>
                        </a:rPr>
                        <a:t>145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  50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990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15</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12"/>
                  </a:ext>
                </a:extLst>
              </a:tr>
              <a:tr h="275636">
                <a:tc>
                  <a:txBody>
                    <a:bodyPr/>
                    <a:lstStyle/>
                    <a:p>
                      <a:pPr marL="0" marR="0" algn="ctr">
                        <a:lnSpc>
                          <a:spcPct val="115000"/>
                        </a:lnSpc>
                        <a:spcBef>
                          <a:spcPts val="0"/>
                        </a:spcBef>
                        <a:spcAft>
                          <a:spcPts val="1000"/>
                        </a:spcAft>
                      </a:pPr>
                      <a:r>
                        <a:rPr lang="en-US" sz="1500">
                          <a:latin typeface="Calibri"/>
                          <a:ea typeface="Calibri"/>
                          <a:cs typeface="Times New Roman"/>
                        </a:rPr>
                        <a:t>12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a:latin typeface="Calibri"/>
                          <a:ea typeface="Calibri"/>
                          <a:cs typeface="Times New Roman"/>
                        </a:rPr>
                        <a:t>135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  50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1080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15</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13"/>
                  </a:ext>
                </a:extLst>
              </a:tr>
            </a:tbl>
          </a:graphicData>
        </a:graphic>
      </p:graphicFrame>
    </p:spTree>
  </p:cSld>
  <p:clrMapOvr>
    <a:masterClrMapping/>
  </p:clrMapOvr>
  <p:transition spd="slow"/>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9"/>
          <p:cNvSpPr>
            <a:spLocks noChangeArrowheads="1"/>
          </p:cNvSpPr>
          <p:nvPr/>
        </p:nvSpPr>
        <p:spPr bwMode="auto">
          <a:xfrm>
            <a:off x="0" y="1219200"/>
            <a:ext cx="9144000" cy="5638800"/>
          </a:xfrm>
          <a:prstGeom prst="rect">
            <a:avLst/>
          </a:prstGeom>
          <a:solidFill>
            <a:schemeClr val="bg1"/>
          </a:solidFill>
          <a:ln w="9525" algn="ctr">
            <a:noFill/>
            <a:round/>
            <a:headEnd/>
            <a:tailEnd/>
          </a:ln>
        </p:spPr>
        <p:txBody>
          <a:bodyPr wrap="none"/>
          <a:lstStyle/>
          <a:p>
            <a:endParaRPr lang="en-US"/>
          </a:p>
        </p:txBody>
      </p:sp>
      <p:sp>
        <p:nvSpPr>
          <p:cNvPr id="114691" name="Rectangle 1"/>
          <p:cNvSpPr>
            <a:spLocks noChangeArrowheads="1"/>
          </p:cNvSpPr>
          <p:nvPr/>
        </p:nvSpPr>
        <p:spPr bwMode="auto">
          <a:xfrm>
            <a:off x="0" y="468313"/>
            <a:ext cx="9144000" cy="1970087"/>
          </a:xfrm>
          <a:prstGeom prst="rect">
            <a:avLst/>
          </a:prstGeom>
          <a:solidFill>
            <a:schemeClr val="bg1"/>
          </a:solidFill>
          <a:ln w="9525">
            <a:noFill/>
            <a:miter lim="800000"/>
            <a:headEnd/>
            <a:tailEnd/>
          </a:ln>
        </p:spPr>
        <p:txBody>
          <a:bodyPr tIns="0" bIns="0" anchor="ctr">
            <a:spAutoFit/>
          </a:bodyPr>
          <a:lstStyle/>
          <a:p>
            <a:pPr eaLnBrk="0" hangingPunct="0"/>
            <a:endParaRPr lang="en-US" sz="1600"/>
          </a:p>
          <a:p>
            <a:pPr eaLnBrk="0" hangingPunct="0">
              <a:buFontTx/>
              <a:buAutoNum type="arabicPeriod"/>
            </a:pPr>
            <a:r>
              <a:rPr lang="en-US" sz="1600">
                <a:solidFill>
                  <a:srgbClr val="003366"/>
                </a:solidFill>
                <a:latin typeface="Calibri" pitchFamily="34" charset="0"/>
                <a:cs typeface="Times New Roman" pitchFamily="18" charset="0"/>
              </a:rPr>
              <a:t>Complete the following table using the following formulas.</a:t>
            </a:r>
            <a:endParaRPr lang="en-US" sz="1600">
              <a:solidFill>
                <a:srgbClr val="003366"/>
              </a:solidFill>
              <a:latin typeface="Calibri" pitchFamily="34" charset="0"/>
            </a:endParaRPr>
          </a:p>
          <a:p>
            <a:pPr lvl="1" eaLnBrk="0" hangingPunct="0">
              <a:buFontTx/>
              <a:buAutoNum type="arabicPeriod"/>
            </a:pPr>
            <a:r>
              <a:rPr lang="en-US" sz="1600">
                <a:solidFill>
                  <a:srgbClr val="003366"/>
                </a:solidFill>
                <a:latin typeface="Calibri" pitchFamily="34" charset="0"/>
                <a:cs typeface="Times New Roman" pitchFamily="18" charset="0"/>
              </a:rPr>
              <a:t>Total Costs – fixed costs + variable costs</a:t>
            </a:r>
            <a:endParaRPr lang="en-US" sz="1600">
              <a:solidFill>
                <a:srgbClr val="003366"/>
              </a:solidFill>
              <a:latin typeface="Calibri" pitchFamily="34" charset="0"/>
              <a:ea typeface="Times New Roman" pitchFamily="18" charset="0"/>
              <a:cs typeface="Arial" pitchFamily="34" charset="0"/>
            </a:endParaRPr>
          </a:p>
          <a:p>
            <a:pPr lvl="1" eaLnBrk="0" hangingPunct="0">
              <a:buFontTx/>
              <a:buAutoNum type="arabicPeriod"/>
            </a:pPr>
            <a:r>
              <a:rPr lang="en-US" sz="1600">
                <a:solidFill>
                  <a:srgbClr val="003366"/>
                </a:solidFill>
                <a:latin typeface="Calibri" pitchFamily="34" charset="0"/>
                <a:cs typeface="Times New Roman" pitchFamily="18" charset="0"/>
              </a:rPr>
              <a:t>Marginal Costs – change between each unit of cost in total variable costs (90) divided by marginal product of labor</a:t>
            </a:r>
          </a:p>
          <a:p>
            <a:pPr lvl="1" eaLnBrk="0" hangingPunct="0">
              <a:buFontTx/>
              <a:buAutoNum type="arabicPeriod"/>
            </a:pPr>
            <a:r>
              <a:rPr lang="en-US" sz="1600">
                <a:solidFill>
                  <a:srgbClr val="003366"/>
                </a:solidFill>
                <a:latin typeface="Calibri" pitchFamily="34" charset="0"/>
                <a:cs typeface="Times New Roman" pitchFamily="18" charset="0"/>
              </a:rPr>
              <a:t>Total Revenue – marginal revenue X total product</a:t>
            </a:r>
          </a:p>
          <a:p>
            <a:pPr lvl="1" eaLnBrk="0" hangingPunct="0">
              <a:buFontTx/>
              <a:buAutoNum type="arabicPeriod"/>
            </a:pPr>
            <a:r>
              <a:rPr lang="en-US" sz="1600">
                <a:solidFill>
                  <a:srgbClr val="003366"/>
                </a:solidFill>
                <a:latin typeface="Calibri" pitchFamily="34" charset="0"/>
                <a:cs typeface="Times New Roman" pitchFamily="18" charset="0"/>
              </a:rPr>
              <a:t>Total Profits – total Revenue – total cost</a:t>
            </a:r>
            <a:endParaRPr lang="en-US" sz="1600">
              <a:solidFill>
                <a:srgbClr val="003366"/>
              </a:solidFill>
              <a:latin typeface="Calibri" pitchFamily="34" charset="0"/>
            </a:endParaRPr>
          </a:p>
          <a:p>
            <a:pPr eaLnBrk="0" hangingPunct="0"/>
            <a:endParaRPr lang="en-US" sz="1600"/>
          </a:p>
        </p:txBody>
      </p:sp>
      <p:sp>
        <p:nvSpPr>
          <p:cNvPr id="114692" name="Title 1"/>
          <p:cNvSpPr>
            <a:spLocks noGrp="1"/>
          </p:cNvSpPr>
          <p:nvPr>
            <p:ph type="title"/>
          </p:nvPr>
        </p:nvSpPr>
        <p:spPr>
          <a:xfrm>
            <a:off x="165100" y="152400"/>
            <a:ext cx="8674100" cy="533400"/>
          </a:xfrm>
          <a:solidFill>
            <a:schemeClr val="bg1"/>
          </a:solidFill>
        </p:spPr>
        <p:txBody>
          <a:bodyPr/>
          <a:lstStyle/>
          <a:p>
            <a:r>
              <a:rPr lang="en-US" sz="2800" smtClean="0">
                <a:latin typeface="Calibri" pitchFamily="34" charset="0"/>
              </a:rPr>
              <a:t>Application – Production, Costs, and Revenues</a:t>
            </a:r>
          </a:p>
        </p:txBody>
      </p:sp>
      <p:graphicFrame>
        <p:nvGraphicFramePr>
          <p:cNvPr id="9" name="Table 8"/>
          <p:cNvGraphicFramePr>
            <a:graphicFrameLocks noGrp="1"/>
          </p:cNvGraphicFramePr>
          <p:nvPr/>
        </p:nvGraphicFramePr>
        <p:xfrm>
          <a:off x="76200" y="2286000"/>
          <a:ext cx="8915400" cy="4393947"/>
        </p:xfrm>
        <a:graphic>
          <a:graphicData uri="http://schemas.openxmlformats.org/drawingml/2006/table">
            <a:tbl>
              <a:tblPr/>
              <a:tblGrid>
                <a:gridCol w="891540">
                  <a:extLst>
                    <a:ext uri="{9D8B030D-6E8A-4147-A177-3AD203B41FA5}">
                      <a16:colId xmlns:a16="http://schemas.microsoft.com/office/drawing/2014/main" val="20000"/>
                    </a:ext>
                  </a:extLst>
                </a:gridCol>
                <a:gridCol w="891540">
                  <a:extLst>
                    <a:ext uri="{9D8B030D-6E8A-4147-A177-3AD203B41FA5}">
                      <a16:colId xmlns:a16="http://schemas.microsoft.com/office/drawing/2014/main" val="20001"/>
                    </a:ext>
                  </a:extLst>
                </a:gridCol>
                <a:gridCol w="891540">
                  <a:extLst>
                    <a:ext uri="{9D8B030D-6E8A-4147-A177-3AD203B41FA5}">
                      <a16:colId xmlns:a16="http://schemas.microsoft.com/office/drawing/2014/main" val="20002"/>
                    </a:ext>
                  </a:extLst>
                </a:gridCol>
                <a:gridCol w="891540">
                  <a:extLst>
                    <a:ext uri="{9D8B030D-6E8A-4147-A177-3AD203B41FA5}">
                      <a16:colId xmlns:a16="http://schemas.microsoft.com/office/drawing/2014/main" val="20003"/>
                    </a:ext>
                  </a:extLst>
                </a:gridCol>
                <a:gridCol w="891540">
                  <a:extLst>
                    <a:ext uri="{9D8B030D-6E8A-4147-A177-3AD203B41FA5}">
                      <a16:colId xmlns:a16="http://schemas.microsoft.com/office/drawing/2014/main" val="20004"/>
                    </a:ext>
                  </a:extLst>
                </a:gridCol>
                <a:gridCol w="891540">
                  <a:extLst>
                    <a:ext uri="{9D8B030D-6E8A-4147-A177-3AD203B41FA5}">
                      <a16:colId xmlns:a16="http://schemas.microsoft.com/office/drawing/2014/main" val="20005"/>
                    </a:ext>
                  </a:extLst>
                </a:gridCol>
                <a:gridCol w="891540">
                  <a:extLst>
                    <a:ext uri="{9D8B030D-6E8A-4147-A177-3AD203B41FA5}">
                      <a16:colId xmlns:a16="http://schemas.microsoft.com/office/drawing/2014/main" val="20006"/>
                    </a:ext>
                  </a:extLst>
                </a:gridCol>
                <a:gridCol w="891540">
                  <a:extLst>
                    <a:ext uri="{9D8B030D-6E8A-4147-A177-3AD203B41FA5}">
                      <a16:colId xmlns:a16="http://schemas.microsoft.com/office/drawing/2014/main" val="20007"/>
                    </a:ext>
                  </a:extLst>
                </a:gridCol>
                <a:gridCol w="891540">
                  <a:extLst>
                    <a:ext uri="{9D8B030D-6E8A-4147-A177-3AD203B41FA5}">
                      <a16:colId xmlns:a16="http://schemas.microsoft.com/office/drawing/2014/main" val="20008"/>
                    </a:ext>
                  </a:extLst>
                </a:gridCol>
                <a:gridCol w="891540">
                  <a:extLst>
                    <a:ext uri="{9D8B030D-6E8A-4147-A177-3AD203B41FA5}">
                      <a16:colId xmlns:a16="http://schemas.microsoft.com/office/drawing/2014/main" val="20009"/>
                    </a:ext>
                  </a:extLst>
                </a:gridCol>
              </a:tblGrid>
              <a:tr h="810679">
                <a:tc>
                  <a:txBody>
                    <a:bodyPr/>
                    <a:lstStyle/>
                    <a:p>
                      <a:pPr marL="0" marR="0" algn="ctr">
                        <a:lnSpc>
                          <a:spcPct val="115000"/>
                        </a:lnSpc>
                        <a:spcBef>
                          <a:spcPts val="0"/>
                        </a:spcBef>
                        <a:spcAft>
                          <a:spcPts val="1000"/>
                        </a:spcAft>
                      </a:pPr>
                      <a:r>
                        <a:rPr lang="en-US" sz="1500" dirty="0">
                          <a:latin typeface="Calibri"/>
                          <a:ea typeface="Calibri"/>
                          <a:cs typeface="Times New Roman"/>
                        </a:rPr>
                        <a:t>Number of Workers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a:latin typeface="Calibri"/>
                          <a:ea typeface="Calibri"/>
                          <a:cs typeface="Times New Roman"/>
                        </a:rPr>
                        <a:t>Total Product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a:latin typeface="Calibri"/>
                          <a:ea typeface="Calibri"/>
                          <a:cs typeface="Times New Roman"/>
                        </a:rPr>
                        <a:t>Marginal Product of Labor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Total Fixed Costs</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Total Variable Costs</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Total Costs</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Marginal</a:t>
                      </a:r>
                      <a:r>
                        <a:rPr lang="en-US" sz="1500" baseline="0" dirty="0" smtClean="0">
                          <a:latin typeface="Calibri"/>
                          <a:ea typeface="Calibri"/>
                          <a:cs typeface="Times New Roman"/>
                        </a:rPr>
                        <a:t> Costs</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Total Revenue</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Marginal Revenue</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Total Profit</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0"/>
                  </a:ext>
                </a:extLst>
              </a:tr>
              <a:tr h="275636">
                <a:tc>
                  <a:txBody>
                    <a:bodyPr/>
                    <a:lstStyle/>
                    <a:p>
                      <a:pPr marL="0" marR="0" algn="ctr">
                        <a:lnSpc>
                          <a:spcPct val="115000"/>
                        </a:lnSpc>
                        <a:spcBef>
                          <a:spcPts val="0"/>
                        </a:spcBef>
                        <a:spcAft>
                          <a:spcPts val="1000"/>
                        </a:spcAft>
                      </a:pPr>
                      <a:r>
                        <a:rPr lang="en-US" sz="1500" dirty="0" smtClean="0">
                          <a:latin typeface="Calibri"/>
                          <a:ea typeface="Calibri"/>
                          <a:cs typeface="Times New Roman"/>
                        </a:rPr>
                        <a:t>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a:latin typeface="Calibri"/>
                          <a:ea typeface="Calibri"/>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$50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$50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-50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1"/>
                  </a:ext>
                </a:extLst>
              </a:tr>
              <a:tr h="275636">
                <a:tc>
                  <a:txBody>
                    <a:bodyPr/>
                    <a:lstStyle/>
                    <a:p>
                      <a:pPr marL="0" marR="0" algn="ctr">
                        <a:lnSpc>
                          <a:spcPct val="115000"/>
                        </a:lnSpc>
                        <a:spcBef>
                          <a:spcPts val="0"/>
                        </a:spcBef>
                        <a:spcAft>
                          <a:spcPts val="1000"/>
                        </a:spcAft>
                      </a:pPr>
                      <a:r>
                        <a:rPr lang="en-US" sz="1500">
                          <a:latin typeface="Calibri"/>
                          <a:ea typeface="Calibri"/>
                          <a:cs typeface="Times New Roman"/>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a:latin typeface="Calibri"/>
                          <a:ea typeface="Calibri"/>
                          <a:cs typeface="Times New Roman"/>
                        </a:rPr>
                        <a:t>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7</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  50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90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140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$12.85</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105</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$15</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-35</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2"/>
                  </a:ext>
                </a:extLst>
              </a:tr>
              <a:tr h="275636">
                <a:tc>
                  <a:txBody>
                    <a:bodyPr/>
                    <a:lstStyle/>
                    <a:p>
                      <a:pPr marL="0" marR="0" algn="ctr">
                        <a:lnSpc>
                          <a:spcPct val="115000"/>
                        </a:lnSpc>
                        <a:spcBef>
                          <a:spcPts val="0"/>
                        </a:spcBef>
                        <a:spcAft>
                          <a:spcPts val="1000"/>
                        </a:spcAft>
                      </a:pPr>
                      <a:r>
                        <a:rPr lang="en-US" sz="1500">
                          <a:latin typeface="Calibri"/>
                          <a:ea typeface="Calibri"/>
                          <a:cs typeface="Times New Roman"/>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a:latin typeface="Calibri"/>
                          <a:ea typeface="Calibri"/>
                          <a:cs typeface="Times New Roman"/>
                        </a:rPr>
                        <a:t>20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13</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  50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180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230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6.92</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300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15</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70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3"/>
                  </a:ext>
                </a:extLst>
              </a:tr>
              <a:tr h="275636">
                <a:tc>
                  <a:txBody>
                    <a:bodyPr/>
                    <a:lstStyle/>
                    <a:p>
                      <a:pPr marL="0" marR="0" algn="ctr">
                        <a:lnSpc>
                          <a:spcPct val="115000"/>
                        </a:lnSpc>
                        <a:spcBef>
                          <a:spcPts val="0"/>
                        </a:spcBef>
                        <a:spcAft>
                          <a:spcPts val="1000"/>
                        </a:spcAft>
                      </a:pPr>
                      <a:r>
                        <a:rPr lang="en-US" sz="1500">
                          <a:latin typeface="Calibri"/>
                          <a:ea typeface="Calibri"/>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a:latin typeface="Calibri"/>
                          <a:ea typeface="Calibri"/>
                          <a:cs typeface="Times New Roman"/>
                        </a:rPr>
                        <a:t>38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18</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  50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270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320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5.00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570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15</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250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4"/>
                  </a:ext>
                </a:extLst>
              </a:tr>
              <a:tr h="275636">
                <a:tc>
                  <a:txBody>
                    <a:bodyPr/>
                    <a:lstStyle/>
                    <a:p>
                      <a:pPr marL="0" marR="0" algn="ctr">
                        <a:lnSpc>
                          <a:spcPct val="115000"/>
                        </a:lnSpc>
                        <a:spcBef>
                          <a:spcPts val="0"/>
                        </a:spcBef>
                        <a:spcAft>
                          <a:spcPts val="1000"/>
                        </a:spcAft>
                      </a:pPr>
                      <a:r>
                        <a:rPr lang="en-US" sz="1500">
                          <a:latin typeface="Calibri"/>
                          <a:ea typeface="Calibri"/>
                          <a:cs typeface="Times New Roman"/>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a:latin typeface="Calibri"/>
                          <a:ea typeface="Calibri"/>
                          <a:cs typeface="Times New Roman"/>
                        </a:rPr>
                        <a:t>62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24</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  50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360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410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3.75</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930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15</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520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5"/>
                  </a:ext>
                </a:extLst>
              </a:tr>
              <a:tr h="275636">
                <a:tc>
                  <a:txBody>
                    <a:bodyPr/>
                    <a:lstStyle/>
                    <a:p>
                      <a:pPr marL="0" marR="0" algn="ctr">
                        <a:lnSpc>
                          <a:spcPct val="115000"/>
                        </a:lnSpc>
                        <a:spcBef>
                          <a:spcPts val="0"/>
                        </a:spcBef>
                        <a:spcAft>
                          <a:spcPts val="1000"/>
                        </a:spcAft>
                      </a:pPr>
                      <a:r>
                        <a:rPr lang="en-US" sz="1500">
                          <a:latin typeface="Calibri"/>
                          <a:ea typeface="Calibri"/>
                          <a:cs typeface="Times New Roman"/>
                        </a:rPr>
                        <a:t>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a:latin typeface="Calibri"/>
                          <a:ea typeface="Calibri"/>
                          <a:cs typeface="Times New Roman"/>
                        </a:rPr>
                        <a:t>90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28</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  50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450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500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3.21</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1350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15</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850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6"/>
                  </a:ext>
                </a:extLst>
              </a:tr>
              <a:tr h="275636">
                <a:tc>
                  <a:txBody>
                    <a:bodyPr/>
                    <a:lstStyle/>
                    <a:p>
                      <a:pPr marL="0" marR="0" algn="ctr">
                        <a:lnSpc>
                          <a:spcPct val="115000"/>
                        </a:lnSpc>
                        <a:spcBef>
                          <a:spcPts val="0"/>
                        </a:spcBef>
                        <a:spcAft>
                          <a:spcPts val="1000"/>
                        </a:spcAft>
                      </a:pPr>
                      <a:r>
                        <a:rPr lang="en-US" sz="1500">
                          <a:latin typeface="Calibri"/>
                          <a:ea typeface="Calibri"/>
                          <a:cs typeface="Times New Roman"/>
                        </a:rPr>
                        <a:t>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a:latin typeface="Calibri"/>
                          <a:ea typeface="Calibri"/>
                          <a:cs typeface="Times New Roman"/>
                        </a:rPr>
                        <a:t>110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20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  50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540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590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4.50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1650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15</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1060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7"/>
                  </a:ext>
                </a:extLst>
              </a:tr>
              <a:tr h="275636">
                <a:tc>
                  <a:txBody>
                    <a:bodyPr/>
                    <a:lstStyle/>
                    <a:p>
                      <a:pPr marL="0" marR="0" algn="ctr">
                        <a:lnSpc>
                          <a:spcPct val="115000"/>
                        </a:lnSpc>
                        <a:spcBef>
                          <a:spcPts val="0"/>
                        </a:spcBef>
                        <a:spcAft>
                          <a:spcPts val="1000"/>
                        </a:spcAft>
                      </a:pPr>
                      <a:r>
                        <a:rPr lang="en-US" sz="1500">
                          <a:latin typeface="Calibri"/>
                          <a:ea typeface="Calibri"/>
                          <a:cs typeface="Times New Roman"/>
                        </a:rPr>
                        <a:t>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a:latin typeface="Calibri"/>
                          <a:ea typeface="Calibri"/>
                          <a:cs typeface="Times New Roman"/>
                        </a:rPr>
                        <a:t>129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19</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  50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630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680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4.74</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1935</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15</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1210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8"/>
                  </a:ext>
                </a:extLst>
              </a:tr>
              <a:tr h="275636">
                <a:tc>
                  <a:txBody>
                    <a:bodyPr/>
                    <a:lstStyle/>
                    <a:p>
                      <a:pPr marL="0" marR="0" algn="ctr">
                        <a:lnSpc>
                          <a:spcPct val="115000"/>
                        </a:lnSpc>
                        <a:spcBef>
                          <a:spcPts val="0"/>
                        </a:spcBef>
                        <a:spcAft>
                          <a:spcPts val="1000"/>
                        </a:spcAft>
                      </a:pPr>
                      <a:r>
                        <a:rPr lang="en-US" sz="1500">
                          <a:latin typeface="Calibri"/>
                          <a:ea typeface="Calibri"/>
                          <a:cs typeface="Times New Roman"/>
                        </a:rPr>
                        <a:t>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a:latin typeface="Calibri"/>
                          <a:ea typeface="Calibri"/>
                          <a:cs typeface="Times New Roman"/>
                        </a:rPr>
                        <a:t>138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9</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  50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720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770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10.00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2070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15</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1300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9"/>
                  </a:ext>
                </a:extLst>
              </a:tr>
              <a:tr h="275636">
                <a:tc>
                  <a:txBody>
                    <a:bodyPr/>
                    <a:lstStyle/>
                    <a:p>
                      <a:pPr marL="0" marR="0" algn="ctr">
                        <a:lnSpc>
                          <a:spcPct val="115000"/>
                        </a:lnSpc>
                        <a:spcBef>
                          <a:spcPts val="0"/>
                        </a:spcBef>
                        <a:spcAft>
                          <a:spcPts val="1000"/>
                        </a:spcAft>
                      </a:pPr>
                      <a:r>
                        <a:rPr lang="en-US" sz="1500" dirty="0">
                          <a:latin typeface="Calibri"/>
                          <a:ea typeface="Calibri"/>
                          <a:cs typeface="Times New Roman"/>
                        </a:rPr>
                        <a:t>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lgn="ctr">
                        <a:lnSpc>
                          <a:spcPct val="115000"/>
                        </a:lnSpc>
                        <a:spcBef>
                          <a:spcPts val="0"/>
                        </a:spcBef>
                        <a:spcAft>
                          <a:spcPts val="1000"/>
                        </a:spcAft>
                      </a:pPr>
                      <a:r>
                        <a:rPr lang="en-US" sz="1500" dirty="0">
                          <a:latin typeface="Calibri"/>
                          <a:ea typeface="Calibri"/>
                          <a:cs typeface="Times New Roman"/>
                        </a:rPr>
                        <a:t>144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6</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  50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810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860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15.00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2160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15</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1300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10010"/>
                  </a:ext>
                </a:extLst>
              </a:tr>
              <a:tr h="275636">
                <a:tc>
                  <a:txBody>
                    <a:bodyPr/>
                    <a:lstStyle/>
                    <a:p>
                      <a:pPr marL="0" marR="0" algn="ctr">
                        <a:lnSpc>
                          <a:spcPct val="115000"/>
                        </a:lnSpc>
                        <a:spcBef>
                          <a:spcPts val="0"/>
                        </a:spcBef>
                        <a:spcAft>
                          <a:spcPts val="1000"/>
                        </a:spcAft>
                      </a:pPr>
                      <a:r>
                        <a:rPr lang="en-US" sz="1500">
                          <a:latin typeface="Calibri"/>
                          <a:ea typeface="Calibri"/>
                          <a:cs typeface="Times New Roman"/>
                        </a:rPr>
                        <a:t>10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a:latin typeface="Calibri"/>
                          <a:ea typeface="Calibri"/>
                          <a:cs typeface="Times New Roman"/>
                        </a:rPr>
                        <a:t>148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4</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  50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900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950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22.50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2220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15</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1270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11"/>
                  </a:ext>
                </a:extLst>
              </a:tr>
              <a:tr h="275636">
                <a:tc>
                  <a:txBody>
                    <a:bodyPr/>
                    <a:lstStyle/>
                    <a:p>
                      <a:pPr marL="0" marR="0" algn="ctr">
                        <a:lnSpc>
                          <a:spcPct val="115000"/>
                        </a:lnSpc>
                        <a:spcBef>
                          <a:spcPts val="0"/>
                        </a:spcBef>
                        <a:spcAft>
                          <a:spcPts val="1000"/>
                        </a:spcAft>
                      </a:pPr>
                      <a:r>
                        <a:rPr lang="en-US" sz="1500">
                          <a:latin typeface="Calibri"/>
                          <a:ea typeface="Calibri"/>
                          <a:cs typeface="Times New Roman"/>
                        </a:rPr>
                        <a:t>11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a:latin typeface="Calibri"/>
                          <a:ea typeface="Calibri"/>
                          <a:cs typeface="Times New Roman"/>
                        </a:rPr>
                        <a:t>145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-3</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  50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990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1040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2175</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15</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1135</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12"/>
                  </a:ext>
                </a:extLst>
              </a:tr>
              <a:tr h="275636">
                <a:tc>
                  <a:txBody>
                    <a:bodyPr/>
                    <a:lstStyle/>
                    <a:p>
                      <a:pPr marL="0" marR="0" algn="ctr">
                        <a:lnSpc>
                          <a:spcPct val="115000"/>
                        </a:lnSpc>
                        <a:spcBef>
                          <a:spcPts val="0"/>
                        </a:spcBef>
                        <a:spcAft>
                          <a:spcPts val="1000"/>
                        </a:spcAft>
                      </a:pPr>
                      <a:r>
                        <a:rPr lang="en-US" sz="1500">
                          <a:latin typeface="Calibri"/>
                          <a:ea typeface="Calibri"/>
                          <a:cs typeface="Times New Roman"/>
                        </a:rPr>
                        <a:t>12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a:latin typeface="Calibri"/>
                          <a:ea typeface="Calibri"/>
                          <a:cs typeface="Times New Roman"/>
                        </a:rPr>
                        <a:t>135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-10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  50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1080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1130</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2025</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15</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1000"/>
                        </a:spcAft>
                      </a:pPr>
                      <a:r>
                        <a:rPr lang="en-US" sz="1500" dirty="0" smtClean="0">
                          <a:latin typeface="Calibri"/>
                          <a:ea typeface="Calibri"/>
                          <a:cs typeface="Times New Roman"/>
                        </a:rPr>
                        <a:t>895</a:t>
                      </a:r>
                      <a:endParaRPr lang="en-U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13"/>
                  </a:ext>
                </a:extLst>
              </a:tr>
            </a:tbl>
          </a:graphicData>
        </a:graphic>
      </p:graphicFrame>
    </p:spTree>
  </p:cSld>
  <p:clrMapOvr>
    <a:masterClrMapping/>
  </p:clrMapOvr>
  <p:transition spd="slow"/>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dirty="0" smtClean="0">
                <a:latin typeface="Calibri" pitchFamily="34" charset="0"/>
                <a:cs typeface="Calibri" pitchFamily="34" charset="0"/>
              </a:rPr>
              <a:t>Essential Question #1</a:t>
            </a:r>
          </a:p>
        </p:txBody>
      </p:sp>
      <p:sp>
        <p:nvSpPr>
          <p:cNvPr id="27651" name="Content Placeholder 2"/>
          <p:cNvSpPr>
            <a:spLocks noGrp="1"/>
          </p:cNvSpPr>
          <p:nvPr>
            <p:ph idx="1"/>
          </p:nvPr>
        </p:nvSpPr>
        <p:spPr>
          <a:xfrm>
            <a:off x="838200" y="1524000"/>
            <a:ext cx="7958138" cy="3881438"/>
          </a:xfrm>
          <a:solidFill>
            <a:schemeClr val="bg1"/>
          </a:solidFill>
        </p:spPr>
        <p:txBody>
          <a:bodyPr/>
          <a:lstStyle/>
          <a:p>
            <a:r>
              <a:rPr lang="en-US" sz="2000" dirty="0" smtClean="0">
                <a:solidFill>
                  <a:srgbClr val="C00000"/>
                </a:solidFill>
                <a:latin typeface="Calibri" pitchFamily="34" charset="0"/>
                <a:cs typeface="Calibri" pitchFamily="34" charset="0"/>
              </a:rPr>
              <a:t>How does a change in quantity supplied and supply differ?</a:t>
            </a:r>
          </a:p>
          <a:p>
            <a:pPr lvl="1"/>
            <a:r>
              <a:rPr lang="en-US" sz="2000" dirty="0" smtClean="0">
                <a:latin typeface="Calibri" pitchFamily="34" charset="0"/>
                <a:cs typeface="Calibri" pitchFamily="34" charset="0"/>
              </a:rPr>
              <a:t>A change in QS is based on a change in ____________</a:t>
            </a:r>
            <a:br>
              <a:rPr lang="en-US" sz="2000" dirty="0" smtClean="0">
                <a:latin typeface="Calibri" pitchFamily="34" charset="0"/>
                <a:cs typeface="Calibri" pitchFamily="34" charset="0"/>
              </a:rPr>
            </a:br>
            <a:r>
              <a:rPr lang="en-US" sz="2000" dirty="0" smtClean="0">
                <a:latin typeface="Calibri" pitchFamily="34" charset="0"/>
                <a:cs typeface="Calibri" pitchFamily="34" charset="0"/>
              </a:rPr>
              <a:t>(Illustrated as ________________ along the curve)</a:t>
            </a:r>
          </a:p>
          <a:p>
            <a:pPr lvl="1"/>
            <a:r>
              <a:rPr lang="en-US" sz="2000" dirty="0" smtClean="0">
                <a:latin typeface="Calibri" pitchFamily="34" charset="0"/>
                <a:cs typeface="Calibri" pitchFamily="34" charset="0"/>
              </a:rPr>
              <a:t>A change in S is based on a change in the _________________________(illustrated as a_________ in the curve)</a:t>
            </a:r>
          </a:p>
        </p:txBody>
      </p:sp>
    </p:spTree>
  </p:cSld>
  <p:clrMapOvr>
    <a:masterClrMapping/>
  </p:clrMapOvr>
  <p:transition spd="slow"/>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dirty="0" smtClean="0">
                <a:latin typeface="Calibri" pitchFamily="34" charset="0"/>
                <a:cs typeface="Calibri" pitchFamily="34" charset="0"/>
              </a:rPr>
              <a:t>Essential Question #1</a:t>
            </a:r>
          </a:p>
        </p:txBody>
      </p:sp>
      <p:sp>
        <p:nvSpPr>
          <p:cNvPr id="27651" name="Content Placeholder 2"/>
          <p:cNvSpPr>
            <a:spLocks noGrp="1"/>
          </p:cNvSpPr>
          <p:nvPr>
            <p:ph idx="1"/>
          </p:nvPr>
        </p:nvSpPr>
        <p:spPr>
          <a:xfrm>
            <a:off x="838200" y="1524000"/>
            <a:ext cx="7958138" cy="3881438"/>
          </a:xfrm>
          <a:solidFill>
            <a:schemeClr val="bg1"/>
          </a:solidFill>
        </p:spPr>
        <p:txBody>
          <a:bodyPr/>
          <a:lstStyle/>
          <a:p>
            <a:r>
              <a:rPr lang="en-US" sz="2000" dirty="0" smtClean="0">
                <a:solidFill>
                  <a:srgbClr val="C00000"/>
                </a:solidFill>
                <a:latin typeface="Calibri" pitchFamily="34" charset="0"/>
                <a:cs typeface="Calibri" pitchFamily="34" charset="0"/>
              </a:rPr>
              <a:t>How does a change in quantity supplied and supply differ?</a:t>
            </a:r>
          </a:p>
          <a:p>
            <a:pPr lvl="1"/>
            <a:r>
              <a:rPr lang="en-US" sz="2000" dirty="0" smtClean="0">
                <a:latin typeface="Calibri" pitchFamily="34" charset="0"/>
                <a:cs typeface="Calibri" pitchFamily="34" charset="0"/>
              </a:rPr>
              <a:t>A change in QS is based on a change in ____________</a:t>
            </a:r>
            <a:br>
              <a:rPr lang="en-US" sz="2000" dirty="0" smtClean="0">
                <a:latin typeface="Calibri" pitchFamily="34" charset="0"/>
                <a:cs typeface="Calibri" pitchFamily="34" charset="0"/>
              </a:rPr>
            </a:br>
            <a:r>
              <a:rPr lang="en-US" sz="2000" dirty="0" smtClean="0">
                <a:latin typeface="Calibri" pitchFamily="34" charset="0"/>
                <a:cs typeface="Calibri" pitchFamily="34" charset="0"/>
              </a:rPr>
              <a:t>(Illustrated as ________________ along the curve)</a:t>
            </a:r>
          </a:p>
          <a:p>
            <a:pPr lvl="1"/>
            <a:r>
              <a:rPr lang="en-US" sz="2000" dirty="0" smtClean="0">
                <a:latin typeface="Calibri" pitchFamily="34" charset="0"/>
                <a:cs typeface="Calibri" pitchFamily="34" charset="0"/>
              </a:rPr>
              <a:t>A change in S is based on a change in the _________________________(illustrated as a_________ in the curve)</a:t>
            </a:r>
          </a:p>
        </p:txBody>
      </p:sp>
      <p:sp>
        <p:nvSpPr>
          <p:cNvPr id="9" name="TextBox 8"/>
          <p:cNvSpPr txBox="1">
            <a:spLocks noChangeArrowheads="1"/>
          </p:cNvSpPr>
          <p:nvPr/>
        </p:nvSpPr>
        <p:spPr bwMode="auto">
          <a:xfrm>
            <a:off x="6019800" y="1828800"/>
            <a:ext cx="1524000" cy="400050"/>
          </a:xfrm>
          <a:prstGeom prst="rect">
            <a:avLst/>
          </a:prstGeom>
          <a:noFill/>
          <a:ln w="9525">
            <a:noFill/>
            <a:miter lim="800000"/>
            <a:headEnd/>
            <a:tailEnd/>
          </a:ln>
        </p:spPr>
        <p:txBody>
          <a:bodyPr>
            <a:spAutoFit/>
          </a:bodyPr>
          <a:lstStyle/>
          <a:p>
            <a:r>
              <a:rPr lang="en-US" sz="2000">
                <a:latin typeface="Calibri" pitchFamily="34" charset="0"/>
              </a:rPr>
              <a:t>price</a:t>
            </a:r>
          </a:p>
        </p:txBody>
      </p:sp>
      <p:sp>
        <p:nvSpPr>
          <p:cNvPr id="10" name="TextBox 9"/>
          <p:cNvSpPr txBox="1">
            <a:spLocks noChangeArrowheads="1"/>
          </p:cNvSpPr>
          <p:nvPr/>
        </p:nvSpPr>
        <p:spPr bwMode="auto">
          <a:xfrm>
            <a:off x="3276600" y="2209800"/>
            <a:ext cx="1828800" cy="400050"/>
          </a:xfrm>
          <a:prstGeom prst="rect">
            <a:avLst/>
          </a:prstGeom>
          <a:noFill/>
          <a:ln w="9525">
            <a:noFill/>
            <a:miter lim="800000"/>
            <a:headEnd/>
            <a:tailEnd/>
          </a:ln>
        </p:spPr>
        <p:txBody>
          <a:bodyPr>
            <a:spAutoFit/>
          </a:bodyPr>
          <a:lstStyle/>
          <a:p>
            <a:r>
              <a:rPr lang="en-US" sz="2000">
                <a:latin typeface="Calibri" pitchFamily="34" charset="0"/>
              </a:rPr>
              <a:t>movement</a:t>
            </a:r>
          </a:p>
        </p:txBody>
      </p:sp>
      <p:sp>
        <p:nvSpPr>
          <p:cNvPr id="11" name="TextBox 10"/>
          <p:cNvSpPr txBox="1">
            <a:spLocks noChangeArrowheads="1"/>
          </p:cNvSpPr>
          <p:nvPr/>
        </p:nvSpPr>
        <p:spPr bwMode="auto">
          <a:xfrm>
            <a:off x="1752600" y="2876550"/>
            <a:ext cx="3048000" cy="400050"/>
          </a:xfrm>
          <a:prstGeom prst="rect">
            <a:avLst/>
          </a:prstGeom>
          <a:noFill/>
          <a:ln w="9525">
            <a:noFill/>
            <a:miter lim="800000"/>
            <a:headEnd/>
            <a:tailEnd/>
          </a:ln>
        </p:spPr>
        <p:txBody>
          <a:bodyPr>
            <a:spAutoFit/>
          </a:bodyPr>
          <a:lstStyle/>
          <a:p>
            <a:r>
              <a:rPr lang="en-US" sz="2000" dirty="0">
                <a:latin typeface="Calibri" pitchFamily="34" charset="0"/>
              </a:rPr>
              <a:t>determinants of </a:t>
            </a:r>
            <a:r>
              <a:rPr lang="en-US" sz="2000" dirty="0" smtClean="0">
                <a:latin typeface="Calibri" pitchFamily="34" charset="0"/>
              </a:rPr>
              <a:t>supply</a:t>
            </a:r>
            <a:endParaRPr lang="en-US" sz="2000" dirty="0">
              <a:latin typeface="Calibri" pitchFamily="34" charset="0"/>
            </a:endParaRPr>
          </a:p>
        </p:txBody>
      </p:sp>
      <p:sp>
        <p:nvSpPr>
          <p:cNvPr id="36" name="TextBox 35"/>
          <p:cNvSpPr txBox="1">
            <a:spLocks noChangeArrowheads="1"/>
          </p:cNvSpPr>
          <p:nvPr/>
        </p:nvSpPr>
        <p:spPr bwMode="auto">
          <a:xfrm>
            <a:off x="6553200" y="2819400"/>
            <a:ext cx="1524000" cy="400050"/>
          </a:xfrm>
          <a:prstGeom prst="rect">
            <a:avLst/>
          </a:prstGeom>
          <a:noFill/>
          <a:ln w="9525">
            <a:noFill/>
            <a:miter lim="800000"/>
            <a:headEnd/>
            <a:tailEnd/>
          </a:ln>
        </p:spPr>
        <p:txBody>
          <a:bodyPr>
            <a:spAutoFit/>
          </a:bodyPr>
          <a:lstStyle/>
          <a:p>
            <a:r>
              <a:rPr lang="en-US" sz="2000">
                <a:latin typeface="Calibri" pitchFamily="34" charset="0"/>
              </a:rPr>
              <a:t>shift</a:t>
            </a:r>
          </a:p>
        </p:txBody>
      </p:sp>
    </p:spTree>
    <p:extLst>
      <p:ext uri="{BB962C8B-B14F-4D97-AF65-F5344CB8AC3E}">
        <p14:creationId xmlns:p14="http://schemas.microsoft.com/office/powerpoint/2010/main" val="3580049554"/>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fade">
                                      <p:cBhvr>
                                        <p:cTn id="28" dur="1000"/>
                                        <p:tgtEl>
                                          <p:spTgt spid="36"/>
                                        </p:tgtEl>
                                      </p:cBhvr>
                                    </p:animEffect>
                                    <p:anim calcmode="lin" valueType="num">
                                      <p:cBhvr>
                                        <p:cTn id="29" dur="1000" fill="hold"/>
                                        <p:tgtEl>
                                          <p:spTgt spid="36"/>
                                        </p:tgtEl>
                                        <p:attrNameLst>
                                          <p:attrName>ppt_x</p:attrName>
                                        </p:attrNameLst>
                                      </p:cBhvr>
                                      <p:tavLst>
                                        <p:tav tm="0">
                                          <p:val>
                                            <p:strVal val="#ppt_x"/>
                                          </p:val>
                                        </p:tav>
                                        <p:tav tm="100000">
                                          <p:val>
                                            <p:strVal val="#ppt_x"/>
                                          </p:val>
                                        </p:tav>
                                      </p:tavLst>
                                    </p:anim>
                                    <p:anim calcmode="lin" valueType="num">
                                      <p:cBhvr>
                                        <p:cTn id="30"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36" grpId="0"/>
    </p:bldLst>
  </p:timing>
</p:sld>
</file>

<file path=ppt/slides/slide1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dirty="0" smtClean="0">
                <a:latin typeface="Calibri" pitchFamily="34" charset="0"/>
                <a:cs typeface="Calibri" pitchFamily="34" charset="0"/>
              </a:rPr>
              <a:t>Essential Question #2</a:t>
            </a:r>
          </a:p>
        </p:txBody>
      </p:sp>
      <p:sp>
        <p:nvSpPr>
          <p:cNvPr id="27651" name="Content Placeholder 2"/>
          <p:cNvSpPr>
            <a:spLocks noGrp="1"/>
          </p:cNvSpPr>
          <p:nvPr>
            <p:ph idx="1"/>
          </p:nvPr>
        </p:nvSpPr>
        <p:spPr>
          <a:xfrm>
            <a:off x="838200" y="1524000"/>
            <a:ext cx="7958138" cy="3881438"/>
          </a:xfrm>
          <a:solidFill>
            <a:schemeClr val="bg1"/>
          </a:solidFill>
        </p:spPr>
        <p:txBody>
          <a:bodyPr/>
          <a:lstStyle/>
          <a:p>
            <a:r>
              <a:rPr lang="en-US" sz="2400" dirty="0" smtClean="0">
                <a:solidFill>
                  <a:srgbClr val="C00000"/>
                </a:solidFill>
                <a:latin typeface="Calibri" pitchFamily="34" charset="0"/>
                <a:cs typeface="Calibri" pitchFamily="34" charset="0"/>
              </a:rPr>
              <a:t>How is a market clearing price determined?</a:t>
            </a:r>
          </a:p>
          <a:p>
            <a:pPr lvl="1"/>
            <a:r>
              <a:rPr lang="en-US" sz="2400" dirty="0" smtClean="0">
                <a:latin typeface="Calibri" pitchFamily="34" charset="0"/>
                <a:cs typeface="Calibri" pitchFamily="34" charset="0"/>
              </a:rPr>
              <a:t>At the ________________ point, where quantity demanded is _______ to quantity supplied.</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7651">
                                            <p:bg/>
                                          </p:spTgt>
                                        </p:tgtEl>
                                        <p:attrNameLst>
                                          <p:attrName>style.visibility</p:attrName>
                                        </p:attrNameLst>
                                      </p:cBhvr>
                                      <p:to>
                                        <p:strVal val="visible"/>
                                      </p:to>
                                    </p:set>
                                    <p:animEffect transition="in" filter="fade">
                                      <p:cBhvr>
                                        <p:cTn id="7" dur="1000"/>
                                        <p:tgtEl>
                                          <p:spTgt spid="27651">
                                            <p:bg/>
                                          </p:spTgt>
                                        </p:tgtEl>
                                      </p:cBhvr>
                                    </p:animEffect>
                                    <p:anim calcmode="lin" valueType="num">
                                      <p:cBhvr>
                                        <p:cTn id="8" dur="1000" fill="hold"/>
                                        <p:tgtEl>
                                          <p:spTgt spid="27651">
                                            <p:bg/>
                                          </p:spTgt>
                                        </p:tgtEl>
                                        <p:attrNameLst>
                                          <p:attrName>ppt_x</p:attrName>
                                        </p:attrNameLst>
                                      </p:cBhvr>
                                      <p:tavLst>
                                        <p:tav tm="0">
                                          <p:val>
                                            <p:strVal val="#ppt_x"/>
                                          </p:val>
                                        </p:tav>
                                        <p:tav tm="100000">
                                          <p:val>
                                            <p:strVal val="#ppt_x"/>
                                          </p:val>
                                        </p:tav>
                                      </p:tavLst>
                                    </p:anim>
                                    <p:anim calcmode="lin" valueType="num">
                                      <p:cBhvr>
                                        <p:cTn id="9" dur="1000" fill="hold"/>
                                        <p:tgtEl>
                                          <p:spTgt spid="27651">
                                            <p:bg/>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27651">
                                            <p:txEl>
                                              <p:pRg st="0" end="0"/>
                                            </p:txEl>
                                          </p:spTgt>
                                        </p:tgtEl>
                                        <p:attrNameLst>
                                          <p:attrName>style.visibility</p:attrName>
                                        </p:attrNameLst>
                                      </p:cBhvr>
                                      <p:to>
                                        <p:strVal val="visible"/>
                                      </p:to>
                                    </p:set>
                                    <p:animEffect transition="in" filter="fade">
                                      <p:cBhvr>
                                        <p:cTn id="14" dur="1000"/>
                                        <p:tgtEl>
                                          <p:spTgt spid="27651">
                                            <p:txEl>
                                              <p:pRg st="0" end="0"/>
                                            </p:txEl>
                                          </p:spTgt>
                                        </p:tgtEl>
                                      </p:cBhvr>
                                    </p:animEffect>
                                    <p:anim calcmode="lin" valueType="num">
                                      <p:cBhvr>
                                        <p:cTn id="15" dur="1000" fill="hold"/>
                                        <p:tgtEl>
                                          <p:spTgt spid="27651">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27651">
                                            <p:txEl>
                                              <p:pRg st="0" end="0"/>
                                            </p:txEl>
                                          </p:spTgt>
                                        </p:tgtEl>
                                        <p:attrNameLst>
                                          <p:attrName>ppt_y</p:attrName>
                                        </p:attrNameLst>
                                      </p:cBhvr>
                                      <p:tavLst>
                                        <p:tav tm="0">
                                          <p:val>
                                            <p:strVal val="#ppt_y-.1"/>
                                          </p:val>
                                        </p:tav>
                                        <p:tav tm="100000">
                                          <p:val>
                                            <p:strVal val="#ppt_y"/>
                                          </p:val>
                                        </p:tav>
                                      </p:tavLst>
                                    </p:anim>
                                  </p:childTnLst>
                                </p:cTn>
                              </p:par>
                              <p:par>
                                <p:cTn id="17" presetID="47" presetClass="entr" presetSubtype="0" fill="hold" grpId="0" nodeType="withEffect">
                                  <p:stCondLst>
                                    <p:cond delay="0"/>
                                  </p:stCondLst>
                                  <p:childTnLst>
                                    <p:set>
                                      <p:cBhvr>
                                        <p:cTn id="18" dur="1" fill="hold">
                                          <p:stCondLst>
                                            <p:cond delay="0"/>
                                          </p:stCondLst>
                                        </p:cTn>
                                        <p:tgtEl>
                                          <p:spTgt spid="27651">
                                            <p:txEl>
                                              <p:pRg st="1" end="1"/>
                                            </p:txEl>
                                          </p:spTgt>
                                        </p:tgtEl>
                                        <p:attrNameLst>
                                          <p:attrName>style.visibility</p:attrName>
                                        </p:attrNameLst>
                                      </p:cBhvr>
                                      <p:to>
                                        <p:strVal val="visible"/>
                                      </p:to>
                                    </p:set>
                                    <p:animEffect transition="in" filter="fade">
                                      <p:cBhvr>
                                        <p:cTn id="19" dur="1000"/>
                                        <p:tgtEl>
                                          <p:spTgt spid="27651">
                                            <p:txEl>
                                              <p:pRg st="1" end="1"/>
                                            </p:txEl>
                                          </p:spTgt>
                                        </p:tgtEl>
                                      </p:cBhvr>
                                    </p:animEffect>
                                    <p:anim calcmode="lin" valueType="num">
                                      <p:cBhvr>
                                        <p:cTn id="20" dur="1000" fill="hold"/>
                                        <p:tgtEl>
                                          <p:spTgt spid="27651">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27651">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build="p" animBg="1"/>
    </p:bldLst>
  </p:timing>
</p:sld>
</file>

<file path=ppt/slides/slide1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dirty="0" smtClean="0">
                <a:latin typeface="Calibri" pitchFamily="34" charset="0"/>
                <a:cs typeface="Calibri" pitchFamily="34" charset="0"/>
              </a:rPr>
              <a:t>Essential Question #2</a:t>
            </a:r>
          </a:p>
        </p:txBody>
      </p:sp>
      <p:sp>
        <p:nvSpPr>
          <p:cNvPr id="27651" name="Content Placeholder 2"/>
          <p:cNvSpPr>
            <a:spLocks noGrp="1"/>
          </p:cNvSpPr>
          <p:nvPr>
            <p:ph idx="1"/>
          </p:nvPr>
        </p:nvSpPr>
        <p:spPr>
          <a:xfrm>
            <a:off x="838200" y="1524000"/>
            <a:ext cx="7958138" cy="3881438"/>
          </a:xfrm>
          <a:solidFill>
            <a:schemeClr val="bg1"/>
          </a:solidFill>
        </p:spPr>
        <p:txBody>
          <a:bodyPr/>
          <a:lstStyle/>
          <a:p>
            <a:r>
              <a:rPr lang="en-US" sz="2400" dirty="0" smtClean="0">
                <a:solidFill>
                  <a:srgbClr val="C00000"/>
                </a:solidFill>
                <a:latin typeface="Calibri" pitchFamily="34" charset="0"/>
                <a:cs typeface="Calibri" pitchFamily="34" charset="0"/>
              </a:rPr>
              <a:t>How is a market clearing price determined?</a:t>
            </a:r>
          </a:p>
          <a:p>
            <a:pPr lvl="1"/>
            <a:r>
              <a:rPr lang="en-US" sz="2400" dirty="0" smtClean="0">
                <a:latin typeface="Calibri" pitchFamily="34" charset="0"/>
                <a:cs typeface="Calibri" pitchFamily="34" charset="0"/>
              </a:rPr>
              <a:t>At the ________________ point, where quantity demanded is _______ to quantity supplied.</a:t>
            </a:r>
          </a:p>
        </p:txBody>
      </p:sp>
      <p:sp>
        <p:nvSpPr>
          <p:cNvPr id="5" name="TextBox 4"/>
          <p:cNvSpPr txBox="1">
            <a:spLocks noChangeArrowheads="1"/>
          </p:cNvSpPr>
          <p:nvPr/>
        </p:nvSpPr>
        <p:spPr bwMode="auto">
          <a:xfrm>
            <a:off x="2895600" y="1905000"/>
            <a:ext cx="4495800" cy="461665"/>
          </a:xfrm>
          <a:prstGeom prst="rect">
            <a:avLst/>
          </a:prstGeom>
          <a:noFill/>
          <a:ln w="9525">
            <a:noFill/>
            <a:miter lim="800000"/>
            <a:headEnd/>
            <a:tailEnd/>
          </a:ln>
        </p:spPr>
        <p:txBody>
          <a:bodyPr wrap="square">
            <a:spAutoFit/>
          </a:bodyPr>
          <a:lstStyle/>
          <a:p>
            <a:r>
              <a:rPr lang="en-US" sz="2400" dirty="0" smtClean="0">
                <a:solidFill>
                  <a:srgbClr val="C00000"/>
                </a:solidFill>
                <a:latin typeface="Calibri" pitchFamily="34" charset="0"/>
              </a:rPr>
              <a:t>equilibrium</a:t>
            </a:r>
            <a:endParaRPr lang="en-US" sz="2400" dirty="0">
              <a:solidFill>
                <a:srgbClr val="C00000"/>
              </a:solidFill>
              <a:latin typeface="Calibri" pitchFamily="34" charset="0"/>
            </a:endParaRPr>
          </a:p>
        </p:txBody>
      </p:sp>
      <p:sp>
        <p:nvSpPr>
          <p:cNvPr id="6" name="TextBox 5"/>
          <p:cNvSpPr txBox="1">
            <a:spLocks noChangeArrowheads="1"/>
          </p:cNvSpPr>
          <p:nvPr/>
        </p:nvSpPr>
        <p:spPr bwMode="auto">
          <a:xfrm>
            <a:off x="3276600" y="2281535"/>
            <a:ext cx="4495800" cy="461665"/>
          </a:xfrm>
          <a:prstGeom prst="rect">
            <a:avLst/>
          </a:prstGeom>
          <a:noFill/>
          <a:ln w="9525">
            <a:noFill/>
            <a:miter lim="800000"/>
            <a:headEnd/>
            <a:tailEnd/>
          </a:ln>
        </p:spPr>
        <p:txBody>
          <a:bodyPr wrap="square">
            <a:spAutoFit/>
          </a:bodyPr>
          <a:lstStyle/>
          <a:p>
            <a:r>
              <a:rPr lang="en-US" sz="2400" dirty="0" smtClean="0">
                <a:solidFill>
                  <a:srgbClr val="C00000"/>
                </a:solidFill>
                <a:latin typeface="Calibri" pitchFamily="34" charset="0"/>
              </a:rPr>
              <a:t>equal</a:t>
            </a:r>
            <a:endParaRPr lang="en-US" sz="2400" dirty="0">
              <a:solidFill>
                <a:srgbClr val="C00000"/>
              </a:solidFill>
              <a:latin typeface="Calibri" pitchFamily="34" charset="0"/>
            </a:endParaRPr>
          </a:p>
        </p:txBody>
      </p:sp>
    </p:spTree>
    <p:extLst>
      <p:ext uri="{BB962C8B-B14F-4D97-AF65-F5344CB8AC3E}">
        <p14:creationId xmlns:p14="http://schemas.microsoft.com/office/powerpoint/2010/main" val="1620576511"/>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7651">
                                            <p:bg/>
                                          </p:spTgt>
                                        </p:tgtEl>
                                        <p:attrNameLst>
                                          <p:attrName>style.visibility</p:attrName>
                                        </p:attrNameLst>
                                      </p:cBhvr>
                                      <p:to>
                                        <p:strVal val="visible"/>
                                      </p:to>
                                    </p:set>
                                    <p:animEffect transition="in" filter="fade">
                                      <p:cBhvr>
                                        <p:cTn id="7" dur="1000"/>
                                        <p:tgtEl>
                                          <p:spTgt spid="27651">
                                            <p:bg/>
                                          </p:spTgt>
                                        </p:tgtEl>
                                      </p:cBhvr>
                                    </p:animEffect>
                                    <p:anim calcmode="lin" valueType="num">
                                      <p:cBhvr>
                                        <p:cTn id="8" dur="1000" fill="hold"/>
                                        <p:tgtEl>
                                          <p:spTgt spid="27651">
                                            <p:bg/>
                                          </p:spTgt>
                                        </p:tgtEl>
                                        <p:attrNameLst>
                                          <p:attrName>ppt_x</p:attrName>
                                        </p:attrNameLst>
                                      </p:cBhvr>
                                      <p:tavLst>
                                        <p:tav tm="0">
                                          <p:val>
                                            <p:strVal val="#ppt_x"/>
                                          </p:val>
                                        </p:tav>
                                        <p:tav tm="100000">
                                          <p:val>
                                            <p:strVal val="#ppt_x"/>
                                          </p:val>
                                        </p:tav>
                                      </p:tavLst>
                                    </p:anim>
                                    <p:anim calcmode="lin" valueType="num">
                                      <p:cBhvr>
                                        <p:cTn id="9" dur="1000" fill="hold"/>
                                        <p:tgtEl>
                                          <p:spTgt spid="27651">
                                            <p:bg/>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27651">
                                            <p:txEl>
                                              <p:pRg st="0" end="0"/>
                                            </p:txEl>
                                          </p:spTgt>
                                        </p:tgtEl>
                                        <p:attrNameLst>
                                          <p:attrName>style.visibility</p:attrName>
                                        </p:attrNameLst>
                                      </p:cBhvr>
                                      <p:to>
                                        <p:strVal val="visible"/>
                                      </p:to>
                                    </p:set>
                                    <p:animEffect transition="in" filter="fade">
                                      <p:cBhvr>
                                        <p:cTn id="14" dur="1000"/>
                                        <p:tgtEl>
                                          <p:spTgt spid="27651">
                                            <p:txEl>
                                              <p:pRg st="0" end="0"/>
                                            </p:txEl>
                                          </p:spTgt>
                                        </p:tgtEl>
                                      </p:cBhvr>
                                    </p:animEffect>
                                    <p:anim calcmode="lin" valueType="num">
                                      <p:cBhvr>
                                        <p:cTn id="15" dur="1000" fill="hold"/>
                                        <p:tgtEl>
                                          <p:spTgt spid="27651">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27651">
                                            <p:txEl>
                                              <p:pRg st="0" end="0"/>
                                            </p:txEl>
                                          </p:spTgt>
                                        </p:tgtEl>
                                        <p:attrNameLst>
                                          <p:attrName>ppt_y</p:attrName>
                                        </p:attrNameLst>
                                      </p:cBhvr>
                                      <p:tavLst>
                                        <p:tav tm="0">
                                          <p:val>
                                            <p:strVal val="#ppt_y-.1"/>
                                          </p:val>
                                        </p:tav>
                                        <p:tav tm="100000">
                                          <p:val>
                                            <p:strVal val="#ppt_y"/>
                                          </p:val>
                                        </p:tav>
                                      </p:tavLst>
                                    </p:anim>
                                  </p:childTnLst>
                                </p:cTn>
                              </p:par>
                              <p:par>
                                <p:cTn id="17" presetID="47" presetClass="entr" presetSubtype="0" fill="hold" grpId="0" nodeType="withEffect">
                                  <p:stCondLst>
                                    <p:cond delay="0"/>
                                  </p:stCondLst>
                                  <p:childTnLst>
                                    <p:set>
                                      <p:cBhvr>
                                        <p:cTn id="18" dur="1" fill="hold">
                                          <p:stCondLst>
                                            <p:cond delay="0"/>
                                          </p:stCondLst>
                                        </p:cTn>
                                        <p:tgtEl>
                                          <p:spTgt spid="27651">
                                            <p:txEl>
                                              <p:pRg st="1" end="1"/>
                                            </p:txEl>
                                          </p:spTgt>
                                        </p:tgtEl>
                                        <p:attrNameLst>
                                          <p:attrName>style.visibility</p:attrName>
                                        </p:attrNameLst>
                                      </p:cBhvr>
                                      <p:to>
                                        <p:strVal val="visible"/>
                                      </p:to>
                                    </p:set>
                                    <p:animEffect transition="in" filter="fade">
                                      <p:cBhvr>
                                        <p:cTn id="19" dur="1000"/>
                                        <p:tgtEl>
                                          <p:spTgt spid="27651">
                                            <p:txEl>
                                              <p:pRg st="1" end="1"/>
                                            </p:txEl>
                                          </p:spTgt>
                                        </p:tgtEl>
                                      </p:cBhvr>
                                    </p:animEffect>
                                    <p:anim calcmode="lin" valueType="num">
                                      <p:cBhvr>
                                        <p:cTn id="20" dur="1000" fill="hold"/>
                                        <p:tgtEl>
                                          <p:spTgt spid="27651">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2765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7" presetClass="entr" presetSubtype="0"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1000"/>
                                        <p:tgtEl>
                                          <p:spTgt spid="5"/>
                                        </p:tgtEl>
                                      </p:cBhvr>
                                    </p:animEffect>
                                    <p:anim calcmode="lin" valueType="num">
                                      <p:cBhvr>
                                        <p:cTn id="27" dur="1000" fill="hold"/>
                                        <p:tgtEl>
                                          <p:spTgt spid="5"/>
                                        </p:tgtEl>
                                        <p:attrNameLst>
                                          <p:attrName>ppt_x</p:attrName>
                                        </p:attrNameLst>
                                      </p:cBhvr>
                                      <p:tavLst>
                                        <p:tav tm="0">
                                          <p:val>
                                            <p:strVal val="#ppt_x"/>
                                          </p:val>
                                        </p:tav>
                                        <p:tav tm="100000">
                                          <p:val>
                                            <p:strVal val="#ppt_x"/>
                                          </p:val>
                                        </p:tav>
                                      </p:tavLst>
                                    </p:anim>
                                    <p:anim calcmode="lin" valueType="num">
                                      <p:cBhvr>
                                        <p:cTn id="28"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7" presetClass="entr" presetSubtype="0"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1000"/>
                                        <p:tgtEl>
                                          <p:spTgt spid="6"/>
                                        </p:tgtEl>
                                      </p:cBhvr>
                                    </p:animEffect>
                                    <p:anim calcmode="lin" valueType="num">
                                      <p:cBhvr>
                                        <p:cTn id="34" dur="1000" fill="hold"/>
                                        <p:tgtEl>
                                          <p:spTgt spid="6"/>
                                        </p:tgtEl>
                                        <p:attrNameLst>
                                          <p:attrName>ppt_x</p:attrName>
                                        </p:attrNameLst>
                                      </p:cBhvr>
                                      <p:tavLst>
                                        <p:tav tm="0">
                                          <p:val>
                                            <p:strVal val="#ppt_x"/>
                                          </p:val>
                                        </p:tav>
                                        <p:tav tm="100000">
                                          <p:val>
                                            <p:strVal val="#ppt_x"/>
                                          </p:val>
                                        </p:tav>
                                      </p:tavLst>
                                    </p:anim>
                                    <p:anim calcmode="lin" valueType="num">
                                      <p:cBhvr>
                                        <p:cTn id="3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build="p" animBg="1"/>
      <p:bldP spid="5" grpId="0"/>
      <p:bldP spid="6" grpId="0"/>
    </p:bldLst>
  </p:timing>
</p:sld>
</file>

<file path=ppt/slides/slide1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dirty="0" smtClean="0">
                <a:latin typeface="Calibri" pitchFamily="34" charset="0"/>
                <a:cs typeface="Calibri" pitchFamily="34" charset="0"/>
              </a:rPr>
              <a:t>Essential Question #3</a:t>
            </a:r>
          </a:p>
        </p:txBody>
      </p:sp>
      <p:sp>
        <p:nvSpPr>
          <p:cNvPr id="27651" name="Content Placeholder 2"/>
          <p:cNvSpPr>
            <a:spLocks noGrp="1"/>
          </p:cNvSpPr>
          <p:nvPr>
            <p:ph idx="1"/>
          </p:nvPr>
        </p:nvSpPr>
        <p:spPr>
          <a:xfrm>
            <a:off x="838200" y="1524000"/>
            <a:ext cx="7958138" cy="3881438"/>
          </a:xfrm>
          <a:solidFill>
            <a:schemeClr val="bg1"/>
          </a:solidFill>
        </p:spPr>
        <p:txBody>
          <a:bodyPr/>
          <a:lstStyle/>
          <a:p>
            <a:r>
              <a:rPr lang="en-US" sz="2400" dirty="0" smtClean="0">
                <a:solidFill>
                  <a:srgbClr val="C00000"/>
                </a:solidFill>
                <a:latin typeface="Calibri" pitchFamily="34" charset="0"/>
                <a:cs typeface="Calibri" pitchFamily="34" charset="0"/>
              </a:rPr>
              <a:t>What can price ceilings and price floors cause in the marketplace?</a:t>
            </a:r>
          </a:p>
          <a:p>
            <a:pPr lvl="1"/>
            <a:r>
              <a:rPr lang="en-US" sz="2400" dirty="0" smtClean="0">
                <a:latin typeface="Calibri" pitchFamily="34" charset="0"/>
                <a:cs typeface="Calibri" pitchFamily="34" charset="0"/>
              </a:rPr>
              <a:t>A price ceiling that is below the equilibrium point will cause a ________________.</a:t>
            </a:r>
          </a:p>
          <a:p>
            <a:pPr lvl="1"/>
            <a:r>
              <a:rPr lang="en-US" sz="2400" dirty="0" smtClean="0">
                <a:latin typeface="Calibri" pitchFamily="34" charset="0"/>
                <a:cs typeface="Calibri" pitchFamily="34" charset="0"/>
              </a:rPr>
              <a:t>A price floor that is above the equilibrium point will cause a ________________.</a:t>
            </a:r>
          </a:p>
          <a:p>
            <a:pPr lvl="1"/>
            <a:endParaRPr lang="en-US" sz="2400" dirty="0" smtClean="0">
              <a:latin typeface="Calibri" pitchFamily="34" charset="0"/>
              <a:cs typeface="Calibri" pitchFamily="34"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7651">
                                            <p:bg/>
                                          </p:spTgt>
                                        </p:tgtEl>
                                        <p:attrNameLst>
                                          <p:attrName>style.visibility</p:attrName>
                                        </p:attrNameLst>
                                      </p:cBhvr>
                                      <p:to>
                                        <p:strVal val="visible"/>
                                      </p:to>
                                    </p:set>
                                    <p:animEffect transition="in" filter="fade">
                                      <p:cBhvr>
                                        <p:cTn id="7" dur="1000"/>
                                        <p:tgtEl>
                                          <p:spTgt spid="27651">
                                            <p:bg/>
                                          </p:spTgt>
                                        </p:tgtEl>
                                      </p:cBhvr>
                                    </p:animEffect>
                                    <p:anim calcmode="lin" valueType="num">
                                      <p:cBhvr>
                                        <p:cTn id="8" dur="1000" fill="hold"/>
                                        <p:tgtEl>
                                          <p:spTgt spid="27651">
                                            <p:bg/>
                                          </p:spTgt>
                                        </p:tgtEl>
                                        <p:attrNameLst>
                                          <p:attrName>ppt_x</p:attrName>
                                        </p:attrNameLst>
                                      </p:cBhvr>
                                      <p:tavLst>
                                        <p:tav tm="0">
                                          <p:val>
                                            <p:strVal val="#ppt_x"/>
                                          </p:val>
                                        </p:tav>
                                        <p:tav tm="100000">
                                          <p:val>
                                            <p:strVal val="#ppt_x"/>
                                          </p:val>
                                        </p:tav>
                                      </p:tavLst>
                                    </p:anim>
                                    <p:anim calcmode="lin" valueType="num">
                                      <p:cBhvr>
                                        <p:cTn id="9" dur="1000" fill="hold"/>
                                        <p:tgtEl>
                                          <p:spTgt spid="27651">
                                            <p:bg/>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27651">
                                            <p:txEl>
                                              <p:pRg st="0" end="0"/>
                                            </p:txEl>
                                          </p:spTgt>
                                        </p:tgtEl>
                                        <p:attrNameLst>
                                          <p:attrName>style.visibility</p:attrName>
                                        </p:attrNameLst>
                                      </p:cBhvr>
                                      <p:to>
                                        <p:strVal val="visible"/>
                                      </p:to>
                                    </p:set>
                                    <p:animEffect transition="in" filter="fade">
                                      <p:cBhvr>
                                        <p:cTn id="14" dur="1000"/>
                                        <p:tgtEl>
                                          <p:spTgt spid="27651">
                                            <p:txEl>
                                              <p:pRg st="0" end="0"/>
                                            </p:txEl>
                                          </p:spTgt>
                                        </p:tgtEl>
                                      </p:cBhvr>
                                    </p:animEffect>
                                    <p:anim calcmode="lin" valueType="num">
                                      <p:cBhvr>
                                        <p:cTn id="15" dur="1000" fill="hold"/>
                                        <p:tgtEl>
                                          <p:spTgt spid="27651">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27651">
                                            <p:txEl>
                                              <p:pRg st="0" end="0"/>
                                            </p:txEl>
                                          </p:spTgt>
                                        </p:tgtEl>
                                        <p:attrNameLst>
                                          <p:attrName>ppt_y</p:attrName>
                                        </p:attrNameLst>
                                      </p:cBhvr>
                                      <p:tavLst>
                                        <p:tav tm="0">
                                          <p:val>
                                            <p:strVal val="#ppt_y-.1"/>
                                          </p:val>
                                        </p:tav>
                                        <p:tav tm="100000">
                                          <p:val>
                                            <p:strVal val="#ppt_y"/>
                                          </p:val>
                                        </p:tav>
                                      </p:tavLst>
                                    </p:anim>
                                  </p:childTnLst>
                                </p:cTn>
                              </p:par>
                              <p:par>
                                <p:cTn id="17" presetID="47" presetClass="entr" presetSubtype="0" fill="hold" grpId="0" nodeType="withEffect">
                                  <p:stCondLst>
                                    <p:cond delay="0"/>
                                  </p:stCondLst>
                                  <p:childTnLst>
                                    <p:set>
                                      <p:cBhvr>
                                        <p:cTn id="18" dur="1" fill="hold">
                                          <p:stCondLst>
                                            <p:cond delay="0"/>
                                          </p:stCondLst>
                                        </p:cTn>
                                        <p:tgtEl>
                                          <p:spTgt spid="27651">
                                            <p:txEl>
                                              <p:pRg st="1" end="1"/>
                                            </p:txEl>
                                          </p:spTgt>
                                        </p:tgtEl>
                                        <p:attrNameLst>
                                          <p:attrName>style.visibility</p:attrName>
                                        </p:attrNameLst>
                                      </p:cBhvr>
                                      <p:to>
                                        <p:strVal val="visible"/>
                                      </p:to>
                                    </p:set>
                                    <p:animEffect transition="in" filter="fade">
                                      <p:cBhvr>
                                        <p:cTn id="19" dur="1000"/>
                                        <p:tgtEl>
                                          <p:spTgt spid="27651">
                                            <p:txEl>
                                              <p:pRg st="1" end="1"/>
                                            </p:txEl>
                                          </p:spTgt>
                                        </p:tgtEl>
                                      </p:cBhvr>
                                    </p:animEffect>
                                    <p:anim calcmode="lin" valueType="num">
                                      <p:cBhvr>
                                        <p:cTn id="20" dur="1000" fill="hold"/>
                                        <p:tgtEl>
                                          <p:spTgt spid="27651">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27651">
                                            <p:txEl>
                                              <p:pRg st="1" end="1"/>
                                            </p:txEl>
                                          </p:spTgt>
                                        </p:tgtEl>
                                        <p:attrNameLst>
                                          <p:attrName>ppt_y</p:attrName>
                                        </p:attrNameLst>
                                      </p:cBhvr>
                                      <p:tavLst>
                                        <p:tav tm="0">
                                          <p:val>
                                            <p:strVal val="#ppt_y-.1"/>
                                          </p:val>
                                        </p:tav>
                                        <p:tav tm="100000">
                                          <p:val>
                                            <p:strVal val="#ppt_y"/>
                                          </p:val>
                                        </p:tav>
                                      </p:tavLst>
                                    </p:anim>
                                  </p:childTnLst>
                                </p:cTn>
                              </p:par>
                              <p:par>
                                <p:cTn id="22" presetID="47" presetClass="entr" presetSubtype="0" fill="hold" grpId="0" nodeType="withEffect">
                                  <p:stCondLst>
                                    <p:cond delay="0"/>
                                  </p:stCondLst>
                                  <p:childTnLst>
                                    <p:set>
                                      <p:cBhvr>
                                        <p:cTn id="23" dur="1" fill="hold">
                                          <p:stCondLst>
                                            <p:cond delay="0"/>
                                          </p:stCondLst>
                                        </p:cTn>
                                        <p:tgtEl>
                                          <p:spTgt spid="27651">
                                            <p:txEl>
                                              <p:pRg st="2" end="2"/>
                                            </p:txEl>
                                          </p:spTgt>
                                        </p:tgtEl>
                                        <p:attrNameLst>
                                          <p:attrName>style.visibility</p:attrName>
                                        </p:attrNameLst>
                                      </p:cBhvr>
                                      <p:to>
                                        <p:strVal val="visible"/>
                                      </p:to>
                                    </p:set>
                                    <p:animEffect transition="in" filter="fade">
                                      <p:cBhvr>
                                        <p:cTn id="24" dur="1000"/>
                                        <p:tgtEl>
                                          <p:spTgt spid="27651">
                                            <p:txEl>
                                              <p:pRg st="2" end="2"/>
                                            </p:txEl>
                                          </p:spTgt>
                                        </p:tgtEl>
                                      </p:cBhvr>
                                    </p:animEffect>
                                    <p:anim calcmode="lin" valueType="num">
                                      <p:cBhvr>
                                        <p:cTn id="25" dur="1000" fill="hold"/>
                                        <p:tgtEl>
                                          <p:spTgt spid="27651">
                                            <p:txEl>
                                              <p:pRg st="2" end="2"/>
                                            </p:txEl>
                                          </p:spTgt>
                                        </p:tgtEl>
                                        <p:attrNameLst>
                                          <p:attrName>ppt_x</p:attrName>
                                        </p:attrNameLst>
                                      </p:cBhvr>
                                      <p:tavLst>
                                        <p:tav tm="0">
                                          <p:val>
                                            <p:strVal val="#ppt_x"/>
                                          </p:val>
                                        </p:tav>
                                        <p:tav tm="100000">
                                          <p:val>
                                            <p:strVal val="#ppt_x"/>
                                          </p:val>
                                        </p:tav>
                                      </p:tavLst>
                                    </p:anim>
                                    <p:anim calcmode="lin" valueType="num">
                                      <p:cBhvr>
                                        <p:cTn id="26" dur="1000" fill="hold"/>
                                        <p:tgtEl>
                                          <p:spTgt spid="27651">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build="p"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bwMode="auto">
          <a:xfrm>
            <a:off x="622300" y="-304800"/>
            <a:ext cx="7759700" cy="1143000"/>
          </a:xfrm>
          <a:prstGeom prst="rect">
            <a:avLst/>
          </a:prstGeom>
          <a:noFill/>
          <a:ln w="9525">
            <a:noFill/>
            <a:miter lim="800000"/>
            <a:headEnd/>
            <a:tailEnd/>
          </a:ln>
        </p:spPr>
        <p:txBody>
          <a:bodyPr anchor="ctr"/>
          <a:lstStyle/>
          <a:p>
            <a:pPr algn="ctr">
              <a:lnSpc>
                <a:spcPct val="85000"/>
              </a:lnSpc>
              <a:defRPr/>
            </a:pPr>
            <a:r>
              <a:rPr lang="en-US" sz="2400" kern="0" dirty="0" smtClean="0">
                <a:solidFill>
                  <a:srgbClr val="C00000"/>
                </a:solidFill>
                <a:latin typeface="Arial" charset="0"/>
                <a:ea typeface="+mj-ea"/>
                <a:cs typeface="Arial" charset="0"/>
              </a:rPr>
              <a:t>Changes </a:t>
            </a:r>
            <a:r>
              <a:rPr lang="en-US" sz="2400" kern="0" dirty="0">
                <a:solidFill>
                  <a:srgbClr val="C00000"/>
                </a:solidFill>
                <a:latin typeface="Arial" charset="0"/>
                <a:ea typeface="+mj-ea"/>
                <a:cs typeface="Arial" charset="0"/>
              </a:rPr>
              <a:t>in</a:t>
            </a:r>
            <a:r>
              <a:rPr lang="en-US" sz="2400" kern="0" dirty="0" smtClean="0">
                <a:solidFill>
                  <a:srgbClr val="C00000"/>
                </a:solidFill>
                <a:latin typeface="Arial" charset="0"/>
                <a:ea typeface="+mj-ea"/>
                <a:cs typeface="Arial" charset="0"/>
              </a:rPr>
              <a:t> the Ability to Supply</a:t>
            </a:r>
            <a:endParaRPr lang="en-US" sz="2400" kern="0" dirty="0">
              <a:solidFill>
                <a:srgbClr val="C00000"/>
              </a:solidFill>
              <a:latin typeface="Arial" charset="0"/>
              <a:ea typeface="+mj-ea"/>
              <a:cs typeface="Arial" charset="0"/>
            </a:endParaRPr>
          </a:p>
        </p:txBody>
      </p:sp>
      <p:sp>
        <p:nvSpPr>
          <p:cNvPr id="4" name="Rectangle 2"/>
          <p:cNvSpPr txBox="1">
            <a:spLocks noChangeArrowheads="1"/>
          </p:cNvSpPr>
          <p:nvPr/>
        </p:nvSpPr>
        <p:spPr bwMode="auto">
          <a:xfrm>
            <a:off x="0" y="304800"/>
            <a:ext cx="91440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z="1600" dirty="0" smtClean="0"/>
              <a:t>Unfortunately, a month into your new production rates gas prices rise. This causes you to have to cut back on production and reduces your ability to supply your service. </a:t>
            </a:r>
            <a:endParaRPr kumimoji="0" lang="en-US" sz="1600" b="0" i="0" u="none" strike="noStrike" kern="0" cap="none" spc="0" normalizeH="0" baseline="0" noProof="0" dirty="0" smtClean="0">
              <a:ln>
                <a:noFill/>
              </a:ln>
              <a:solidFill>
                <a:srgbClr val="003366"/>
              </a:solidFill>
              <a:effectLst/>
              <a:uLnTx/>
              <a:uFillTx/>
              <a:latin typeface="Calibri" pitchFamily="34" charset="0"/>
              <a:ea typeface="+mj-ea"/>
              <a:cs typeface="Calibri" pitchFamily="34" charset="0"/>
            </a:endParaRPr>
          </a:p>
        </p:txBody>
      </p:sp>
      <p:pic>
        <p:nvPicPr>
          <p:cNvPr id="5" name="Picture 4"/>
          <p:cNvPicPr>
            <a:picLocks noChangeAspect="1"/>
          </p:cNvPicPr>
          <p:nvPr/>
        </p:nvPicPr>
        <p:blipFill>
          <a:blip r:embed="rId2"/>
          <a:stretch>
            <a:fillRect/>
          </a:stretch>
        </p:blipFill>
        <p:spPr>
          <a:xfrm>
            <a:off x="122371" y="1384300"/>
            <a:ext cx="3916229" cy="2939543"/>
          </a:xfrm>
          <a:prstGeom prst="rect">
            <a:avLst/>
          </a:prstGeom>
        </p:spPr>
      </p:pic>
      <p:pic>
        <p:nvPicPr>
          <p:cNvPr id="6" name="Picture 5"/>
          <p:cNvPicPr>
            <a:picLocks noChangeAspect="1"/>
          </p:cNvPicPr>
          <p:nvPr/>
        </p:nvPicPr>
        <p:blipFill>
          <a:blip r:embed="rId3"/>
          <a:stretch>
            <a:fillRect/>
          </a:stretch>
        </p:blipFill>
        <p:spPr>
          <a:xfrm>
            <a:off x="4114800" y="1371600"/>
            <a:ext cx="4876800" cy="2743200"/>
          </a:xfrm>
          <a:prstGeom prst="rect">
            <a:avLst/>
          </a:prstGeom>
        </p:spPr>
      </p:pic>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dirty="0" smtClean="0">
                <a:latin typeface="Calibri" pitchFamily="34" charset="0"/>
                <a:cs typeface="Calibri" pitchFamily="34" charset="0"/>
              </a:rPr>
              <a:t>Essential Question #3</a:t>
            </a:r>
          </a:p>
        </p:txBody>
      </p:sp>
      <p:sp>
        <p:nvSpPr>
          <p:cNvPr id="27651" name="Content Placeholder 2"/>
          <p:cNvSpPr>
            <a:spLocks noGrp="1"/>
          </p:cNvSpPr>
          <p:nvPr>
            <p:ph idx="1"/>
          </p:nvPr>
        </p:nvSpPr>
        <p:spPr>
          <a:xfrm>
            <a:off x="838200" y="1524000"/>
            <a:ext cx="7958138" cy="3881438"/>
          </a:xfrm>
          <a:solidFill>
            <a:schemeClr val="bg1"/>
          </a:solidFill>
        </p:spPr>
        <p:txBody>
          <a:bodyPr/>
          <a:lstStyle/>
          <a:p>
            <a:r>
              <a:rPr lang="en-US" sz="2400" dirty="0" smtClean="0">
                <a:solidFill>
                  <a:srgbClr val="C00000"/>
                </a:solidFill>
                <a:latin typeface="Calibri" pitchFamily="34" charset="0"/>
                <a:cs typeface="Calibri" pitchFamily="34" charset="0"/>
              </a:rPr>
              <a:t>What can price ceilings and price floors cause in the marketplace?</a:t>
            </a:r>
          </a:p>
          <a:p>
            <a:pPr lvl="1"/>
            <a:r>
              <a:rPr lang="en-US" sz="2400" dirty="0" smtClean="0">
                <a:latin typeface="Calibri" pitchFamily="34" charset="0"/>
                <a:cs typeface="Calibri" pitchFamily="34" charset="0"/>
              </a:rPr>
              <a:t>A price ceiling that is below the equilibrium point will cause a ________________.</a:t>
            </a:r>
          </a:p>
          <a:p>
            <a:pPr lvl="1"/>
            <a:r>
              <a:rPr lang="en-US" sz="2400" dirty="0" smtClean="0">
                <a:latin typeface="Calibri" pitchFamily="34" charset="0"/>
                <a:cs typeface="Calibri" pitchFamily="34" charset="0"/>
              </a:rPr>
              <a:t>A price floor that is above the equilibrium point will cause a ________________.</a:t>
            </a:r>
          </a:p>
          <a:p>
            <a:pPr lvl="1"/>
            <a:endParaRPr lang="en-US" sz="2400" dirty="0" smtClean="0">
              <a:latin typeface="Calibri" pitchFamily="34" charset="0"/>
              <a:cs typeface="Calibri" pitchFamily="34" charset="0"/>
            </a:endParaRPr>
          </a:p>
        </p:txBody>
      </p:sp>
      <p:sp>
        <p:nvSpPr>
          <p:cNvPr id="5" name="TextBox 4"/>
          <p:cNvSpPr txBox="1">
            <a:spLocks noChangeArrowheads="1"/>
          </p:cNvSpPr>
          <p:nvPr/>
        </p:nvSpPr>
        <p:spPr bwMode="auto">
          <a:xfrm>
            <a:off x="2667000" y="2590800"/>
            <a:ext cx="4495800" cy="461665"/>
          </a:xfrm>
          <a:prstGeom prst="rect">
            <a:avLst/>
          </a:prstGeom>
          <a:noFill/>
          <a:ln w="9525">
            <a:noFill/>
            <a:miter lim="800000"/>
            <a:headEnd/>
            <a:tailEnd/>
          </a:ln>
        </p:spPr>
        <p:txBody>
          <a:bodyPr wrap="square">
            <a:spAutoFit/>
          </a:bodyPr>
          <a:lstStyle/>
          <a:p>
            <a:r>
              <a:rPr lang="en-US" sz="2400" dirty="0" smtClean="0">
                <a:solidFill>
                  <a:srgbClr val="C00000"/>
                </a:solidFill>
                <a:latin typeface="Calibri" pitchFamily="34" charset="0"/>
              </a:rPr>
              <a:t>shortage</a:t>
            </a:r>
            <a:endParaRPr lang="en-US" sz="2400" dirty="0">
              <a:solidFill>
                <a:srgbClr val="C00000"/>
              </a:solidFill>
              <a:latin typeface="Calibri" pitchFamily="34" charset="0"/>
            </a:endParaRPr>
          </a:p>
        </p:txBody>
      </p:sp>
      <p:sp>
        <p:nvSpPr>
          <p:cNvPr id="6" name="TextBox 5"/>
          <p:cNvSpPr txBox="1">
            <a:spLocks noChangeArrowheads="1"/>
          </p:cNvSpPr>
          <p:nvPr/>
        </p:nvSpPr>
        <p:spPr bwMode="auto">
          <a:xfrm>
            <a:off x="2743200" y="3429000"/>
            <a:ext cx="4495800" cy="461665"/>
          </a:xfrm>
          <a:prstGeom prst="rect">
            <a:avLst/>
          </a:prstGeom>
          <a:noFill/>
          <a:ln w="9525">
            <a:noFill/>
            <a:miter lim="800000"/>
            <a:headEnd/>
            <a:tailEnd/>
          </a:ln>
        </p:spPr>
        <p:txBody>
          <a:bodyPr wrap="square">
            <a:spAutoFit/>
          </a:bodyPr>
          <a:lstStyle/>
          <a:p>
            <a:r>
              <a:rPr lang="en-US" sz="2400" dirty="0" smtClean="0">
                <a:solidFill>
                  <a:srgbClr val="C00000"/>
                </a:solidFill>
                <a:latin typeface="Calibri" pitchFamily="34" charset="0"/>
              </a:rPr>
              <a:t>surplus</a:t>
            </a:r>
            <a:endParaRPr lang="en-US" sz="2400" dirty="0">
              <a:solidFill>
                <a:srgbClr val="C00000"/>
              </a:solidFill>
              <a:latin typeface="Calibri" pitchFamily="34" charset="0"/>
            </a:endParaRPr>
          </a:p>
        </p:txBody>
      </p:sp>
    </p:spTree>
    <p:extLst>
      <p:ext uri="{BB962C8B-B14F-4D97-AF65-F5344CB8AC3E}">
        <p14:creationId xmlns:p14="http://schemas.microsoft.com/office/powerpoint/2010/main" val="3096576932"/>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7651">
                                            <p:bg/>
                                          </p:spTgt>
                                        </p:tgtEl>
                                        <p:attrNameLst>
                                          <p:attrName>style.visibility</p:attrName>
                                        </p:attrNameLst>
                                      </p:cBhvr>
                                      <p:to>
                                        <p:strVal val="visible"/>
                                      </p:to>
                                    </p:set>
                                    <p:animEffect transition="in" filter="fade">
                                      <p:cBhvr>
                                        <p:cTn id="7" dur="1000"/>
                                        <p:tgtEl>
                                          <p:spTgt spid="27651">
                                            <p:bg/>
                                          </p:spTgt>
                                        </p:tgtEl>
                                      </p:cBhvr>
                                    </p:animEffect>
                                    <p:anim calcmode="lin" valueType="num">
                                      <p:cBhvr>
                                        <p:cTn id="8" dur="1000" fill="hold"/>
                                        <p:tgtEl>
                                          <p:spTgt spid="27651">
                                            <p:bg/>
                                          </p:spTgt>
                                        </p:tgtEl>
                                        <p:attrNameLst>
                                          <p:attrName>ppt_x</p:attrName>
                                        </p:attrNameLst>
                                      </p:cBhvr>
                                      <p:tavLst>
                                        <p:tav tm="0">
                                          <p:val>
                                            <p:strVal val="#ppt_x"/>
                                          </p:val>
                                        </p:tav>
                                        <p:tav tm="100000">
                                          <p:val>
                                            <p:strVal val="#ppt_x"/>
                                          </p:val>
                                        </p:tav>
                                      </p:tavLst>
                                    </p:anim>
                                    <p:anim calcmode="lin" valueType="num">
                                      <p:cBhvr>
                                        <p:cTn id="9" dur="1000" fill="hold"/>
                                        <p:tgtEl>
                                          <p:spTgt spid="27651">
                                            <p:bg/>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27651">
                                            <p:txEl>
                                              <p:pRg st="0" end="0"/>
                                            </p:txEl>
                                          </p:spTgt>
                                        </p:tgtEl>
                                        <p:attrNameLst>
                                          <p:attrName>style.visibility</p:attrName>
                                        </p:attrNameLst>
                                      </p:cBhvr>
                                      <p:to>
                                        <p:strVal val="visible"/>
                                      </p:to>
                                    </p:set>
                                    <p:animEffect transition="in" filter="fade">
                                      <p:cBhvr>
                                        <p:cTn id="14" dur="1000"/>
                                        <p:tgtEl>
                                          <p:spTgt spid="27651">
                                            <p:txEl>
                                              <p:pRg st="0" end="0"/>
                                            </p:txEl>
                                          </p:spTgt>
                                        </p:tgtEl>
                                      </p:cBhvr>
                                    </p:animEffect>
                                    <p:anim calcmode="lin" valueType="num">
                                      <p:cBhvr>
                                        <p:cTn id="15" dur="1000" fill="hold"/>
                                        <p:tgtEl>
                                          <p:spTgt spid="27651">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27651">
                                            <p:txEl>
                                              <p:pRg st="0" end="0"/>
                                            </p:txEl>
                                          </p:spTgt>
                                        </p:tgtEl>
                                        <p:attrNameLst>
                                          <p:attrName>ppt_y</p:attrName>
                                        </p:attrNameLst>
                                      </p:cBhvr>
                                      <p:tavLst>
                                        <p:tav tm="0">
                                          <p:val>
                                            <p:strVal val="#ppt_y-.1"/>
                                          </p:val>
                                        </p:tav>
                                        <p:tav tm="100000">
                                          <p:val>
                                            <p:strVal val="#ppt_y"/>
                                          </p:val>
                                        </p:tav>
                                      </p:tavLst>
                                    </p:anim>
                                  </p:childTnLst>
                                </p:cTn>
                              </p:par>
                              <p:par>
                                <p:cTn id="17" presetID="47" presetClass="entr" presetSubtype="0" fill="hold" grpId="0" nodeType="withEffect">
                                  <p:stCondLst>
                                    <p:cond delay="0"/>
                                  </p:stCondLst>
                                  <p:childTnLst>
                                    <p:set>
                                      <p:cBhvr>
                                        <p:cTn id="18" dur="1" fill="hold">
                                          <p:stCondLst>
                                            <p:cond delay="0"/>
                                          </p:stCondLst>
                                        </p:cTn>
                                        <p:tgtEl>
                                          <p:spTgt spid="27651">
                                            <p:txEl>
                                              <p:pRg st="1" end="1"/>
                                            </p:txEl>
                                          </p:spTgt>
                                        </p:tgtEl>
                                        <p:attrNameLst>
                                          <p:attrName>style.visibility</p:attrName>
                                        </p:attrNameLst>
                                      </p:cBhvr>
                                      <p:to>
                                        <p:strVal val="visible"/>
                                      </p:to>
                                    </p:set>
                                    <p:animEffect transition="in" filter="fade">
                                      <p:cBhvr>
                                        <p:cTn id="19" dur="1000"/>
                                        <p:tgtEl>
                                          <p:spTgt spid="27651">
                                            <p:txEl>
                                              <p:pRg st="1" end="1"/>
                                            </p:txEl>
                                          </p:spTgt>
                                        </p:tgtEl>
                                      </p:cBhvr>
                                    </p:animEffect>
                                    <p:anim calcmode="lin" valueType="num">
                                      <p:cBhvr>
                                        <p:cTn id="20" dur="1000" fill="hold"/>
                                        <p:tgtEl>
                                          <p:spTgt spid="27651">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27651">
                                            <p:txEl>
                                              <p:pRg st="1" end="1"/>
                                            </p:txEl>
                                          </p:spTgt>
                                        </p:tgtEl>
                                        <p:attrNameLst>
                                          <p:attrName>ppt_y</p:attrName>
                                        </p:attrNameLst>
                                      </p:cBhvr>
                                      <p:tavLst>
                                        <p:tav tm="0">
                                          <p:val>
                                            <p:strVal val="#ppt_y-.1"/>
                                          </p:val>
                                        </p:tav>
                                        <p:tav tm="100000">
                                          <p:val>
                                            <p:strVal val="#ppt_y"/>
                                          </p:val>
                                        </p:tav>
                                      </p:tavLst>
                                    </p:anim>
                                  </p:childTnLst>
                                </p:cTn>
                              </p:par>
                              <p:par>
                                <p:cTn id="22" presetID="47" presetClass="entr" presetSubtype="0" fill="hold" grpId="0" nodeType="withEffect">
                                  <p:stCondLst>
                                    <p:cond delay="0"/>
                                  </p:stCondLst>
                                  <p:childTnLst>
                                    <p:set>
                                      <p:cBhvr>
                                        <p:cTn id="23" dur="1" fill="hold">
                                          <p:stCondLst>
                                            <p:cond delay="0"/>
                                          </p:stCondLst>
                                        </p:cTn>
                                        <p:tgtEl>
                                          <p:spTgt spid="27651">
                                            <p:txEl>
                                              <p:pRg st="2" end="2"/>
                                            </p:txEl>
                                          </p:spTgt>
                                        </p:tgtEl>
                                        <p:attrNameLst>
                                          <p:attrName>style.visibility</p:attrName>
                                        </p:attrNameLst>
                                      </p:cBhvr>
                                      <p:to>
                                        <p:strVal val="visible"/>
                                      </p:to>
                                    </p:set>
                                    <p:animEffect transition="in" filter="fade">
                                      <p:cBhvr>
                                        <p:cTn id="24" dur="1000"/>
                                        <p:tgtEl>
                                          <p:spTgt spid="27651">
                                            <p:txEl>
                                              <p:pRg st="2" end="2"/>
                                            </p:txEl>
                                          </p:spTgt>
                                        </p:tgtEl>
                                      </p:cBhvr>
                                    </p:animEffect>
                                    <p:anim calcmode="lin" valueType="num">
                                      <p:cBhvr>
                                        <p:cTn id="25" dur="1000" fill="hold"/>
                                        <p:tgtEl>
                                          <p:spTgt spid="27651">
                                            <p:txEl>
                                              <p:pRg st="2" end="2"/>
                                            </p:txEl>
                                          </p:spTgt>
                                        </p:tgtEl>
                                        <p:attrNameLst>
                                          <p:attrName>ppt_x</p:attrName>
                                        </p:attrNameLst>
                                      </p:cBhvr>
                                      <p:tavLst>
                                        <p:tav tm="0">
                                          <p:val>
                                            <p:strVal val="#ppt_x"/>
                                          </p:val>
                                        </p:tav>
                                        <p:tav tm="100000">
                                          <p:val>
                                            <p:strVal val="#ppt_x"/>
                                          </p:val>
                                        </p:tav>
                                      </p:tavLst>
                                    </p:anim>
                                    <p:anim calcmode="lin" valueType="num">
                                      <p:cBhvr>
                                        <p:cTn id="26" dur="1000" fill="hold"/>
                                        <p:tgtEl>
                                          <p:spTgt spid="2765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7"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1000"/>
                                        <p:tgtEl>
                                          <p:spTgt spid="5"/>
                                        </p:tgtEl>
                                      </p:cBhvr>
                                    </p:animEffect>
                                    <p:anim calcmode="lin" valueType="num">
                                      <p:cBhvr>
                                        <p:cTn id="32" dur="1000" fill="hold"/>
                                        <p:tgtEl>
                                          <p:spTgt spid="5"/>
                                        </p:tgtEl>
                                        <p:attrNameLst>
                                          <p:attrName>ppt_x</p:attrName>
                                        </p:attrNameLst>
                                      </p:cBhvr>
                                      <p:tavLst>
                                        <p:tav tm="0">
                                          <p:val>
                                            <p:strVal val="#ppt_x"/>
                                          </p:val>
                                        </p:tav>
                                        <p:tav tm="100000">
                                          <p:val>
                                            <p:strVal val="#ppt_x"/>
                                          </p:val>
                                        </p:tav>
                                      </p:tavLst>
                                    </p:anim>
                                    <p:anim calcmode="lin" valueType="num">
                                      <p:cBhvr>
                                        <p:cTn id="3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7" presetClass="entr" presetSubtype="0" fill="hold" grpId="0" nodeType="click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fade">
                                      <p:cBhvr>
                                        <p:cTn id="38" dur="1000"/>
                                        <p:tgtEl>
                                          <p:spTgt spid="6"/>
                                        </p:tgtEl>
                                      </p:cBhvr>
                                    </p:animEffect>
                                    <p:anim calcmode="lin" valueType="num">
                                      <p:cBhvr>
                                        <p:cTn id="39" dur="1000" fill="hold"/>
                                        <p:tgtEl>
                                          <p:spTgt spid="6"/>
                                        </p:tgtEl>
                                        <p:attrNameLst>
                                          <p:attrName>ppt_x</p:attrName>
                                        </p:attrNameLst>
                                      </p:cBhvr>
                                      <p:tavLst>
                                        <p:tav tm="0">
                                          <p:val>
                                            <p:strVal val="#ppt_x"/>
                                          </p:val>
                                        </p:tav>
                                        <p:tav tm="100000">
                                          <p:val>
                                            <p:strVal val="#ppt_x"/>
                                          </p:val>
                                        </p:tav>
                                      </p:tavLst>
                                    </p:anim>
                                    <p:anim calcmode="lin" valueType="num">
                                      <p:cBhvr>
                                        <p:cTn id="4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build="p" animBg="1"/>
      <p:bldP spid="5" grpId="0"/>
      <p:bldP spid="6" grpId="0"/>
    </p:bld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457200" y="228600"/>
            <a:ext cx="8229600" cy="1143000"/>
          </a:xfrm>
        </p:spPr>
        <p:txBody>
          <a:bodyPr/>
          <a:lstStyle/>
          <a:p>
            <a:r>
              <a:rPr lang="en-US" dirty="0" smtClean="0"/>
              <a:t>Articles</a:t>
            </a:r>
          </a:p>
        </p:txBody>
      </p:sp>
      <p:sp>
        <p:nvSpPr>
          <p:cNvPr id="7171" name="Content Placeholder 2"/>
          <p:cNvSpPr>
            <a:spLocks noGrp="1"/>
          </p:cNvSpPr>
          <p:nvPr>
            <p:ph idx="1"/>
          </p:nvPr>
        </p:nvSpPr>
        <p:spPr>
          <a:xfrm>
            <a:off x="762000" y="2332037"/>
            <a:ext cx="8382000" cy="4525963"/>
          </a:xfrm>
        </p:spPr>
        <p:txBody>
          <a:bodyPr/>
          <a:lstStyle/>
          <a:p>
            <a:r>
              <a:rPr lang="en-US" sz="2400" dirty="0" smtClean="0">
                <a:hlinkClick r:id="rId2"/>
              </a:rPr>
              <a:t>http://www.usatoday.com/story/money/business/2013/01/28/buffalo-chicken-wings-prices-rising/1846087/</a:t>
            </a:r>
            <a:endParaRPr lang="en-US" sz="2400" dirty="0" smtClean="0"/>
          </a:p>
          <a:p>
            <a:endParaRPr lang="en-US" sz="2400" dirty="0" smtClean="0"/>
          </a:p>
        </p:txBody>
      </p:sp>
    </p:spTree>
  </p:cSld>
  <p:clrMapOvr>
    <a:masterClrMapping/>
  </p:clrMapOvr>
  <p:transition spd="slow"/>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7654" name="Picture 6" descr="http://hybridfueltech.com/media/cartoon.jpg"/>
          <p:cNvPicPr>
            <a:picLocks noChangeAspect="1" noChangeArrowheads="1"/>
          </p:cNvPicPr>
          <p:nvPr/>
        </p:nvPicPr>
        <p:blipFill>
          <a:blip r:embed="rId2" cstate="print"/>
          <a:srcRect t="3909"/>
          <a:stretch>
            <a:fillRect/>
          </a:stretch>
        </p:blipFill>
        <p:spPr bwMode="auto">
          <a:xfrm>
            <a:off x="1143000" y="1676400"/>
            <a:ext cx="7500655" cy="455301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00354" name="Rectangle 2"/>
          <p:cNvSpPr>
            <a:spLocks noGrp="1" noChangeArrowheads="1"/>
          </p:cNvSpPr>
          <p:nvPr>
            <p:ph type="title"/>
          </p:nvPr>
        </p:nvSpPr>
        <p:spPr>
          <a:xfrm>
            <a:off x="1066800" y="-76200"/>
            <a:ext cx="7378700" cy="762000"/>
          </a:xfrm>
        </p:spPr>
        <p:txBody>
          <a:bodyPr/>
          <a:lstStyle/>
          <a:p>
            <a:pPr eaLnBrk="1" hangingPunct="1"/>
            <a:r>
              <a:rPr lang="en-US" sz="4000" b="1" dirty="0" smtClean="0">
                <a:solidFill>
                  <a:srgbClr val="C00000"/>
                </a:solidFill>
                <a:cs typeface="Arial" pitchFamily="34" charset="0"/>
              </a:rPr>
              <a:t>Extra Credit Questions</a:t>
            </a:r>
          </a:p>
        </p:txBody>
      </p:sp>
      <p:sp>
        <p:nvSpPr>
          <p:cNvPr id="6" name="Rectangle 3"/>
          <p:cNvSpPr txBox="1">
            <a:spLocks noChangeArrowheads="1"/>
          </p:cNvSpPr>
          <p:nvPr/>
        </p:nvSpPr>
        <p:spPr>
          <a:xfrm>
            <a:off x="0" y="609600"/>
            <a:ext cx="9144000" cy="1524000"/>
          </a:xfrm>
          <a:prstGeom prst="rect">
            <a:avLst/>
          </a:prstGeom>
          <a:solidFill>
            <a:schemeClr val="bg1"/>
          </a:solidFill>
        </p:spPr>
        <p:txBody>
          <a:bodyPr/>
          <a:lstStyle/>
          <a:p>
            <a:pPr marL="495300" indent="-495300" fontAlgn="auto">
              <a:lnSpc>
                <a:spcPct val="90000"/>
              </a:lnSpc>
              <a:spcBef>
                <a:spcPct val="20000"/>
              </a:spcBef>
              <a:spcAft>
                <a:spcPts val="0"/>
              </a:spcAft>
              <a:buClr>
                <a:schemeClr val="accent3">
                  <a:lumMod val="50000"/>
                </a:schemeClr>
              </a:buClr>
              <a:buSzPct val="90000"/>
              <a:buFont typeface="+mj-lt"/>
              <a:buAutoNum type="arabicPeriod"/>
              <a:defRPr/>
            </a:pPr>
            <a:r>
              <a:rPr lang="en-US" sz="2600" dirty="0" smtClean="0">
                <a:solidFill>
                  <a:srgbClr val="003300"/>
                </a:solidFill>
                <a:latin typeface="Calibri" pitchFamily="34" charset="0"/>
                <a:cs typeface="Calibri" pitchFamily="34" charset="0"/>
              </a:rPr>
              <a:t>Draw two graphs showing the difference between a change in quantity supplied and a change in supply.</a:t>
            </a:r>
          </a:p>
          <a:p>
            <a:pPr marL="495300" indent="-495300" fontAlgn="auto">
              <a:lnSpc>
                <a:spcPct val="90000"/>
              </a:lnSpc>
              <a:spcBef>
                <a:spcPct val="20000"/>
              </a:spcBef>
              <a:spcAft>
                <a:spcPts val="0"/>
              </a:spcAft>
              <a:buClr>
                <a:schemeClr val="accent3">
                  <a:lumMod val="50000"/>
                </a:schemeClr>
              </a:buClr>
              <a:buSzPct val="90000"/>
              <a:buFont typeface="+mj-lt"/>
              <a:buAutoNum type="arabicPeriod"/>
              <a:defRPr/>
            </a:pPr>
            <a:r>
              <a:rPr lang="en-US" sz="2600" dirty="0" smtClean="0">
                <a:solidFill>
                  <a:srgbClr val="003300"/>
                </a:solidFill>
                <a:latin typeface="Calibri" pitchFamily="34" charset="0"/>
                <a:cs typeface="Calibri" pitchFamily="34" charset="0"/>
              </a:rPr>
              <a:t>Explain how the cartoon relates to supply and demand.</a:t>
            </a:r>
          </a:p>
          <a:p>
            <a:pPr marL="495300" indent="-495300" fontAlgn="auto">
              <a:lnSpc>
                <a:spcPct val="90000"/>
              </a:lnSpc>
              <a:spcBef>
                <a:spcPct val="20000"/>
              </a:spcBef>
              <a:spcAft>
                <a:spcPts val="0"/>
              </a:spcAft>
              <a:buClr>
                <a:schemeClr val="accent3">
                  <a:lumMod val="50000"/>
                </a:schemeClr>
              </a:buClr>
              <a:buSzPct val="90000"/>
              <a:buFont typeface="+mj-lt"/>
              <a:buAutoNum type="arabicPeriod"/>
              <a:defRPr/>
            </a:pPr>
            <a:endParaRPr lang="en-US" sz="2600" dirty="0">
              <a:solidFill>
                <a:srgbClr val="003366"/>
              </a:solidFill>
              <a:latin typeface="Calibri" pitchFamily="34" charset="0"/>
              <a:cs typeface="Calibri" pitchFamily="34" charset="0"/>
            </a:endParaRPr>
          </a:p>
        </p:txBody>
      </p:sp>
    </p:spTree>
  </p:cSld>
  <p:clrMapOvr>
    <a:masterClrMapping/>
  </p:clrMapOvr>
  <p:transition/>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Extra Credit</a:t>
            </a:r>
            <a:endParaRPr lang="en-US" dirty="0"/>
          </a:p>
        </p:txBody>
      </p:sp>
      <p:sp>
        <p:nvSpPr>
          <p:cNvPr id="3" name="Content Placeholder 2"/>
          <p:cNvSpPr>
            <a:spLocks noGrp="1"/>
          </p:cNvSpPr>
          <p:nvPr>
            <p:ph idx="1"/>
          </p:nvPr>
        </p:nvSpPr>
        <p:spPr/>
        <p:txBody>
          <a:bodyPr/>
          <a:lstStyle/>
          <a:p>
            <a:r>
              <a:rPr lang="en-US" sz="1800" dirty="0" smtClean="0"/>
              <a:t>Suppose we are analyzing the market for soccer shoes. Using a correctly labeled</a:t>
            </a:r>
          </a:p>
          <a:p>
            <a:r>
              <a:rPr lang="en-US" sz="1800" dirty="0" smtClean="0"/>
              <a:t>graph, illustrate the impact each of the following would have on demand or supply.</a:t>
            </a:r>
          </a:p>
          <a:p>
            <a:r>
              <a:rPr lang="en-US" sz="1800" dirty="0" smtClean="0"/>
              <a:t>Also, show how equilibrium price and equilibrium quantity would change.</a:t>
            </a:r>
          </a:p>
          <a:p>
            <a:r>
              <a:rPr lang="en-US" sz="1800" dirty="0" smtClean="0"/>
              <a:t>a. Soccer season begins and people flock the local stores in search of soccer shoes.</a:t>
            </a:r>
          </a:p>
          <a:p>
            <a:r>
              <a:rPr lang="en-US" sz="1800" dirty="0" smtClean="0"/>
              <a:t>b. Soccer season ends and people start playing basketball. </a:t>
            </a:r>
          </a:p>
          <a:p>
            <a:r>
              <a:rPr lang="en-US" sz="1800" dirty="0" smtClean="0"/>
              <a:t>c. Originally Nike was the only company producing soccer shoes. Now, Adidas, </a:t>
            </a:r>
            <a:r>
              <a:rPr lang="en-US" sz="1800" dirty="0" err="1" smtClean="0"/>
              <a:t>Umbro</a:t>
            </a:r>
            <a:r>
              <a:rPr lang="en-US" sz="1800" dirty="0" smtClean="0"/>
              <a:t>, Puma, and </a:t>
            </a:r>
            <a:r>
              <a:rPr lang="en-US" sz="1800" dirty="0" err="1" smtClean="0"/>
              <a:t>Cappa</a:t>
            </a:r>
            <a:r>
              <a:rPr lang="en-US" sz="1800" dirty="0" smtClean="0"/>
              <a:t> enter the market. </a:t>
            </a:r>
          </a:p>
          <a:p>
            <a:r>
              <a:rPr lang="en-US" sz="1800" dirty="0" smtClean="0"/>
              <a:t>d. The cost of leather, an input for production increases 50% because of supply shocks in the cattle industry.</a:t>
            </a:r>
          </a:p>
          <a:p>
            <a:endParaRPr lang="en-US" sz="1800" dirty="0"/>
          </a:p>
        </p:txBody>
      </p:sp>
      <p:sp>
        <p:nvSpPr>
          <p:cNvPr id="4" name="Rectangle 3"/>
          <p:cNvSpPr/>
          <p:nvPr/>
        </p:nvSpPr>
        <p:spPr>
          <a:xfrm>
            <a:off x="2286000" y="-17807583"/>
            <a:ext cx="4572000" cy="5632311"/>
          </a:xfrm>
          <a:prstGeom prst="rect">
            <a:avLst/>
          </a:prstGeom>
        </p:spPr>
        <p:txBody>
          <a:bodyPr>
            <a:spAutoFit/>
          </a:bodyPr>
          <a:lstStyle/>
          <a:p>
            <a:r>
              <a:rPr lang="en-US" sz="2000" dirty="0" smtClean="0"/>
              <a:t>Suppose we are analyzing the market for soccer shoes. Using a correctly labeled</a:t>
            </a:r>
          </a:p>
          <a:p>
            <a:r>
              <a:rPr lang="en-US" sz="2000" dirty="0" smtClean="0"/>
              <a:t>graph, illustrate the impact each of the following would have on demand or supply.</a:t>
            </a:r>
          </a:p>
          <a:p>
            <a:r>
              <a:rPr lang="en-US" sz="2000" dirty="0" smtClean="0"/>
              <a:t>Also, show how equilibrium price and equilibrium quantity would change.</a:t>
            </a:r>
          </a:p>
          <a:p>
            <a:r>
              <a:rPr lang="en-US" sz="2000" dirty="0" smtClean="0"/>
              <a:t>a. Soccer season begins and people flock the local stores in search of soccer shoes.</a:t>
            </a:r>
          </a:p>
          <a:p>
            <a:r>
              <a:rPr lang="en-US" sz="2000" dirty="0" smtClean="0"/>
              <a:t>b. Soccer season ends and people start playing basketball. </a:t>
            </a:r>
          </a:p>
          <a:p>
            <a:r>
              <a:rPr lang="en-US" sz="2000" dirty="0" smtClean="0"/>
              <a:t>c. Originally Nike was the only company producing soccer shoes. Now, Adidas, </a:t>
            </a:r>
            <a:r>
              <a:rPr lang="en-US" sz="2000" dirty="0" err="1" smtClean="0"/>
              <a:t>Umbro</a:t>
            </a:r>
            <a:r>
              <a:rPr lang="en-US" sz="2000" dirty="0" smtClean="0"/>
              <a:t>, Puma, and </a:t>
            </a:r>
            <a:r>
              <a:rPr lang="en-US" sz="2000" dirty="0" err="1" smtClean="0"/>
              <a:t>Cappa</a:t>
            </a:r>
            <a:r>
              <a:rPr lang="en-US" sz="2000" dirty="0" smtClean="0"/>
              <a:t> enter the market. </a:t>
            </a:r>
          </a:p>
          <a:p>
            <a:r>
              <a:rPr lang="en-US" sz="2000" dirty="0" smtClean="0"/>
              <a:t>d. The cost of leather, an input for production increases 50% because of supply shocks in the cattle industry.</a:t>
            </a:r>
          </a:p>
        </p:txBody>
      </p:sp>
    </p:spTree>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1371600" y="838200"/>
            <a:ext cx="7696200" cy="1143000"/>
          </a:xfrm>
        </p:spPr>
        <p:txBody>
          <a:bodyPr/>
          <a:lstStyle/>
          <a:p>
            <a:pPr eaLnBrk="1" hangingPunct="1"/>
            <a:r>
              <a:rPr lang="en-US" sz="2400" smtClean="0">
                <a:solidFill>
                  <a:schemeClr val="folHlink"/>
                </a:solidFill>
                <a:latin typeface="Arial" pitchFamily="34" charset="0"/>
                <a:cs typeface="Arial" pitchFamily="34" charset="0"/>
              </a:rPr>
              <a:t>Application – Average Supply of </a:t>
            </a:r>
            <a:br>
              <a:rPr lang="en-US" sz="2400" smtClean="0">
                <a:solidFill>
                  <a:schemeClr val="folHlink"/>
                </a:solidFill>
                <a:latin typeface="Arial" pitchFamily="34" charset="0"/>
                <a:cs typeface="Arial" pitchFamily="34" charset="0"/>
              </a:rPr>
            </a:br>
            <a:r>
              <a:rPr lang="en-US" sz="2400" smtClean="0">
                <a:solidFill>
                  <a:schemeClr val="folHlink"/>
                </a:solidFill>
                <a:latin typeface="Arial" pitchFamily="34" charset="0"/>
                <a:cs typeface="Arial" pitchFamily="34" charset="0"/>
              </a:rPr>
              <a:t>Specialty Coffee in Southeast Georgia </a:t>
            </a:r>
          </a:p>
        </p:txBody>
      </p:sp>
      <p:graphicFrame>
        <p:nvGraphicFramePr>
          <p:cNvPr id="140291" name="Group 3"/>
          <p:cNvGraphicFramePr>
            <a:graphicFrameLocks noGrp="1"/>
          </p:cNvGraphicFramePr>
          <p:nvPr/>
        </p:nvGraphicFramePr>
        <p:xfrm>
          <a:off x="762000" y="3581400"/>
          <a:ext cx="2438400" cy="3076530"/>
        </p:xfrm>
        <a:graphic>
          <a:graphicData uri="http://schemas.openxmlformats.org/drawingml/2006/table">
            <a:tbl>
              <a:tblPr/>
              <a:tblGrid>
                <a:gridCol w="1219200">
                  <a:extLst>
                    <a:ext uri="{9D8B030D-6E8A-4147-A177-3AD203B41FA5}">
                      <a16:colId xmlns:a16="http://schemas.microsoft.com/office/drawing/2014/main" val="20000"/>
                    </a:ext>
                  </a:extLst>
                </a:gridCol>
                <a:gridCol w="1219200">
                  <a:extLst>
                    <a:ext uri="{9D8B030D-6E8A-4147-A177-3AD203B41FA5}">
                      <a16:colId xmlns:a16="http://schemas.microsoft.com/office/drawing/2014/main" val="20001"/>
                    </a:ext>
                  </a:extLst>
                </a:gridCol>
              </a:tblGrid>
              <a:tr h="510275">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dirty="0" smtClean="0">
                          <a:ln>
                            <a:noFill/>
                          </a:ln>
                          <a:solidFill>
                            <a:srgbClr val="000000"/>
                          </a:solidFill>
                          <a:effectLst/>
                          <a:latin typeface="Times New Roman" pitchFamily="18" charset="0"/>
                        </a:rPr>
                        <a:t>Price  of Coffee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600" b="0" i="0" u="none" strike="noStrike" cap="none" normalizeH="0" baseline="0" dirty="0" smtClean="0">
                          <a:ln>
                            <a:noFill/>
                          </a:ln>
                          <a:solidFill>
                            <a:srgbClr val="000000"/>
                          </a:solidFill>
                          <a:effectLst/>
                          <a:latin typeface="Times New Roman" pitchFamily="18" charset="0"/>
                        </a:rPr>
                        <a:t>Early 2000’s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06075">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dirty="0" smtClean="0">
                          <a:ln>
                            <a:noFill/>
                          </a:ln>
                          <a:solidFill>
                            <a:srgbClr val="000000"/>
                          </a:solidFill>
                          <a:effectLst/>
                          <a:latin typeface="Times New Roman" pitchFamily="18" charset="0"/>
                        </a:rPr>
                        <a:t>$3.00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dirty="0" smtClean="0">
                          <a:ln>
                            <a:noFill/>
                          </a:ln>
                          <a:solidFill>
                            <a:srgbClr val="000000"/>
                          </a:solidFill>
                          <a:effectLst/>
                          <a:latin typeface="Times New Roman" pitchFamily="18" charset="0"/>
                        </a:rPr>
                        <a:t>10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06075">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dirty="0" smtClean="0">
                          <a:ln>
                            <a:noFill/>
                          </a:ln>
                          <a:solidFill>
                            <a:srgbClr val="000000"/>
                          </a:solidFill>
                          <a:effectLst/>
                          <a:latin typeface="Times New Roman" pitchFamily="18" charset="0"/>
                        </a:rPr>
                        <a:t>2.50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dirty="0" smtClean="0">
                          <a:ln>
                            <a:noFill/>
                          </a:ln>
                          <a:solidFill>
                            <a:srgbClr val="000000"/>
                          </a:solidFill>
                          <a:effectLst/>
                          <a:latin typeface="Times New Roman" pitchFamily="18" charset="0"/>
                        </a:rPr>
                        <a:t>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06075">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dirty="0" smtClean="0">
                          <a:ln>
                            <a:noFill/>
                          </a:ln>
                          <a:solidFill>
                            <a:srgbClr val="000000"/>
                          </a:solidFill>
                          <a:effectLst/>
                          <a:latin typeface="Times New Roman" pitchFamily="18" charset="0"/>
                        </a:rPr>
                        <a:t>2.00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dirty="0" smtClean="0">
                          <a:ln>
                            <a:noFill/>
                          </a:ln>
                          <a:solidFill>
                            <a:srgbClr val="000000"/>
                          </a:solidFill>
                          <a:effectLst/>
                          <a:latin typeface="Times New Roman" pitchFamily="18" charset="0"/>
                        </a:rPr>
                        <a:t>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06075">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dirty="0" smtClean="0">
                          <a:ln>
                            <a:noFill/>
                          </a:ln>
                          <a:solidFill>
                            <a:srgbClr val="000000"/>
                          </a:solidFill>
                          <a:effectLst/>
                          <a:latin typeface="Times New Roman" pitchFamily="18" charset="0"/>
                        </a:rPr>
                        <a:t>1.50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dirty="0" smtClean="0">
                          <a:ln>
                            <a:noFill/>
                          </a:ln>
                          <a:solidFill>
                            <a:srgbClr val="000000"/>
                          </a:solidFill>
                          <a:effectLst/>
                          <a:latin typeface="Times New Roman" pitchFamily="18" charset="0"/>
                        </a:rPr>
                        <a:t>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06075">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dirty="0" smtClean="0">
                          <a:ln>
                            <a:noFill/>
                          </a:ln>
                          <a:solidFill>
                            <a:srgbClr val="000000"/>
                          </a:solidFill>
                          <a:effectLst/>
                          <a:latin typeface="Times New Roman" pitchFamily="18" charset="0"/>
                        </a:rPr>
                        <a:t>1.00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dirty="0" smtClean="0">
                          <a:ln>
                            <a:noFill/>
                          </a:ln>
                          <a:solidFill>
                            <a:srgbClr val="000000"/>
                          </a:solidFill>
                          <a:effectLst/>
                          <a:latin typeface="Times New Roman" pitchFamily="18" charset="0"/>
                        </a:rPr>
                        <a:t>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06075">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dirty="0" smtClean="0">
                          <a:ln>
                            <a:noFill/>
                          </a:ln>
                          <a:solidFill>
                            <a:srgbClr val="000000"/>
                          </a:solidFill>
                          <a:effectLst/>
                          <a:latin typeface="Times New Roman" pitchFamily="18" charset="0"/>
                        </a:rPr>
                        <a:t>.50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dirty="0" smtClean="0">
                          <a:ln>
                            <a:noFill/>
                          </a:ln>
                          <a:solidFill>
                            <a:srgbClr val="000000"/>
                          </a:solidFill>
                          <a:effectLst/>
                          <a:latin typeface="Times New Roman" pitchFamily="18" charset="0"/>
                        </a:rPr>
                        <a:t>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graphicFrame>
        <p:nvGraphicFramePr>
          <p:cNvPr id="140321" name="Group 33"/>
          <p:cNvGraphicFramePr>
            <a:graphicFrameLocks noGrp="1"/>
          </p:cNvGraphicFramePr>
          <p:nvPr/>
        </p:nvGraphicFramePr>
        <p:xfrm>
          <a:off x="3200400" y="3581400"/>
          <a:ext cx="1283368" cy="3076530"/>
        </p:xfrm>
        <a:graphic>
          <a:graphicData uri="http://schemas.openxmlformats.org/drawingml/2006/table">
            <a:tbl>
              <a:tblPr/>
              <a:tblGrid>
                <a:gridCol w="1283368">
                  <a:extLst>
                    <a:ext uri="{9D8B030D-6E8A-4147-A177-3AD203B41FA5}">
                      <a16:colId xmlns:a16="http://schemas.microsoft.com/office/drawing/2014/main" val="20000"/>
                    </a:ext>
                  </a:extLst>
                </a:gridCol>
              </a:tblGrid>
              <a:tr h="510275">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dirty="0" smtClean="0">
                          <a:ln>
                            <a:noFill/>
                          </a:ln>
                          <a:solidFill>
                            <a:srgbClr val="000000"/>
                          </a:solidFill>
                          <a:effectLst/>
                          <a:latin typeface="Times New Roman" pitchFamily="18" charset="0"/>
                        </a:rPr>
                        <a:t>Late </a:t>
                      </a:r>
                      <a:br>
                        <a:rPr kumimoji="0" lang="en-US" sz="1800" b="0" i="0" u="none" strike="noStrike" cap="none" normalizeH="0" baseline="0" dirty="0" smtClean="0">
                          <a:ln>
                            <a:noFill/>
                          </a:ln>
                          <a:solidFill>
                            <a:srgbClr val="000000"/>
                          </a:solidFill>
                          <a:effectLst/>
                          <a:latin typeface="Times New Roman" pitchFamily="18" charset="0"/>
                        </a:rPr>
                      </a:br>
                      <a:r>
                        <a:rPr kumimoji="0" lang="en-US" sz="1800" b="0" i="0" u="none" strike="noStrike" cap="none" normalizeH="0" baseline="0" dirty="0" smtClean="0">
                          <a:ln>
                            <a:noFill/>
                          </a:ln>
                          <a:solidFill>
                            <a:srgbClr val="000000"/>
                          </a:solidFill>
                          <a:effectLst/>
                          <a:latin typeface="Times New Roman" pitchFamily="18" charset="0"/>
                        </a:rPr>
                        <a:t>2000’s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06075">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0" i="0" u="none" strike="noStrike" cap="none" normalizeH="0" baseline="0" dirty="0" smtClean="0">
                          <a:ln>
                            <a:noFill/>
                          </a:ln>
                          <a:solidFill>
                            <a:srgbClr val="000000"/>
                          </a:solidFill>
                          <a:effectLst/>
                          <a:latin typeface="Times New Roman" pitchFamily="18" charset="0"/>
                        </a:rPr>
                        <a:t>12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06075">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0" i="0" u="none" strike="noStrike" cap="none" normalizeH="0" baseline="0" dirty="0" smtClean="0">
                          <a:ln>
                            <a:noFill/>
                          </a:ln>
                          <a:solidFill>
                            <a:srgbClr val="000000"/>
                          </a:solidFill>
                          <a:effectLst/>
                          <a:latin typeface="Times New Roman" pitchFamily="18" charset="0"/>
                        </a:rPr>
                        <a:t>10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06075">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0" i="0" u="none" strike="noStrike" cap="none" normalizeH="0" baseline="0" dirty="0" smtClean="0">
                          <a:ln>
                            <a:noFill/>
                          </a:ln>
                          <a:solidFill>
                            <a:srgbClr val="000000"/>
                          </a:solidFill>
                          <a:effectLst/>
                          <a:latin typeface="Times New Roman" pitchFamily="18" charset="0"/>
                        </a:rPr>
                        <a:t>8</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06075">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0" i="0" u="none" strike="noStrike" cap="none" normalizeH="0" baseline="0" dirty="0" smtClean="0">
                          <a:ln>
                            <a:noFill/>
                          </a:ln>
                          <a:solidFill>
                            <a:srgbClr val="000000"/>
                          </a:solidFill>
                          <a:effectLst/>
                          <a:latin typeface="Times New Roman" pitchFamily="18" charset="0"/>
                        </a:rPr>
                        <a:t>6</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06075">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0" i="0" u="none" strike="noStrike" cap="none" normalizeH="0" baseline="0" dirty="0" smtClean="0">
                          <a:ln>
                            <a:noFill/>
                          </a:ln>
                          <a:solidFill>
                            <a:srgbClr val="000000"/>
                          </a:solidFill>
                          <a:effectLst/>
                          <a:latin typeface="Times New Roman" pitchFamily="18" charset="0"/>
                        </a:rPr>
                        <a:t>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06075">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0" i="0" u="none" strike="noStrike" cap="none" normalizeH="0" baseline="0" dirty="0" smtClean="0">
                          <a:ln>
                            <a:noFill/>
                          </a:ln>
                          <a:solidFill>
                            <a:srgbClr val="000000"/>
                          </a:solidFill>
                          <a:effectLst/>
                          <a:latin typeface="Times New Roman" pitchFamily="18" charset="0"/>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
        <p:nvSpPr>
          <p:cNvPr id="5" name="Rectangle 2"/>
          <p:cNvSpPr txBox="1">
            <a:spLocks noChangeArrowheads="1"/>
          </p:cNvSpPr>
          <p:nvPr/>
        </p:nvSpPr>
        <p:spPr bwMode="auto">
          <a:xfrm>
            <a:off x="762000" y="2209800"/>
            <a:ext cx="8077200" cy="1143000"/>
          </a:xfrm>
          <a:prstGeom prst="rect">
            <a:avLst/>
          </a:prstGeom>
          <a:noFill/>
          <a:ln w="9525">
            <a:noFill/>
            <a:miter lim="800000"/>
            <a:headEnd/>
            <a:tailEnd/>
          </a:ln>
        </p:spPr>
        <p:txBody>
          <a:bodyPr anchor="ctr"/>
          <a:lstStyle/>
          <a:p>
            <a:pPr>
              <a:lnSpc>
                <a:spcPct val="85000"/>
              </a:lnSpc>
              <a:buFontTx/>
              <a:buChar char="•"/>
              <a:defRPr/>
            </a:pPr>
            <a:r>
              <a:rPr lang="en-US" sz="1700" kern="0" dirty="0">
                <a:latin typeface="Calibri" pitchFamily="34" charset="0"/>
                <a:ea typeface="+mj-ea"/>
                <a:cs typeface="Arial" pitchFamily="34" charset="0"/>
              </a:rPr>
              <a:t>Plot the supply schedules below on the same graph. The schedules represents the market supply for coffee during the early 2000’s at various price points. During the late 2000’s the demand for specialty coffee became increasingly popular. As a result a number of companies such as McDonalds and Joe’s Coffee entered the marketplace. During the late 2000’s, the federal government placed major taxes on coffee beans, which increased a the cost for a basic input and had an effect on specialty coffee suppliers.  </a:t>
            </a:r>
          </a:p>
        </p:txBody>
      </p:sp>
      <p:graphicFrame>
        <p:nvGraphicFramePr>
          <p:cNvPr id="6" name="Table 5"/>
          <p:cNvGraphicFramePr>
            <a:graphicFrameLocks noGrp="1"/>
          </p:cNvGraphicFramePr>
          <p:nvPr/>
        </p:nvGraphicFramePr>
        <p:xfrm>
          <a:off x="4495800" y="3582988"/>
          <a:ext cx="1371600" cy="3076530"/>
        </p:xfrm>
        <a:graphic>
          <a:graphicData uri="http://schemas.openxmlformats.org/drawingml/2006/table">
            <a:tbl>
              <a:tblPr/>
              <a:tblGrid>
                <a:gridCol w="1371600">
                  <a:extLst>
                    <a:ext uri="{9D8B030D-6E8A-4147-A177-3AD203B41FA5}">
                      <a16:colId xmlns:a16="http://schemas.microsoft.com/office/drawing/2014/main" val="20000"/>
                    </a:ext>
                  </a:extLst>
                </a:gridCol>
              </a:tblGrid>
              <a:tr h="510275">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dirty="0" smtClean="0">
                          <a:ln>
                            <a:noFill/>
                          </a:ln>
                          <a:solidFill>
                            <a:srgbClr val="000000"/>
                          </a:solidFill>
                          <a:effectLst/>
                          <a:latin typeface="Times New Roman" pitchFamily="18" charset="0"/>
                        </a:rPr>
                        <a:t>Coffee bean</a:t>
                      </a:r>
                      <a:br>
                        <a:rPr kumimoji="0" lang="en-US" sz="1800" b="0" i="0" u="none" strike="noStrike" cap="none" normalizeH="0" baseline="0" dirty="0" smtClean="0">
                          <a:ln>
                            <a:noFill/>
                          </a:ln>
                          <a:solidFill>
                            <a:srgbClr val="000000"/>
                          </a:solidFill>
                          <a:effectLst/>
                          <a:latin typeface="Times New Roman" pitchFamily="18" charset="0"/>
                        </a:rPr>
                      </a:br>
                      <a:r>
                        <a:rPr kumimoji="0" lang="en-US" sz="1800" b="0" i="0" u="none" strike="noStrike" cap="none" normalizeH="0" baseline="0" dirty="0" smtClean="0">
                          <a:ln>
                            <a:noFill/>
                          </a:ln>
                          <a:solidFill>
                            <a:srgbClr val="000000"/>
                          </a:solidFill>
                          <a:effectLst/>
                          <a:latin typeface="Times New Roman" pitchFamily="18" charset="0"/>
                        </a:rPr>
                        <a:t>Increase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06075">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0" i="0" u="none" strike="noStrike" cap="none" normalizeH="0" baseline="0" dirty="0" smtClean="0">
                          <a:ln>
                            <a:noFill/>
                          </a:ln>
                          <a:solidFill>
                            <a:srgbClr val="000000"/>
                          </a:solidFill>
                          <a:effectLst/>
                          <a:latin typeface="Times New Roman" pitchFamily="18" charset="0"/>
                        </a:rPr>
                        <a:t>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06075">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0" i="0" u="none" strike="noStrike" cap="none" normalizeH="0" baseline="0" dirty="0" smtClean="0">
                          <a:ln>
                            <a:noFill/>
                          </a:ln>
                          <a:solidFill>
                            <a:srgbClr val="000000"/>
                          </a:solidFill>
                          <a:effectLst/>
                          <a:latin typeface="Times New Roman" pitchFamily="18" charset="0"/>
                        </a:rPr>
                        <a:t>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06075">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0" i="0" u="none" strike="noStrike" cap="none" normalizeH="0" baseline="0" dirty="0" smtClean="0">
                          <a:ln>
                            <a:noFill/>
                          </a:ln>
                          <a:solidFill>
                            <a:srgbClr val="000000"/>
                          </a:solidFill>
                          <a:effectLst/>
                          <a:latin typeface="Times New Roman" pitchFamily="18" charset="0"/>
                        </a:rPr>
                        <a:t>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06075">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0" i="0" u="none" strike="noStrike" cap="none" normalizeH="0" baseline="0" dirty="0" smtClean="0">
                          <a:ln>
                            <a:noFill/>
                          </a:ln>
                          <a:solidFill>
                            <a:srgbClr val="000000"/>
                          </a:solidFill>
                          <a:effectLst/>
                          <a:latin typeface="Times New Roman" pitchFamily="18" charset="0"/>
                        </a:rPr>
                        <a:t>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06075">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0" i="0" u="none" strike="noStrike" cap="none" normalizeH="0" baseline="0" dirty="0" smtClean="0">
                          <a:ln>
                            <a:noFill/>
                          </a:ln>
                          <a:solidFill>
                            <a:srgbClr val="000000"/>
                          </a:solidFill>
                          <a:effectLst/>
                          <a:latin typeface="Times New Roman" pitchFamily="18" charset="0"/>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06075">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0" i="0" u="none" strike="noStrike" cap="none" normalizeH="0" baseline="0" dirty="0" smtClean="0">
                          <a:ln>
                            <a:noFill/>
                          </a:ln>
                          <a:solidFill>
                            <a:srgbClr val="000000"/>
                          </a:solidFill>
                          <a:effectLst/>
                          <a:latin typeface="Times New Roman" pitchFamily="18" charset="0"/>
                        </a:rPr>
                        <a:t>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pic>
        <p:nvPicPr>
          <p:cNvPr id="24642" name="Picture 75" descr="http://blogs.menupages.com/southflorida/Starbucks-logo.gif"/>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7772400" y="304800"/>
            <a:ext cx="1200150" cy="1219200"/>
          </a:xfrm>
          <a:prstGeom prst="rect">
            <a:avLst/>
          </a:prstGeom>
          <a:noFill/>
          <a:ln w="9525">
            <a:noFill/>
            <a:miter lim="800000"/>
            <a:headEnd/>
            <a:tailEnd/>
          </a:ln>
        </p:spPr>
      </p:pic>
      <p:pic>
        <p:nvPicPr>
          <p:cNvPr id="24643" name="Picture 77" descr="http://keetsa.com/blog/wp-content/uploads/2008/05/mcafe.gif"/>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447800" y="304800"/>
            <a:ext cx="1447800" cy="1447800"/>
          </a:xfrm>
          <a:prstGeom prst="rect">
            <a:avLst/>
          </a:prstGeom>
          <a:noFill/>
          <a:ln w="9525">
            <a:noFill/>
            <a:miter lim="800000"/>
            <a:headEnd/>
            <a:tailEnd/>
          </a:ln>
        </p:spPr>
      </p:pic>
      <p:pic>
        <p:nvPicPr>
          <p:cNvPr id="24644" name="Picture 70"/>
          <p:cNvPicPr>
            <a:picLocks noChangeAspect="1" noChangeArrowheads="1"/>
          </p:cNvPicPr>
          <p:nvPr/>
        </p:nvPicPr>
        <p:blipFill>
          <a:blip r:embed="rId4" cstate="print"/>
          <a:srcRect l="43750" t="29167" r="9375" b="1042"/>
          <a:stretch>
            <a:fillRect/>
          </a:stretch>
        </p:blipFill>
        <p:spPr bwMode="auto">
          <a:xfrm>
            <a:off x="5943600" y="3454400"/>
            <a:ext cx="3048000" cy="3403600"/>
          </a:xfrm>
          <a:prstGeom prst="rect">
            <a:avLst/>
          </a:prstGeom>
          <a:noFill/>
          <a:ln w="9525">
            <a:noFill/>
            <a:miter lim="800000"/>
            <a:headEnd/>
            <a:tailEnd/>
          </a:ln>
        </p:spPr>
      </p:pic>
      <p:sp>
        <p:nvSpPr>
          <p:cNvPr id="24645" name="Rectangle 35"/>
          <p:cNvSpPr>
            <a:spLocks noChangeArrowheads="1"/>
          </p:cNvSpPr>
          <p:nvPr/>
        </p:nvSpPr>
        <p:spPr bwMode="auto">
          <a:xfrm>
            <a:off x="7010400" y="3429000"/>
            <a:ext cx="2133600" cy="685800"/>
          </a:xfrm>
          <a:prstGeom prst="rect">
            <a:avLst/>
          </a:prstGeom>
          <a:solidFill>
            <a:schemeClr val="bg1"/>
          </a:solidFill>
          <a:ln w="9525" algn="ctr">
            <a:noFill/>
            <a:round/>
            <a:headEnd/>
            <a:tailEnd/>
          </a:ln>
        </p:spPr>
        <p:txBody>
          <a:bodyPr wrap="none"/>
          <a:lstStyle/>
          <a:p>
            <a:endParaRPr lang="en-US"/>
          </a:p>
        </p:txBody>
      </p:sp>
    </p:spTree>
  </p:cSld>
  <p:clrMapOvr>
    <a:masterClrMapping/>
  </p:clrMapOvr>
  <p:transition/>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7" name="Freeform 86"/>
          <p:cNvSpPr>
            <a:spLocks/>
          </p:cNvSpPr>
          <p:nvPr/>
        </p:nvSpPr>
        <p:spPr bwMode="auto">
          <a:xfrm>
            <a:off x="4751388" y="2286000"/>
            <a:ext cx="1268412" cy="3630613"/>
          </a:xfrm>
          <a:custGeom>
            <a:avLst/>
            <a:gdLst>
              <a:gd name="T0" fmla="*/ 0 w 998483"/>
              <a:gd name="T1" fmla="*/ 6866283 h 3510455"/>
              <a:gd name="T2" fmla="*/ 11340187 w 998483"/>
              <a:gd name="T3" fmla="*/ 5673937 h 3510455"/>
              <a:gd name="T4" fmla="*/ 28980848 w 998483"/>
              <a:gd name="T5" fmla="*/ 4317155 h 3510455"/>
              <a:gd name="T6" fmla="*/ 46621494 w 998483"/>
              <a:gd name="T7" fmla="*/ 3186472 h 3510455"/>
              <a:gd name="T8" fmla="*/ 66782035 w 998483"/>
              <a:gd name="T9" fmla="*/ 1706304 h 3510455"/>
              <a:gd name="T10" fmla="*/ 119704004 w 998483"/>
              <a:gd name="T11" fmla="*/ 0 h 3510455"/>
              <a:gd name="T12" fmla="*/ 0 60000 65536"/>
              <a:gd name="T13" fmla="*/ 0 60000 65536"/>
              <a:gd name="T14" fmla="*/ 0 60000 65536"/>
              <a:gd name="T15" fmla="*/ 0 60000 65536"/>
              <a:gd name="T16" fmla="*/ 0 60000 65536"/>
              <a:gd name="T17" fmla="*/ 0 60000 65536"/>
              <a:gd name="T18" fmla="*/ 0 w 998483"/>
              <a:gd name="T19" fmla="*/ 0 h 3510455"/>
              <a:gd name="T20" fmla="*/ 998483 w 998483"/>
              <a:gd name="T21" fmla="*/ 3510455 h 3510455"/>
            </a:gdLst>
            <a:ahLst/>
            <a:cxnLst>
              <a:cxn ang="T12">
                <a:pos x="T0" y="T1"/>
              </a:cxn>
              <a:cxn ang="T13">
                <a:pos x="T2" y="T3"/>
              </a:cxn>
              <a:cxn ang="T14">
                <a:pos x="T4" y="T5"/>
              </a:cxn>
              <a:cxn ang="T15">
                <a:pos x="T6" y="T7"/>
              </a:cxn>
              <a:cxn ang="T16">
                <a:pos x="T8" y="T9"/>
              </a:cxn>
              <a:cxn ang="T17">
                <a:pos x="T10" y="T11"/>
              </a:cxn>
            </a:cxnLst>
            <a:rect l="T18" t="T19" r="T20" b="T21"/>
            <a:pathLst>
              <a:path w="998483" h="3510455">
                <a:moveTo>
                  <a:pt x="0" y="3510455"/>
                </a:moveTo>
                <a:lnTo>
                  <a:pt x="94593" y="2900855"/>
                </a:lnTo>
                <a:lnTo>
                  <a:pt x="241738" y="2207172"/>
                </a:lnTo>
                <a:lnTo>
                  <a:pt x="388883" y="1629103"/>
                </a:lnTo>
                <a:lnTo>
                  <a:pt x="557048" y="872359"/>
                </a:lnTo>
                <a:lnTo>
                  <a:pt x="998483" y="0"/>
                </a:lnTo>
              </a:path>
            </a:pathLst>
          </a:custGeom>
          <a:solidFill>
            <a:schemeClr val="bg1"/>
          </a:solidFill>
          <a:ln w="22225" algn="ctr">
            <a:solidFill>
              <a:srgbClr val="C00000"/>
            </a:solidFill>
            <a:round/>
            <a:headEnd/>
            <a:tailEnd/>
          </a:ln>
        </p:spPr>
        <p:txBody>
          <a:bodyPr wrap="none"/>
          <a:lstStyle/>
          <a:p>
            <a:endParaRPr lang="en-US"/>
          </a:p>
        </p:txBody>
      </p:sp>
      <p:sp>
        <p:nvSpPr>
          <p:cNvPr id="86" name="Freeform 85"/>
          <p:cNvSpPr>
            <a:spLocks/>
          </p:cNvSpPr>
          <p:nvPr/>
        </p:nvSpPr>
        <p:spPr bwMode="auto">
          <a:xfrm rot="561964">
            <a:off x="5329238" y="2212975"/>
            <a:ext cx="2447925" cy="3879850"/>
          </a:xfrm>
          <a:custGeom>
            <a:avLst/>
            <a:gdLst>
              <a:gd name="T0" fmla="*/ 0 w 1839311"/>
              <a:gd name="T1" fmla="*/ 25903738 h 3510455"/>
              <a:gd name="T2" fmla="*/ 96409435 w 1839311"/>
              <a:gd name="T3" fmla="*/ 21405464 h 3510455"/>
              <a:gd name="T4" fmla="*/ 189605308 w 1839311"/>
              <a:gd name="T5" fmla="*/ 16286896 h 3510455"/>
              <a:gd name="T6" fmla="*/ 295654703 w 1839311"/>
              <a:gd name="T7" fmla="*/ 11245699 h 3510455"/>
              <a:gd name="T8" fmla="*/ 414559449 w 1839311"/>
              <a:gd name="T9" fmla="*/ 5661647 h 3510455"/>
              <a:gd name="T10" fmla="*/ 562385310 w 1839311"/>
              <a:gd name="T11" fmla="*/ 0 h 3510455"/>
              <a:gd name="T12" fmla="*/ 562385310 w 1839311"/>
              <a:gd name="T13" fmla="*/ 0 h 3510455"/>
              <a:gd name="T14" fmla="*/ 0 60000 65536"/>
              <a:gd name="T15" fmla="*/ 0 60000 65536"/>
              <a:gd name="T16" fmla="*/ 0 60000 65536"/>
              <a:gd name="T17" fmla="*/ 0 60000 65536"/>
              <a:gd name="T18" fmla="*/ 0 60000 65536"/>
              <a:gd name="T19" fmla="*/ 0 60000 65536"/>
              <a:gd name="T20" fmla="*/ 0 60000 65536"/>
              <a:gd name="T21" fmla="*/ 0 w 1839311"/>
              <a:gd name="T22" fmla="*/ 0 h 3510455"/>
              <a:gd name="T23" fmla="*/ 1839311 w 1839311"/>
              <a:gd name="T24" fmla="*/ 3510455 h 351045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39311" h="3510455">
                <a:moveTo>
                  <a:pt x="0" y="3510455"/>
                </a:moveTo>
                <a:lnTo>
                  <a:pt x="315311" y="2900855"/>
                </a:lnTo>
                <a:lnTo>
                  <a:pt x="620111" y="2207172"/>
                </a:lnTo>
                <a:lnTo>
                  <a:pt x="966952" y="1524000"/>
                </a:lnTo>
                <a:lnTo>
                  <a:pt x="1355835" y="767255"/>
                </a:lnTo>
                <a:lnTo>
                  <a:pt x="1839311" y="0"/>
                </a:lnTo>
              </a:path>
            </a:pathLst>
          </a:custGeom>
          <a:solidFill>
            <a:schemeClr val="bg1"/>
          </a:solidFill>
          <a:ln w="19050" algn="ctr">
            <a:solidFill>
              <a:srgbClr val="92D050"/>
            </a:solidFill>
            <a:round/>
            <a:headEnd/>
            <a:tailEnd/>
          </a:ln>
        </p:spPr>
        <p:txBody>
          <a:bodyPr wrap="none"/>
          <a:lstStyle/>
          <a:p>
            <a:endParaRPr lang="en-US"/>
          </a:p>
        </p:txBody>
      </p:sp>
      <p:sp>
        <p:nvSpPr>
          <p:cNvPr id="59" name="Freeform 58"/>
          <p:cNvSpPr/>
          <p:nvPr/>
        </p:nvSpPr>
        <p:spPr bwMode="auto">
          <a:xfrm rot="487506" flipV="1">
            <a:off x="5062538" y="2266950"/>
            <a:ext cx="1076325" cy="3771900"/>
          </a:xfrm>
          <a:custGeom>
            <a:avLst/>
            <a:gdLst>
              <a:gd name="connsiteX0" fmla="*/ 0 w 2124075"/>
              <a:gd name="connsiteY0" fmla="*/ 0 h 2409825"/>
              <a:gd name="connsiteX1" fmla="*/ 142875 w 2124075"/>
              <a:gd name="connsiteY1" fmla="*/ 342900 h 2409825"/>
              <a:gd name="connsiteX2" fmla="*/ 371475 w 2124075"/>
              <a:gd name="connsiteY2" fmla="*/ 809625 h 2409825"/>
              <a:gd name="connsiteX3" fmla="*/ 676275 w 2124075"/>
              <a:gd name="connsiteY3" fmla="*/ 1200150 h 2409825"/>
              <a:gd name="connsiteX4" fmla="*/ 1095375 w 2124075"/>
              <a:gd name="connsiteY4" fmla="*/ 1609725 h 2409825"/>
              <a:gd name="connsiteX5" fmla="*/ 1447800 w 2124075"/>
              <a:gd name="connsiteY5" fmla="*/ 1971675 h 2409825"/>
              <a:gd name="connsiteX6" fmla="*/ 2124075 w 2124075"/>
              <a:gd name="connsiteY6" fmla="*/ 2409825 h 2409825"/>
              <a:gd name="connsiteX7" fmla="*/ 2124075 w 2124075"/>
              <a:gd name="connsiteY7" fmla="*/ 2409825 h 2409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24075" h="2409825">
                <a:moveTo>
                  <a:pt x="0" y="0"/>
                </a:moveTo>
                <a:lnTo>
                  <a:pt x="142875" y="342900"/>
                </a:lnTo>
                <a:lnTo>
                  <a:pt x="371475" y="809625"/>
                </a:lnTo>
                <a:lnTo>
                  <a:pt x="676275" y="1200150"/>
                </a:lnTo>
                <a:lnTo>
                  <a:pt x="1095375" y="1609725"/>
                </a:lnTo>
                <a:lnTo>
                  <a:pt x="1447800" y="1971675"/>
                </a:lnTo>
                <a:lnTo>
                  <a:pt x="2124075" y="2409825"/>
                </a:lnTo>
                <a:lnTo>
                  <a:pt x="2124075" y="2409825"/>
                </a:lnTo>
              </a:path>
            </a:pathLst>
          </a:custGeom>
          <a:noFill/>
          <a:ln w="19050" cap="flat" cmpd="sng" algn="ctr">
            <a:solidFill>
              <a:schemeClr val="accent2">
                <a:lumMod val="40000"/>
                <a:lumOff val="60000"/>
              </a:schemeClr>
            </a:solidFill>
            <a:prstDash val="solid"/>
            <a:round/>
            <a:headEnd type="none" w="med" len="med"/>
            <a:tailEnd type="none" w="med" len="med"/>
          </a:ln>
          <a:effectLst/>
        </p:spPr>
        <p:txBody>
          <a:bodyPr wrap="none"/>
          <a:lstStyle/>
          <a:p>
            <a:pPr>
              <a:defRPr/>
            </a:pPr>
            <a:endParaRPr lang="en-US"/>
          </a:p>
        </p:txBody>
      </p:sp>
      <p:sp>
        <p:nvSpPr>
          <p:cNvPr id="25605" name="Rectangle 2"/>
          <p:cNvSpPr>
            <a:spLocks noGrp="1" noChangeArrowheads="1"/>
          </p:cNvSpPr>
          <p:nvPr>
            <p:ph type="title"/>
          </p:nvPr>
        </p:nvSpPr>
        <p:spPr>
          <a:xfrm>
            <a:off x="1155700" y="609600"/>
            <a:ext cx="8216900" cy="1143000"/>
          </a:xfrm>
        </p:spPr>
        <p:txBody>
          <a:bodyPr/>
          <a:lstStyle/>
          <a:p>
            <a:pPr eaLnBrk="1" hangingPunct="1"/>
            <a:r>
              <a:rPr lang="en-US" sz="2800" b="1" smtClean="0">
                <a:solidFill>
                  <a:schemeClr val="folHlink"/>
                </a:solidFill>
                <a:latin typeface="Arial" pitchFamily="34" charset="0"/>
                <a:cs typeface="Arial" pitchFamily="34" charset="0"/>
              </a:rPr>
              <a:t>Application – Shift in Market Supply Curve</a:t>
            </a:r>
          </a:p>
        </p:txBody>
      </p:sp>
      <p:grpSp>
        <p:nvGrpSpPr>
          <p:cNvPr id="2" name="Group 50"/>
          <p:cNvGrpSpPr>
            <a:grpSpLocks/>
          </p:cNvGrpSpPr>
          <p:nvPr/>
        </p:nvGrpSpPr>
        <p:grpSpPr bwMode="auto">
          <a:xfrm>
            <a:off x="4114800" y="1981200"/>
            <a:ext cx="4156075" cy="4725988"/>
            <a:chOff x="2530" y="1125"/>
            <a:chExt cx="2618" cy="2977"/>
          </a:xfrm>
        </p:grpSpPr>
        <p:sp>
          <p:nvSpPr>
            <p:cNvPr id="25635" name="Rectangle 51"/>
            <p:cNvSpPr>
              <a:spLocks noChangeArrowheads="1"/>
            </p:cNvSpPr>
            <p:nvPr/>
          </p:nvSpPr>
          <p:spPr bwMode="auto">
            <a:xfrm>
              <a:off x="2962" y="1125"/>
              <a:ext cx="297" cy="145"/>
            </a:xfrm>
            <a:prstGeom prst="rect">
              <a:avLst/>
            </a:prstGeom>
            <a:noFill/>
            <a:ln w="9525">
              <a:noFill/>
              <a:miter lim="800000"/>
              <a:headEnd/>
              <a:tailEnd/>
            </a:ln>
          </p:spPr>
          <p:txBody>
            <a:bodyPr wrap="none" lIns="0" tIns="0" rIns="0" bIns="0">
              <a:spAutoFit/>
            </a:bodyPr>
            <a:lstStyle/>
            <a:p>
              <a:pPr defTabSz="514350" eaLnBrk="0" hangingPunct="0"/>
              <a:r>
                <a:rPr lang="en-AU" sz="1500" b="1">
                  <a:solidFill>
                    <a:srgbClr val="000000"/>
                  </a:solidFill>
                  <a:latin typeface="Arial" pitchFamily="34" charset="0"/>
                </a:rPr>
                <a:t>Price</a:t>
              </a:r>
            </a:p>
          </p:txBody>
        </p:sp>
        <p:sp>
          <p:nvSpPr>
            <p:cNvPr id="25636" name="Rectangle 53"/>
            <p:cNvSpPr>
              <a:spLocks noChangeArrowheads="1"/>
            </p:cNvSpPr>
            <p:nvPr/>
          </p:nvSpPr>
          <p:spPr bwMode="auto">
            <a:xfrm>
              <a:off x="3115" y="1485"/>
              <a:ext cx="0" cy="144"/>
            </a:xfrm>
            <a:prstGeom prst="rect">
              <a:avLst/>
            </a:prstGeom>
            <a:noFill/>
            <a:ln w="9525">
              <a:noFill/>
              <a:miter lim="800000"/>
              <a:headEnd/>
              <a:tailEnd/>
            </a:ln>
          </p:spPr>
          <p:txBody>
            <a:bodyPr wrap="none" lIns="0" tIns="0" rIns="0" bIns="0">
              <a:spAutoFit/>
            </a:bodyPr>
            <a:lstStyle/>
            <a:p>
              <a:pPr defTabSz="514350" eaLnBrk="0" hangingPunct="0"/>
              <a:endParaRPr lang="en-AU" sz="1500" b="1">
                <a:solidFill>
                  <a:srgbClr val="000000"/>
                </a:solidFill>
                <a:latin typeface="Arial" pitchFamily="34" charset="0"/>
              </a:endParaRPr>
            </a:p>
          </p:txBody>
        </p:sp>
        <p:sp>
          <p:nvSpPr>
            <p:cNvPr id="25637" name="Rectangle 54"/>
            <p:cNvSpPr>
              <a:spLocks noChangeArrowheads="1"/>
            </p:cNvSpPr>
            <p:nvPr/>
          </p:nvSpPr>
          <p:spPr bwMode="auto">
            <a:xfrm>
              <a:off x="2578" y="3141"/>
              <a:ext cx="236" cy="145"/>
            </a:xfrm>
            <a:prstGeom prst="rect">
              <a:avLst/>
            </a:prstGeom>
            <a:noFill/>
            <a:ln w="9525">
              <a:noFill/>
              <a:miter lim="800000"/>
              <a:headEnd/>
              <a:tailEnd/>
            </a:ln>
          </p:spPr>
          <p:txBody>
            <a:bodyPr wrap="none" lIns="0" tIns="0" rIns="0" bIns="0">
              <a:spAutoFit/>
            </a:bodyPr>
            <a:lstStyle/>
            <a:p>
              <a:pPr defTabSz="514350" eaLnBrk="0" hangingPunct="0"/>
              <a:r>
                <a:rPr lang="en-AU" sz="1500" b="1">
                  <a:solidFill>
                    <a:srgbClr val="000000"/>
                  </a:solidFill>
                  <a:latin typeface="Arial" pitchFamily="34" charset="0"/>
                </a:rPr>
                <a:t>1.00</a:t>
              </a:r>
            </a:p>
          </p:txBody>
        </p:sp>
        <p:sp>
          <p:nvSpPr>
            <p:cNvPr id="25638" name="Rectangle 56"/>
            <p:cNvSpPr>
              <a:spLocks noChangeArrowheads="1"/>
            </p:cNvSpPr>
            <p:nvPr/>
          </p:nvSpPr>
          <p:spPr bwMode="auto">
            <a:xfrm>
              <a:off x="2582" y="2709"/>
              <a:ext cx="236" cy="145"/>
            </a:xfrm>
            <a:prstGeom prst="rect">
              <a:avLst/>
            </a:prstGeom>
            <a:noFill/>
            <a:ln w="9525">
              <a:noFill/>
              <a:miter lim="800000"/>
              <a:headEnd/>
              <a:tailEnd/>
            </a:ln>
          </p:spPr>
          <p:txBody>
            <a:bodyPr wrap="none" lIns="0" tIns="0" rIns="0" bIns="0">
              <a:spAutoFit/>
            </a:bodyPr>
            <a:lstStyle/>
            <a:p>
              <a:pPr defTabSz="514350" eaLnBrk="0" hangingPunct="0"/>
              <a:r>
                <a:rPr lang="en-AU" sz="1500" b="1">
                  <a:solidFill>
                    <a:srgbClr val="000000"/>
                  </a:solidFill>
                  <a:latin typeface="Arial" pitchFamily="34" charset="0"/>
                </a:rPr>
                <a:t>1.50</a:t>
              </a:r>
            </a:p>
          </p:txBody>
        </p:sp>
        <p:sp>
          <p:nvSpPr>
            <p:cNvPr id="25639" name="Rectangle 57"/>
            <p:cNvSpPr>
              <a:spLocks noChangeArrowheads="1"/>
            </p:cNvSpPr>
            <p:nvPr/>
          </p:nvSpPr>
          <p:spPr bwMode="auto">
            <a:xfrm>
              <a:off x="2530" y="1268"/>
              <a:ext cx="384" cy="145"/>
            </a:xfrm>
            <a:prstGeom prst="rect">
              <a:avLst/>
            </a:prstGeom>
            <a:noFill/>
            <a:ln w="9525">
              <a:noFill/>
              <a:miter lim="800000"/>
              <a:headEnd/>
              <a:tailEnd/>
            </a:ln>
          </p:spPr>
          <p:txBody>
            <a:bodyPr lIns="0" tIns="0" rIns="0" bIns="0">
              <a:spAutoFit/>
            </a:bodyPr>
            <a:lstStyle/>
            <a:p>
              <a:pPr defTabSz="514350" eaLnBrk="0" hangingPunct="0"/>
              <a:r>
                <a:rPr lang="en-AU" sz="1500" b="1">
                  <a:solidFill>
                    <a:srgbClr val="000000"/>
                  </a:solidFill>
                  <a:latin typeface="Arial" pitchFamily="34" charset="0"/>
                </a:rPr>
                <a:t>$3.00</a:t>
              </a:r>
            </a:p>
          </p:txBody>
        </p:sp>
        <p:sp>
          <p:nvSpPr>
            <p:cNvPr id="25640" name="Rectangle 59"/>
            <p:cNvSpPr>
              <a:spLocks noChangeArrowheads="1"/>
            </p:cNvSpPr>
            <p:nvPr/>
          </p:nvSpPr>
          <p:spPr bwMode="auto">
            <a:xfrm>
              <a:off x="2635" y="3573"/>
              <a:ext cx="169" cy="145"/>
            </a:xfrm>
            <a:prstGeom prst="rect">
              <a:avLst/>
            </a:prstGeom>
            <a:noFill/>
            <a:ln w="9525">
              <a:noFill/>
              <a:miter lim="800000"/>
              <a:headEnd/>
              <a:tailEnd/>
            </a:ln>
          </p:spPr>
          <p:txBody>
            <a:bodyPr wrap="none" lIns="0" tIns="0" rIns="0" bIns="0">
              <a:spAutoFit/>
            </a:bodyPr>
            <a:lstStyle/>
            <a:p>
              <a:pPr defTabSz="514350" eaLnBrk="0" hangingPunct="0"/>
              <a:r>
                <a:rPr lang="en-AU" sz="1500" b="1">
                  <a:solidFill>
                    <a:srgbClr val="000000"/>
                  </a:solidFill>
                  <a:latin typeface="Arial" pitchFamily="34" charset="0"/>
                </a:rPr>
                <a:t>.50</a:t>
              </a:r>
            </a:p>
          </p:txBody>
        </p:sp>
        <p:sp>
          <p:nvSpPr>
            <p:cNvPr id="25641" name="Rectangle 60"/>
            <p:cNvSpPr>
              <a:spLocks noChangeArrowheads="1"/>
            </p:cNvSpPr>
            <p:nvPr/>
          </p:nvSpPr>
          <p:spPr bwMode="auto">
            <a:xfrm>
              <a:off x="2861" y="3804"/>
              <a:ext cx="67" cy="144"/>
            </a:xfrm>
            <a:prstGeom prst="rect">
              <a:avLst/>
            </a:prstGeom>
            <a:noFill/>
            <a:ln w="9525">
              <a:noFill/>
              <a:miter lim="800000"/>
              <a:headEnd/>
              <a:tailEnd/>
            </a:ln>
          </p:spPr>
          <p:txBody>
            <a:bodyPr wrap="none" lIns="0" tIns="0" rIns="0" bIns="0">
              <a:spAutoFit/>
            </a:bodyPr>
            <a:lstStyle/>
            <a:p>
              <a:pPr defTabSz="514350" eaLnBrk="0" hangingPunct="0"/>
              <a:r>
                <a:rPr lang="en-AU" sz="1500" b="1">
                  <a:solidFill>
                    <a:srgbClr val="000000"/>
                  </a:solidFill>
                  <a:latin typeface="Arial" pitchFamily="34" charset="0"/>
                </a:rPr>
                <a:t>0</a:t>
              </a:r>
            </a:p>
          </p:txBody>
        </p:sp>
        <p:sp>
          <p:nvSpPr>
            <p:cNvPr id="25642" name="Rectangle 61"/>
            <p:cNvSpPr>
              <a:spLocks noChangeArrowheads="1"/>
            </p:cNvSpPr>
            <p:nvPr/>
          </p:nvSpPr>
          <p:spPr bwMode="auto">
            <a:xfrm>
              <a:off x="2961" y="3804"/>
              <a:ext cx="2141" cy="145"/>
            </a:xfrm>
            <a:prstGeom prst="rect">
              <a:avLst/>
            </a:prstGeom>
            <a:noFill/>
            <a:ln w="9525">
              <a:noFill/>
              <a:miter lim="800000"/>
              <a:headEnd/>
              <a:tailEnd/>
            </a:ln>
          </p:spPr>
          <p:txBody>
            <a:bodyPr wrap="none" lIns="0" tIns="0" rIns="0" bIns="0">
              <a:spAutoFit/>
            </a:bodyPr>
            <a:lstStyle/>
            <a:p>
              <a:pPr defTabSz="514350" eaLnBrk="0" hangingPunct="0"/>
              <a:r>
                <a:rPr lang="en-AU" sz="1500" b="1">
                  <a:solidFill>
                    <a:srgbClr val="000000"/>
                  </a:solidFill>
                  <a:latin typeface="Arial" pitchFamily="34" charset="0"/>
                </a:rPr>
                <a:t>   2         4         6         8       10         12</a:t>
              </a:r>
            </a:p>
          </p:txBody>
        </p:sp>
        <p:sp>
          <p:nvSpPr>
            <p:cNvPr id="25643" name="Line 73"/>
            <p:cNvSpPr>
              <a:spLocks noChangeShapeType="1"/>
            </p:cNvSpPr>
            <p:nvPr/>
          </p:nvSpPr>
          <p:spPr bwMode="auto">
            <a:xfrm>
              <a:off x="2846" y="1893"/>
              <a:ext cx="58" cy="1"/>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25644" name="Line 75"/>
            <p:cNvSpPr>
              <a:spLocks noChangeShapeType="1"/>
            </p:cNvSpPr>
            <p:nvPr/>
          </p:nvSpPr>
          <p:spPr bwMode="auto">
            <a:xfrm>
              <a:off x="2846" y="2366"/>
              <a:ext cx="58" cy="0"/>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25645" name="Line 77"/>
            <p:cNvSpPr>
              <a:spLocks noChangeShapeType="1"/>
            </p:cNvSpPr>
            <p:nvPr/>
          </p:nvSpPr>
          <p:spPr bwMode="auto">
            <a:xfrm>
              <a:off x="2846" y="2805"/>
              <a:ext cx="58" cy="1"/>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25646" name="Line 78"/>
            <p:cNvSpPr>
              <a:spLocks noChangeShapeType="1"/>
            </p:cNvSpPr>
            <p:nvPr/>
          </p:nvSpPr>
          <p:spPr bwMode="auto">
            <a:xfrm>
              <a:off x="2846" y="3236"/>
              <a:ext cx="58" cy="1"/>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25647" name="Line 79"/>
            <p:cNvSpPr>
              <a:spLocks noChangeShapeType="1"/>
            </p:cNvSpPr>
            <p:nvPr/>
          </p:nvSpPr>
          <p:spPr bwMode="auto">
            <a:xfrm>
              <a:off x="3061" y="3730"/>
              <a:ext cx="1" cy="64"/>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25648" name="Line 81"/>
            <p:cNvSpPr>
              <a:spLocks noChangeShapeType="1"/>
            </p:cNvSpPr>
            <p:nvPr/>
          </p:nvSpPr>
          <p:spPr bwMode="auto">
            <a:xfrm>
              <a:off x="3442" y="3730"/>
              <a:ext cx="0" cy="64"/>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25649" name="Line 83"/>
            <p:cNvSpPr>
              <a:spLocks noChangeShapeType="1"/>
            </p:cNvSpPr>
            <p:nvPr/>
          </p:nvSpPr>
          <p:spPr bwMode="auto">
            <a:xfrm>
              <a:off x="3826" y="3730"/>
              <a:ext cx="1" cy="64"/>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25650" name="Line 84"/>
            <p:cNvSpPr>
              <a:spLocks noChangeShapeType="1"/>
            </p:cNvSpPr>
            <p:nvPr/>
          </p:nvSpPr>
          <p:spPr bwMode="auto">
            <a:xfrm>
              <a:off x="4162" y="3730"/>
              <a:ext cx="0" cy="64"/>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25651" name="Line 87"/>
            <p:cNvSpPr>
              <a:spLocks noChangeShapeType="1"/>
            </p:cNvSpPr>
            <p:nvPr/>
          </p:nvSpPr>
          <p:spPr bwMode="auto">
            <a:xfrm>
              <a:off x="4498" y="3730"/>
              <a:ext cx="1" cy="64"/>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25652" name="Rectangle 90"/>
            <p:cNvSpPr>
              <a:spLocks noChangeArrowheads="1"/>
            </p:cNvSpPr>
            <p:nvPr/>
          </p:nvSpPr>
          <p:spPr bwMode="auto">
            <a:xfrm>
              <a:off x="4114" y="3957"/>
              <a:ext cx="1034" cy="145"/>
            </a:xfrm>
            <a:prstGeom prst="rect">
              <a:avLst/>
            </a:prstGeom>
            <a:noFill/>
            <a:ln w="9525">
              <a:noFill/>
              <a:miter lim="800000"/>
              <a:headEnd/>
              <a:tailEnd/>
            </a:ln>
          </p:spPr>
          <p:txBody>
            <a:bodyPr wrap="none" lIns="0" tIns="0" rIns="0" bIns="0">
              <a:spAutoFit/>
            </a:bodyPr>
            <a:lstStyle/>
            <a:p>
              <a:pPr defTabSz="514350" eaLnBrk="0" hangingPunct="0"/>
              <a:r>
                <a:rPr lang="en-AU" sz="1500" b="1">
                  <a:solidFill>
                    <a:srgbClr val="000000"/>
                  </a:solidFill>
                  <a:latin typeface="Arial" pitchFamily="34" charset="0"/>
                </a:rPr>
                <a:t>Quantity Supplied</a:t>
              </a:r>
            </a:p>
          </p:txBody>
        </p:sp>
        <p:sp>
          <p:nvSpPr>
            <p:cNvPr id="25653" name="Line 103"/>
            <p:cNvSpPr>
              <a:spLocks noChangeShapeType="1"/>
            </p:cNvSpPr>
            <p:nvPr/>
          </p:nvSpPr>
          <p:spPr bwMode="auto">
            <a:xfrm flipH="1">
              <a:off x="2846" y="1604"/>
              <a:ext cx="58" cy="1"/>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25654" name="Line 104"/>
            <p:cNvSpPr>
              <a:spLocks noChangeShapeType="1"/>
            </p:cNvSpPr>
            <p:nvPr/>
          </p:nvSpPr>
          <p:spPr bwMode="auto">
            <a:xfrm>
              <a:off x="4930" y="3730"/>
              <a:ext cx="1" cy="64"/>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25655" name="Freeform 105"/>
            <p:cNvSpPr>
              <a:spLocks/>
            </p:cNvSpPr>
            <p:nvPr/>
          </p:nvSpPr>
          <p:spPr bwMode="auto">
            <a:xfrm>
              <a:off x="2913" y="1224"/>
              <a:ext cx="2189" cy="2571"/>
            </a:xfrm>
            <a:custGeom>
              <a:avLst/>
              <a:gdLst>
                <a:gd name="T0" fmla="*/ 0 w 2621"/>
                <a:gd name="T1" fmla="*/ 0 h 2571"/>
                <a:gd name="T2" fmla="*/ 0 w 2621"/>
                <a:gd name="T3" fmla="*/ 2570 h 2571"/>
                <a:gd name="T4" fmla="*/ 3 w 2621"/>
                <a:gd name="T5" fmla="*/ 2570 h 2571"/>
                <a:gd name="T6" fmla="*/ 0 60000 65536"/>
                <a:gd name="T7" fmla="*/ 0 60000 65536"/>
                <a:gd name="T8" fmla="*/ 0 60000 65536"/>
                <a:gd name="T9" fmla="*/ 0 w 2621"/>
                <a:gd name="T10" fmla="*/ 0 h 2571"/>
                <a:gd name="T11" fmla="*/ 2621 w 2621"/>
                <a:gd name="T12" fmla="*/ 2571 h 2571"/>
              </a:gdLst>
              <a:ahLst/>
              <a:cxnLst>
                <a:cxn ang="T6">
                  <a:pos x="T0" y="T1"/>
                </a:cxn>
                <a:cxn ang="T7">
                  <a:pos x="T2" y="T3"/>
                </a:cxn>
                <a:cxn ang="T8">
                  <a:pos x="T4" y="T5"/>
                </a:cxn>
              </a:cxnLst>
              <a:rect l="T9" t="T10" r="T11" b="T12"/>
              <a:pathLst>
                <a:path w="2621" h="2571">
                  <a:moveTo>
                    <a:pt x="0" y="0"/>
                  </a:moveTo>
                  <a:lnTo>
                    <a:pt x="0" y="2570"/>
                  </a:lnTo>
                  <a:lnTo>
                    <a:pt x="2620" y="2570"/>
                  </a:lnTo>
                </a:path>
              </a:pathLst>
            </a:custGeom>
            <a:noFill/>
            <a:ln w="12700" cap="rnd">
              <a:solidFill>
                <a:srgbClr val="000000"/>
              </a:solidFill>
              <a:round/>
              <a:headEnd type="none" w="sm" len="sm"/>
              <a:tailEnd type="none" w="sm" len="sm"/>
            </a:ln>
          </p:spPr>
          <p:txBody>
            <a:bodyPr/>
            <a:lstStyle/>
            <a:p>
              <a:endParaRPr lang="en-US"/>
            </a:p>
          </p:txBody>
        </p:sp>
      </p:grpSp>
      <p:sp>
        <p:nvSpPr>
          <p:cNvPr id="66" name="Freeform 95"/>
          <p:cNvSpPr>
            <a:spLocks/>
          </p:cNvSpPr>
          <p:nvPr/>
        </p:nvSpPr>
        <p:spPr bwMode="auto">
          <a:xfrm>
            <a:off x="5181600" y="4572000"/>
            <a:ext cx="80963" cy="90488"/>
          </a:xfrm>
          <a:custGeom>
            <a:avLst/>
            <a:gdLst>
              <a:gd name="T0" fmla="*/ 2147483647 w 51"/>
              <a:gd name="T1" fmla="*/ 2147483647 h 57"/>
              <a:gd name="T2" fmla="*/ 2147483647 w 51"/>
              <a:gd name="T3" fmla="*/ 2147483647 h 57"/>
              <a:gd name="T4" fmla="*/ 2147483647 w 51"/>
              <a:gd name="T5" fmla="*/ 2147483647 h 57"/>
              <a:gd name="T6" fmla="*/ 2147483647 w 51"/>
              <a:gd name="T7" fmla="*/ 2147483647 h 57"/>
              <a:gd name="T8" fmla="*/ 2147483647 w 51"/>
              <a:gd name="T9" fmla="*/ 2147483647 h 57"/>
              <a:gd name="T10" fmla="*/ 2147483647 w 51"/>
              <a:gd name="T11" fmla="*/ 0 h 57"/>
              <a:gd name="T12" fmla="*/ 2147483647 w 51"/>
              <a:gd name="T13" fmla="*/ 0 h 57"/>
              <a:gd name="T14" fmla="*/ 2147483647 w 51"/>
              <a:gd name="T15" fmla="*/ 0 h 57"/>
              <a:gd name="T16" fmla="*/ 0 w 51"/>
              <a:gd name="T17" fmla="*/ 2147483647 h 57"/>
              <a:gd name="T18" fmla="*/ 0 w 51"/>
              <a:gd name="T19" fmla="*/ 2147483647 h 57"/>
              <a:gd name="T20" fmla="*/ 0 w 51"/>
              <a:gd name="T21" fmla="*/ 2147483647 h 57"/>
              <a:gd name="T22" fmla="*/ 2147483647 w 51"/>
              <a:gd name="T23" fmla="*/ 2147483647 h 57"/>
              <a:gd name="T24" fmla="*/ 2147483647 w 51"/>
              <a:gd name="T25" fmla="*/ 2147483647 h 5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1"/>
              <a:gd name="T40" fmla="*/ 0 h 57"/>
              <a:gd name="T41" fmla="*/ 51 w 51"/>
              <a:gd name="T42" fmla="*/ 57 h 5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1" h="57">
                <a:moveTo>
                  <a:pt x="20" y="56"/>
                </a:moveTo>
                <a:lnTo>
                  <a:pt x="40" y="45"/>
                </a:lnTo>
                <a:lnTo>
                  <a:pt x="40" y="33"/>
                </a:lnTo>
                <a:lnTo>
                  <a:pt x="50" y="23"/>
                </a:lnTo>
                <a:lnTo>
                  <a:pt x="40" y="11"/>
                </a:lnTo>
                <a:lnTo>
                  <a:pt x="40" y="0"/>
                </a:lnTo>
                <a:lnTo>
                  <a:pt x="20" y="0"/>
                </a:lnTo>
                <a:lnTo>
                  <a:pt x="10" y="0"/>
                </a:lnTo>
                <a:lnTo>
                  <a:pt x="0" y="11"/>
                </a:lnTo>
                <a:lnTo>
                  <a:pt x="0" y="23"/>
                </a:lnTo>
                <a:lnTo>
                  <a:pt x="0" y="33"/>
                </a:lnTo>
                <a:lnTo>
                  <a:pt x="10" y="45"/>
                </a:lnTo>
                <a:lnTo>
                  <a:pt x="20" y="56"/>
                </a:lnTo>
              </a:path>
            </a:pathLst>
          </a:custGeom>
          <a:solidFill>
            <a:srgbClr val="000000"/>
          </a:solidFill>
          <a:ln w="9525" cap="rnd">
            <a:noFill/>
            <a:round/>
            <a:headEnd type="none" w="sm" len="sm"/>
            <a:tailEnd type="none" w="sm" len="sm"/>
          </a:ln>
        </p:spPr>
        <p:txBody>
          <a:bodyPr/>
          <a:lstStyle/>
          <a:p>
            <a:endParaRPr lang="en-US"/>
          </a:p>
        </p:txBody>
      </p:sp>
      <p:sp>
        <p:nvSpPr>
          <p:cNvPr id="67" name="Freeform 96"/>
          <p:cNvSpPr>
            <a:spLocks/>
          </p:cNvSpPr>
          <p:nvPr/>
        </p:nvSpPr>
        <p:spPr bwMode="auto">
          <a:xfrm>
            <a:off x="5791200" y="3200400"/>
            <a:ext cx="80963" cy="90488"/>
          </a:xfrm>
          <a:custGeom>
            <a:avLst/>
            <a:gdLst>
              <a:gd name="T0" fmla="*/ 2147483647 w 51"/>
              <a:gd name="T1" fmla="*/ 2147483647 h 57"/>
              <a:gd name="T2" fmla="*/ 2147483647 w 51"/>
              <a:gd name="T3" fmla="*/ 2147483647 h 57"/>
              <a:gd name="T4" fmla="*/ 2147483647 w 51"/>
              <a:gd name="T5" fmla="*/ 2147483647 h 57"/>
              <a:gd name="T6" fmla="*/ 2147483647 w 51"/>
              <a:gd name="T7" fmla="*/ 2147483647 h 57"/>
              <a:gd name="T8" fmla="*/ 2147483647 w 51"/>
              <a:gd name="T9" fmla="*/ 2147483647 h 57"/>
              <a:gd name="T10" fmla="*/ 2147483647 w 51"/>
              <a:gd name="T11" fmla="*/ 0 h 57"/>
              <a:gd name="T12" fmla="*/ 2147483647 w 51"/>
              <a:gd name="T13" fmla="*/ 0 h 57"/>
              <a:gd name="T14" fmla="*/ 2147483647 w 51"/>
              <a:gd name="T15" fmla="*/ 0 h 57"/>
              <a:gd name="T16" fmla="*/ 0 w 51"/>
              <a:gd name="T17" fmla="*/ 2147483647 h 57"/>
              <a:gd name="T18" fmla="*/ 0 w 51"/>
              <a:gd name="T19" fmla="*/ 2147483647 h 57"/>
              <a:gd name="T20" fmla="*/ 0 w 51"/>
              <a:gd name="T21" fmla="*/ 2147483647 h 57"/>
              <a:gd name="T22" fmla="*/ 2147483647 w 51"/>
              <a:gd name="T23" fmla="*/ 2147483647 h 57"/>
              <a:gd name="T24" fmla="*/ 2147483647 w 51"/>
              <a:gd name="T25" fmla="*/ 2147483647 h 5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1"/>
              <a:gd name="T40" fmla="*/ 0 h 57"/>
              <a:gd name="T41" fmla="*/ 51 w 51"/>
              <a:gd name="T42" fmla="*/ 57 h 5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1" h="57">
                <a:moveTo>
                  <a:pt x="30" y="56"/>
                </a:moveTo>
                <a:lnTo>
                  <a:pt x="40" y="56"/>
                </a:lnTo>
                <a:lnTo>
                  <a:pt x="50" y="45"/>
                </a:lnTo>
                <a:lnTo>
                  <a:pt x="50" y="23"/>
                </a:lnTo>
                <a:lnTo>
                  <a:pt x="50" y="11"/>
                </a:lnTo>
                <a:lnTo>
                  <a:pt x="40" y="0"/>
                </a:lnTo>
                <a:lnTo>
                  <a:pt x="30" y="0"/>
                </a:lnTo>
                <a:lnTo>
                  <a:pt x="10" y="0"/>
                </a:lnTo>
                <a:lnTo>
                  <a:pt x="0" y="11"/>
                </a:lnTo>
                <a:lnTo>
                  <a:pt x="0" y="23"/>
                </a:lnTo>
                <a:lnTo>
                  <a:pt x="0" y="45"/>
                </a:lnTo>
                <a:lnTo>
                  <a:pt x="10" y="56"/>
                </a:lnTo>
                <a:lnTo>
                  <a:pt x="30" y="56"/>
                </a:lnTo>
              </a:path>
            </a:pathLst>
          </a:custGeom>
          <a:solidFill>
            <a:srgbClr val="000000"/>
          </a:solidFill>
          <a:ln w="9525" cap="rnd">
            <a:noFill/>
            <a:round/>
            <a:headEnd type="none" w="sm" len="sm"/>
            <a:tailEnd type="none" w="sm" len="sm"/>
          </a:ln>
        </p:spPr>
        <p:txBody>
          <a:bodyPr/>
          <a:lstStyle/>
          <a:p>
            <a:endParaRPr lang="en-US"/>
          </a:p>
        </p:txBody>
      </p:sp>
      <p:sp>
        <p:nvSpPr>
          <p:cNvPr id="68" name="Freeform 97"/>
          <p:cNvSpPr>
            <a:spLocks/>
          </p:cNvSpPr>
          <p:nvPr/>
        </p:nvSpPr>
        <p:spPr bwMode="auto">
          <a:xfrm>
            <a:off x="6324600" y="2362200"/>
            <a:ext cx="79375" cy="88900"/>
          </a:xfrm>
          <a:custGeom>
            <a:avLst/>
            <a:gdLst>
              <a:gd name="T0" fmla="*/ 2147483647 w 50"/>
              <a:gd name="T1" fmla="*/ 2147483647 h 56"/>
              <a:gd name="T2" fmla="*/ 2147483647 w 50"/>
              <a:gd name="T3" fmla="*/ 2147483647 h 56"/>
              <a:gd name="T4" fmla="*/ 2147483647 w 50"/>
              <a:gd name="T5" fmla="*/ 2147483647 h 56"/>
              <a:gd name="T6" fmla="*/ 2147483647 w 50"/>
              <a:gd name="T7" fmla="*/ 2147483647 h 56"/>
              <a:gd name="T8" fmla="*/ 2147483647 w 50"/>
              <a:gd name="T9" fmla="*/ 2147483647 h 56"/>
              <a:gd name="T10" fmla="*/ 2147483647 w 50"/>
              <a:gd name="T11" fmla="*/ 0 h 56"/>
              <a:gd name="T12" fmla="*/ 2147483647 w 50"/>
              <a:gd name="T13" fmla="*/ 0 h 56"/>
              <a:gd name="T14" fmla="*/ 2147483647 w 50"/>
              <a:gd name="T15" fmla="*/ 0 h 56"/>
              <a:gd name="T16" fmla="*/ 0 w 50"/>
              <a:gd name="T17" fmla="*/ 2147483647 h 56"/>
              <a:gd name="T18" fmla="*/ 0 w 50"/>
              <a:gd name="T19" fmla="*/ 2147483647 h 56"/>
              <a:gd name="T20" fmla="*/ 0 w 50"/>
              <a:gd name="T21" fmla="*/ 2147483647 h 56"/>
              <a:gd name="T22" fmla="*/ 2147483647 w 50"/>
              <a:gd name="T23" fmla="*/ 2147483647 h 56"/>
              <a:gd name="T24" fmla="*/ 2147483647 w 50"/>
              <a:gd name="T25" fmla="*/ 2147483647 h 5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0"/>
              <a:gd name="T40" fmla="*/ 0 h 56"/>
              <a:gd name="T41" fmla="*/ 50 w 50"/>
              <a:gd name="T42" fmla="*/ 56 h 5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0" h="56">
                <a:moveTo>
                  <a:pt x="20" y="55"/>
                </a:moveTo>
                <a:lnTo>
                  <a:pt x="29" y="55"/>
                </a:lnTo>
                <a:lnTo>
                  <a:pt x="39" y="44"/>
                </a:lnTo>
                <a:lnTo>
                  <a:pt x="49" y="33"/>
                </a:lnTo>
                <a:lnTo>
                  <a:pt x="39" y="11"/>
                </a:lnTo>
                <a:lnTo>
                  <a:pt x="29" y="0"/>
                </a:lnTo>
                <a:lnTo>
                  <a:pt x="20" y="0"/>
                </a:lnTo>
                <a:lnTo>
                  <a:pt x="10" y="0"/>
                </a:lnTo>
                <a:lnTo>
                  <a:pt x="0" y="11"/>
                </a:lnTo>
                <a:lnTo>
                  <a:pt x="0" y="33"/>
                </a:lnTo>
                <a:lnTo>
                  <a:pt x="0" y="44"/>
                </a:lnTo>
                <a:lnTo>
                  <a:pt x="10" y="55"/>
                </a:lnTo>
                <a:lnTo>
                  <a:pt x="20" y="55"/>
                </a:lnTo>
              </a:path>
            </a:pathLst>
          </a:custGeom>
          <a:solidFill>
            <a:srgbClr val="000000"/>
          </a:solidFill>
          <a:ln w="9525" cap="rnd">
            <a:noFill/>
            <a:round/>
            <a:headEnd type="none" w="sm" len="sm"/>
            <a:tailEnd type="none" w="sm" len="sm"/>
          </a:ln>
        </p:spPr>
        <p:txBody>
          <a:bodyPr/>
          <a:lstStyle/>
          <a:p>
            <a:endParaRPr lang="en-US"/>
          </a:p>
        </p:txBody>
      </p:sp>
      <p:sp>
        <p:nvSpPr>
          <p:cNvPr id="69" name="Freeform 98"/>
          <p:cNvSpPr>
            <a:spLocks/>
          </p:cNvSpPr>
          <p:nvPr/>
        </p:nvSpPr>
        <p:spPr bwMode="auto">
          <a:xfrm>
            <a:off x="5486400" y="3886200"/>
            <a:ext cx="80963" cy="90488"/>
          </a:xfrm>
          <a:custGeom>
            <a:avLst/>
            <a:gdLst>
              <a:gd name="T0" fmla="*/ 2147483647 w 51"/>
              <a:gd name="T1" fmla="*/ 2147483647 h 57"/>
              <a:gd name="T2" fmla="*/ 2147483647 w 51"/>
              <a:gd name="T3" fmla="*/ 2147483647 h 57"/>
              <a:gd name="T4" fmla="*/ 2147483647 w 51"/>
              <a:gd name="T5" fmla="*/ 2147483647 h 57"/>
              <a:gd name="T6" fmla="*/ 2147483647 w 51"/>
              <a:gd name="T7" fmla="*/ 2147483647 h 57"/>
              <a:gd name="T8" fmla="*/ 2147483647 w 51"/>
              <a:gd name="T9" fmla="*/ 2147483647 h 57"/>
              <a:gd name="T10" fmla="*/ 2147483647 w 51"/>
              <a:gd name="T11" fmla="*/ 0 h 57"/>
              <a:gd name="T12" fmla="*/ 2147483647 w 51"/>
              <a:gd name="T13" fmla="*/ 0 h 57"/>
              <a:gd name="T14" fmla="*/ 2147483647 w 51"/>
              <a:gd name="T15" fmla="*/ 0 h 57"/>
              <a:gd name="T16" fmla="*/ 2147483647 w 51"/>
              <a:gd name="T17" fmla="*/ 2147483647 h 57"/>
              <a:gd name="T18" fmla="*/ 0 w 51"/>
              <a:gd name="T19" fmla="*/ 2147483647 h 57"/>
              <a:gd name="T20" fmla="*/ 2147483647 w 51"/>
              <a:gd name="T21" fmla="*/ 2147483647 h 57"/>
              <a:gd name="T22" fmla="*/ 2147483647 w 51"/>
              <a:gd name="T23" fmla="*/ 2147483647 h 57"/>
              <a:gd name="T24" fmla="*/ 2147483647 w 51"/>
              <a:gd name="T25" fmla="*/ 2147483647 h 5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1"/>
              <a:gd name="T40" fmla="*/ 0 h 57"/>
              <a:gd name="T41" fmla="*/ 51 w 51"/>
              <a:gd name="T42" fmla="*/ 57 h 5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1" h="57">
                <a:moveTo>
                  <a:pt x="30" y="56"/>
                </a:moveTo>
                <a:lnTo>
                  <a:pt x="40" y="45"/>
                </a:lnTo>
                <a:lnTo>
                  <a:pt x="50" y="45"/>
                </a:lnTo>
                <a:lnTo>
                  <a:pt x="50" y="23"/>
                </a:lnTo>
                <a:lnTo>
                  <a:pt x="50" y="11"/>
                </a:lnTo>
                <a:lnTo>
                  <a:pt x="40" y="0"/>
                </a:lnTo>
                <a:lnTo>
                  <a:pt x="30" y="0"/>
                </a:lnTo>
                <a:lnTo>
                  <a:pt x="20" y="0"/>
                </a:lnTo>
                <a:lnTo>
                  <a:pt x="10" y="11"/>
                </a:lnTo>
                <a:lnTo>
                  <a:pt x="0" y="23"/>
                </a:lnTo>
                <a:lnTo>
                  <a:pt x="10" y="45"/>
                </a:lnTo>
                <a:lnTo>
                  <a:pt x="20" y="45"/>
                </a:lnTo>
                <a:lnTo>
                  <a:pt x="30" y="56"/>
                </a:lnTo>
              </a:path>
            </a:pathLst>
          </a:custGeom>
          <a:solidFill>
            <a:srgbClr val="000000"/>
          </a:solidFill>
          <a:ln w="9525" cap="rnd">
            <a:noFill/>
            <a:round/>
            <a:headEnd type="none" w="sm" len="sm"/>
            <a:tailEnd type="none" w="sm" len="sm"/>
          </a:ln>
        </p:spPr>
        <p:txBody>
          <a:bodyPr/>
          <a:lstStyle/>
          <a:p>
            <a:endParaRPr lang="en-US"/>
          </a:p>
        </p:txBody>
      </p:sp>
      <p:sp>
        <p:nvSpPr>
          <p:cNvPr id="72" name="Freeform 93"/>
          <p:cNvSpPr>
            <a:spLocks/>
          </p:cNvSpPr>
          <p:nvPr/>
        </p:nvSpPr>
        <p:spPr bwMode="auto">
          <a:xfrm>
            <a:off x="4953000" y="5257800"/>
            <a:ext cx="77788" cy="90488"/>
          </a:xfrm>
          <a:custGeom>
            <a:avLst/>
            <a:gdLst>
              <a:gd name="T0" fmla="*/ 2147483647 w 49"/>
              <a:gd name="T1" fmla="*/ 2147483647 h 57"/>
              <a:gd name="T2" fmla="*/ 2147483647 w 49"/>
              <a:gd name="T3" fmla="*/ 2147483647 h 57"/>
              <a:gd name="T4" fmla="*/ 2147483647 w 49"/>
              <a:gd name="T5" fmla="*/ 2147483647 h 57"/>
              <a:gd name="T6" fmla="*/ 2147483647 w 49"/>
              <a:gd name="T7" fmla="*/ 2147483647 h 57"/>
              <a:gd name="T8" fmla="*/ 2147483647 w 49"/>
              <a:gd name="T9" fmla="*/ 2147483647 h 57"/>
              <a:gd name="T10" fmla="*/ 2147483647 w 49"/>
              <a:gd name="T11" fmla="*/ 2147483647 h 57"/>
              <a:gd name="T12" fmla="*/ 2147483647 w 49"/>
              <a:gd name="T13" fmla="*/ 0 h 57"/>
              <a:gd name="T14" fmla="*/ 2147483647 w 49"/>
              <a:gd name="T15" fmla="*/ 2147483647 h 57"/>
              <a:gd name="T16" fmla="*/ 2147483647 w 49"/>
              <a:gd name="T17" fmla="*/ 2147483647 h 57"/>
              <a:gd name="T18" fmla="*/ 0 w 49"/>
              <a:gd name="T19" fmla="*/ 2147483647 h 57"/>
              <a:gd name="T20" fmla="*/ 2147483647 w 49"/>
              <a:gd name="T21" fmla="*/ 2147483647 h 57"/>
              <a:gd name="T22" fmla="*/ 2147483647 w 49"/>
              <a:gd name="T23" fmla="*/ 2147483647 h 57"/>
              <a:gd name="T24" fmla="*/ 2147483647 w 49"/>
              <a:gd name="T25" fmla="*/ 2147483647 h 5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9"/>
              <a:gd name="T40" fmla="*/ 0 h 57"/>
              <a:gd name="T41" fmla="*/ 49 w 49"/>
              <a:gd name="T42" fmla="*/ 57 h 5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9" h="57">
                <a:moveTo>
                  <a:pt x="29" y="56"/>
                </a:moveTo>
                <a:lnTo>
                  <a:pt x="38" y="56"/>
                </a:lnTo>
                <a:lnTo>
                  <a:pt x="48" y="45"/>
                </a:lnTo>
                <a:lnTo>
                  <a:pt x="48" y="33"/>
                </a:lnTo>
                <a:lnTo>
                  <a:pt x="48" y="23"/>
                </a:lnTo>
                <a:lnTo>
                  <a:pt x="38" y="11"/>
                </a:lnTo>
                <a:lnTo>
                  <a:pt x="29" y="0"/>
                </a:lnTo>
                <a:lnTo>
                  <a:pt x="10" y="11"/>
                </a:lnTo>
                <a:lnTo>
                  <a:pt x="10" y="23"/>
                </a:lnTo>
                <a:lnTo>
                  <a:pt x="0" y="33"/>
                </a:lnTo>
                <a:lnTo>
                  <a:pt x="10" y="45"/>
                </a:lnTo>
                <a:lnTo>
                  <a:pt x="10" y="56"/>
                </a:lnTo>
                <a:lnTo>
                  <a:pt x="29" y="56"/>
                </a:lnTo>
              </a:path>
            </a:pathLst>
          </a:custGeom>
          <a:solidFill>
            <a:srgbClr val="000000"/>
          </a:solidFill>
          <a:ln w="9525" cap="rnd">
            <a:noFill/>
            <a:round/>
            <a:headEnd type="none" w="sm" len="sm"/>
            <a:tailEnd type="none" w="sm" len="sm"/>
          </a:ln>
        </p:spPr>
        <p:txBody>
          <a:bodyPr/>
          <a:lstStyle/>
          <a:p>
            <a:endParaRPr lang="en-US"/>
          </a:p>
        </p:txBody>
      </p:sp>
      <p:sp>
        <p:nvSpPr>
          <p:cNvPr id="74" name="Freeform 93"/>
          <p:cNvSpPr>
            <a:spLocks/>
          </p:cNvSpPr>
          <p:nvPr/>
        </p:nvSpPr>
        <p:spPr bwMode="auto">
          <a:xfrm>
            <a:off x="4724400" y="5867400"/>
            <a:ext cx="77788" cy="90488"/>
          </a:xfrm>
          <a:custGeom>
            <a:avLst/>
            <a:gdLst>
              <a:gd name="T0" fmla="*/ 2147483647 w 49"/>
              <a:gd name="T1" fmla="*/ 2147483647 h 57"/>
              <a:gd name="T2" fmla="*/ 2147483647 w 49"/>
              <a:gd name="T3" fmla="*/ 2147483647 h 57"/>
              <a:gd name="T4" fmla="*/ 2147483647 w 49"/>
              <a:gd name="T5" fmla="*/ 2147483647 h 57"/>
              <a:gd name="T6" fmla="*/ 2147483647 w 49"/>
              <a:gd name="T7" fmla="*/ 2147483647 h 57"/>
              <a:gd name="T8" fmla="*/ 2147483647 w 49"/>
              <a:gd name="T9" fmla="*/ 2147483647 h 57"/>
              <a:gd name="T10" fmla="*/ 2147483647 w 49"/>
              <a:gd name="T11" fmla="*/ 2147483647 h 57"/>
              <a:gd name="T12" fmla="*/ 2147483647 w 49"/>
              <a:gd name="T13" fmla="*/ 0 h 57"/>
              <a:gd name="T14" fmla="*/ 2147483647 w 49"/>
              <a:gd name="T15" fmla="*/ 2147483647 h 57"/>
              <a:gd name="T16" fmla="*/ 2147483647 w 49"/>
              <a:gd name="T17" fmla="*/ 2147483647 h 57"/>
              <a:gd name="T18" fmla="*/ 0 w 49"/>
              <a:gd name="T19" fmla="*/ 2147483647 h 57"/>
              <a:gd name="T20" fmla="*/ 2147483647 w 49"/>
              <a:gd name="T21" fmla="*/ 2147483647 h 57"/>
              <a:gd name="T22" fmla="*/ 2147483647 w 49"/>
              <a:gd name="T23" fmla="*/ 2147483647 h 57"/>
              <a:gd name="T24" fmla="*/ 2147483647 w 49"/>
              <a:gd name="T25" fmla="*/ 2147483647 h 5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9"/>
              <a:gd name="T40" fmla="*/ 0 h 57"/>
              <a:gd name="T41" fmla="*/ 49 w 49"/>
              <a:gd name="T42" fmla="*/ 57 h 5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9" h="57">
                <a:moveTo>
                  <a:pt x="29" y="56"/>
                </a:moveTo>
                <a:lnTo>
                  <a:pt x="38" y="56"/>
                </a:lnTo>
                <a:lnTo>
                  <a:pt x="48" y="45"/>
                </a:lnTo>
                <a:lnTo>
                  <a:pt x="48" y="33"/>
                </a:lnTo>
                <a:lnTo>
                  <a:pt x="48" y="23"/>
                </a:lnTo>
                <a:lnTo>
                  <a:pt x="38" y="11"/>
                </a:lnTo>
                <a:lnTo>
                  <a:pt x="29" y="0"/>
                </a:lnTo>
                <a:lnTo>
                  <a:pt x="10" y="11"/>
                </a:lnTo>
                <a:lnTo>
                  <a:pt x="10" y="23"/>
                </a:lnTo>
                <a:lnTo>
                  <a:pt x="0" y="33"/>
                </a:lnTo>
                <a:lnTo>
                  <a:pt x="10" y="45"/>
                </a:lnTo>
                <a:lnTo>
                  <a:pt x="10" y="56"/>
                </a:lnTo>
                <a:lnTo>
                  <a:pt x="29" y="56"/>
                </a:lnTo>
              </a:path>
            </a:pathLst>
          </a:custGeom>
          <a:solidFill>
            <a:srgbClr val="000000"/>
          </a:solidFill>
          <a:ln w="9525" cap="rnd">
            <a:noFill/>
            <a:round/>
            <a:headEnd type="none" w="sm" len="sm"/>
            <a:tailEnd type="none" w="sm" len="sm"/>
          </a:ln>
        </p:spPr>
        <p:txBody>
          <a:bodyPr/>
          <a:lstStyle/>
          <a:p>
            <a:endParaRPr lang="en-US"/>
          </a:p>
        </p:txBody>
      </p:sp>
      <p:sp>
        <p:nvSpPr>
          <p:cNvPr id="25613" name="Rectangle 54"/>
          <p:cNvSpPr>
            <a:spLocks noChangeArrowheads="1"/>
          </p:cNvSpPr>
          <p:nvPr/>
        </p:nvSpPr>
        <p:spPr bwMode="auto">
          <a:xfrm>
            <a:off x="4197350" y="3808413"/>
            <a:ext cx="374650" cy="230187"/>
          </a:xfrm>
          <a:prstGeom prst="rect">
            <a:avLst/>
          </a:prstGeom>
          <a:noFill/>
          <a:ln w="9525">
            <a:noFill/>
            <a:miter lim="800000"/>
            <a:headEnd/>
            <a:tailEnd/>
          </a:ln>
        </p:spPr>
        <p:txBody>
          <a:bodyPr wrap="none" lIns="0" tIns="0" rIns="0" bIns="0">
            <a:spAutoFit/>
          </a:bodyPr>
          <a:lstStyle/>
          <a:p>
            <a:pPr defTabSz="514350" eaLnBrk="0" hangingPunct="0"/>
            <a:r>
              <a:rPr lang="en-AU" sz="1500" b="1">
                <a:solidFill>
                  <a:srgbClr val="000000"/>
                </a:solidFill>
                <a:latin typeface="Arial" pitchFamily="34" charset="0"/>
              </a:rPr>
              <a:t>2.00</a:t>
            </a:r>
          </a:p>
        </p:txBody>
      </p:sp>
      <p:sp>
        <p:nvSpPr>
          <p:cNvPr id="25614" name="Rectangle 56"/>
          <p:cNvSpPr>
            <a:spLocks noChangeArrowheads="1"/>
          </p:cNvSpPr>
          <p:nvPr/>
        </p:nvSpPr>
        <p:spPr bwMode="auto">
          <a:xfrm>
            <a:off x="4191000" y="3046413"/>
            <a:ext cx="374650" cy="230187"/>
          </a:xfrm>
          <a:prstGeom prst="rect">
            <a:avLst/>
          </a:prstGeom>
          <a:noFill/>
          <a:ln w="9525">
            <a:noFill/>
            <a:miter lim="800000"/>
            <a:headEnd/>
            <a:tailEnd/>
          </a:ln>
        </p:spPr>
        <p:txBody>
          <a:bodyPr wrap="none" lIns="0" tIns="0" rIns="0" bIns="0">
            <a:spAutoFit/>
          </a:bodyPr>
          <a:lstStyle/>
          <a:p>
            <a:pPr defTabSz="514350" eaLnBrk="0" hangingPunct="0"/>
            <a:r>
              <a:rPr lang="en-AU" sz="1500" b="1">
                <a:solidFill>
                  <a:srgbClr val="000000"/>
                </a:solidFill>
                <a:latin typeface="Arial" pitchFamily="34" charset="0"/>
              </a:rPr>
              <a:t>2.50</a:t>
            </a:r>
          </a:p>
        </p:txBody>
      </p:sp>
      <p:sp>
        <p:nvSpPr>
          <p:cNvPr id="25615" name="Line 103"/>
          <p:cNvSpPr>
            <a:spLocks noChangeShapeType="1"/>
          </p:cNvSpPr>
          <p:nvPr/>
        </p:nvSpPr>
        <p:spPr bwMode="auto">
          <a:xfrm flipH="1">
            <a:off x="4632325" y="2360613"/>
            <a:ext cx="92075" cy="1587"/>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25616" name="Line 78"/>
          <p:cNvSpPr>
            <a:spLocks noChangeShapeType="1"/>
          </p:cNvSpPr>
          <p:nvPr/>
        </p:nvSpPr>
        <p:spPr bwMode="auto">
          <a:xfrm>
            <a:off x="4632325" y="5942013"/>
            <a:ext cx="92075" cy="1587"/>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60" name="Rectangle 56"/>
          <p:cNvSpPr>
            <a:spLocks noChangeArrowheads="1"/>
          </p:cNvSpPr>
          <p:nvPr/>
        </p:nvSpPr>
        <p:spPr bwMode="auto">
          <a:xfrm>
            <a:off x="6324600" y="2133600"/>
            <a:ext cx="234950" cy="230188"/>
          </a:xfrm>
          <a:prstGeom prst="rect">
            <a:avLst/>
          </a:prstGeom>
          <a:noFill/>
          <a:ln w="9525">
            <a:noFill/>
            <a:miter lim="800000"/>
            <a:headEnd/>
            <a:tailEnd/>
          </a:ln>
        </p:spPr>
        <p:txBody>
          <a:bodyPr wrap="none" lIns="0" tIns="0" rIns="0" bIns="0">
            <a:spAutoFit/>
          </a:bodyPr>
          <a:lstStyle/>
          <a:p>
            <a:pPr defTabSz="514350" eaLnBrk="0" hangingPunct="0"/>
            <a:r>
              <a:rPr lang="en-AU" sz="1500" b="1">
                <a:solidFill>
                  <a:srgbClr val="000000"/>
                </a:solidFill>
                <a:latin typeface="Arial" pitchFamily="34" charset="0"/>
              </a:rPr>
              <a:t>S1</a:t>
            </a:r>
          </a:p>
        </p:txBody>
      </p:sp>
      <p:sp>
        <p:nvSpPr>
          <p:cNvPr id="61" name="Rectangle 56"/>
          <p:cNvSpPr>
            <a:spLocks noChangeArrowheads="1"/>
          </p:cNvSpPr>
          <p:nvPr/>
        </p:nvSpPr>
        <p:spPr bwMode="auto">
          <a:xfrm>
            <a:off x="8001000" y="2132013"/>
            <a:ext cx="234950" cy="230187"/>
          </a:xfrm>
          <a:prstGeom prst="rect">
            <a:avLst/>
          </a:prstGeom>
          <a:noFill/>
          <a:ln w="9525">
            <a:noFill/>
            <a:miter lim="800000"/>
            <a:headEnd/>
            <a:tailEnd/>
          </a:ln>
        </p:spPr>
        <p:txBody>
          <a:bodyPr wrap="none" lIns="0" tIns="0" rIns="0" bIns="0">
            <a:spAutoFit/>
          </a:bodyPr>
          <a:lstStyle/>
          <a:p>
            <a:pPr defTabSz="514350" eaLnBrk="0" hangingPunct="0"/>
            <a:r>
              <a:rPr lang="en-AU" sz="1500" b="1">
                <a:solidFill>
                  <a:srgbClr val="000000"/>
                </a:solidFill>
                <a:latin typeface="Arial" pitchFamily="34" charset="0"/>
              </a:rPr>
              <a:t>S2</a:t>
            </a:r>
          </a:p>
        </p:txBody>
      </p:sp>
      <p:sp>
        <p:nvSpPr>
          <p:cNvPr id="62" name="Rectangle 56"/>
          <p:cNvSpPr>
            <a:spLocks noChangeArrowheads="1"/>
          </p:cNvSpPr>
          <p:nvPr/>
        </p:nvSpPr>
        <p:spPr bwMode="auto">
          <a:xfrm>
            <a:off x="5715000" y="2133600"/>
            <a:ext cx="234950" cy="230188"/>
          </a:xfrm>
          <a:prstGeom prst="rect">
            <a:avLst/>
          </a:prstGeom>
          <a:noFill/>
          <a:ln w="9525">
            <a:noFill/>
            <a:miter lim="800000"/>
            <a:headEnd/>
            <a:tailEnd/>
          </a:ln>
        </p:spPr>
        <p:txBody>
          <a:bodyPr wrap="none" lIns="0" tIns="0" rIns="0" bIns="0">
            <a:spAutoFit/>
          </a:bodyPr>
          <a:lstStyle/>
          <a:p>
            <a:pPr defTabSz="514350" eaLnBrk="0" hangingPunct="0"/>
            <a:r>
              <a:rPr lang="en-AU" sz="1500" b="1">
                <a:solidFill>
                  <a:srgbClr val="000000"/>
                </a:solidFill>
                <a:latin typeface="Arial" pitchFamily="34" charset="0"/>
              </a:rPr>
              <a:t>S3</a:t>
            </a:r>
          </a:p>
        </p:txBody>
      </p:sp>
      <p:sp>
        <p:nvSpPr>
          <p:cNvPr id="63" name="Freeform 95"/>
          <p:cNvSpPr>
            <a:spLocks/>
          </p:cNvSpPr>
          <p:nvPr/>
        </p:nvSpPr>
        <p:spPr bwMode="auto">
          <a:xfrm>
            <a:off x="5024438" y="4572000"/>
            <a:ext cx="80962" cy="90488"/>
          </a:xfrm>
          <a:custGeom>
            <a:avLst/>
            <a:gdLst>
              <a:gd name="T0" fmla="*/ 2147483647 w 51"/>
              <a:gd name="T1" fmla="*/ 2147483647 h 57"/>
              <a:gd name="T2" fmla="*/ 2147483647 w 51"/>
              <a:gd name="T3" fmla="*/ 2147483647 h 57"/>
              <a:gd name="T4" fmla="*/ 2147483647 w 51"/>
              <a:gd name="T5" fmla="*/ 2147483647 h 57"/>
              <a:gd name="T6" fmla="*/ 2147483647 w 51"/>
              <a:gd name="T7" fmla="*/ 2147483647 h 57"/>
              <a:gd name="T8" fmla="*/ 2147483647 w 51"/>
              <a:gd name="T9" fmla="*/ 2147483647 h 57"/>
              <a:gd name="T10" fmla="*/ 2147483647 w 51"/>
              <a:gd name="T11" fmla="*/ 0 h 57"/>
              <a:gd name="T12" fmla="*/ 2147483647 w 51"/>
              <a:gd name="T13" fmla="*/ 0 h 57"/>
              <a:gd name="T14" fmla="*/ 2147483647 w 51"/>
              <a:gd name="T15" fmla="*/ 0 h 57"/>
              <a:gd name="T16" fmla="*/ 0 w 51"/>
              <a:gd name="T17" fmla="*/ 2147483647 h 57"/>
              <a:gd name="T18" fmla="*/ 0 w 51"/>
              <a:gd name="T19" fmla="*/ 2147483647 h 57"/>
              <a:gd name="T20" fmla="*/ 0 w 51"/>
              <a:gd name="T21" fmla="*/ 2147483647 h 57"/>
              <a:gd name="T22" fmla="*/ 2147483647 w 51"/>
              <a:gd name="T23" fmla="*/ 2147483647 h 57"/>
              <a:gd name="T24" fmla="*/ 2147483647 w 51"/>
              <a:gd name="T25" fmla="*/ 2147483647 h 5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1"/>
              <a:gd name="T40" fmla="*/ 0 h 57"/>
              <a:gd name="T41" fmla="*/ 51 w 51"/>
              <a:gd name="T42" fmla="*/ 57 h 5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1" h="57">
                <a:moveTo>
                  <a:pt x="20" y="56"/>
                </a:moveTo>
                <a:lnTo>
                  <a:pt x="40" y="45"/>
                </a:lnTo>
                <a:lnTo>
                  <a:pt x="40" y="33"/>
                </a:lnTo>
                <a:lnTo>
                  <a:pt x="50" y="23"/>
                </a:lnTo>
                <a:lnTo>
                  <a:pt x="40" y="11"/>
                </a:lnTo>
                <a:lnTo>
                  <a:pt x="40" y="0"/>
                </a:lnTo>
                <a:lnTo>
                  <a:pt x="20" y="0"/>
                </a:lnTo>
                <a:lnTo>
                  <a:pt x="10" y="0"/>
                </a:lnTo>
                <a:lnTo>
                  <a:pt x="0" y="11"/>
                </a:lnTo>
                <a:lnTo>
                  <a:pt x="0" y="23"/>
                </a:lnTo>
                <a:lnTo>
                  <a:pt x="0" y="33"/>
                </a:lnTo>
                <a:lnTo>
                  <a:pt x="10" y="45"/>
                </a:lnTo>
                <a:lnTo>
                  <a:pt x="20" y="56"/>
                </a:lnTo>
              </a:path>
            </a:pathLst>
          </a:custGeom>
          <a:solidFill>
            <a:srgbClr val="000000"/>
          </a:solidFill>
          <a:ln w="9525" cap="rnd">
            <a:noFill/>
            <a:round/>
            <a:headEnd type="none" w="sm" len="sm"/>
            <a:tailEnd type="none" w="sm" len="sm"/>
          </a:ln>
        </p:spPr>
        <p:txBody>
          <a:bodyPr/>
          <a:lstStyle/>
          <a:p>
            <a:endParaRPr lang="en-US"/>
          </a:p>
        </p:txBody>
      </p:sp>
      <p:sp>
        <p:nvSpPr>
          <p:cNvPr id="64" name="Freeform 96"/>
          <p:cNvSpPr>
            <a:spLocks/>
          </p:cNvSpPr>
          <p:nvPr/>
        </p:nvSpPr>
        <p:spPr bwMode="auto">
          <a:xfrm>
            <a:off x="5405438" y="3200400"/>
            <a:ext cx="80962" cy="90488"/>
          </a:xfrm>
          <a:custGeom>
            <a:avLst/>
            <a:gdLst>
              <a:gd name="T0" fmla="*/ 2147483647 w 51"/>
              <a:gd name="T1" fmla="*/ 2147483647 h 57"/>
              <a:gd name="T2" fmla="*/ 2147483647 w 51"/>
              <a:gd name="T3" fmla="*/ 2147483647 h 57"/>
              <a:gd name="T4" fmla="*/ 2147483647 w 51"/>
              <a:gd name="T5" fmla="*/ 2147483647 h 57"/>
              <a:gd name="T6" fmla="*/ 2147483647 w 51"/>
              <a:gd name="T7" fmla="*/ 2147483647 h 57"/>
              <a:gd name="T8" fmla="*/ 2147483647 w 51"/>
              <a:gd name="T9" fmla="*/ 2147483647 h 57"/>
              <a:gd name="T10" fmla="*/ 2147483647 w 51"/>
              <a:gd name="T11" fmla="*/ 0 h 57"/>
              <a:gd name="T12" fmla="*/ 2147483647 w 51"/>
              <a:gd name="T13" fmla="*/ 0 h 57"/>
              <a:gd name="T14" fmla="*/ 2147483647 w 51"/>
              <a:gd name="T15" fmla="*/ 0 h 57"/>
              <a:gd name="T16" fmla="*/ 0 w 51"/>
              <a:gd name="T17" fmla="*/ 2147483647 h 57"/>
              <a:gd name="T18" fmla="*/ 0 w 51"/>
              <a:gd name="T19" fmla="*/ 2147483647 h 57"/>
              <a:gd name="T20" fmla="*/ 0 w 51"/>
              <a:gd name="T21" fmla="*/ 2147483647 h 57"/>
              <a:gd name="T22" fmla="*/ 2147483647 w 51"/>
              <a:gd name="T23" fmla="*/ 2147483647 h 57"/>
              <a:gd name="T24" fmla="*/ 2147483647 w 51"/>
              <a:gd name="T25" fmla="*/ 2147483647 h 5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1"/>
              <a:gd name="T40" fmla="*/ 0 h 57"/>
              <a:gd name="T41" fmla="*/ 51 w 51"/>
              <a:gd name="T42" fmla="*/ 57 h 5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1" h="57">
                <a:moveTo>
                  <a:pt x="30" y="56"/>
                </a:moveTo>
                <a:lnTo>
                  <a:pt x="40" y="56"/>
                </a:lnTo>
                <a:lnTo>
                  <a:pt x="50" y="45"/>
                </a:lnTo>
                <a:lnTo>
                  <a:pt x="50" y="23"/>
                </a:lnTo>
                <a:lnTo>
                  <a:pt x="50" y="11"/>
                </a:lnTo>
                <a:lnTo>
                  <a:pt x="40" y="0"/>
                </a:lnTo>
                <a:lnTo>
                  <a:pt x="30" y="0"/>
                </a:lnTo>
                <a:lnTo>
                  <a:pt x="10" y="0"/>
                </a:lnTo>
                <a:lnTo>
                  <a:pt x="0" y="11"/>
                </a:lnTo>
                <a:lnTo>
                  <a:pt x="0" y="23"/>
                </a:lnTo>
                <a:lnTo>
                  <a:pt x="0" y="45"/>
                </a:lnTo>
                <a:lnTo>
                  <a:pt x="10" y="56"/>
                </a:lnTo>
                <a:lnTo>
                  <a:pt x="30" y="56"/>
                </a:lnTo>
              </a:path>
            </a:pathLst>
          </a:custGeom>
          <a:solidFill>
            <a:srgbClr val="000000"/>
          </a:solidFill>
          <a:ln w="9525" cap="rnd">
            <a:noFill/>
            <a:round/>
            <a:headEnd type="none" w="sm" len="sm"/>
            <a:tailEnd type="none" w="sm" len="sm"/>
          </a:ln>
        </p:spPr>
        <p:txBody>
          <a:bodyPr/>
          <a:lstStyle/>
          <a:p>
            <a:endParaRPr lang="en-US"/>
          </a:p>
        </p:txBody>
      </p:sp>
      <p:sp>
        <p:nvSpPr>
          <p:cNvPr id="71" name="Freeform 97"/>
          <p:cNvSpPr>
            <a:spLocks/>
          </p:cNvSpPr>
          <p:nvPr/>
        </p:nvSpPr>
        <p:spPr bwMode="auto">
          <a:xfrm>
            <a:off x="6016625" y="2286000"/>
            <a:ext cx="79375" cy="88900"/>
          </a:xfrm>
          <a:custGeom>
            <a:avLst/>
            <a:gdLst>
              <a:gd name="T0" fmla="*/ 2147483647 w 50"/>
              <a:gd name="T1" fmla="*/ 2147483647 h 56"/>
              <a:gd name="T2" fmla="*/ 2147483647 w 50"/>
              <a:gd name="T3" fmla="*/ 2147483647 h 56"/>
              <a:gd name="T4" fmla="*/ 2147483647 w 50"/>
              <a:gd name="T5" fmla="*/ 2147483647 h 56"/>
              <a:gd name="T6" fmla="*/ 2147483647 w 50"/>
              <a:gd name="T7" fmla="*/ 2147483647 h 56"/>
              <a:gd name="T8" fmla="*/ 2147483647 w 50"/>
              <a:gd name="T9" fmla="*/ 2147483647 h 56"/>
              <a:gd name="T10" fmla="*/ 2147483647 w 50"/>
              <a:gd name="T11" fmla="*/ 0 h 56"/>
              <a:gd name="T12" fmla="*/ 2147483647 w 50"/>
              <a:gd name="T13" fmla="*/ 0 h 56"/>
              <a:gd name="T14" fmla="*/ 2147483647 w 50"/>
              <a:gd name="T15" fmla="*/ 0 h 56"/>
              <a:gd name="T16" fmla="*/ 0 w 50"/>
              <a:gd name="T17" fmla="*/ 2147483647 h 56"/>
              <a:gd name="T18" fmla="*/ 0 w 50"/>
              <a:gd name="T19" fmla="*/ 2147483647 h 56"/>
              <a:gd name="T20" fmla="*/ 0 w 50"/>
              <a:gd name="T21" fmla="*/ 2147483647 h 56"/>
              <a:gd name="T22" fmla="*/ 2147483647 w 50"/>
              <a:gd name="T23" fmla="*/ 2147483647 h 56"/>
              <a:gd name="T24" fmla="*/ 2147483647 w 50"/>
              <a:gd name="T25" fmla="*/ 2147483647 h 5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0"/>
              <a:gd name="T40" fmla="*/ 0 h 56"/>
              <a:gd name="T41" fmla="*/ 50 w 50"/>
              <a:gd name="T42" fmla="*/ 56 h 5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0" h="56">
                <a:moveTo>
                  <a:pt x="20" y="55"/>
                </a:moveTo>
                <a:lnTo>
                  <a:pt x="29" y="55"/>
                </a:lnTo>
                <a:lnTo>
                  <a:pt x="39" y="44"/>
                </a:lnTo>
                <a:lnTo>
                  <a:pt x="49" y="33"/>
                </a:lnTo>
                <a:lnTo>
                  <a:pt x="39" y="11"/>
                </a:lnTo>
                <a:lnTo>
                  <a:pt x="29" y="0"/>
                </a:lnTo>
                <a:lnTo>
                  <a:pt x="20" y="0"/>
                </a:lnTo>
                <a:lnTo>
                  <a:pt x="10" y="0"/>
                </a:lnTo>
                <a:lnTo>
                  <a:pt x="0" y="11"/>
                </a:lnTo>
                <a:lnTo>
                  <a:pt x="0" y="33"/>
                </a:lnTo>
                <a:lnTo>
                  <a:pt x="0" y="44"/>
                </a:lnTo>
                <a:lnTo>
                  <a:pt x="10" y="55"/>
                </a:lnTo>
                <a:lnTo>
                  <a:pt x="20" y="55"/>
                </a:lnTo>
              </a:path>
            </a:pathLst>
          </a:custGeom>
          <a:solidFill>
            <a:srgbClr val="000000"/>
          </a:solidFill>
          <a:ln w="9525" cap="rnd">
            <a:noFill/>
            <a:round/>
            <a:headEnd type="none" w="sm" len="sm"/>
            <a:tailEnd type="none" w="sm" len="sm"/>
          </a:ln>
        </p:spPr>
        <p:txBody>
          <a:bodyPr/>
          <a:lstStyle/>
          <a:p>
            <a:endParaRPr lang="en-US"/>
          </a:p>
        </p:txBody>
      </p:sp>
      <p:sp>
        <p:nvSpPr>
          <p:cNvPr id="73" name="Freeform 98"/>
          <p:cNvSpPr>
            <a:spLocks/>
          </p:cNvSpPr>
          <p:nvPr/>
        </p:nvSpPr>
        <p:spPr bwMode="auto">
          <a:xfrm>
            <a:off x="5176838" y="3962400"/>
            <a:ext cx="80962" cy="90488"/>
          </a:xfrm>
          <a:custGeom>
            <a:avLst/>
            <a:gdLst>
              <a:gd name="T0" fmla="*/ 2147483647 w 51"/>
              <a:gd name="T1" fmla="*/ 2147483647 h 57"/>
              <a:gd name="T2" fmla="*/ 2147483647 w 51"/>
              <a:gd name="T3" fmla="*/ 2147483647 h 57"/>
              <a:gd name="T4" fmla="*/ 2147483647 w 51"/>
              <a:gd name="T5" fmla="*/ 2147483647 h 57"/>
              <a:gd name="T6" fmla="*/ 2147483647 w 51"/>
              <a:gd name="T7" fmla="*/ 2147483647 h 57"/>
              <a:gd name="T8" fmla="*/ 2147483647 w 51"/>
              <a:gd name="T9" fmla="*/ 2147483647 h 57"/>
              <a:gd name="T10" fmla="*/ 2147483647 w 51"/>
              <a:gd name="T11" fmla="*/ 0 h 57"/>
              <a:gd name="T12" fmla="*/ 2147483647 w 51"/>
              <a:gd name="T13" fmla="*/ 0 h 57"/>
              <a:gd name="T14" fmla="*/ 2147483647 w 51"/>
              <a:gd name="T15" fmla="*/ 0 h 57"/>
              <a:gd name="T16" fmla="*/ 2147483647 w 51"/>
              <a:gd name="T17" fmla="*/ 2147483647 h 57"/>
              <a:gd name="T18" fmla="*/ 0 w 51"/>
              <a:gd name="T19" fmla="*/ 2147483647 h 57"/>
              <a:gd name="T20" fmla="*/ 2147483647 w 51"/>
              <a:gd name="T21" fmla="*/ 2147483647 h 57"/>
              <a:gd name="T22" fmla="*/ 2147483647 w 51"/>
              <a:gd name="T23" fmla="*/ 2147483647 h 57"/>
              <a:gd name="T24" fmla="*/ 2147483647 w 51"/>
              <a:gd name="T25" fmla="*/ 2147483647 h 5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1"/>
              <a:gd name="T40" fmla="*/ 0 h 57"/>
              <a:gd name="T41" fmla="*/ 51 w 51"/>
              <a:gd name="T42" fmla="*/ 57 h 5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1" h="57">
                <a:moveTo>
                  <a:pt x="30" y="56"/>
                </a:moveTo>
                <a:lnTo>
                  <a:pt x="40" y="45"/>
                </a:lnTo>
                <a:lnTo>
                  <a:pt x="50" y="45"/>
                </a:lnTo>
                <a:lnTo>
                  <a:pt x="50" y="23"/>
                </a:lnTo>
                <a:lnTo>
                  <a:pt x="50" y="11"/>
                </a:lnTo>
                <a:lnTo>
                  <a:pt x="40" y="0"/>
                </a:lnTo>
                <a:lnTo>
                  <a:pt x="30" y="0"/>
                </a:lnTo>
                <a:lnTo>
                  <a:pt x="20" y="0"/>
                </a:lnTo>
                <a:lnTo>
                  <a:pt x="10" y="11"/>
                </a:lnTo>
                <a:lnTo>
                  <a:pt x="0" y="23"/>
                </a:lnTo>
                <a:lnTo>
                  <a:pt x="10" y="45"/>
                </a:lnTo>
                <a:lnTo>
                  <a:pt x="20" y="45"/>
                </a:lnTo>
                <a:lnTo>
                  <a:pt x="30" y="56"/>
                </a:lnTo>
              </a:path>
            </a:pathLst>
          </a:custGeom>
          <a:solidFill>
            <a:srgbClr val="000000"/>
          </a:solidFill>
          <a:ln w="9525" cap="rnd">
            <a:noFill/>
            <a:round/>
            <a:headEnd type="none" w="sm" len="sm"/>
            <a:tailEnd type="none" w="sm" len="sm"/>
          </a:ln>
        </p:spPr>
        <p:txBody>
          <a:bodyPr/>
          <a:lstStyle/>
          <a:p>
            <a:endParaRPr lang="en-US"/>
          </a:p>
        </p:txBody>
      </p:sp>
      <p:sp>
        <p:nvSpPr>
          <p:cNvPr id="76" name="Freeform 93"/>
          <p:cNvSpPr>
            <a:spLocks/>
          </p:cNvSpPr>
          <p:nvPr/>
        </p:nvSpPr>
        <p:spPr bwMode="auto">
          <a:xfrm>
            <a:off x="4799013" y="5257800"/>
            <a:ext cx="77787" cy="90488"/>
          </a:xfrm>
          <a:custGeom>
            <a:avLst/>
            <a:gdLst>
              <a:gd name="T0" fmla="*/ 2147483647 w 49"/>
              <a:gd name="T1" fmla="*/ 2147483647 h 57"/>
              <a:gd name="T2" fmla="*/ 2147483647 w 49"/>
              <a:gd name="T3" fmla="*/ 2147483647 h 57"/>
              <a:gd name="T4" fmla="*/ 2147483647 w 49"/>
              <a:gd name="T5" fmla="*/ 2147483647 h 57"/>
              <a:gd name="T6" fmla="*/ 2147483647 w 49"/>
              <a:gd name="T7" fmla="*/ 2147483647 h 57"/>
              <a:gd name="T8" fmla="*/ 2147483647 w 49"/>
              <a:gd name="T9" fmla="*/ 2147483647 h 57"/>
              <a:gd name="T10" fmla="*/ 2147483647 w 49"/>
              <a:gd name="T11" fmla="*/ 2147483647 h 57"/>
              <a:gd name="T12" fmla="*/ 2147483647 w 49"/>
              <a:gd name="T13" fmla="*/ 0 h 57"/>
              <a:gd name="T14" fmla="*/ 2147483647 w 49"/>
              <a:gd name="T15" fmla="*/ 2147483647 h 57"/>
              <a:gd name="T16" fmla="*/ 2147483647 w 49"/>
              <a:gd name="T17" fmla="*/ 2147483647 h 57"/>
              <a:gd name="T18" fmla="*/ 0 w 49"/>
              <a:gd name="T19" fmla="*/ 2147483647 h 57"/>
              <a:gd name="T20" fmla="*/ 2147483647 w 49"/>
              <a:gd name="T21" fmla="*/ 2147483647 h 57"/>
              <a:gd name="T22" fmla="*/ 2147483647 w 49"/>
              <a:gd name="T23" fmla="*/ 2147483647 h 57"/>
              <a:gd name="T24" fmla="*/ 2147483647 w 49"/>
              <a:gd name="T25" fmla="*/ 2147483647 h 5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9"/>
              <a:gd name="T40" fmla="*/ 0 h 57"/>
              <a:gd name="T41" fmla="*/ 49 w 49"/>
              <a:gd name="T42" fmla="*/ 57 h 5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9" h="57">
                <a:moveTo>
                  <a:pt x="29" y="56"/>
                </a:moveTo>
                <a:lnTo>
                  <a:pt x="38" y="56"/>
                </a:lnTo>
                <a:lnTo>
                  <a:pt x="48" y="45"/>
                </a:lnTo>
                <a:lnTo>
                  <a:pt x="48" y="33"/>
                </a:lnTo>
                <a:lnTo>
                  <a:pt x="48" y="23"/>
                </a:lnTo>
                <a:lnTo>
                  <a:pt x="38" y="11"/>
                </a:lnTo>
                <a:lnTo>
                  <a:pt x="29" y="0"/>
                </a:lnTo>
                <a:lnTo>
                  <a:pt x="10" y="11"/>
                </a:lnTo>
                <a:lnTo>
                  <a:pt x="10" y="23"/>
                </a:lnTo>
                <a:lnTo>
                  <a:pt x="0" y="33"/>
                </a:lnTo>
                <a:lnTo>
                  <a:pt x="10" y="45"/>
                </a:lnTo>
                <a:lnTo>
                  <a:pt x="10" y="56"/>
                </a:lnTo>
                <a:lnTo>
                  <a:pt x="29" y="56"/>
                </a:lnTo>
              </a:path>
            </a:pathLst>
          </a:custGeom>
          <a:solidFill>
            <a:srgbClr val="000000"/>
          </a:solidFill>
          <a:ln w="9525" cap="rnd">
            <a:noFill/>
            <a:round/>
            <a:headEnd type="none" w="sm" len="sm"/>
            <a:tailEnd type="none" w="sm" len="sm"/>
          </a:ln>
        </p:spPr>
        <p:txBody>
          <a:bodyPr/>
          <a:lstStyle/>
          <a:p>
            <a:endParaRPr lang="en-US"/>
          </a:p>
        </p:txBody>
      </p:sp>
      <p:sp>
        <p:nvSpPr>
          <p:cNvPr id="77" name="Freeform 93"/>
          <p:cNvSpPr>
            <a:spLocks/>
          </p:cNvSpPr>
          <p:nvPr/>
        </p:nvSpPr>
        <p:spPr bwMode="auto">
          <a:xfrm>
            <a:off x="4724400" y="5867400"/>
            <a:ext cx="77788" cy="90488"/>
          </a:xfrm>
          <a:custGeom>
            <a:avLst/>
            <a:gdLst>
              <a:gd name="T0" fmla="*/ 2147483647 w 49"/>
              <a:gd name="T1" fmla="*/ 2147483647 h 57"/>
              <a:gd name="T2" fmla="*/ 2147483647 w 49"/>
              <a:gd name="T3" fmla="*/ 2147483647 h 57"/>
              <a:gd name="T4" fmla="*/ 2147483647 w 49"/>
              <a:gd name="T5" fmla="*/ 2147483647 h 57"/>
              <a:gd name="T6" fmla="*/ 2147483647 w 49"/>
              <a:gd name="T7" fmla="*/ 2147483647 h 57"/>
              <a:gd name="T8" fmla="*/ 2147483647 w 49"/>
              <a:gd name="T9" fmla="*/ 2147483647 h 57"/>
              <a:gd name="T10" fmla="*/ 2147483647 w 49"/>
              <a:gd name="T11" fmla="*/ 2147483647 h 57"/>
              <a:gd name="T12" fmla="*/ 2147483647 w 49"/>
              <a:gd name="T13" fmla="*/ 0 h 57"/>
              <a:gd name="T14" fmla="*/ 2147483647 w 49"/>
              <a:gd name="T15" fmla="*/ 2147483647 h 57"/>
              <a:gd name="T16" fmla="*/ 2147483647 w 49"/>
              <a:gd name="T17" fmla="*/ 2147483647 h 57"/>
              <a:gd name="T18" fmla="*/ 0 w 49"/>
              <a:gd name="T19" fmla="*/ 2147483647 h 57"/>
              <a:gd name="T20" fmla="*/ 2147483647 w 49"/>
              <a:gd name="T21" fmla="*/ 2147483647 h 57"/>
              <a:gd name="T22" fmla="*/ 2147483647 w 49"/>
              <a:gd name="T23" fmla="*/ 2147483647 h 57"/>
              <a:gd name="T24" fmla="*/ 2147483647 w 49"/>
              <a:gd name="T25" fmla="*/ 2147483647 h 5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9"/>
              <a:gd name="T40" fmla="*/ 0 h 57"/>
              <a:gd name="T41" fmla="*/ 49 w 49"/>
              <a:gd name="T42" fmla="*/ 57 h 5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9" h="57">
                <a:moveTo>
                  <a:pt x="29" y="56"/>
                </a:moveTo>
                <a:lnTo>
                  <a:pt x="38" y="56"/>
                </a:lnTo>
                <a:lnTo>
                  <a:pt x="48" y="45"/>
                </a:lnTo>
                <a:lnTo>
                  <a:pt x="48" y="33"/>
                </a:lnTo>
                <a:lnTo>
                  <a:pt x="48" y="23"/>
                </a:lnTo>
                <a:lnTo>
                  <a:pt x="38" y="11"/>
                </a:lnTo>
                <a:lnTo>
                  <a:pt x="29" y="0"/>
                </a:lnTo>
                <a:lnTo>
                  <a:pt x="10" y="11"/>
                </a:lnTo>
                <a:lnTo>
                  <a:pt x="10" y="23"/>
                </a:lnTo>
                <a:lnTo>
                  <a:pt x="0" y="33"/>
                </a:lnTo>
                <a:lnTo>
                  <a:pt x="10" y="45"/>
                </a:lnTo>
                <a:lnTo>
                  <a:pt x="10" y="56"/>
                </a:lnTo>
                <a:lnTo>
                  <a:pt x="29" y="56"/>
                </a:lnTo>
              </a:path>
            </a:pathLst>
          </a:custGeom>
          <a:solidFill>
            <a:srgbClr val="000000"/>
          </a:solidFill>
          <a:ln w="9525" cap="rnd">
            <a:noFill/>
            <a:round/>
            <a:headEnd type="none" w="sm" len="sm"/>
            <a:tailEnd type="none" w="sm" len="sm"/>
          </a:ln>
        </p:spPr>
        <p:txBody>
          <a:bodyPr/>
          <a:lstStyle/>
          <a:p>
            <a:endParaRPr lang="en-US"/>
          </a:p>
        </p:txBody>
      </p:sp>
      <p:sp>
        <p:nvSpPr>
          <p:cNvPr id="79" name="Freeform 95"/>
          <p:cNvSpPr>
            <a:spLocks/>
          </p:cNvSpPr>
          <p:nvPr/>
        </p:nvSpPr>
        <p:spPr bwMode="auto">
          <a:xfrm>
            <a:off x="6019800" y="4572000"/>
            <a:ext cx="80963" cy="90488"/>
          </a:xfrm>
          <a:custGeom>
            <a:avLst/>
            <a:gdLst>
              <a:gd name="T0" fmla="*/ 2147483647 w 51"/>
              <a:gd name="T1" fmla="*/ 2147483647 h 57"/>
              <a:gd name="T2" fmla="*/ 2147483647 w 51"/>
              <a:gd name="T3" fmla="*/ 2147483647 h 57"/>
              <a:gd name="T4" fmla="*/ 2147483647 w 51"/>
              <a:gd name="T5" fmla="*/ 2147483647 h 57"/>
              <a:gd name="T6" fmla="*/ 2147483647 w 51"/>
              <a:gd name="T7" fmla="*/ 2147483647 h 57"/>
              <a:gd name="T8" fmla="*/ 2147483647 w 51"/>
              <a:gd name="T9" fmla="*/ 2147483647 h 57"/>
              <a:gd name="T10" fmla="*/ 2147483647 w 51"/>
              <a:gd name="T11" fmla="*/ 0 h 57"/>
              <a:gd name="T12" fmla="*/ 2147483647 w 51"/>
              <a:gd name="T13" fmla="*/ 0 h 57"/>
              <a:gd name="T14" fmla="*/ 2147483647 w 51"/>
              <a:gd name="T15" fmla="*/ 0 h 57"/>
              <a:gd name="T16" fmla="*/ 0 w 51"/>
              <a:gd name="T17" fmla="*/ 2147483647 h 57"/>
              <a:gd name="T18" fmla="*/ 0 w 51"/>
              <a:gd name="T19" fmla="*/ 2147483647 h 57"/>
              <a:gd name="T20" fmla="*/ 0 w 51"/>
              <a:gd name="T21" fmla="*/ 2147483647 h 57"/>
              <a:gd name="T22" fmla="*/ 2147483647 w 51"/>
              <a:gd name="T23" fmla="*/ 2147483647 h 57"/>
              <a:gd name="T24" fmla="*/ 2147483647 w 51"/>
              <a:gd name="T25" fmla="*/ 2147483647 h 5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1"/>
              <a:gd name="T40" fmla="*/ 0 h 57"/>
              <a:gd name="T41" fmla="*/ 51 w 51"/>
              <a:gd name="T42" fmla="*/ 57 h 5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1" h="57">
                <a:moveTo>
                  <a:pt x="20" y="56"/>
                </a:moveTo>
                <a:lnTo>
                  <a:pt x="40" y="45"/>
                </a:lnTo>
                <a:lnTo>
                  <a:pt x="40" y="33"/>
                </a:lnTo>
                <a:lnTo>
                  <a:pt x="50" y="23"/>
                </a:lnTo>
                <a:lnTo>
                  <a:pt x="40" y="11"/>
                </a:lnTo>
                <a:lnTo>
                  <a:pt x="40" y="0"/>
                </a:lnTo>
                <a:lnTo>
                  <a:pt x="20" y="0"/>
                </a:lnTo>
                <a:lnTo>
                  <a:pt x="10" y="0"/>
                </a:lnTo>
                <a:lnTo>
                  <a:pt x="0" y="11"/>
                </a:lnTo>
                <a:lnTo>
                  <a:pt x="0" y="23"/>
                </a:lnTo>
                <a:lnTo>
                  <a:pt x="0" y="33"/>
                </a:lnTo>
                <a:lnTo>
                  <a:pt x="10" y="45"/>
                </a:lnTo>
                <a:lnTo>
                  <a:pt x="20" y="56"/>
                </a:lnTo>
              </a:path>
            </a:pathLst>
          </a:custGeom>
          <a:solidFill>
            <a:srgbClr val="000000"/>
          </a:solidFill>
          <a:ln w="9525" cap="rnd">
            <a:noFill/>
            <a:round/>
            <a:headEnd type="none" w="sm" len="sm"/>
            <a:tailEnd type="none" w="sm" len="sm"/>
          </a:ln>
        </p:spPr>
        <p:txBody>
          <a:bodyPr/>
          <a:lstStyle/>
          <a:p>
            <a:endParaRPr lang="en-US"/>
          </a:p>
        </p:txBody>
      </p:sp>
      <p:sp>
        <p:nvSpPr>
          <p:cNvPr id="80" name="Freeform 96"/>
          <p:cNvSpPr>
            <a:spLocks/>
          </p:cNvSpPr>
          <p:nvPr/>
        </p:nvSpPr>
        <p:spPr bwMode="auto">
          <a:xfrm>
            <a:off x="7315200" y="3124200"/>
            <a:ext cx="80963" cy="90488"/>
          </a:xfrm>
          <a:custGeom>
            <a:avLst/>
            <a:gdLst>
              <a:gd name="T0" fmla="*/ 2147483647 w 51"/>
              <a:gd name="T1" fmla="*/ 2147483647 h 57"/>
              <a:gd name="T2" fmla="*/ 2147483647 w 51"/>
              <a:gd name="T3" fmla="*/ 2147483647 h 57"/>
              <a:gd name="T4" fmla="*/ 2147483647 w 51"/>
              <a:gd name="T5" fmla="*/ 2147483647 h 57"/>
              <a:gd name="T6" fmla="*/ 2147483647 w 51"/>
              <a:gd name="T7" fmla="*/ 2147483647 h 57"/>
              <a:gd name="T8" fmla="*/ 2147483647 w 51"/>
              <a:gd name="T9" fmla="*/ 2147483647 h 57"/>
              <a:gd name="T10" fmla="*/ 2147483647 w 51"/>
              <a:gd name="T11" fmla="*/ 0 h 57"/>
              <a:gd name="T12" fmla="*/ 2147483647 w 51"/>
              <a:gd name="T13" fmla="*/ 0 h 57"/>
              <a:gd name="T14" fmla="*/ 2147483647 w 51"/>
              <a:gd name="T15" fmla="*/ 0 h 57"/>
              <a:gd name="T16" fmla="*/ 0 w 51"/>
              <a:gd name="T17" fmla="*/ 2147483647 h 57"/>
              <a:gd name="T18" fmla="*/ 0 w 51"/>
              <a:gd name="T19" fmla="*/ 2147483647 h 57"/>
              <a:gd name="T20" fmla="*/ 0 w 51"/>
              <a:gd name="T21" fmla="*/ 2147483647 h 57"/>
              <a:gd name="T22" fmla="*/ 2147483647 w 51"/>
              <a:gd name="T23" fmla="*/ 2147483647 h 57"/>
              <a:gd name="T24" fmla="*/ 2147483647 w 51"/>
              <a:gd name="T25" fmla="*/ 2147483647 h 5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1"/>
              <a:gd name="T40" fmla="*/ 0 h 57"/>
              <a:gd name="T41" fmla="*/ 51 w 51"/>
              <a:gd name="T42" fmla="*/ 57 h 5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1" h="57">
                <a:moveTo>
                  <a:pt x="30" y="56"/>
                </a:moveTo>
                <a:lnTo>
                  <a:pt x="40" y="56"/>
                </a:lnTo>
                <a:lnTo>
                  <a:pt x="50" y="45"/>
                </a:lnTo>
                <a:lnTo>
                  <a:pt x="50" y="23"/>
                </a:lnTo>
                <a:lnTo>
                  <a:pt x="50" y="11"/>
                </a:lnTo>
                <a:lnTo>
                  <a:pt x="40" y="0"/>
                </a:lnTo>
                <a:lnTo>
                  <a:pt x="30" y="0"/>
                </a:lnTo>
                <a:lnTo>
                  <a:pt x="10" y="0"/>
                </a:lnTo>
                <a:lnTo>
                  <a:pt x="0" y="11"/>
                </a:lnTo>
                <a:lnTo>
                  <a:pt x="0" y="23"/>
                </a:lnTo>
                <a:lnTo>
                  <a:pt x="0" y="45"/>
                </a:lnTo>
                <a:lnTo>
                  <a:pt x="10" y="56"/>
                </a:lnTo>
                <a:lnTo>
                  <a:pt x="30" y="56"/>
                </a:lnTo>
              </a:path>
            </a:pathLst>
          </a:custGeom>
          <a:solidFill>
            <a:srgbClr val="000000"/>
          </a:solidFill>
          <a:ln w="9525" cap="rnd">
            <a:noFill/>
            <a:round/>
            <a:headEnd type="none" w="sm" len="sm"/>
            <a:tailEnd type="none" w="sm" len="sm"/>
          </a:ln>
        </p:spPr>
        <p:txBody>
          <a:bodyPr/>
          <a:lstStyle/>
          <a:p>
            <a:endParaRPr lang="en-US"/>
          </a:p>
        </p:txBody>
      </p:sp>
      <p:sp>
        <p:nvSpPr>
          <p:cNvPr id="81" name="Freeform 97"/>
          <p:cNvSpPr>
            <a:spLocks/>
          </p:cNvSpPr>
          <p:nvPr/>
        </p:nvSpPr>
        <p:spPr bwMode="auto">
          <a:xfrm>
            <a:off x="8077200" y="2362200"/>
            <a:ext cx="79375" cy="88900"/>
          </a:xfrm>
          <a:custGeom>
            <a:avLst/>
            <a:gdLst>
              <a:gd name="T0" fmla="*/ 2147483647 w 50"/>
              <a:gd name="T1" fmla="*/ 2147483647 h 56"/>
              <a:gd name="T2" fmla="*/ 2147483647 w 50"/>
              <a:gd name="T3" fmla="*/ 2147483647 h 56"/>
              <a:gd name="T4" fmla="*/ 2147483647 w 50"/>
              <a:gd name="T5" fmla="*/ 2147483647 h 56"/>
              <a:gd name="T6" fmla="*/ 2147483647 w 50"/>
              <a:gd name="T7" fmla="*/ 2147483647 h 56"/>
              <a:gd name="T8" fmla="*/ 2147483647 w 50"/>
              <a:gd name="T9" fmla="*/ 2147483647 h 56"/>
              <a:gd name="T10" fmla="*/ 2147483647 w 50"/>
              <a:gd name="T11" fmla="*/ 0 h 56"/>
              <a:gd name="T12" fmla="*/ 2147483647 w 50"/>
              <a:gd name="T13" fmla="*/ 0 h 56"/>
              <a:gd name="T14" fmla="*/ 2147483647 w 50"/>
              <a:gd name="T15" fmla="*/ 0 h 56"/>
              <a:gd name="T16" fmla="*/ 0 w 50"/>
              <a:gd name="T17" fmla="*/ 2147483647 h 56"/>
              <a:gd name="T18" fmla="*/ 0 w 50"/>
              <a:gd name="T19" fmla="*/ 2147483647 h 56"/>
              <a:gd name="T20" fmla="*/ 0 w 50"/>
              <a:gd name="T21" fmla="*/ 2147483647 h 56"/>
              <a:gd name="T22" fmla="*/ 2147483647 w 50"/>
              <a:gd name="T23" fmla="*/ 2147483647 h 56"/>
              <a:gd name="T24" fmla="*/ 2147483647 w 50"/>
              <a:gd name="T25" fmla="*/ 2147483647 h 5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0"/>
              <a:gd name="T40" fmla="*/ 0 h 56"/>
              <a:gd name="T41" fmla="*/ 50 w 50"/>
              <a:gd name="T42" fmla="*/ 56 h 5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0" h="56">
                <a:moveTo>
                  <a:pt x="20" y="55"/>
                </a:moveTo>
                <a:lnTo>
                  <a:pt x="29" y="55"/>
                </a:lnTo>
                <a:lnTo>
                  <a:pt x="39" y="44"/>
                </a:lnTo>
                <a:lnTo>
                  <a:pt x="49" y="33"/>
                </a:lnTo>
                <a:lnTo>
                  <a:pt x="39" y="11"/>
                </a:lnTo>
                <a:lnTo>
                  <a:pt x="29" y="0"/>
                </a:lnTo>
                <a:lnTo>
                  <a:pt x="20" y="0"/>
                </a:lnTo>
                <a:lnTo>
                  <a:pt x="10" y="0"/>
                </a:lnTo>
                <a:lnTo>
                  <a:pt x="0" y="11"/>
                </a:lnTo>
                <a:lnTo>
                  <a:pt x="0" y="33"/>
                </a:lnTo>
                <a:lnTo>
                  <a:pt x="0" y="44"/>
                </a:lnTo>
                <a:lnTo>
                  <a:pt x="10" y="55"/>
                </a:lnTo>
                <a:lnTo>
                  <a:pt x="20" y="55"/>
                </a:lnTo>
              </a:path>
            </a:pathLst>
          </a:custGeom>
          <a:solidFill>
            <a:srgbClr val="000000"/>
          </a:solidFill>
          <a:ln w="9525" cap="rnd">
            <a:noFill/>
            <a:round/>
            <a:headEnd type="none" w="sm" len="sm"/>
            <a:tailEnd type="none" w="sm" len="sm"/>
          </a:ln>
        </p:spPr>
        <p:txBody>
          <a:bodyPr/>
          <a:lstStyle/>
          <a:p>
            <a:endParaRPr lang="en-US"/>
          </a:p>
        </p:txBody>
      </p:sp>
      <p:sp>
        <p:nvSpPr>
          <p:cNvPr id="82" name="Freeform 98"/>
          <p:cNvSpPr>
            <a:spLocks/>
          </p:cNvSpPr>
          <p:nvPr/>
        </p:nvSpPr>
        <p:spPr bwMode="auto">
          <a:xfrm>
            <a:off x="6629400" y="3886200"/>
            <a:ext cx="80963" cy="90488"/>
          </a:xfrm>
          <a:custGeom>
            <a:avLst/>
            <a:gdLst>
              <a:gd name="T0" fmla="*/ 2147483647 w 51"/>
              <a:gd name="T1" fmla="*/ 2147483647 h 57"/>
              <a:gd name="T2" fmla="*/ 2147483647 w 51"/>
              <a:gd name="T3" fmla="*/ 2147483647 h 57"/>
              <a:gd name="T4" fmla="*/ 2147483647 w 51"/>
              <a:gd name="T5" fmla="*/ 2147483647 h 57"/>
              <a:gd name="T6" fmla="*/ 2147483647 w 51"/>
              <a:gd name="T7" fmla="*/ 2147483647 h 57"/>
              <a:gd name="T8" fmla="*/ 2147483647 w 51"/>
              <a:gd name="T9" fmla="*/ 2147483647 h 57"/>
              <a:gd name="T10" fmla="*/ 2147483647 w 51"/>
              <a:gd name="T11" fmla="*/ 0 h 57"/>
              <a:gd name="T12" fmla="*/ 2147483647 w 51"/>
              <a:gd name="T13" fmla="*/ 0 h 57"/>
              <a:gd name="T14" fmla="*/ 2147483647 w 51"/>
              <a:gd name="T15" fmla="*/ 0 h 57"/>
              <a:gd name="T16" fmla="*/ 2147483647 w 51"/>
              <a:gd name="T17" fmla="*/ 2147483647 h 57"/>
              <a:gd name="T18" fmla="*/ 0 w 51"/>
              <a:gd name="T19" fmla="*/ 2147483647 h 57"/>
              <a:gd name="T20" fmla="*/ 2147483647 w 51"/>
              <a:gd name="T21" fmla="*/ 2147483647 h 57"/>
              <a:gd name="T22" fmla="*/ 2147483647 w 51"/>
              <a:gd name="T23" fmla="*/ 2147483647 h 57"/>
              <a:gd name="T24" fmla="*/ 2147483647 w 51"/>
              <a:gd name="T25" fmla="*/ 2147483647 h 5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1"/>
              <a:gd name="T40" fmla="*/ 0 h 57"/>
              <a:gd name="T41" fmla="*/ 51 w 51"/>
              <a:gd name="T42" fmla="*/ 57 h 5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1" h="57">
                <a:moveTo>
                  <a:pt x="30" y="56"/>
                </a:moveTo>
                <a:lnTo>
                  <a:pt x="40" y="45"/>
                </a:lnTo>
                <a:lnTo>
                  <a:pt x="50" y="45"/>
                </a:lnTo>
                <a:lnTo>
                  <a:pt x="50" y="23"/>
                </a:lnTo>
                <a:lnTo>
                  <a:pt x="50" y="11"/>
                </a:lnTo>
                <a:lnTo>
                  <a:pt x="40" y="0"/>
                </a:lnTo>
                <a:lnTo>
                  <a:pt x="30" y="0"/>
                </a:lnTo>
                <a:lnTo>
                  <a:pt x="20" y="0"/>
                </a:lnTo>
                <a:lnTo>
                  <a:pt x="10" y="11"/>
                </a:lnTo>
                <a:lnTo>
                  <a:pt x="0" y="23"/>
                </a:lnTo>
                <a:lnTo>
                  <a:pt x="10" y="45"/>
                </a:lnTo>
                <a:lnTo>
                  <a:pt x="20" y="45"/>
                </a:lnTo>
                <a:lnTo>
                  <a:pt x="30" y="56"/>
                </a:lnTo>
              </a:path>
            </a:pathLst>
          </a:custGeom>
          <a:solidFill>
            <a:srgbClr val="000000"/>
          </a:solidFill>
          <a:ln w="9525" cap="rnd">
            <a:noFill/>
            <a:round/>
            <a:headEnd type="none" w="sm" len="sm"/>
            <a:tailEnd type="none" w="sm" len="sm"/>
          </a:ln>
        </p:spPr>
        <p:txBody>
          <a:bodyPr/>
          <a:lstStyle/>
          <a:p>
            <a:endParaRPr lang="en-US"/>
          </a:p>
        </p:txBody>
      </p:sp>
      <p:sp>
        <p:nvSpPr>
          <p:cNvPr id="84" name="Freeform 93"/>
          <p:cNvSpPr>
            <a:spLocks/>
          </p:cNvSpPr>
          <p:nvPr/>
        </p:nvSpPr>
        <p:spPr bwMode="auto">
          <a:xfrm>
            <a:off x="5486400" y="5257800"/>
            <a:ext cx="77788" cy="90488"/>
          </a:xfrm>
          <a:custGeom>
            <a:avLst/>
            <a:gdLst>
              <a:gd name="T0" fmla="*/ 2147483647 w 49"/>
              <a:gd name="T1" fmla="*/ 2147483647 h 57"/>
              <a:gd name="T2" fmla="*/ 2147483647 w 49"/>
              <a:gd name="T3" fmla="*/ 2147483647 h 57"/>
              <a:gd name="T4" fmla="*/ 2147483647 w 49"/>
              <a:gd name="T5" fmla="*/ 2147483647 h 57"/>
              <a:gd name="T6" fmla="*/ 2147483647 w 49"/>
              <a:gd name="T7" fmla="*/ 2147483647 h 57"/>
              <a:gd name="T8" fmla="*/ 2147483647 w 49"/>
              <a:gd name="T9" fmla="*/ 2147483647 h 57"/>
              <a:gd name="T10" fmla="*/ 2147483647 w 49"/>
              <a:gd name="T11" fmla="*/ 2147483647 h 57"/>
              <a:gd name="T12" fmla="*/ 2147483647 w 49"/>
              <a:gd name="T13" fmla="*/ 0 h 57"/>
              <a:gd name="T14" fmla="*/ 2147483647 w 49"/>
              <a:gd name="T15" fmla="*/ 2147483647 h 57"/>
              <a:gd name="T16" fmla="*/ 2147483647 w 49"/>
              <a:gd name="T17" fmla="*/ 2147483647 h 57"/>
              <a:gd name="T18" fmla="*/ 0 w 49"/>
              <a:gd name="T19" fmla="*/ 2147483647 h 57"/>
              <a:gd name="T20" fmla="*/ 2147483647 w 49"/>
              <a:gd name="T21" fmla="*/ 2147483647 h 57"/>
              <a:gd name="T22" fmla="*/ 2147483647 w 49"/>
              <a:gd name="T23" fmla="*/ 2147483647 h 57"/>
              <a:gd name="T24" fmla="*/ 2147483647 w 49"/>
              <a:gd name="T25" fmla="*/ 2147483647 h 5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9"/>
              <a:gd name="T40" fmla="*/ 0 h 57"/>
              <a:gd name="T41" fmla="*/ 49 w 49"/>
              <a:gd name="T42" fmla="*/ 57 h 5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9" h="57">
                <a:moveTo>
                  <a:pt x="29" y="56"/>
                </a:moveTo>
                <a:lnTo>
                  <a:pt x="38" y="56"/>
                </a:lnTo>
                <a:lnTo>
                  <a:pt x="48" y="45"/>
                </a:lnTo>
                <a:lnTo>
                  <a:pt x="48" y="33"/>
                </a:lnTo>
                <a:lnTo>
                  <a:pt x="48" y="23"/>
                </a:lnTo>
                <a:lnTo>
                  <a:pt x="38" y="11"/>
                </a:lnTo>
                <a:lnTo>
                  <a:pt x="29" y="0"/>
                </a:lnTo>
                <a:lnTo>
                  <a:pt x="10" y="11"/>
                </a:lnTo>
                <a:lnTo>
                  <a:pt x="10" y="23"/>
                </a:lnTo>
                <a:lnTo>
                  <a:pt x="0" y="33"/>
                </a:lnTo>
                <a:lnTo>
                  <a:pt x="10" y="45"/>
                </a:lnTo>
                <a:lnTo>
                  <a:pt x="10" y="56"/>
                </a:lnTo>
                <a:lnTo>
                  <a:pt x="29" y="56"/>
                </a:lnTo>
              </a:path>
            </a:pathLst>
          </a:custGeom>
          <a:solidFill>
            <a:srgbClr val="000000"/>
          </a:solidFill>
          <a:ln w="9525" cap="rnd">
            <a:noFill/>
            <a:round/>
            <a:headEnd type="none" w="sm" len="sm"/>
            <a:tailEnd type="none" w="sm" len="sm"/>
          </a:ln>
        </p:spPr>
        <p:txBody>
          <a:bodyPr/>
          <a:lstStyle/>
          <a:p>
            <a:endParaRPr lang="en-US"/>
          </a:p>
        </p:txBody>
      </p:sp>
      <p:sp>
        <p:nvSpPr>
          <p:cNvPr id="85" name="Freeform 93"/>
          <p:cNvSpPr>
            <a:spLocks/>
          </p:cNvSpPr>
          <p:nvPr/>
        </p:nvSpPr>
        <p:spPr bwMode="auto">
          <a:xfrm>
            <a:off x="4953000" y="5867400"/>
            <a:ext cx="77788" cy="90488"/>
          </a:xfrm>
          <a:custGeom>
            <a:avLst/>
            <a:gdLst>
              <a:gd name="T0" fmla="*/ 2147483647 w 49"/>
              <a:gd name="T1" fmla="*/ 2147483647 h 57"/>
              <a:gd name="T2" fmla="*/ 2147483647 w 49"/>
              <a:gd name="T3" fmla="*/ 2147483647 h 57"/>
              <a:gd name="T4" fmla="*/ 2147483647 w 49"/>
              <a:gd name="T5" fmla="*/ 2147483647 h 57"/>
              <a:gd name="T6" fmla="*/ 2147483647 w 49"/>
              <a:gd name="T7" fmla="*/ 2147483647 h 57"/>
              <a:gd name="T8" fmla="*/ 2147483647 w 49"/>
              <a:gd name="T9" fmla="*/ 2147483647 h 57"/>
              <a:gd name="T10" fmla="*/ 2147483647 w 49"/>
              <a:gd name="T11" fmla="*/ 2147483647 h 57"/>
              <a:gd name="T12" fmla="*/ 2147483647 w 49"/>
              <a:gd name="T13" fmla="*/ 0 h 57"/>
              <a:gd name="T14" fmla="*/ 2147483647 w 49"/>
              <a:gd name="T15" fmla="*/ 2147483647 h 57"/>
              <a:gd name="T16" fmla="*/ 2147483647 w 49"/>
              <a:gd name="T17" fmla="*/ 2147483647 h 57"/>
              <a:gd name="T18" fmla="*/ 0 w 49"/>
              <a:gd name="T19" fmla="*/ 2147483647 h 57"/>
              <a:gd name="T20" fmla="*/ 2147483647 w 49"/>
              <a:gd name="T21" fmla="*/ 2147483647 h 57"/>
              <a:gd name="T22" fmla="*/ 2147483647 w 49"/>
              <a:gd name="T23" fmla="*/ 2147483647 h 57"/>
              <a:gd name="T24" fmla="*/ 2147483647 w 49"/>
              <a:gd name="T25" fmla="*/ 2147483647 h 5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9"/>
              <a:gd name="T40" fmla="*/ 0 h 57"/>
              <a:gd name="T41" fmla="*/ 49 w 49"/>
              <a:gd name="T42" fmla="*/ 57 h 5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9" h="57">
                <a:moveTo>
                  <a:pt x="29" y="56"/>
                </a:moveTo>
                <a:lnTo>
                  <a:pt x="38" y="56"/>
                </a:lnTo>
                <a:lnTo>
                  <a:pt x="48" y="45"/>
                </a:lnTo>
                <a:lnTo>
                  <a:pt x="48" y="33"/>
                </a:lnTo>
                <a:lnTo>
                  <a:pt x="48" y="23"/>
                </a:lnTo>
                <a:lnTo>
                  <a:pt x="38" y="11"/>
                </a:lnTo>
                <a:lnTo>
                  <a:pt x="29" y="0"/>
                </a:lnTo>
                <a:lnTo>
                  <a:pt x="10" y="11"/>
                </a:lnTo>
                <a:lnTo>
                  <a:pt x="10" y="23"/>
                </a:lnTo>
                <a:lnTo>
                  <a:pt x="0" y="33"/>
                </a:lnTo>
                <a:lnTo>
                  <a:pt x="10" y="45"/>
                </a:lnTo>
                <a:lnTo>
                  <a:pt x="10" y="56"/>
                </a:lnTo>
                <a:lnTo>
                  <a:pt x="29" y="56"/>
                </a:lnTo>
              </a:path>
            </a:pathLst>
          </a:custGeom>
          <a:solidFill>
            <a:srgbClr val="000000"/>
          </a:solidFill>
          <a:ln w="9525" cap="rnd">
            <a:noFill/>
            <a:round/>
            <a:headEnd type="none" w="sm" len="sm"/>
            <a:tailEnd type="none" w="sm" len="sm"/>
          </a:ln>
        </p:spPr>
        <p:txBody>
          <a:bodyPr/>
          <a:lstStyle/>
          <a:p>
            <a:endParaRPr lang="en-US"/>
          </a:p>
        </p:txBody>
      </p:sp>
      <p:cxnSp>
        <p:nvCxnSpPr>
          <p:cNvPr id="95" name="Straight Arrow Connector 94"/>
          <p:cNvCxnSpPr>
            <a:cxnSpLocks noChangeShapeType="1"/>
          </p:cNvCxnSpPr>
          <p:nvPr/>
        </p:nvCxnSpPr>
        <p:spPr bwMode="auto">
          <a:xfrm>
            <a:off x="6400800" y="2741613"/>
            <a:ext cx="838200" cy="1587"/>
          </a:xfrm>
          <a:prstGeom prst="straightConnector1">
            <a:avLst/>
          </a:prstGeom>
          <a:noFill/>
          <a:ln w="9525" algn="ctr">
            <a:solidFill>
              <a:schemeClr val="tx1"/>
            </a:solidFill>
            <a:round/>
            <a:headEnd/>
            <a:tailEnd type="arrow" w="med" len="med"/>
          </a:ln>
        </p:spPr>
      </p:cxnSp>
      <p:cxnSp>
        <p:nvCxnSpPr>
          <p:cNvPr id="96" name="Straight Arrow Connector 95"/>
          <p:cNvCxnSpPr>
            <a:cxnSpLocks noChangeShapeType="1"/>
          </p:cNvCxnSpPr>
          <p:nvPr/>
        </p:nvCxnSpPr>
        <p:spPr bwMode="auto">
          <a:xfrm rot="10800000">
            <a:off x="5867400" y="2667000"/>
            <a:ext cx="304800" cy="1588"/>
          </a:xfrm>
          <a:prstGeom prst="straightConnector1">
            <a:avLst/>
          </a:prstGeom>
          <a:noFill/>
          <a:ln w="9525" algn="ctr">
            <a:solidFill>
              <a:schemeClr val="tx1"/>
            </a:solidFill>
            <a:round/>
            <a:headEnd/>
            <a:tailEnd type="arrow" w="med" len="med"/>
          </a:ln>
        </p:spPr>
      </p:cxnSp>
      <p:pic>
        <p:nvPicPr>
          <p:cNvPr id="25634" name="Picture 72" descr="http://farm4.static.flickr.com/3135/2562143318_36c74eea1e_o.gif"/>
          <p:cNvPicPr>
            <a:picLocks noChangeAspect="1" noChangeArrowheads="1" noCrop="1"/>
          </p:cNvPicPr>
          <p:nvPr/>
        </p:nvPicPr>
        <p:blipFill>
          <a:blip r:embed="rId2" cstate="print"/>
          <a:srcRect/>
          <a:stretch>
            <a:fillRect/>
          </a:stretch>
        </p:blipFill>
        <p:spPr bwMode="auto">
          <a:xfrm>
            <a:off x="685800" y="2209800"/>
            <a:ext cx="3276600" cy="32766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4"/>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72"/>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grpId="0" nodeType="afterEffect">
                                  <p:stCondLst>
                                    <p:cond delay="0"/>
                                  </p:stCondLst>
                                  <p:childTnLst>
                                    <p:set>
                                      <p:cBhvr>
                                        <p:cTn id="12" dur="1" fill="hold">
                                          <p:stCondLst>
                                            <p:cond delay="499"/>
                                          </p:stCondLst>
                                        </p:cTn>
                                        <p:tgtEl>
                                          <p:spTgt spid="66"/>
                                        </p:tgtEl>
                                        <p:attrNameLst>
                                          <p:attrName>style.visibility</p:attrName>
                                        </p:attrNameLst>
                                      </p:cBhvr>
                                      <p:to>
                                        <p:strVal val="visible"/>
                                      </p:to>
                                    </p:set>
                                  </p:childTnLst>
                                </p:cTn>
                              </p:par>
                            </p:childTnLst>
                          </p:cTn>
                        </p:par>
                        <p:par>
                          <p:cTn id="13" fill="hold">
                            <p:stCondLst>
                              <p:cond delay="1500"/>
                            </p:stCondLst>
                            <p:childTnLst>
                              <p:par>
                                <p:cTn id="14" presetID="1" presetClass="entr" presetSubtype="0" fill="hold" grpId="0" nodeType="afterEffect">
                                  <p:stCondLst>
                                    <p:cond delay="0"/>
                                  </p:stCondLst>
                                  <p:childTnLst>
                                    <p:set>
                                      <p:cBhvr>
                                        <p:cTn id="15" dur="1" fill="hold">
                                          <p:stCondLst>
                                            <p:cond delay="499"/>
                                          </p:stCondLst>
                                        </p:cTn>
                                        <p:tgtEl>
                                          <p:spTgt spid="69"/>
                                        </p:tgtEl>
                                        <p:attrNameLst>
                                          <p:attrName>style.visibility</p:attrName>
                                        </p:attrNameLst>
                                      </p:cBhvr>
                                      <p:to>
                                        <p:strVal val="visible"/>
                                      </p:to>
                                    </p:set>
                                  </p:childTnLst>
                                </p:cTn>
                              </p:par>
                            </p:childTnLst>
                          </p:cTn>
                        </p:par>
                        <p:par>
                          <p:cTn id="16" fill="hold">
                            <p:stCondLst>
                              <p:cond delay="2000"/>
                            </p:stCondLst>
                            <p:childTnLst>
                              <p:par>
                                <p:cTn id="17" presetID="1" presetClass="entr" presetSubtype="0" fill="hold" grpId="0" nodeType="afterEffect">
                                  <p:stCondLst>
                                    <p:cond delay="0"/>
                                  </p:stCondLst>
                                  <p:childTnLst>
                                    <p:set>
                                      <p:cBhvr>
                                        <p:cTn id="18" dur="1" fill="hold">
                                          <p:stCondLst>
                                            <p:cond delay="499"/>
                                          </p:stCondLst>
                                        </p:cTn>
                                        <p:tgtEl>
                                          <p:spTgt spid="67"/>
                                        </p:tgtEl>
                                        <p:attrNameLst>
                                          <p:attrName>style.visibility</p:attrName>
                                        </p:attrNameLst>
                                      </p:cBhvr>
                                      <p:to>
                                        <p:strVal val="visible"/>
                                      </p:to>
                                    </p:set>
                                  </p:childTnLst>
                                </p:cTn>
                              </p:par>
                            </p:childTnLst>
                          </p:cTn>
                        </p:par>
                        <p:par>
                          <p:cTn id="19" fill="hold">
                            <p:stCondLst>
                              <p:cond delay="2500"/>
                            </p:stCondLst>
                            <p:childTnLst>
                              <p:par>
                                <p:cTn id="20" presetID="1" presetClass="entr" presetSubtype="0" fill="hold" grpId="0" nodeType="afterEffect">
                                  <p:stCondLst>
                                    <p:cond delay="0"/>
                                  </p:stCondLst>
                                  <p:childTnLst>
                                    <p:set>
                                      <p:cBhvr>
                                        <p:cTn id="21" dur="1" fill="hold">
                                          <p:stCondLst>
                                            <p:cond delay="499"/>
                                          </p:stCondLst>
                                        </p:cTn>
                                        <p:tgtEl>
                                          <p:spTgt spid="68"/>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59"/>
                                        </p:tgtEl>
                                        <p:attrNameLst>
                                          <p:attrName>style.visibility</p:attrName>
                                        </p:attrNameLst>
                                      </p:cBhvr>
                                      <p:to>
                                        <p:strVal val="visible"/>
                                      </p:to>
                                    </p:set>
                                    <p:animEffect transition="in" filter="wipe(down)">
                                      <p:cBhvr>
                                        <p:cTn id="26" dur="500"/>
                                        <p:tgtEl>
                                          <p:spTgt spid="59"/>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85"/>
                                        </p:tgtEl>
                                        <p:attrNameLst>
                                          <p:attrName>style.visibility</p:attrName>
                                        </p:attrNameLst>
                                      </p:cBhvr>
                                      <p:to>
                                        <p:strVal val="visible"/>
                                      </p:to>
                                    </p:set>
                                  </p:childTnLst>
                                </p:cTn>
                              </p:par>
                            </p:childTnLst>
                          </p:cTn>
                        </p:par>
                        <p:par>
                          <p:cTn id="31" fill="hold">
                            <p:stCondLst>
                              <p:cond delay="500"/>
                            </p:stCondLst>
                            <p:childTnLst>
                              <p:par>
                                <p:cTn id="32" presetID="1" presetClass="entr" presetSubtype="0" fill="hold" grpId="0" nodeType="afterEffect">
                                  <p:stCondLst>
                                    <p:cond delay="0"/>
                                  </p:stCondLst>
                                  <p:childTnLst>
                                    <p:set>
                                      <p:cBhvr>
                                        <p:cTn id="33" dur="1" fill="hold">
                                          <p:stCondLst>
                                            <p:cond delay="499"/>
                                          </p:stCondLst>
                                        </p:cTn>
                                        <p:tgtEl>
                                          <p:spTgt spid="84"/>
                                        </p:tgtEl>
                                        <p:attrNameLst>
                                          <p:attrName>style.visibility</p:attrName>
                                        </p:attrNameLst>
                                      </p:cBhvr>
                                      <p:to>
                                        <p:strVal val="visible"/>
                                      </p:to>
                                    </p:set>
                                  </p:childTnLst>
                                </p:cTn>
                              </p:par>
                            </p:childTnLst>
                          </p:cTn>
                        </p:par>
                        <p:par>
                          <p:cTn id="34" fill="hold">
                            <p:stCondLst>
                              <p:cond delay="1000"/>
                            </p:stCondLst>
                            <p:childTnLst>
                              <p:par>
                                <p:cTn id="35" presetID="1" presetClass="entr" presetSubtype="0" fill="hold" grpId="0" nodeType="afterEffect">
                                  <p:stCondLst>
                                    <p:cond delay="0"/>
                                  </p:stCondLst>
                                  <p:childTnLst>
                                    <p:set>
                                      <p:cBhvr>
                                        <p:cTn id="36" dur="1" fill="hold">
                                          <p:stCondLst>
                                            <p:cond delay="499"/>
                                          </p:stCondLst>
                                        </p:cTn>
                                        <p:tgtEl>
                                          <p:spTgt spid="79"/>
                                        </p:tgtEl>
                                        <p:attrNameLst>
                                          <p:attrName>style.visibility</p:attrName>
                                        </p:attrNameLst>
                                      </p:cBhvr>
                                      <p:to>
                                        <p:strVal val="visible"/>
                                      </p:to>
                                    </p:set>
                                  </p:childTnLst>
                                </p:cTn>
                              </p:par>
                            </p:childTnLst>
                          </p:cTn>
                        </p:par>
                        <p:par>
                          <p:cTn id="37" fill="hold">
                            <p:stCondLst>
                              <p:cond delay="1500"/>
                            </p:stCondLst>
                            <p:childTnLst>
                              <p:par>
                                <p:cTn id="38" presetID="1" presetClass="entr" presetSubtype="0" fill="hold" grpId="0" nodeType="afterEffect">
                                  <p:stCondLst>
                                    <p:cond delay="0"/>
                                  </p:stCondLst>
                                  <p:childTnLst>
                                    <p:set>
                                      <p:cBhvr>
                                        <p:cTn id="39" dur="1" fill="hold">
                                          <p:stCondLst>
                                            <p:cond delay="499"/>
                                          </p:stCondLst>
                                        </p:cTn>
                                        <p:tgtEl>
                                          <p:spTgt spid="82"/>
                                        </p:tgtEl>
                                        <p:attrNameLst>
                                          <p:attrName>style.visibility</p:attrName>
                                        </p:attrNameLst>
                                      </p:cBhvr>
                                      <p:to>
                                        <p:strVal val="visible"/>
                                      </p:to>
                                    </p:set>
                                  </p:childTnLst>
                                </p:cTn>
                              </p:par>
                            </p:childTnLst>
                          </p:cTn>
                        </p:par>
                        <p:par>
                          <p:cTn id="40" fill="hold">
                            <p:stCondLst>
                              <p:cond delay="2000"/>
                            </p:stCondLst>
                            <p:childTnLst>
                              <p:par>
                                <p:cTn id="41" presetID="1" presetClass="entr" presetSubtype="0" fill="hold" grpId="0" nodeType="afterEffect">
                                  <p:stCondLst>
                                    <p:cond delay="0"/>
                                  </p:stCondLst>
                                  <p:childTnLst>
                                    <p:set>
                                      <p:cBhvr>
                                        <p:cTn id="42" dur="1" fill="hold">
                                          <p:stCondLst>
                                            <p:cond delay="499"/>
                                          </p:stCondLst>
                                        </p:cTn>
                                        <p:tgtEl>
                                          <p:spTgt spid="80"/>
                                        </p:tgtEl>
                                        <p:attrNameLst>
                                          <p:attrName>style.visibility</p:attrName>
                                        </p:attrNameLst>
                                      </p:cBhvr>
                                      <p:to>
                                        <p:strVal val="visible"/>
                                      </p:to>
                                    </p:set>
                                  </p:childTnLst>
                                </p:cTn>
                              </p:par>
                            </p:childTnLst>
                          </p:cTn>
                        </p:par>
                        <p:par>
                          <p:cTn id="43" fill="hold">
                            <p:stCondLst>
                              <p:cond delay="2500"/>
                            </p:stCondLst>
                            <p:childTnLst>
                              <p:par>
                                <p:cTn id="44" presetID="1" presetClass="entr" presetSubtype="0" fill="hold" grpId="0" nodeType="afterEffect">
                                  <p:stCondLst>
                                    <p:cond delay="0"/>
                                  </p:stCondLst>
                                  <p:childTnLst>
                                    <p:set>
                                      <p:cBhvr>
                                        <p:cTn id="45" dur="1" fill="hold">
                                          <p:stCondLst>
                                            <p:cond delay="499"/>
                                          </p:stCondLst>
                                        </p:cTn>
                                        <p:tgtEl>
                                          <p:spTgt spid="81"/>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grpId="0" nodeType="clickEffect">
                                  <p:stCondLst>
                                    <p:cond delay="0"/>
                                  </p:stCondLst>
                                  <p:childTnLst>
                                    <p:set>
                                      <p:cBhvr>
                                        <p:cTn id="49" dur="1" fill="hold">
                                          <p:stCondLst>
                                            <p:cond delay="0"/>
                                          </p:stCondLst>
                                        </p:cTn>
                                        <p:tgtEl>
                                          <p:spTgt spid="86"/>
                                        </p:tgtEl>
                                        <p:attrNameLst>
                                          <p:attrName>style.visibility</p:attrName>
                                        </p:attrNameLst>
                                      </p:cBhvr>
                                      <p:to>
                                        <p:strVal val="visible"/>
                                      </p:to>
                                    </p:set>
                                    <p:animEffect transition="in" filter="wipe(down)">
                                      <p:cBhvr>
                                        <p:cTn id="50" dur="500"/>
                                        <p:tgtEl>
                                          <p:spTgt spid="86"/>
                                        </p:tgtEl>
                                      </p:cBhvr>
                                    </p:animEffec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499"/>
                                          </p:stCondLst>
                                        </p:cTn>
                                        <p:tgtEl>
                                          <p:spTgt spid="77"/>
                                        </p:tgtEl>
                                        <p:attrNameLst>
                                          <p:attrName>style.visibility</p:attrName>
                                        </p:attrNameLst>
                                      </p:cBhvr>
                                      <p:to>
                                        <p:strVal val="visible"/>
                                      </p:to>
                                    </p:set>
                                  </p:childTnLst>
                                </p:cTn>
                              </p:par>
                            </p:childTnLst>
                          </p:cTn>
                        </p:par>
                        <p:par>
                          <p:cTn id="55" fill="hold">
                            <p:stCondLst>
                              <p:cond delay="500"/>
                            </p:stCondLst>
                            <p:childTnLst>
                              <p:par>
                                <p:cTn id="56" presetID="1" presetClass="entr" presetSubtype="0" fill="hold" grpId="0" nodeType="afterEffect">
                                  <p:stCondLst>
                                    <p:cond delay="0"/>
                                  </p:stCondLst>
                                  <p:childTnLst>
                                    <p:set>
                                      <p:cBhvr>
                                        <p:cTn id="57" dur="1" fill="hold">
                                          <p:stCondLst>
                                            <p:cond delay="499"/>
                                          </p:stCondLst>
                                        </p:cTn>
                                        <p:tgtEl>
                                          <p:spTgt spid="76"/>
                                        </p:tgtEl>
                                        <p:attrNameLst>
                                          <p:attrName>style.visibility</p:attrName>
                                        </p:attrNameLst>
                                      </p:cBhvr>
                                      <p:to>
                                        <p:strVal val="visible"/>
                                      </p:to>
                                    </p:set>
                                  </p:childTnLst>
                                </p:cTn>
                              </p:par>
                            </p:childTnLst>
                          </p:cTn>
                        </p:par>
                        <p:par>
                          <p:cTn id="58" fill="hold">
                            <p:stCondLst>
                              <p:cond delay="1000"/>
                            </p:stCondLst>
                            <p:childTnLst>
                              <p:par>
                                <p:cTn id="59" presetID="1" presetClass="entr" presetSubtype="0" fill="hold" grpId="0" nodeType="afterEffect">
                                  <p:stCondLst>
                                    <p:cond delay="0"/>
                                  </p:stCondLst>
                                  <p:childTnLst>
                                    <p:set>
                                      <p:cBhvr>
                                        <p:cTn id="60" dur="1" fill="hold">
                                          <p:stCondLst>
                                            <p:cond delay="499"/>
                                          </p:stCondLst>
                                        </p:cTn>
                                        <p:tgtEl>
                                          <p:spTgt spid="63"/>
                                        </p:tgtEl>
                                        <p:attrNameLst>
                                          <p:attrName>style.visibility</p:attrName>
                                        </p:attrNameLst>
                                      </p:cBhvr>
                                      <p:to>
                                        <p:strVal val="visible"/>
                                      </p:to>
                                    </p:set>
                                  </p:childTnLst>
                                </p:cTn>
                              </p:par>
                            </p:childTnLst>
                          </p:cTn>
                        </p:par>
                        <p:par>
                          <p:cTn id="61" fill="hold">
                            <p:stCondLst>
                              <p:cond delay="1500"/>
                            </p:stCondLst>
                            <p:childTnLst>
                              <p:par>
                                <p:cTn id="62" presetID="1" presetClass="entr" presetSubtype="0" fill="hold" grpId="0" nodeType="afterEffect">
                                  <p:stCondLst>
                                    <p:cond delay="0"/>
                                  </p:stCondLst>
                                  <p:childTnLst>
                                    <p:set>
                                      <p:cBhvr>
                                        <p:cTn id="63" dur="1" fill="hold">
                                          <p:stCondLst>
                                            <p:cond delay="499"/>
                                          </p:stCondLst>
                                        </p:cTn>
                                        <p:tgtEl>
                                          <p:spTgt spid="73"/>
                                        </p:tgtEl>
                                        <p:attrNameLst>
                                          <p:attrName>style.visibility</p:attrName>
                                        </p:attrNameLst>
                                      </p:cBhvr>
                                      <p:to>
                                        <p:strVal val="visible"/>
                                      </p:to>
                                    </p:set>
                                  </p:childTnLst>
                                </p:cTn>
                              </p:par>
                            </p:childTnLst>
                          </p:cTn>
                        </p:par>
                        <p:par>
                          <p:cTn id="64" fill="hold">
                            <p:stCondLst>
                              <p:cond delay="2000"/>
                            </p:stCondLst>
                            <p:childTnLst>
                              <p:par>
                                <p:cTn id="65" presetID="1" presetClass="entr" presetSubtype="0" fill="hold" grpId="0" nodeType="afterEffect">
                                  <p:stCondLst>
                                    <p:cond delay="0"/>
                                  </p:stCondLst>
                                  <p:childTnLst>
                                    <p:set>
                                      <p:cBhvr>
                                        <p:cTn id="66" dur="1" fill="hold">
                                          <p:stCondLst>
                                            <p:cond delay="499"/>
                                          </p:stCondLst>
                                        </p:cTn>
                                        <p:tgtEl>
                                          <p:spTgt spid="64"/>
                                        </p:tgtEl>
                                        <p:attrNameLst>
                                          <p:attrName>style.visibility</p:attrName>
                                        </p:attrNameLst>
                                      </p:cBhvr>
                                      <p:to>
                                        <p:strVal val="visible"/>
                                      </p:to>
                                    </p:set>
                                  </p:childTnLst>
                                </p:cTn>
                              </p:par>
                            </p:childTnLst>
                          </p:cTn>
                        </p:par>
                        <p:par>
                          <p:cTn id="67" fill="hold">
                            <p:stCondLst>
                              <p:cond delay="2500"/>
                            </p:stCondLst>
                            <p:childTnLst>
                              <p:par>
                                <p:cTn id="68" presetID="1" presetClass="entr" presetSubtype="0" fill="hold" grpId="0" nodeType="afterEffect">
                                  <p:stCondLst>
                                    <p:cond delay="0"/>
                                  </p:stCondLst>
                                  <p:childTnLst>
                                    <p:set>
                                      <p:cBhvr>
                                        <p:cTn id="69" dur="1" fill="hold">
                                          <p:stCondLst>
                                            <p:cond delay="499"/>
                                          </p:stCondLst>
                                        </p:cTn>
                                        <p:tgtEl>
                                          <p:spTgt spid="71"/>
                                        </p:tgtEl>
                                        <p:attrNameLst>
                                          <p:attrName>style.visibility</p:attrName>
                                        </p:attrNameLst>
                                      </p:cBhvr>
                                      <p:to>
                                        <p:strVal val="visible"/>
                                      </p:to>
                                    </p:set>
                                  </p:childTnLst>
                                </p:cTn>
                              </p:par>
                            </p:childTnLst>
                          </p:cTn>
                        </p:par>
                      </p:childTnLst>
                    </p:cTn>
                  </p:par>
                  <p:par>
                    <p:cTn id="70" fill="hold">
                      <p:stCondLst>
                        <p:cond delay="indefinite"/>
                      </p:stCondLst>
                      <p:childTnLst>
                        <p:par>
                          <p:cTn id="71" fill="hold">
                            <p:stCondLst>
                              <p:cond delay="0"/>
                            </p:stCondLst>
                            <p:childTnLst>
                              <p:par>
                                <p:cTn id="72" presetID="22" presetClass="entr" presetSubtype="4" fill="hold" grpId="0" nodeType="clickEffect">
                                  <p:stCondLst>
                                    <p:cond delay="0"/>
                                  </p:stCondLst>
                                  <p:childTnLst>
                                    <p:set>
                                      <p:cBhvr>
                                        <p:cTn id="73" dur="1" fill="hold">
                                          <p:stCondLst>
                                            <p:cond delay="0"/>
                                          </p:stCondLst>
                                        </p:cTn>
                                        <p:tgtEl>
                                          <p:spTgt spid="87"/>
                                        </p:tgtEl>
                                        <p:attrNameLst>
                                          <p:attrName>style.visibility</p:attrName>
                                        </p:attrNameLst>
                                      </p:cBhvr>
                                      <p:to>
                                        <p:strVal val="visible"/>
                                      </p:to>
                                    </p:set>
                                    <p:animEffect transition="in" filter="wipe(down)">
                                      <p:cBhvr>
                                        <p:cTn id="74" dur="500"/>
                                        <p:tgtEl>
                                          <p:spTgt spid="87"/>
                                        </p:tgtEl>
                                      </p:cBhvr>
                                    </p:animEffect>
                                  </p:childTnLst>
                                </p:cTn>
                              </p:par>
                            </p:childTnLst>
                          </p:cTn>
                        </p:par>
                      </p:childTnLst>
                    </p:cTn>
                  </p:par>
                  <p:par>
                    <p:cTn id="75" fill="hold">
                      <p:stCondLst>
                        <p:cond delay="indefinite"/>
                      </p:stCondLst>
                      <p:childTnLst>
                        <p:par>
                          <p:cTn id="76" fill="hold">
                            <p:stCondLst>
                              <p:cond delay="0"/>
                            </p:stCondLst>
                            <p:childTnLst>
                              <p:par>
                                <p:cTn id="77" presetID="24" presetClass="entr" presetSubtype="0" fill="hold" grpId="0" nodeType="clickEffect">
                                  <p:stCondLst>
                                    <p:cond delay="0"/>
                                  </p:stCondLst>
                                  <p:childTnLst>
                                    <p:set>
                                      <p:cBhvr>
                                        <p:cTn id="78" dur="1" fill="hold">
                                          <p:stCondLst>
                                            <p:cond delay="0"/>
                                          </p:stCondLst>
                                        </p:cTn>
                                        <p:tgtEl>
                                          <p:spTgt spid="60"/>
                                        </p:tgtEl>
                                        <p:attrNameLst>
                                          <p:attrName>style.visibility</p:attrName>
                                        </p:attrNameLst>
                                      </p:cBhvr>
                                      <p:to>
                                        <p:strVal val="visible"/>
                                      </p:to>
                                    </p:set>
                                    <p:anim to="" calcmode="lin" valueType="num">
                                      <p:cBhvr>
                                        <p:cTn id="79" dur="1" fill="hold"/>
                                        <p:tgtEl>
                                          <p:spTgt spid="60"/>
                                        </p:tgtEl>
                                        <p:attrNameLst>
                                          <p:attrName/>
                                        </p:attrNameLst>
                                      </p:cBhvr>
                                    </p:anim>
                                  </p:childTnLst>
                                </p:cTn>
                              </p:par>
                              <p:par>
                                <p:cTn id="80" presetID="24" presetClass="entr" presetSubtype="0" fill="hold" grpId="0" nodeType="withEffect">
                                  <p:stCondLst>
                                    <p:cond delay="0"/>
                                  </p:stCondLst>
                                  <p:childTnLst>
                                    <p:set>
                                      <p:cBhvr>
                                        <p:cTn id="81" dur="1" fill="hold">
                                          <p:stCondLst>
                                            <p:cond delay="0"/>
                                          </p:stCondLst>
                                        </p:cTn>
                                        <p:tgtEl>
                                          <p:spTgt spid="61"/>
                                        </p:tgtEl>
                                        <p:attrNameLst>
                                          <p:attrName>style.visibility</p:attrName>
                                        </p:attrNameLst>
                                      </p:cBhvr>
                                      <p:to>
                                        <p:strVal val="visible"/>
                                      </p:to>
                                    </p:set>
                                    <p:anim to="" calcmode="lin" valueType="num">
                                      <p:cBhvr>
                                        <p:cTn id="82" dur="1" fill="hold"/>
                                        <p:tgtEl>
                                          <p:spTgt spid="61"/>
                                        </p:tgtEl>
                                        <p:attrNameLst>
                                          <p:attrName/>
                                        </p:attrNameLst>
                                      </p:cBhvr>
                                    </p:anim>
                                  </p:childTnLst>
                                </p:cTn>
                              </p:par>
                              <p:par>
                                <p:cTn id="83" presetID="24" presetClass="entr" presetSubtype="0" fill="hold" grpId="0" nodeType="withEffect">
                                  <p:stCondLst>
                                    <p:cond delay="0"/>
                                  </p:stCondLst>
                                  <p:childTnLst>
                                    <p:set>
                                      <p:cBhvr>
                                        <p:cTn id="84" dur="1" fill="hold">
                                          <p:stCondLst>
                                            <p:cond delay="0"/>
                                          </p:stCondLst>
                                        </p:cTn>
                                        <p:tgtEl>
                                          <p:spTgt spid="62"/>
                                        </p:tgtEl>
                                        <p:attrNameLst>
                                          <p:attrName>style.visibility</p:attrName>
                                        </p:attrNameLst>
                                      </p:cBhvr>
                                      <p:to>
                                        <p:strVal val="visible"/>
                                      </p:to>
                                    </p:set>
                                    <p:anim to="" calcmode="lin" valueType="num">
                                      <p:cBhvr>
                                        <p:cTn id="85" dur="1" fill="hold"/>
                                        <p:tgtEl>
                                          <p:spTgt spid="62"/>
                                        </p:tgtEl>
                                        <p:attrNameLst>
                                          <p:attrName/>
                                        </p:attrNameLst>
                                      </p:cBhvr>
                                    </p:anim>
                                  </p:childTnLst>
                                </p:cTn>
                              </p:par>
                            </p:childTnLst>
                          </p:cTn>
                        </p:par>
                      </p:childTnLst>
                    </p:cTn>
                  </p:par>
                  <p:par>
                    <p:cTn id="86" fill="hold">
                      <p:stCondLst>
                        <p:cond delay="indefinite"/>
                      </p:stCondLst>
                      <p:childTnLst>
                        <p:par>
                          <p:cTn id="87" fill="hold">
                            <p:stCondLst>
                              <p:cond delay="0"/>
                            </p:stCondLst>
                            <p:childTnLst>
                              <p:par>
                                <p:cTn id="88" presetID="22" presetClass="entr" presetSubtype="8" fill="hold" nodeType="clickEffect">
                                  <p:stCondLst>
                                    <p:cond delay="0"/>
                                  </p:stCondLst>
                                  <p:childTnLst>
                                    <p:set>
                                      <p:cBhvr>
                                        <p:cTn id="89" dur="1" fill="hold">
                                          <p:stCondLst>
                                            <p:cond delay="0"/>
                                          </p:stCondLst>
                                        </p:cTn>
                                        <p:tgtEl>
                                          <p:spTgt spid="95"/>
                                        </p:tgtEl>
                                        <p:attrNameLst>
                                          <p:attrName>style.visibility</p:attrName>
                                        </p:attrNameLst>
                                      </p:cBhvr>
                                      <p:to>
                                        <p:strVal val="visible"/>
                                      </p:to>
                                    </p:set>
                                    <p:animEffect transition="in" filter="wipe(left)">
                                      <p:cBhvr>
                                        <p:cTn id="90" dur="500"/>
                                        <p:tgtEl>
                                          <p:spTgt spid="95"/>
                                        </p:tgtEl>
                                      </p:cBhvr>
                                    </p:animEffect>
                                  </p:childTnLst>
                                </p:cTn>
                              </p:par>
                            </p:childTnLst>
                          </p:cTn>
                        </p:par>
                      </p:childTnLst>
                    </p:cTn>
                  </p:par>
                  <p:par>
                    <p:cTn id="91" fill="hold">
                      <p:stCondLst>
                        <p:cond delay="indefinite"/>
                      </p:stCondLst>
                      <p:childTnLst>
                        <p:par>
                          <p:cTn id="92" fill="hold">
                            <p:stCondLst>
                              <p:cond delay="0"/>
                            </p:stCondLst>
                            <p:childTnLst>
                              <p:par>
                                <p:cTn id="93" presetID="22" presetClass="entr" presetSubtype="2" fill="hold" nodeType="clickEffect">
                                  <p:stCondLst>
                                    <p:cond delay="0"/>
                                  </p:stCondLst>
                                  <p:childTnLst>
                                    <p:set>
                                      <p:cBhvr>
                                        <p:cTn id="94" dur="1" fill="hold">
                                          <p:stCondLst>
                                            <p:cond delay="0"/>
                                          </p:stCondLst>
                                        </p:cTn>
                                        <p:tgtEl>
                                          <p:spTgt spid="96"/>
                                        </p:tgtEl>
                                        <p:attrNameLst>
                                          <p:attrName>style.visibility</p:attrName>
                                        </p:attrNameLst>
                                      </p:cBhvr>
                                      <p:to>
                                        <p:strVal val="visible"/>
                                      </p:to>
                                    </p:set>
                                    <p:animEffect transition="in" filter="wipe(right)">
                                      <p:cBhvr>
                                        <p:cTn id="95"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animBg="1"/>
      <p:bldP spid="86" grpId="0" animBg="1"/>
      <p:bldP spid="66" grpId="0" animBg="1"/>
      <p:bldP spid="67" grpId="0" animBg="1"/>
      <p:bldP spid="68" grpId="0" animBg="1"/>
      <p:bldP spid="69" grpId="0" animBg="1"/>
      <p:bldP spid="72" grpId="0" animBg="1"/>
      <p:bldP spid="74" grpId="0" animBg="1"/>
      <p:bldP spid="60" grpId="0"/>
      <p:bldP spid="61" grpId="0"/>
      <p:bldP spid="62" grpId="0"/>
      <p:bldP spid="63" grpId="0" animBg="1"/>
      <p:bldP spid="64" grpId="0" animBg="1"/>
      <p:bldP spid="71" grpId="0" animBg="1"/>
      <p:bldP spid="73" grpId="0" animBg="1"/>
      <p:bldP spid="76" grpId="0" animBg="1"/>
      <p:bldP spid="77" grpId="0" animBg="1"/>
      <p:bldP spid="79" grpId="0" animBg="1"/>
      <p:bldP spid="80" grpId="0" animBg="1"/>
      <p:bldP spid="81" grpId="0" animBg="1"/>
      <p:bldP spid="82" grpId="0" animBg="1"/>
      <p:bldP spid="84" grpId="0" animBg="1"/>
      <p:bldP spid="85" grpId="0" animBg="1"/>
    </p:bldLst>
  </p:timing>
</p:sld>
</file>

<file path=ppt/slides/slide1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1371600" y="685800"/>
            <a:ext cx="7378700" cy="1143000"/>
          </a:xfrm>
        </p:spPr>
        <p:txBody>
          <a:bodyPr/>
          <a:lstStyle/>
          <a:p>
            <a:pPr eaLnBrk="1" hangingPunct="1"/>
            <a:r>
              <a:rPr lang="en-US" smtClean="0">
                <a:solidFill>
                  <a:schemeClr val="folHlink"/>
                </a:solidFill>
                <a:latin typeface="Calibri" pitchFamily="34" charset="0"/>
              </a:rPr>
              <a:t>What Causes a Shift in Supply?</a:t>
            </a:r>
            <a:br>
              <a:rPr lang="en-US" smtClean="0">
                <a:solidFill>
                  <a:schemeClr val="folHlink"/>
                </a:solidFill>
                <a:latin typeface="Calibri" pitchFamily="34" charset="0"/>
              </a:rPr>
            </a:br>
            <a:r>
              <a:rPr lang="en-US" smtClean="0">
                <a:solidFill>
                  <a:srgbClr val="003366"/>
                </a:solidFill>
                <a:latin typeface="Calibri" pitchFamily="34" charset="0"/>
              </a:rPr>
              <a:t>Determinants of Supply</a:t>
            </a:r>
          </a:p>
        </p:txBody>
      </p:sp>
      <p:sp>
        <p:nvSpPr>
          <p:cNvPr id="61443" name="Rectangle 3"/>
          <p:cNvSpPr>
            <a:spLocks noGrp="1" noChangeArrowheads="1"/>
          </p:cNvSpPr>
          <p:nvPr>
            <p:ph type="body" idx="1"/>
          </p:nvPr>
        </p:nvSpPr>
        <p:spPr>
          <a:xfrm>
            <a:off x="762000" y="2062163"/>
            <a:ext cx="4143375" cy="3881437"/>
          </a:xfrm>
        </p:spPr>
        <p:txBody>
          <a:bodyPr/>
          <a:lstStyle/>
          <a:p>
            <a:pPr marL="514350" indent="-514350" eaLnBrk="1" hangingPunct="1">
              <a:buFont typeface="Times New Roman" pitchFamily="18" charset="0"/>
              <a:buAutoNum type="arabicPeriod"/>
              <a:defRPr/>
            </a:pPr>
            <a:r>
              <a:rPr lang="en-US" sz="2000" dirty="0" smtClean="0">
                <a:solidFill>
                  <a:srgbClr val="C00000"/>
                </a:solidFill>
                <a:latin typeface="Calibri" pitchFamily="34" charset="0"/>
              </a:rPr>
              <a:t>Effects of Rising Costs</a:t>
            </a:r>
          </a:p>
          <a:p>
            <a:pPr marL="514350" indent="-514350" eaLnBrk="1" hangingPunct="1">
              <a:buFont typeface="Times New Roman" pitchFamily="18" charset="0"/>
              <a:buAutoNum type="arabicPeriod"/>
              <a:defRPr/>
            </a:pPr>
            <a:r>
              <a:rPr lang="en-US" sz="2000" dirty="0" smtClean="0">
                <a:latin typeface="Calibri" pitchFamily="34" charset="0"/>
              </a:rPr>
              <a:t>Technology</a:t>
            </a:r>
          </a:p>
          <a:p>
            <a:pPr marL="514350" indent="-514350" eaLnBrk="1" hangingPunct="1">
              <a:buFont typeface="Times New Roman" pitchFamily="18" charset="0"/>
              <a:buAutoNum type="arabicPeriod"/>
              <a:defRPr/>
            </a:pPr>
            <a:r>
              <a:rPr lang="en-US" sz="2000" dirty="0" smtClean="0">
                <a:solidFill>
                  <a:srgbClr val="00B050"/>
                </a:solidFill>
                <a:latin typeface="Calibri" pitchFamily="34" charset="0"/>
              </a:rPr>
              <a:t>Subsidies</a:t>
            </a:r>
          </a:p>
          <a:p>
            <a:pPr marL="514350" indent="-514350" eaLnBrk="1" hangingPunct="1">
              <a:buFont typeface="Times New Roman" pitchFamily="18" charset="0"/>
              <a:buAutoNum type="arabicPeriod"/>
              <a:defRPr/>
            </a:pPr>
            <a:r>
              <a:rPr lang="en-US" sz="2000" dirty="0" smtClean="0">
                <a:solidFill>
                  <a:schemeClr val="accent2">
                    <a:lumMod val="60000"/>
                    <a:lumOff val="40000"/>
                  </a:schemeClr>
                </a:solidFill>
                <a:latin typeface="Calibri" pitchFamily="34" charset="0"/>
              </a:rPr>
              <a:t>Taxes</a:t>
            </a:r>
          </a:p>
          <a:p>
            <a:pPr marL="514350" indent="-514350" eaLnBrk="1" hangingPunct="1">
              <a:buFont typeface="Times New Roman" pitchFamily="18" charset="0"/>
              <a:buAutoNum type="arabicPeriod"/>
              <a:defRPr/>
            </a:pPr>
            <a:r>
              <a:rPr lang="en-US" sz="2000" dirty="0" smtClean="0">
                <a:solidFill>
                  <a:schemeClr val="accent5">
                    <a:lumMod val="50000"/>
                  </a:schemeClr>
                </a:solidFill>
                <a:latin typeface="Calibri" pitchFamily="34" charset="0"/>
              </a:rPr>
              <a:t>Regulations</a:t>
            </a:r>
          </a:p>
          <a:p>
            <a:pPr marL="514350" indent="-514350" eaLnBrk="1" hangingPunct="1">
              <a:buFont typeface="Times New Roman" pitchFamily="18" charset="0"/>
              <a:buAutoNum type="arabicPeriod"/>
              <a:defRPr/>
            </a:pPr>
            <a:r>
              <a:rPr lang="en-US" sz="2000" dirty="0" smtClean="0">
                <a:solidFill>
                  <a:srgbClr val="7030A0"/>
                </a:solidFill>
                <a:latin typeface="Calibri" pitchFamily="34" charset="0"/>
              </a:rPr>
              <a:t>Future Expectations of Prices</a:t>
            </a:r>
          </a:p>
          <a:p>
            <a:pPr marL="514350" indent="-514350" eaLnBrk="1" hangingPunct="1">
              <a:buFont typeface="Times New Roman" pitchFamily="18" charset="0"/>
              <a:buAutoNum type="arabicPeriod"/>
              <a:defRPr/>
            </a:pPr>
            <a:r>
              <a:rPr lang="en-US" sz="2000" dirty="0" smtClean="0">
                <a:solidFill>
                  <a:srgbClr val="D4802C"/>
                </a:solidFill>
                <a:latin typeface="Calibri" pitchFamily="34" charset="0"/>
              </a:rPr>
              <a:t>Number of Suppliers</a:t>
            </a:r>
          </a:p>
          <a:p>
            <a:pPr marL="514350" indent="-514350" eaLnBrk="1" hangingPunct="1">
              <a:defRPr/>
            </a:pPr>
            <a:r>
              <a:rPr lang="en-US" sz="2000" dirty="0" smtClean="0">
                <a:solidFill>
                  <a:srgbClr val="003366"/>
                </a:solidFill>
                <a:latin typeface="Calibri" pitchFamily="34" charset="0"/>
              </a:rPr>
              <a:t>Group Assignment </a:t>
            </a:r>
            <a:br>
              <a:rPr lang="en-US" sz="2000" dirty="0" smtClean="0">
                <a:solidFill>
                  <a:srgbClr val="003366"/>
                </a:solidFill>
                <a:latin typeface="Calibri" pitchFamily="34" charset="0"/>
              </a:rPr>
            </a:br>
            <a:r>
              <a:rPr lang="en-US" sz="2000" dirty="0" smtClean="0">
                <a:solidFill>
                  <a:srgbClr val="003366"/>
                </a:solidFill>
                <a:latin typeface="Calibri" pitchFamily="34" charset="0"/>
              </a:rPr>
              <a:t>(</a:t>
            </a:r>
            <a:r>
              <a:rPr lang="en-US" sz="1600" dirty="0" smtClean="0">
                <a:solidFill>
                  <a:schemeClr val="accent6">
                    <a:lumMod val="75000"/>
                    <a:lumOff val="25000"/>
                  </a:schemeClr>
                </a:solidFill>
                <a:latin typeface="Calibri" pitchFamily="34" charset="0"/>
              </a:rPr>
              <a:t>Create a skit that represents one of the six determinants of supply. </a:t>
            </a:r>
          </a:p>
          <a:p>
            <a:pPr marL="914400" lvl="1" indent="-514350" eaLnBrk="1" hangingPunct="1">
              <a:defRPr/>
            </a:pPr>
            <a:r>
              <a:rPr lang="en-US" sz="1600" dirty="0" smtClean="0">
                <a:solidFill>
                  <a:srgbClr val="7030A0"/>
                </a:solidFill>
                <a:latin typeface="Calibri" pitchFamily="34" charset="0"/>
              </a:rPr>
              <a:t>You must show how your determinant can </a:t>
            </a:r>
            <a:r>
              <a:rPr lang="en-US" sz="1600" u="sng" dirty="0" smtClean="0">
                <a:solidFill>
                  <a:srgbClr val="7030A0"/>
                </a:solidFill>
                <a:latin typeface="Calibri" pitchFamily="34" charset="0"/>
              </a:rPr>
              <a:t>increase</a:t>
            </a:r>
            <a:r>
              <a:rPr lang="en-US" sz="1600" dirty="0" smtClean="0">
                <a:solidFill>
                  <a:srgbClr val="7030A0"/>
                </a:solidFill>
                <a:latin typeface="Calibri" pitchFamily="34" charset="0"/>
              </a:rPr>
              <a:t> and </a:t>
            </a:r>
            <a:r>
              <a:rPr lang="en-US" sz="1600" u="sng" dirty="0" smtClean="0">
                <a:solidFill>
                  <a:srgbClr val="7030A0"/>
                </a:solidFill>
                <a:latin typeface="Calibri" pitchFamily="34" charset="0"/>
              </a:rPr>
              <a:t>decrease</a:t>
            </a:r>
            <a:r>
              <a:rPr lang="en-US" sz="1600" dirty="0" smtClean="0">
                <a:solidFill>
                  <a:srgbClr val="7030A0"/>
                </a:solidFill>
                <a:latin typeface="Calibri" pitchFamily="34" charset="0"/>
              </a:rPr>
              <a:t> supply.</a:t>
            </a:r>
          </a:p>
          <a:p>
            <a:pPr marL="514350" indent="-514350" eaLnBrk="1" hangingPunct="1">
              <a:buFont typeface="Times New Roman" pitchFamily="18" charset="0"/>
              <a:buAutoNum type="arabicPeriod"/>
              <a:defRPr/>
            </a:pPr>
            <a:endParaRPr lang="en-US" sz="2000" dirty="0" smtClean="0">
              <a:latin typeface="Calibri" pitchFamily="34" charset="0"/>
            </a:endParaRPr>
          </a:p>
        </p:txBody>
      </p:sp>
      <p:pic>
        <p:nvPicPr>
          <p:cNvPr id="15366" name="Picture 6" descr="supply and demand cartoons, supply and demand cartoon, supply and demand picture, supply and demand pictures, supply and demand image, supply and demand images, supply and demand illustration, supply and demand illustrations"/>
          <p:cNvPicPr>
            <a:picLocks noChangeAspect="1" noChangeArrowheads="1"/>
          </p:cNvPicPr>
          <p:nvPr/>
        </p:nvPicPr>
        <p:blipFill>
          <a:blip r:embed="rId2" cstate="print"/>
          <a:srcRect r="5246"/>
          <a:stretch>
            <a:fillRect/>
          </a:stretch>
        </p:blipFill>
        <p:spPr bwMode="auto">
          <a:xfrm>
            <a:off x="5029200" y="2286000"/>
            <a:ext cx="3926018" cy="4419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Beef Prices on the Rise</a:t>
            </a:r>
            <a:endParaRPr lang="en-US" dirty="0"/>
          </a:p>
        </p:txBody>
      </p:sp>
      <p:sp>
        <p:nvSpPr>
          <p:cNvPr id="3" name="Content Placeholder 2"/>
          <p:cNvSpPr>
            <a:spLocks noGrp="1"/>
          </p:cNvSpPr>
          <p:nvPr>
            <p:ph idx="1"/>
          </p:nvPr>
        </p:nvSpPr>
        <p:spPr/>
        <p:txBody>
          <a:bodyPr/>
          <a:lstStyle/>
          <a:p>
            <a:r>
              <a:rPr lang="en-US" dirty="0" smtClean="0"/>
              <a:t>http://www.usatoday.com/story/money/business/2013/02/15/rising-beef-prices-worry-producers/1924239/</a:t>
            </a:r>
            <a:endParaRPr lang="en-US" dirty="0"/>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Article on Minimum Wage</a:t>
            </a:r>
            <a:endParaRPr lang="en-US" dirty="0"/>
          </a:p>
        </p:txBody>
      </p:sp>
      <p:sp>
        <p:nvSpPr>
          <p:cNvPr id="3" name="Content Placeholder 2"/>
          <p:cNvSpPr>
            <a:spLocks noGrp="1"/>
          </p:cNvSpPr>
          <p:nvPr>
            <p:ph idx="1"/>
          </p:nvPr>
        </p:nvSpPr>
        <p:spPr/>
        <p:txBody>
          <a:bodyPr/>
          <a:lstStyle/>
          <a:p>
            <a:r>
              <a:rPr lang="en-US" dirty="0" smtClean="0"/>
              <a:t>http://www.cbsnews.com/8301-18563_162-57569307/obamas-minimum-wage-proposal-gets-mixed-reaction/</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622300" y="-304800"/>
            <a:ext cx="7759700" cy="1143000"/>
          </a:xfrm>
          <a:prstGeom prst="rect">
            <a:avLst/>
          </a:prstGeom>
          <a:solidFill>
            <a:schemeClr val="bg1"/>
          </a:solidFill>
          <a:ln w="9525">
            <a:noFill/>
            <a:miter lim="800000"/>
            <a:headEnd/>
            <a:tailEnd/>
          </a:ln>
        </p:spPr>
        <p:txBody>
          <a:bodyPr anchor="ctr"/>
          <a:lstStyle/>
          <a:p>
            <a:pPr algn="ctr">
              <a:lnSpc>
                <a:spcPct val="85000"/>
              </a:lnSpc>
              <a:defRPr/>
            </a:pPr>
            <a:r>
              <a:rPr lang="en-US" sz="2400" kern="0" dirty="0" smtClean="0">
                <a:solidFill>
                  <a:srgbClr val="C00000"/>
                </a:solidFill>
                <a:latin typeface="Arial" charset="0"/>
                <a:ea typeface="+mj-ea"/>
                <a:cs typeface="Arial" charset="0"/>
              </a:rPr>
              <a:t>Changes </a:t>
            </a:r>
            <a:r>
              <a:rPr lang="en-US" sz="2400" kern="0" dirty="0">
                <a:solidFill>
                  <a:srgbClr val="C00000"/>
                </a:solidFill>
                <a:latin typeface="Arial" charset="0"/>
                <a:ea typeface="+mj-ea"/>
                <a:cs typeface="Arial" charset="0"/>
              </a:rPr>
              <a:t>in Supply</a:t>
            </a:r>
          </a:p>
        </p:txBody>
      </p:sp>
      <p:graphicFrame>
        <p:nvGraphicFramePr>
          <p:cNvPr id="79947" name="Group 75"/>
          <p:cNvGraphicFramePr>
            <a:graphicFrameLocks noGrp="1"/>
          </p:cNvGraphicFramePr>
          <p:nvPr/>
        </p:nvGraphicFramePr>
        <p:xfrm>
          <a:off x="152400" y="1127125"/>
          <a:ext cx="2057400" cy="2529840"/>
        </p:xfrm>
        <a:graphic>
          <a:graphicData uri="http://schemas.openxmlformats.org/drawingml/2006/table">
            <a:tbl>
              <a:tblPr/>
              <a:tblGrid>
                <a:gridCol w="1028700">
                  <a:extLst>
                    <a:ext uri="{9D8B030D-6E8A-4147-A177-3AD203B41FA5}">
                      <a16:colId xmlns:a16="http://schemas.microsoft.com/office/drawing/2014/main" val="20000"/>
                    </a:ext>
                  </a:extLst>
                </a:gridCol>
                <a:gridCol w="1028700">
                  <a:extLst>
                    <a:ext uri="{9D8B030D-6E8A-4147-A177-3AD203B41FA5}">
                      <a16:colId xmlns:a16="http://schemas.microsoft.com/office/drawing/2014/main" val="20001"/>
                    </a:ext>
                  </a:extLst>
                </a:gridCol>
              </a:tblGrid>
              <a:tr h="980730">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600" b="0" i="0" u="none" strike="noStrike" cap="none" normalizeH="0" baseline="0" dirty="0" smtClean="0">
                          <a:ln>
                            <a:noFill/>
                          </a:ln>
                          <a:solidFill>
                            <a:srgbClr val="C00000"/>
                          </a:solidFill>
                          <a:effectLst/>
                          <a:latin typeface="Calibri" pitchFamily="34" charset="0"/>
                        </a:rPr>
                        <a:t>Price For Lawn Mowing Service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600" b="0" i="0" u="none" strike="noStrike" cap="none" normalizeH="0" baseline="0" dirty="0" smtClean="0">
                          <a:ln>
                            <a:noFill/>
                          </a:ln>
                          <a:solidFill>
                            <a:srgbClr val="003366"/>
                          </a:solidFill>
                          <a:effectLst/>
                          <a:latin typeface="Calibri" pitchFamily="34" charset="0"/>
                        </a:rPr>
                        <a:t>Original Quantity Supplied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364417">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dirty="0" smtClean="0">
                          <a:ln>
                            <a:noFill/>
                          </a:ln>
                          <a:solidFill>
                            <a:srgbClr val="000000"/>
                          </a:solidFill>
                          <a:effectLst/>
                          <a:latin typeface="Calibri" pitchFamily="34" charset="0"/>
                        </a:rPr>
                        <a:t>$30.00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dirty="0" smtClean="0">
                          <a:ln>
                            <a:noFill/>
                          </a:ln>
                          <a:solidFill>
                            <a:srgbClr val="000000"/>
                          </a:solidFill>
                          <a:effectLst/>
                          <a:latin typeface="Calibri" pitchFamily="34" charset="0"/>
                        </a:rPr>
                        <a:t>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364417">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dirty="0" smtClean="0">
                          <a:ln>
                            <a:noFill/>
                          </a:ln>
                          <a:solidFill>
                            <a:srgbClr val="000000"/>
                          </a:solidFill>
                          <a:effectLst/>
                          <a:latin typeface="Calibri" pitchFamily="34" charset="0"/>
                        </a:rPr>
                        <a:t>20.00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dirty="0" smtClean="0">
                          <a:ln>
                            <a:noFill/>
                          </a:ln>
                          <a:solidFill>
                            <a:srgbClr val="000000"/>
                          </a:solidFill>
                          <a:effectLst/>
                          <a:latin typeface="Calibri" pitchFamily="34" charset="0"/>
                        </a:rPr>
                        <a:t>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364417">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dirty="0" smtClean="0">
                          <a:ln>
                            <a:noFill/>
                          </a:ln>
                          <a:solidFill>
                            <a:srgbClr val="000000"/>
                          </a:solidFill>
                          <a:effectLst/>
                          <a:latin typeface="Calibri" pitchFamily="34" charset="0"/>
                        </a:rPr>
                        <a:t>10.00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dirty="0" smtClean="0">
                          <a:ln>
                            <a:noFill/>
                          </a:ln>
                          <a:solidFill>
                            <a:srgbClr val="000000"/>
                          </a:solidFill>
                          <a:effectLst/>
                          <a:latin typeface="Calibri" pitchFamily="34" charset="0"/>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364417">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dirty="0" smtClean="0">
                          <a:ln>
                            <a:noFill/>
                          </a:ln>
                          <a:solidFill>
                            <a:srgbClr val="000000"/>
                          </a:solidFill>
                          <a:effectLst/>
                          <a:latin typeface="Calibri" pitchFamily="34" charset="0"/>
                        </a:rPr>
                        <a:t>5.00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dirty="0" smtClean="0">
                          <a:ln>
                            <a:noFill/>
                          </a:ln>
                          <a:solidFill>
                            <a:srgbClr val="000000"/>
                          </a:solidFill>
                          <a:effectLst/>
                          <a:latin typeface="Calibri" pitchFamily="34" charset="0"/>
                        </a:rPr>
                        <a:t>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bl>
          </a:graphicData>
        </a:graphic>
      </p:graphicFrame>
      <p:graphicFrame>
        <p:nvGraphicFramePr>
          <p:cNvPr id="79953" name="Group 81"/>
          <p:cNvGraphicFramePr>
            <a:graphicFrameLocks noGrp="1"/>
          </p:cNvGraphicFramePr>
          <p:nvPr/>
        </p:nvGraphicFramePr>
        <p:xfrm>
          <a:off x="2209800" y="1127125"/>
          <a:ext cx="1219200" cy="2529840"/>
        </p:xfrm>
        <a:graphic>
          <a:graphicData uri="http://schemas.openxmlformats.org/drawingml/2006/table">
            <a:tbl>
              <a:tblPr/>
              <a:tblGrid>
                <a:gridCol w="1219200">
                  <a:extLst>
                    <a:ext uri="{9D8B030D-6E8A-4147-A177-3AD203B41FA5}">
                      <a16:colId xmlns:a16="http://schemas.microsoft.com/office/drawing/2014/main" val="20000"/>
                    </a:ext>
                  </a:extLst>
                </a:gridCol>
              </a:tblGrid>
              <a:tr h="980730">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600" b="0" i="0" u="none" strike="noStrike" cap="none" normalizeH="0" baseline="0" dirty="0" smtClean="0">
                          <a:ln>
                            <a:noFill/>
                          </a:ln>
                          <a:solidFill>
                            <a:srgbClr val="000000"/>
                          </a:solidFill>
                          <a:effectLst/>
                          <a:latin typeface="Calibri" pitchFamily="34" charset="0"/>
                        </a:rPr>
                        <a:t>Quantity Supplied New Equipment</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64417">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dirty="0" smtClean="0">
                          <a:ln>
                            <a:noFill/>
                          </a:ln>
                          <a:solidFill>
                            <a:srgbClr val="000000"/>
                          </a:solidFill>
                          <a:effectLst/>
                          <a:latin typeface="Calibri" pitchFamily="34" charset="0"/>
                        </a:rPr>
                        <a:t>8</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64417">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dirty="0" smtClean="0">
                          <a:ln>
                            <a:noFill/>
                          </a:ln>
                          <a:solidFill>
                            <a:srgbClr val="000000"/>
                          </a:solidFill>
                          <a:effectLst/>
                          <a:latin typeface="Calibri" pitchFamily="34" charset="0"/>
                        </a:rPr>
                        <a:t>5</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64417">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dirty="0" smtClean="0">
                          <a:ln>
                            <a:noFill/>
                          </a:ln>
                          <a:solidFill>
                            <a:srgbClr val="000000"/>
                          </a:solidFill>
                          <a:effectLst/>
                          <a:latin typeface="Calibri" pitchFamily="34" charset="0"/>
                        </a:rPr>
                        <a:t>3</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64417">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dirty="0" smtClean="0">
                          <a:ln>
                            <a:noFill/>
                          </a:ln>
                          <a:solidFill>
                            <a:srgbClr val="000000"/>
                          </a:solidFill>
                          <a:effectLst/>
                          <a:latin typeface="Calibri" pitchFamily="34" charset="0"/>
                        </a:rPr>
                        <a:t>2</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grpSp>
        <p:nvGrpSpPr>
          <p:cNvPr id="2" name="Group 50"/>
          <p:cNvGrpSpPr>
            <a:grpSpLocks/>
          </p:cNvGrpSpPr>
          <p:nvPr/>
        </p:nvGrpSpPr>
        <p:grpSpPr bwMode="auto">
          <a:xfrm>
            <a:off x="4875213" y="1047750"/>
            <a:ext cx="4040187" cy="4286250"/>
            <a:chOff x="2403" y="1219"/>
            <a:chExt cx="2878" cy="2894"/>
          </a:xfrm>
        </p:grpSpPr>
        <p:sp>
          <p:nvSpPr>
            <p:cNvPr id="10315" name="Rectangle 51"/>
            <p:cNvSpPr>
              <a:spLocks noChangeArrowheads="1"/>
            </p:cNvSpPr>
            <p:nvPr/>
          </p:nvSpPr>
          <p:spPr bwMode="auto">
            <a:xfrm>
              <a:off x="2457" y="1219"/>
              <a:ext cx="373" cy="156"/>
            </a:xfrm>
            <a:prstGeom prst="rect">
              <a:avLst/>
            </a:prstGeom>
            <a:noFill/>
            <a:ln w="9525">
              <a:noFill/>
              <a:miter lim="800000"/>
              <a:headEnd/>
              <a:tailEnd/>
            </a:ln>
          </p:spPr>
          <p:txBody>
            <a:bodyPr wrap="none" lIns="0" tIns="0" rIns="0" bIns="0">
              <a:spAutoFit/>
            </a:bodyPr>
            <a:lstStyle/>
            <a:p>
              <a:pPr defTabSz="514350" eaLnBrk="0" hangingPunct="0"/>
              <a:r>
                <a:rPr lang="en-AU" sz="1500" b="1">
                  <a:solidFill>
                    <a:srgbClr val="000000"/>
                  </a:solidFill>
                  <a:latin typeface="Arial" charset="0"/>
                </a:rPr>
                <a:t>Price </a:t>
              </a:r>
            </a:p>
          </p:txBody>
        </p:sp>
        <p:sp>
          <p:nvSpPr>
            <p:cNvPr id="10316" name="Rectangle 53"/>
            <p:cNvSpPr>
              <a:spLocks noChangeArrowheads="1"/>
            </p:cNvSpPr>
            <p:nvPr/>
          </p:nvSpPr>
          <p:spPr bwMode="auto">
            <a:xfrm>
              <a:off x="3115" y="1485"/>
              <a:ext cx="0" cy="144"/>
            </a:xfrm>
            <a:prstGeom prst="rect">
              <a:avLst/>
            </a:prstGeom>
            <a:noFill/>
            <a:ln w="9525">
              <a:noFill/>
              <a:miter lim="800000"/>
              <a:headEnd/>
              <a:tailEnd/>
            </a:ln>
          </p:spPr>
          <p:txBody>
            <a:bodyPr wrap="none" lIns="0" tIns="0" rIns="0" bIns="0">
              <a:spAutoFit/>
            </a:bodyPr>
            <a:lstStyle/>
            <a:p>
              <a:pPr defTabSz="514350" eaLnBrk="0" hangingPunct="0"/>
              <a:endParaRPr lang="en-AU" sz="1500" b="1">
                <a:solidFill>
                  <a:srgbClr val="000000"/>
                </a:solidFill>
                <a:latin typeface="Arial" charset="0"/>
              </a:endParaRPr>
            </a:p>
          </p:txBody>
        </p:sp>
        <p:sp>
          <p:nvSpPr>
            <p:cNvPr id="10317" name="Rectangle 55"/>
            <p:cNvSpPr>
              <a:spLocks noChangeArrowheads="1"/>
            </p:cNvSpPr>
            <p:nvPr/>
          </p:nvSpPr>
          <p:spPr bwMode="auto">
            <a:xfrm>
              <a:off x="2457" y="2301"/>
              <a:ext cx="344" cy="156"/>
            </a:xfrm>
            <a:prstGeom prst="rect">
              <a:avLst/>
            </a:prstGeom>
            <a:noFill/>
            <a:ln w="9525">
              <a:noFill/>
              <a:miter lim="800000"/>
              <a:headEnd/>
              <a:tailEnd/>
            </a:ln>
          </p:spPr>
          <p:txBody>
            <a:bodyPr wrap="none" lIns="0" tIns="0" rIns="0" bIns="0">
              <a:spAutoFit/>
            </a:bodyPr>
            <a:lstStyle/>
            <a:p>
              <a:pPr defTabSz="514350" eaLnBrk="0" hangingPunct="0"/>
              <a:r>
                <a:rPr lang="en-AU" sz="1500" b="1">
                  <a:solidFill>
                    <a:srgbClr val="000000"/>
                  </a:solidFill>
                  <a:latin typeface="Arial" charset="0"/>
                </a:rPr>
                <a:t>20.00</a:t>
              </a:r>
            </a:p>
          </p:txBody>
        </p:sp>
        <p:sp>
          <p:nvSpPr>
            <p:cNvPr id="10318" name="Rectangle 57"/>
            <p:cNvSpPr>
              <a:spLocks noChangeArrowheads="1"/>
            </p:cNvSpPr>
            <p:nvPr/>
          </p:nvSpPr>
          <p:spPr bwMode="auto">
            <a:xfrm>
              <a:off x="2403" y="1631"/>
              <a:ext cx="420" cy="156"/>
            </a:xfrm>
            <a:prstGeom prst="rect">
              <a:avLst/>
            </a:prstGeom>
            <a:noFill/>
            <a:ln w="9525">
              <a:noFill/>
              <a:miter lim="800000"/>
              <a:headEnd/>
              <a:tailEnd/>
            </a:ln>
          </p:spPr>
          <p:txBody>
            <a:bodyPr wrap="none" lIns="0" tIns="0" rIns="0" bIns="0">
              <a:spAutoFit/>
            </a:bodyPr>
            <a:lstStyle/>
            <a:p>
              <a:pPr defTabSz="514350" eaLnBrk="0" hangingPunct="0"/>
              <a:r>
                <a:rPr lang="en-AU" sz="1500" b="1">
                  <a:solidFill>
                    <a:srgbClr val="000000"/>
                  </a:solidFill>
                  <a:latin typeface="Arial" charset="0"/>
                </a:rPr>
                <a:t>$30.00</a:t>
              </a:r>
            </a:p>
          </p:txBody>
        </p:sp>
        <p:sp>
          <p:nvSpPr>
            <p:cNvPr id="10319" name="Rectangle 59"/>
            <p:cNvSpPr>
              <a:spLocks noChangeArrowheads="1"/>
            </p:cNvSpPr>
            <p:nvPr/>
          </p:nvSpPr>
          <p:spPr bwMode="auto">
            <a:xfrm>
              <a:off x="2457" y="3020"/>
              <a:ext cx="344" cy="156"/>
            </a:xfrm>
            <a:prstGeom prst="rect">
              <a:avLst/>
            </a:prstGeom>
            <a:noFill/>
            <a:ln w="9525">
              <a:noFill/>
              <a:miter lim="800000"/>
              <a:headEnd/>
              <a:tailEnd/>
            </a:ln>
          </p:spPr>
          <p:txBody>
            <a:bodyPr wrap="none" lIns="0" tIns="0" rIns="0" bIns="0">
              <a:spAutoFit/>
            </a:bodyPr>
            <a:lstStyle/>
            <a:p>
              <a:pPr defTabSz="514350" eaLnBrk="0" hangingPunct="0"/>
              <a:r>
                <a:rPr lang="en-AU" sz="1500" b="1">
                  <a:solidFill>
                    <a:srgbClr val="000000"/>
                  </a:solidFill>
                  <a:latin typeface="Arial" charset="0"/>
                </a:rPr>
                <a:t>10.00</a:t>
              </a:r>
            </a:p>
          </p:txBody>
        </p:sp>
        <p:sp>
          <p:nvSpPr>
            <p:cNvPr id="10320" name="Rectangle 60"/>
            <p:cNvSpPr>
              <a:spLocks noChangeArrowheads="1"/>
            </p:cNvSpPr>
            <p:nvPr/>
          </p:nvSpPr>
          <p:spPr bwMode="auto">
            <a:xfrm>
              <a:off x="2861" y="3804"/>
              <a:ext cx="67" cy="144"/>
            </a:xfrm>
            <a:prstGeom prst="rect">
              <a:avLst/>
            </a:prstGeom>
            <a:noFill/>
            <a:ln w="9525">
              <a:noFill/>
              <a:miter lim="800000"/>
              <a:headEnd/>
              <a:tailEnd/>
            </a:ln>
          </p:spPr>
          <p:txBody>
            <a:bodyPr wrap="none" lIns="0" tIns="0" rIns="0" bIns="0">
              <a:spAutoFit/>
            </a:bodyPr>
            <a:lstStyle/>
            <a:p>
              <a:pPr defTabSz="514350" eaLnBrk="0" hangingPunct="0"/>
              <a:r>
                <a:rPr lang="en-AU" sz="1500" b="1">
                  <a:solidFill>
                    <a:srgbClr val="000000"/>
                  </a:solidFill>
                  <a:latin typeface="Arial" charset="0"/>
                </a:rPr>
                <a:t>0</a:t>
              </a:r>
            </a:p>
          </p:txBody>
        </p:sp>
        <p:sp>
          <p:nvSpPr>
            <p:cNvPr id="10321" name="Rectangle 61"/>
            <p:cNvSpPr>
              <a:spLocks noChangeArrowheads="1"/>
            </p:cNvSpPr>
            <p:nvPr/>
          </p:nvSpPr>
          <p:spPr bwMode="auto">
            <a:xfrm>
              <a:off x="2961" y="3804"/>
              <a:ext cx="2236" cy="156"/>
            </a:xfrm>
            <a:prstGeom prst="rect">
              <a:avLst/>
            </a:prstGeom>
            <a:noFill/>
            <a:ln w="9525">
              <a:noFill/>
              <a:miter lim="800000"/>
              <a:headEnd/>
              <a:tailEnd/>
            </a:ln>
          </p:spPr>
          <p:txBody>
            <a:bodyPr wrap="none" lIns="0" tIns="0" rIns="0" bIns="0">
              <a:spAutoFit/>
            </a:bodyPr>
            <a:lstStyle/>
            <a:p>
              <a:pPr defTabSz="514350" eaLnBrk="0" hangingPunct="0"/>
              <a:r>
                <a:rPr lang="en-AU" sz="1500" b="1">
                  <a:solidFill>
                    <a:srgbClr val="000000"/>
                  </a:solidFill>
                  <a:latin typeface="Arial" charset="0"/>
                </a:rPr>
                <a:t>  1   2   3    4    5    6    7    8    9    10</a:t>
              </a:r>
            </a:p>
          </p:txBody>
        </p:sp>
        <p:sp>
          <p:nvSpPr>
            <p:cNvPr id="10322" name="Line 73"/>
            <p:cNvSpPr>
              <a:spLocks noChangeShapeType="1"/>
            </p:cNvSpPr>
            <p:nvPr/>
          </p:nvSpPr>
          <p:spPr bwMode="auto">
            <a:xfrm>
              <a:off x="2846" y="2043"/>
              <a:ext cx="58" cy="1"/>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10323" name="Line 75"/>
            <p:cNvSpPr>
              <a:spLocks noChangeShapeType="1"/>
            </p:cNvSpPr>
            <p:nvPr/>
          </p:nvSpPr>
          <p:spPr bwMode="auto">
            <a:xfrm>
              <a:off x="2846" y="2404"/>
              <a:ext cx="58" cy="0"/>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10324" name="Line 76"/>
            <p:cNvSpPr>
              <a:spLocks noChangeShapeType="1"/>
            </p:cNvSpPr>
            <p:nvPr/>
          </p:nvSpPr>
          <p:spPr bwMode="auto">
            <a:xfrm>
              <a:off x="2846" y="2763"/>
              <a:ext cx="58" cy="1"/>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10325" name="Line 77"/>
            <p:cNvSpPr>
              <a:spLocks noChangeShapeType="1"/>
            </p:cNvSpPr>
            <p:nvPr/>
          </p:nvSpPr>
          <p:spPr bwMode="auto">
            <a:xfrm>
              <a:off x="2846" y="3124"/>
              <a:ext cx="58" cy="1"/>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10326" name="Line 78"/>
            <p:cNvSpPr>
              <a:spLocks noChangeShapeType="1"/>
            </p:cNvSpPr>
            <p:nvPr/>
          </p:nvSpPr>
          <p:spPr bwMode="auto">
            <a:xfrm>
              <a:off x="2846" y="3440"/>
              <a:ext cx="58" cy="1"/>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10327" name="Line 79"/>
            <p:cNvSpPr>
              <a:spLocks noChangeShapeType="1"/>
            </p:cNvSpPr>
            <p:nvPr/>
          </p:nvSpPr>
          <p:spPr bwMode="auto">
            <a:xfrm>
              <a:off x="3061" y="3730"/>
              <a:ext cx="1" cy="64"/>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10328" name="Line 80"/>
            <p:cNvSpPr>
              <a:spLocks noChangeShapeType="1"/>
            </p:cNvSpPr>
            <p:nvPr/>
          </p:nvSpPr>
          <p:spPr bwMode="auto">
            <a:xfrm>
              <a:off x="3271" y="3730"/>
              <a:ext cx="1" cy="64"/>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10329" name="Line 81"/>
            <p:cNvSpPr>
              <a:spLocks noChangeShapeType="1"/>
            </p:cNvSpPr>
            <p:nvPr/>
          </p:nvSpPr>
          <p:spPr bwMode="auto">
            <a:xfrm>
              <a:off x="3435" y="3730"/>
              <a:ext cx="0" cy="64"/>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10330" name="Line 82"/>
            <p:cNvSpPr>
              <a:spLocks noChangeShapeType="1"/>
            </p:cNvSpPr>
            <p:nvPr/>
          </p:nvSpPr>
          <p:spPr bwMode="auto">
            <a:xfrm>
              <a:off x="3652" y="3730"/>
              <a:ext cx="0" cy="64"/>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10331" name="Line 83"/>
            <p:cNvSpPr>
              <a:spLocks noChangeShapeType="1"/>
            </p:cNvSpPr>
            <p:nvPr/>
          </p:nvSpPr>
          <p:spPr bwMode="auto">
            <a:xfrm>
              <a:off x="3869" y="3730"/>
              <a:ext cx="1" cy="64"/>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10332" name="Line 85"/>
            <p:cNvSpPr>
              <a:spLocks noChangeShapeType="1"/>
            </p:cNvSpPr>
            <p:nvPr/>
          </p:nvSpPr>
          <p:spPr bwMode="auto">
            <a:xfrm>
              <a:off x="4086" y="3730"/>
              <a:ext cx="1" cy="64"/>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10333" name="Line 87"/>
            <p:cNvSpPr>
              <a:spLocks noChangeShapeType="1"/>
            </p:cNvSpPr>
            <p:nvPr/>
          </p:nvSpPr>
          <p:spPr bwMode="auto">
            <a:xfrm>
              <a:off x="4357" y="3730"/>
              <a:ext cx="1" cy="64"/>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10334" name="Line 88"/>
            <p:cNvSpPr>
              <a:spLocks noChangeShapeType="1"/>
            </p:cNvSpPr>
            <p:nvPr/>
          </p:nvSpPr>
          <p:spPr bwMode="auto">
            <a:xfrm>
              <a:off x="4575" y="3730"/>
              <a:ext cx="1" cy="64"/>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10335" name="Line 89"/>
            <p:cNvSpPr>
              <a:spLocks noChangeShapeType="1"/>
            </p:cNvSpPr>
            <p:nvPr/>
          </p:nvSpPr>
          <p:spPr bwMode="auto">
            <a:xfrm>
              <a:off x="4792" y="3730"/>
              <a:ext cx="1" cy="64"/>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10336" name="Rectangle 90"/>
            <p:cNvSpPr>
              <a:spLocks noChangeArrowheads="1"/>
            </p:cNvSpPr>
            <p:nvPr/>
          </p:nvSpPr>
          <p:spPr bwMode="auto">
            <a:xfrm>
              <a:off x="2846" y="3957"/>
              <a:ext cx="1170" cy="156"/>
            </a:xfrm>
            <a:prstGeom prst="rect">
              <a:avLst/>
            </a:prstGeom>
            <a:noFill/>
            <a:ln w="9525">
              <a:noFill/>
              <a:miter lim="800000"/>
              <a:headEnd/>
              <a:tailEnd/>
            </a:ln>
          </p:spPr>
          <p:txBody>
            <a:bodyPr wrap="none" lIns="0" tIns="0" rIns="0" bIns="0">
              <a:spAutoFit/>
            </a:bodyPr>
            <a:lstStyle/>
            <a:p>
              <a:pPr defTabSz="514350" eaLnBrk="0" hangingPunct="0"/>
              <a:r>
                <a:rPr lang="en-AU" sz="1500" b="1">
                  <a:solidFill>
                    <a:srgbClr val="000000"/>
                  </a:solidFill>
                  <a:latin typeface="Arial" charset="0"/>
                </a:rPr>
                <a:t>Quantity Supplied</a:t>
              </a:r>
            </a:p>
          </p:txBody>
        </p:sp>
        <p:sp>
          <p:nvSpPr>
            <p:cNvPr id="10337" name="Line 103"/>
            <p:cNvSpPr>
              <a:spLocks noChangeShapeType="1"/>
            </p:cNvSpPr>
            <p:nvPr/>
          </p:nvSpPr>
          <p:spPr bwMode="auto">
            <a:xfrm flipH="1">
              <a:off x="2846" y="1426"/>
              <a:ext cx="58" cy="1"/>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10338" name="Line 104"/>
            <p:cNvSpPr>
              <a:spLocks noChangeShapeType="1"/>
            </p:cNvSpPr>
            <p:nvPr/>
          </p:nvSpPr>
          <p:spPr bwMode="auto">
            <a:xfrm>
              <a:off x="5064" y="3730"/>
              <a:ext cx="1" cy="64"/>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10339" name="Freeform 105"/>
            <p:cNvSpPr>
              <a:spLocks/>
            </p:cNvSpPr>
            <p:nvPr/>
          </p:nvSpPr>
          <p:spPr bwMode="auto">
            <a:xfrm>
              <a:off x="2913" y="1224"/>
              <a:ext cx="2368" cy="2571"/>
            </a:xfrm>
            <a:custGeom>
              <a:avLst/>
              <a:gdLst>
                <a:gd name="T0" fmla="*/ 0 w 2621"/>
                <a:gd name="T1" fmla="*/ 0 h 2571"/>
                <a:gd name="T2" fmla="*/ 0 w 2621"/>
                <a:gd name="T3" fmla="*/ 2570 h 2571"/>
                <a:gd name="T4" fmla="*/ 53 w 2621"/>
                <a:gd name="T5" fmla="*/ 2570 h 2571"/>
                <a:gd name="T6" fmla="*/ 0 60000 65536"/>
                <a:gd name="T7" fmla="*/ 0 60000 65536"/>
                <a:gd name="T8" fmla="*/ 0 60000 65536"/>
                <a:gd name="T9" fmla="*/ 0 w 2621"/>
                <a:gd name="T10" fmla="*/ 0 h 2571"/>
                <a:gd name="T11" fmla="*/ 2621 w 2621"/>
                <a:gd name="T12" fmla="*/ 2571 h 2571"/>
              </a:gdLst>
              <a:ahLst/>
              <a:cxnLst>
                <a:cxn ang="T6">
                  <a:pos x="T0" y="T1"/>
                </a:cxn>
                <a:cxn ang="T7">
                  <a:pos x="T2" y="T3"/>
                </a:cxn>
                <a:cxn ang="T8">
                  <a:pos x="T4" y="T5"/>
                </a:cxn>
              </a:cxnLst>
              <a:rect l="T9" t="T10" r="T11" b="T12"/>
              <a:pathLst>
                <a:path w="2621" h="2571">
                  <a:moveTo>
                    <a:pt x="0" y="0"/>
                  </a:moveTo>
                  <a:lnTo>
                    <a:pt x="0" y="2570"/>
                  </a:lnTo>
                  <a:lnTo>
                    <a:pt x="2620" y="2570"/>
                  </a:lnTo>
                </a:path>
              </a:pathLst>
            </a:custGeom>
            <a:noFill/>
            <a:ln w="12700" cap="rnd">
              <a:solidFill>
                <a:srgbClr val="000000"/>
              </a:solidFill>
              <a:round/>
              <a:headEnd type="none" w="sm" len="sm"/>
              <a:tailEnd type="none" w="sm" len="sm"/>
            </a:ln>
          </p:spPr>
          <p:txBody>
            <a:bodyPr/>
            <a:lstStyle/>
            <a:p>
              <a:endParaRPr lang="en-US"/>
            </a:p>
          </p:txBody>
        </p:sp>
      </p:grpSp>
      <p:sp>
        <p:nvSpPr>
          <p:cNvPr id="10279" name="Line 92"/>
          <p:cNvSpPr>
            <a:spLocks noChangeShapeType="1"/>
          </p:cNvSpPr>
          <p:nvPr/>
        </p:nvSpPr>
        <p:spPr bwMode="auto">
          <a:xfrm flipH="1">
            <a:off x="5562600" y="1736725"/>
            <a:ext cx="762000" cy="2590800"/>
          </a:xfrm>
          <a:prstGeom prst="line">
            <a:avLst/>
          </a:prstGeom>
          <a:noFill/>
          <a:ln w="25400">
            <a:solidFill>
              <a:srgbClr val="4D9AFF"/>
            </a:solidFill>
            <a:round/>
            <a:headEnd type="none" w="sm" len="sm"/>
            <a:tailEnd type="none" w="sm" len="sm"/>
          </a:ln>
        </p:spPr>
        <p:txBody>
          <a:bodyPr wrap="none" anchor="ctr"/>
          <a:lstStyle/>
          <a:p>
            <a:endParaRPr lang="en-US"/>
          </a:p>
        </p:txBody>
      </p:sp>
      <p:sp>
        <p:nvSpPr>
          <p:cNvPr id="10280" name="Freeform 95"/>
          <p:cNvSpPr>
            <a:spLocks/>
          </p:cNvSpPr>
          <p:nvPr/>
        </p:nvSpPr>
        <p:spPr bwMode="auto">
          <a:xfrm>
            <a:off x="6019800" y="2651125"/>
            <a:ext cx="71438" cy="84138"/>
          </a:xfrm>
          <a:custGeom>
            <a:avLst/>
            <a:gdLst>
              <a:gd name="T0" fmla="*/ 2147483647 w 51"/>
              <a:gd name="T1" fmla="*/ 2147483647 h 57"/>
              <a:gd name="T2" fmla="*/ 2147483647 w 51"/>
              <a:gd name="T3" fmla="*/ 2147483647 h 57"/>
              <a:gd name="T4" fmla="*/ 2147483647 w 51"/>
              <a:gd name="T5" fmla="*/ 2147483647 h 57"/>
              <a:gd name="T6" fmla="*/ 2147483647 w 51"/>
              <a:gd name="T7" fmla="*/ 2147483647 h 57"/>
              <a:gd name="T8" fmla="*/ 2147483647 w 51"/>
              <a:gd name="T9" fmla="*/ 2147483647 h 57"/>
              <a:gd name="T10" fmla="*/ 2147483647 w 51"/>
              <a:gd name="T11" fmla="*/ 0 h 57"/>
              <a:gd name="T12" fmla="*/ 2147483647 w 51"/>
              <a:gd name="T13" fmla="*/ 0 h 57"/>
              <a:gd name="T14" fmla="*/ 2147483647 w 51"/>
              <a:gd name="T15" fmla="*/ 0 h 57"/>
              <a:gd name="T16" fmla="*/ 0 w 51"/>
              <a:gd name="T17" fmla="*/ 2147483647 h 57"/>
              <a:gd name="T18" fmla="*/ 0 w 51"/>
              <a:gd name="T19" fmla="*/ 2147483647 h 57"/>
              <a:gd name="T20" fmla="*/ 0 w 51"/>
              <a:gd name="T21" fmla="*/ 2147483647 h 57"/>
              <a:gd name="T22" fmla="*/ 2147483647 w 51"/>
              <a:gd name="T23" fmla="*/ 2147483647 h 57"/>
              <a:gd name="T24" fmla="*/ 2147483647 w 51"/>
              <a:gd name="T25" fmla="*/ 2147483647 h 5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1"/>
              <a:gd name="T40" fmla="*/ 0 h 57"/>
              <a:gd name="T41" fmla="*/ 51 w 51"/>
              <a:gd name="T42" fmla="*/ 57 h 5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1" h="57">
                <a:moveTo>
                  <a:pt x="20" y="56"/>
                </a:moveTo>
                <a:lnTo>
                  <a:pt x="40" y="45"/>
                </a:lnTo>
                <a:lnTo>
                  <a:pt x="40" y="33"/>
                </a:lnTo>
                <a:lnTo>
                  <a:pt x="50" y="23"/>
                </a:lnTo>
                <a:lnTo>
                  <a:pt x="40" y="11"/>
                </a:lnTo>
                <a:lnTo>
                  <a:pt x="40" y="0"/>
                </a:lnTo>
                <a:lnTo>
                  <a:pt x="20" y="0"/>
                </a:lnTo>
                <a:lnTo>
                  <a:pt x="10" y="0"/>
                </a:lnTo>
                <a:lnTo>
                  <a:pt x="0" y="11"/>
                </a:lnTo>
                <a:lnTo>
                  <a:pt x="0" y="23"/>
                </a:lnTo>
                <a:lnTo>
                  <a:pt x="0" y="33"/>
                </a:lnTo>
                <a:lnTo>
                  <a:pt x="10" y="45"/>
                </a:lnTo>
                <a:lnTo>
                  <a:pt x="20" y="56"/>
                </a:lnTo>
              </a:path>
            </a:pathLst>
          </a:custGeom>
          <a:solidFill>
            <a:srgbClr val="000000"/>
          </a:solidFill>
          <a:ln w="9525" cap="rnd">
            <a:noFill/>
            <a:round/>
            <a:headEnd type="none" w="sm" len="sm"/>
            <a:tailEnd type="none" w="sm" len="sm"/>
          </a:ln>
        </p:spPr>
        <p:txBody>
          <a:bodyPr/>
          <a:lstStyle/>
          <a:p>
            <a:endParaRPr lang="en-US"/>
          </a:p>
        </p:txBody>
      </p:sp>
      <p:sp>
        <p:nvSpPr>
          <p:cNvPr id="10281" name="Freeform 98"/>
          <p:cNvSpPr>
            <a:spLocks/>
          </p:cNvSpPr>
          <p:nvPr/>
        </p:nvSpPr>
        <p:spPr bwMode="auto">
          <a:xfrm>
            <a:off x="5715000" y="3794125"/>
            <a:ext cx="71438" cy="84138"/>
          </a:xfrm>
          <a:custGeom>
            <a:avLst/>
            <a:gdLst>
              <a:gd name="T0" fmla="*/ 2147483647 w 51"/>
              <a:gd name="T1" fmla="*/ 2147483647 h 57"/>
              <a:gd name="T2" fmla="*/ 2147483647 w 51"/>
              <a:gd name="T3" fmla="*/ 2147483647 h 57"/>
              <a:gd name="T4" fmla="*/ 2147483647 w 51"/>
              <a:gd name="T5" fmla="*/ 2147483647 h 57"/>
              <a:gd name="T6" fmla="*/ 2147483647 w 51"/>
              <a:gd name="T7" fmla="*/ 2147483647 h 57"/>
              <a:gd name="T8" fmla="*/ 2147483647 w 51"/>
              <a:gd name="T9" fmla="*/ 2147483647 h 57"/>
              <a:gd name="T10" fmla="*/ 2147483647 w 51"/>
              <a:gd name="T11" fmla="*/ 0 h 57"/>
              <a:gd name="T12" fmla="*/ 2147483647 w 51"/>
              <a:gd name="T13" fmla="*/ 0 h 57"/>
              <a:gd name="T14" fmla="*/ 2147483647 w 51"/>
              <a:gd name="T15" fmla="*/ 0 h 57"/>
              <a:gd name="T16" fmla="*/ 2147483647 w 51"/>
              <a:gd name="T17" fmla="*/ 2147483647 h 57"/>
              <a:gd name="T18" fmla="*/ 0 w 51"/>
              <a:gd name="T19" fmla="*/ 2147483647 h 57"/>
              <a:gd name="T20" fmla="*/ 2147483647 w 51"/>
              <a:gd name="T21" fmla="*/ 2147483647 h 57"/>
              <a:gd name="T22" fmla="*/ 2147483647 w 51"/>
              <a:gd name="T23" fmla="*/ 2147483647 h 57"/>
              <a:gd name="T24" fmla="*/ 2147483647 w 51"/>
              <a:gd name="T25" fmla="*/ 2147483647 h 5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1"/>
              <a:gd name="T40" fmla="*/ 0 h 57"/>
              <a:gd name="T41" fmla="*/ 51 w 51"/>
              <a:gd name="T42" fmla="*/ 57 h 5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1" h="57">
                <a:moveTo>
                  <a:pt x="30" y="56"/>
                </a:moveTo>
                <a:lnTo>
                  <a:pt x="40" y="45"/>
                </a:lnTo>
                <a:lnTo>
                  <a:pt x="50" y="45"/>
                </a:lnTo>
                <a:lnTo>
                  <a:pt x="50" y="23"/>
                </a:lnTo>
                <a:lnTo>
                  <a:pt x="50" y="11"/>
                </a:lnTo>
                <a:lnTo>
                  <a:pt x="40" y="0"/>
                </a:lnTo>
                <a:lnTo>
                  <a:pt x="30" y="0"/>
                </a:lnTo>
                <a:lnTo>
                  <a:pt x="20" y="0"/>
                </a:lnTo>
                <a:lnTo>
                  <a:pt x="10" y="11"/>
                </a:lnTo>
                <a:lnTo>
                  <a:pt x="0" y="23"/>
                </a:lnTo>
                <a:lnTo>
                  <a:pt x="10" y="45"/>
                </a:lnTo>
                <a:lnTo>
                  <a:pt x="20" y="45"/>
                </a:lnTo>
                <a:lnTo>
                  <a:pt x="30" y="56"/>
                </a:lnTo>
              </a:path>
            </a:pathLst>
          </a:custGeom>
          <a:solidFill>
            <a:srgbClr val="000000"/>
          </a:solidFill>
          <a:ln w="9525" cap="rnd">
            <a:noFill/>
            <a:round/>
            <a:headEnd type="none" w="sm" len="sm"/>
            <a:tailEnd type="none" w="sm" len="sm"/>
          </a:ln>
        </p:spPr>
        <p:txBody>
          <a:bodyPr/>
          <a:lstStyle/>
          <a:p>
            <a:endParaRPr lang="en-US"/>
          </a:p>
        </p:txBody>
      </p:sp>
      <p:sp>
        <p:nvSpPr>
          <p:cNvPr id="10282" name="Freeform 93"/>
          <p:cNvSpPr>
            <a:spLocks/>
          </p:cNvSpPr>
          <p:nvPr/>
        </p:nvSpPr>
        <p:spPr bwMode="auto">
          <a:xfrm>
            <a:off x="6324600" y="1660525"/>
            <a:ext cx="68263" cy="84138"/>
          </a:xfrm>
          <a:custGeom>
            <a:avLst/>
            <a:gdLst>
              <a:gd name="T0" fmla="*/ 2147483647 w 49"/>
              <a:gd name="T1" fmla="*/ 2147483647 h 57"/>
              <a:gd name="T2" fmla="*/ 2147483647 w 49"/>
              <a:gd name="T3" fmla="*/ 2147483647 h 57"/>
              <a:gd name="T4" fmla="*/ 2147483647 w 49"/>
              <a:gd name="T5" fmla="*/ 2147483647 h 57"/>
              <a:gd name="T6" fmla="*/ 2147483647 w 49"/>
              <a:gd name="T7" fmla="*/ 2147483647 h 57"/>
              <a:gd name="T8" fmla="*/ 2147483647 w 49"/>
              <a:gd name="T9" fmla="*/ 2147483647 h 57"/>
              <a:gd name="T10" fmla="*/ 2147483647 w 49"/>
              <a:gd name="T11" fmla="*/ 2147483647 h 57"/>
              <a:gd name="T12" fmla="*/ 2147483647 w 49"/>
              <a:gd name="T13" fmla="*/ 0 h 57"/>
              <a:gd name="T14" fmla="*/ 2147483647 w 49"/>
              <a:gd name="T15" fmla="*/ 2147483647 h 57"/>
              <a:gd name="T16" fmla="*/ 2147483647 w 49"/>
              <a:gd name="T17" fmla="*/ 2147483647 h 57"/>
              <a:gd name="T18" fmla="*/ 0 w 49"/>
              <a:gd name="T19" fmla="*/ 2147483647 h 57"/>
              <a:gd name="T20" fmla="*/ 2147483647 w 49"/>
              <a:gd name="T21" fmla="*/ 2147483647 h 57"/>
              <a:gd name="T22" fmla="*/ 2147483647 w 49"/>
              <a:gd name="T23" fmla="*/ 2147483647 h 57"/>
              <a:gd name="T24" fmla="*/ 2147483647 w 49"/>
              <a:gd name="T25" fmla="*/ 2147483647 h 5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9"/>
              <a:gd name="T40" fmla="*/ 0 h 57"/>
              <a:gd name="T41" fmla="*/ 49 w 49"/>
              <a:gd name="T42" fmla="*/ 57 h 5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9" h="57">
                <a:moveTo>
                  <a:pt x="29" y="56"/>
                </a:moveTo>
                <a:lnTo>
                  <a:pt x="38" y="56"/>
                </a:lnTo>
                <a:lnTo>
                  <a:pt x="48" y="45"/>
                </a:lnTo>
                <a:lnTo>
                  <a:pt x="48" y="33"/>
                </a:lnTo>
                <a:lnTo>
                  <a:pt x="48" y="23"/>
                </a:lnTo>
                <a:lnTo>
                  <a:pt x="38" y="11"/>
                </a:lnTo>
                <a:lnTo>
                  <a:pt x="29" y="0"/>
                </a:lnTo>
                <a:lnTo>
                  <a:pt x="10" y="11"/>
                </a:lnTo>
                <a:lnTo>
                  <a:pt x="10" y="23"/>
                </a:lnTo>
                <a:lnTo>
                  <a:pt x="0" y="33"/>
                </a:lnTo>
                <a:lnTo>
                  <a:pt x="10" y="45"/>
                </a:lnTo>
                <a:lnTo>
                  <a:pt x="10" y="56"/>
                </a:lnTo>
                <a:lnTo>
                  <a:pt x="29" y="56"/>
                </a:lnTo>
              </a:path>
            </a:pathLst>
          </a:custGeom>
          <a:solidFill>
            <a:srgbClr val="000000"/>
          </a:solidFill>
          <a:ln w="9525" cap="rnd">
            <a:noFill/>
            <a:round/>
            <a:headEnd type="none" w="sm" len="sm"/>
            <a:tailEnd type="none" w="sm" len="sm"/>
          </a:ln>
        </p:spPr>
        <p:txBody>
          <a:bodyPr/>
          <a:lstStyle/>
          <a:p>
            <a:endParaRPr lang="en-US"/>
          </a:p>
        </p:txBody>
      </p:sp>
      <p:sp>
        <p:nvSpPr>
          <p:cNvPr id="10283" name="Line 103"/>
          <p:cNvSpPr>
            <a:spLocks noChangeShapeType="1"/>
          </p:cNvSpPr>
          <p:nvPr/>
        </p:nvSpPr>
        <p:spPr bwMode="auto">
          <a:xfrm flipH="1">
            <a:off x="5497513" y="1735138"/>
            <a:ext cx="82550" cy="1587"/>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47" name="Line 92"/>
          <p:cNvSpPr>
            <a:spLocks noChangeShapeType="1"/>
          </p:cNvSpPr>
          <p:nvPr/>
        </p:nvSpPr>
        <p:spPr bwMode="auto">
          <a:xfrm flipH="1">
            <a:off x="6096000" y="1660525"/>
            <a:ext cx="1752600" cy="2590800"/>
          </a:xfrm>
          <a:prstGeom prst="line">
            <a:avLst/>
          </a:prstGeom>
          <a:noFill/>
          <a:ln w="25400">
            <a:solidFill>
              <a:srgbClr val="C00000"/>
            </a:solidFill>
            <a:round/>
            <a:headEnd type="none" w="sm" len="sm"/>
            <a:tailEnd type="none" w="sm" len="sm"/>
          </a:ln>
        </p:spPr>
        <p:txBody>
          <a:bodyPr wrap="none" anchor="ctr"/>
          <a:lstStyle/>
          <a:p>
            <a:endParaRPr lang="en-US"/>
          </a:p>
        </p:txBody>
      </p:sp>
      <p:sp>
        <p:nvSpPr>
          <p:cNvPr id="48" name="Freeform 95"/>
          <p:cNvSpPr>
            <a:spLocks/>
          </p:cNvSpPr>
          <p:nvPr/>
        </p:nvSpPr>
        <p:spPr bwMode="auto">
          <a:xfrm>
            <a:off x="6324600" y="3794125"/>
            <a:ext cx="71438" cy="84138"/>
          </a:xfrm>
          <a:custGeom>
            <a:avLst/>
            <a:gdLst>
              <a:gd name="T0" fmla="*/ 2147483647 w 51"/>
              <a:gd name="T1" fmla="*/ 2147483647 h 57"/>
              <a:gd name="T2" fmla="*/ 2147483647 w 51"/>
              <a:gd name="T3" fmla="*/ 2147483647 h 57"/>
              <a:gd name="T4" fmla="*/ 2147483647 w 51"/>
              <a:gd name="T5" fmla="*/ 2147483647 h 57"/>
              <a:gd name="T6" fmla="*/ 2147483647 w 51"/>
              <a:gd name="T7" fmla="*/ 2147483647 h 57"/>
              <a:gd name="T8" fmla="*/ 2147483647 w 51"/>
              <a:gd name="T9" fmla="*/ 2147483647 h 57"/>
              <a:gd name="T10" fmla="*/ 2147483647 w 51"/>
              <a:gd name="T11" fmla="*/ 0 h 57"/>
              <a:gd name="T12" fmla="*/ 2147483647 w 51"/>
              <a:gd name="T13" fmla="*/ 0 h 57"/>
              <a:gd name="T14" fmla="*/ 2147483647 w 51"/>
              <a:gd name="T15" fmla="*/ 0 h 57"/>
              <a:gd name="T16" fmla="*/ 0 w 51"/>
              <a:gd name="T17" fmla="*/ 2147483647 h 57"/>
              <a:gd name="T18" fmla="*/ 0 w 51"/>
              <a:gd name="T19" fmla="*/ 2147483647 h 57"/>
              <a:gd name="T20" fmla="*/ 0 w 51"/>
              <a:gd name="T21" fmla="*/ 2147483647 h 57"/>
              <a:gd name="T22" fmla="*/ 2147483647 w 51"/>
              <a:gd name="T23" fmla="*/ 2147483647 h 57"/>
              <a:gd name="T24" fmla="*/ 2147483647 w 51"/>
              <a:gd name="T25" fmla="*/ 2147483647 h 5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1"/>
              <a:gd name="T40" fmla="*/ 0 h 57"/>
              <a:gd name="T41" fmla="*/ 51 w 51"/>
              <a:gd name="T42" fmla="*/ 57 h 5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1" h="57">
                <a:moveTo>
                  <a:pt x="20" y="56"/>
                </a:moveTo>
                <a:lnTo>
                  <a:pt x="40" y="45"/>
                </a:lnTo>
                <a:lnTo>
                  <a:pt x="40" y="33"/>
                </a:lnTo>
                <a:lnTo>
                  <a:pt x="50" y="23"/>
                </a:lnTo>
                <a:lnTo>
                  <a:pt x="40" y="11"/>
                </a:lnTo>
                <a:lnTo>
                  <a:pt x="40" y="0"/>
                </a:lnTo>
                <a:lnTo>
                  <a:pt x="20" y="0"/>
                </a:lnTo>
                <a:lnTo>
                  <a:pt x="10" y="0"/>
                </a:lnTo>
                <a:lnTo>
                  <a:pt x="0" y="11"/>
                </a:lnTo>
                <a:lnTo>
                  <a:pt x="0" y="23"/>
                </a:lnTo>
                <a:lnTo>
                  <a:pt x="0" y="33"/>
                </a:lnTo>
                <a:lnTo>
                  <a:pt x="10" y="45"/>
                </a:lnTo>
                <a:lnTo>
                  <a:pt x="20" y="56"/>
                </a:lnTo>
              </a:path>
            </a:pathLst>
          </a:custGeom>
          <a:solidFill>
            <a:srgbClr val="000000"/>
          </a:solidFill>
          <a:ln w="9525" cap="rnd">
            <a:noFill/>
            <a:round/>
            <a:headEnd type="none" w="sm" len="sm"/>
            <a:tailEnd type="none" w="sm" len="sm"/>
          </a:ln>
        </p:spPr>
        <p:txBody>
          <a:bodyPr/>
          <a:lstStyle/>
          <a:p>
            <a:endParaRPr lang="en-US"/>
          </a:p>
        </p:txBody>
      </p:sp>
      <p:sp>
        <p:nvSpPr>
          <p:cNvPr id="53" name="Freeform 93"/>
          <p:cNvSpPr>
            <a:spLocks/>
          </p:cNvSpPr>
          <p:nvPr/>
        </p:nvSpPr>
        <p:spPr bwMode="auto">
          <a:xfrm>
            <a:off x="7010400" y="2795588"/>
            <a:ext cx="68263" cy="84137"/>
          </a:xfrm>
          <a:custGeom>
            <a:avLst/>
            <a:gdLst>
              <a:gd name="T0" fmla="*/ 2147483647 w 49"/>
              <a:gd name="T1" fmla="*/ 2147483647 h 57"/>
              <a:gd name="T2" fmla="*/ 2147483647 w 49"/>
              <a:gd name="T3" fmla="*/ 2147483647 h 57"/>
              <a:gd name="T4" fmla="*/ 2147483647 w 49"/>
              <a:gd name="T5" fmla="*/ 2147483647 h 57"/>
              <a:gd name="T6" fmla="*/ 2147483647 w 49"/>
              <a:gd name="T7" fmla="*/ 2147483647 h 57"/>
              <a:gd name="T8" fmla="*/ 2147483647 w 49"/>
              <a:gd name="T9" fmla="*/ 2147483647 h 57"/>
              <a:gd name="T10" fmla="*/ 2147483647 w 49"/>
              <a:gd name="T11" fmla="*/ 2147483647 h 57"/>
              <a:gd name="T12" fmla="*/ 2147483647 w 49"/>
              <a:gd name="T13" fmla="*/ 0 h 57"/>
              <a:gd name="T14" fmla="*/ 2147483647 w 49"/>
              <a:gd name="T15" fmla="*/ 2147483647 h 57"/>
              <a:gd name="T16" fmla="*/ 2147483647 w 49"/>
              <a:gd name="T17" fmla="*/ 2147483647 h 57"/>
              <a:gd name="T18" fmla="*/ 0 w 49"/>
              <a:gd name="T19" fmla="*/ 2147483647 h 57"/>
              <a:gd name="T20" fmla="*/ 2147483647 w 49"/>
              <a:gd name="T21" fmla="*/ 2147483647 h 57"/>
              <a:gd name="T22" fmla="*/ 2147483647 w 49"/>
              <a:gd name="T23" fmla="*/ 2147483647 h 57"/>
              <a:gd name="T24" fmla="*/ 2147483647 w 49"/>
              <a:gd name="T25" fmla="*/ 2147483647 h 5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9"/>
              <a:gd name="T40" fmla="*/ 0 h 57"/>
              <a:gd name="T41" fmla="*/ 49 w 49"/>
              <a:gd name="T42" fmla="*/ 57 h 5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9" h="57">
                <a:moveTo>
                  <a:pt x="29" y="56"/>
                </a:moveTo>
                <a:lnTo>
                  <a:pt x="38" y="56"/>
                </a:lnTo>
                <a:lnTo>
                  <a:pt x="48" y="45"/>
                </a:lnTo>
                <a:lnTo>
                  <a:pt x="48" y="33"/>
                </a:lnTo>
                <a:lnTo>
                  <a:pt x="48" y="23"/>
                </a:lnTo>
                <a:lnTo>
                  <a:pt x="38" y="11"/>
                </a:lnTo>
                <a:lnTo>
                  <a:pt x="29" y="0"/>
                </a:lnTo>
                <a:lnTo>
                  <a:pt x="10" y="11"/>
                </a:lnTo>
                <a:lnTo>
                  <a:pt x="10" y="23"/>
                </a:lnTo>
                <a:lnTo>
                  <a:pt x="0" y="33"/>
                </a:lnTo>
                <a:lnTo>
                  <a:pt x="10" y="45"/>
                </a:lnTo>
                <a:lnTo>
                  <a:pt x="10" y="56"/>
                </a:lnTo>
                <a:lnTo>
                  <a:pt x="29" y="56"/>
                </a:lnTo>
              </a:path>
            </a:pathLst>
          </a:custGeom>
          <a:solidFill>
            <a:srgbClr val="000000"/>
          </a:solidFill>
          <a:ln w="9525" cap="rnd">
            <a:noFill/>
            <a:round/>
            <a:headEnd type="none" w="sm" len="sm"/>
            <a:tailEnd type="none" w="sm" len="sm"/>
          </a:ln>
        </p:spPr>
        <p:txBody>
          <a:bodyPr/>
          <a:lstStyle/>
          <a:p>
            <a:endParaRPr lang="en-US"/>
          </a:p>
        </p:txBody>
      </p:sp>
      <p:sp>
        <p:nvSpPr>
          <p:cNvPr id="54" name="Freeform 93"/>
          <p:cNvSpPr>
            <a:spLocks/>
          </p:cNvSpPr>
          <p:nvPr/>
        </p:nvSpPr>
        <p:spPr bwMode="auto">
          <a:xfrm>
            <a:off x="7772400" y="1660525"/>
            <a:ext cx="68263" cy="84138"/>
          </a:xfrm>
          <a:custGeom>
            <a:avLst/>
            <a:gdLst>
              <a:gd name="T0" fmla="*/ 2147483647 w 49"/>
              <a:gd name="T1" fmla="*/ 2147483647 h 57"/>
              <a:gd name="T2" fmla="*/ 2147483647 w 49"/>
              <a:gd name="T3" fmla="*/ 2147483647 h 57"/>
              <a:gd name="T4" fmla="*/ 2147483647 w 49"/>
              <a:gd name="T5" fmla="*/ 2147483647 h 57"/>
              <a:gd name="T6" fmla="*/ 2147483647 w 49"/>
              <a:gd name="T7" fmla="*/ 2147483647 h 57"/>
              <a:gd name="T8" fmla="*/ 2147483647 w 49"/>
              <a:gd name="T9" fmla="*/ 2147483647 h 57"/>
              <a:gd name="T10" fmla="*/ 2147483647 w 49"/>
              <a:gd name="T11" fmla="*/ 2147483647 h 57"/>
              <a:gd name="T12" fmla="*/ 2147483647 w 49"/>
              <a:gd name="T13" fmla="*/ 0 h 57"/>
              <a:gd name="T14" fmla="*/ 2147483647 w 49"/>
              <a:gd name="T15" fmla="*/ 2147483647 h 57"/>
              <a:gd name="T16" fmla="*/ 2147483647 w 49"/>
              <a:gd name="T17" fmla="*/ 2147483647 h 57"/>
              <a:gd name="T18" fmla="*/ 0 w 49"/>
              <a:gd name="T19" fmla="*/ 2147483647 h 57"/>
              <a:gd name="T20" fmla="*/ 2147483647 w 49"/>
              <a:gd name="T21" fmla="*/ 2147483647 h 57"/>
              <a:gd name="T22" fmla="*/ 2147483647 w 49"/>
              <a:gd name="T23" fmla="*/ 2147483647 h 57"/>
              <a:gd name="T24" fmla="*/ 2147483647 w 49"/>
              <a:gd name="T25" fmla="*/ 2147483647 h 5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9"/>
              <a:gd name="T40" fmla="*/ 0 h 57"/>
              <a:gd name="T41" fmla="*/ 49 w 49"/>
              <a:gd name="T42" fmla="*/ 57 h 5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9" h="57">
                <a:moveTo>
                  <a:pt x="29" y="56"/>
                </a:moveTo>
                <a:lnTo>
                  <a:pt x="38" y="56"/>
                </a:lnTo>
                <a:lnTo>
                  <a:pt x="48" y="45"/>
                </a:lnTo>
                <a:lnTo>
                  <a:pt x="48" y="33"/>
                </a:lnTo>
                <a:lnTo>
                  <a:pt x="48" y="23"/>
                </a:lnTo>
                <a:lnTo>
                  <a:pt x="38" y="11"/>
                </a:lnTo>
                <a:lnTo>
                  <a:pt x="29" y="0"/>
                </a:lnTo>
                <a:lnTo>
                  <a:pt x="10" y="11"/>
                </a:lnTo>
                <a:lnTo>
                  <a:pt x="10" y="23"/>
                </a:lnTo>
                <a:lnTo>
                  <a:pt x="0" y="33"/>
                </a:lnTo>
                <a:lnTo>
                  <a:pt x="10" y="45"/>
                </a:lnTo>
                <a:lnTo>
                  <a:pt x="10" y="56"/>
                </a:lnTo>
                <a:lnTo>
                  <a:pt x="29" y="56"/>
                </a:lnTo>
              </a:path>
            </a:pathLst>
          </a:custGeom>
          <a:solidFill>
            <a:srgbClr val="000000"/>
          </a:solidFill>
          <a:ln w="9525" cap="rnd">
            <a:noFill/>
            <a:round/>
            <a:headEnd type="none" w="sm" len="sm"/>
            <a:tailEnd type="none" w="sm" len="sm"/>
          </a:ln>
        </p:spPr>
        <p:txBody>
          <a:bodyPr/>
          <a:lstStyle/>
          <a:p>
            <a:endParaRPr lang="en-US"/>
          </a:p>
        </p:txBody>
      </p:sp>
      <p:graphicFrame>
        <p:nvGraphicFramePr>
          <p:cNvPr id="55" name="Group 81"/>
          <p:cNvGraphicFramePr>
            <a:graphicFrameLocks noGrp="1"/>
          </p:cNvGraphicFramePr>
          <p:nvPr/>
        </p:nvGraphicFramePr>
        <p:xfrm>
          <a:off x="3429000" y="1127125"/>
          <a:ext cx="1219200" cy="2529840"/>
        </p:xfrm>
        <a:graphic>
          <a:graphicData uri="http://schemas.openxmlformats.org/drawingml/2006/table">
            <a:tbl>
              <a:tblPr/>
              <a:tblGrid>
                <a:gridCol w="1219200">
                  <a:extLst>
                    <a:ext uri="{9D8B030D-6E8A-4147-A177-3AD203B41FA5}">
                      <a16:colId xmlns:a16="http://schemas.microsoft.com/office/drawing/2014/main" val="20000"/>
                    </a:ext>
                  </a:extLst>
                </a:gridCol>
              </a:tblGrid>
              <a:tr h="980730">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600" b="0" i="0" u="none" strike="noStrike" cap="none" normalizeH="0" baseline="0" dirty="0" smtClean="0">
                          <a:ln>
                            <a:noFill/>
                          </a:ln>
                          <a:solidFill>
                            <a:srgbClr val="000000"/>
                          </a:solidFill>
                          <a:effectLst/>
                          <a:latin typeface="Calibri" pitchFamily="34" charset="0"/>
                        </a:rPr>
                        <a:t>Quantity Supplied Increase Gas Prices</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64417">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dirty="0" smtClean="0">
                          <a:ln>
                            <a:noFill/>
                          </a:ln>
                          <a:solidFill>
                            <a:srgbClr val="000000"/>
                          </a:solidFill>
                          <a:effectLst/>
                          <a:latin typeface="Calibri" pitchFamily="34" charset="0"/>
                        </a:rPr>
                        <a:t>3</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64417">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dirty="0" smtClean="0">
                          <a:ln>
                            <a:noFill/>
                          </a:ln>
                          <a:solidFill>
                            <a:srgbClr val="000000"/>
                          </a:solidFill>
                          <a:effectLst/>
                          <a:latin typeface="Calibri" pitchFamily="34" charset="0"/>
                        </a:rPr>
                        <a:t>1</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64417">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dirty="0" smtClean="0">
                          <a:ln>
                            <a:noFill/>
                          </a:ln>
                          <a:solidFill>
                            <a:srgbClr val="000000"/>
                          </a:solidFill>
                          <a:effectLst/>
                          <a:latin typeface="Calibri" pitchFamily="34" charset="0"/>
                        </a:rPr>
                        <a:t>0</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64417">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dirty="0" smtClean="0">
                          <a:ln>
                            <a:noFill/>
                          </a:ln>
                          <a:solidFill>
                            <a:srgbClr val="000000"/>
                          </a:solidFill>
                          <a:effectLst/>
                          <a:latin typeface="Calibri" pitchFamily="34" charset="0"/>
                        </a:rPr>
                        <a:t>0</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56" name="Line 92"/>
          <p:cNvSpPr>
            <a:spLocks noChangeShapeType="1"/>
          </p:cNvSpPr>
          <p:nvPr/>
        </p:nvSpPr>
        <p:spPr bwMode="auto">
          <a:xfrm flipH="1">
            <a:off x="5562600" y="1812925"/>
            <a:ext cx="533400" cy="2057400"/>
          </a:xfrm>
          <a:prstGeom prst="line">
            <a:avLst/>
          </a:prstGeom>
          <a:noFill/>
          <a:ln w="25400">
            <a:solidFill>
              <a:srgbClr val="00B050"/>
            </a:solidFill>
            <a:round/>
            <a:headEnd type="none" w="sm" len="sm"/>
            <a:tailEnd type="none" w="sm" len="sm"/>
          </a:ln>
        </p:spPr>
        <p:txBody>
          <a:bodyPr wrap="none" anchor="ctr"/>
          <a:lstStyle/>
          <a:p>
            <a:endParaRPr lang="en-US"/>
          </a:p>
        </p:txBody>
      </p:sp>
      <p:sp>
        <p:nvSpPr>
          <p:cNvPr id="57" name="Freeform 95"/>
          <p:cNvSpPr>
            <a:spLocks/>
          </p:cNvSpPr>
          <p:nvPr/>
        </p:nvSpPr>
        <p:spPr bwMode="auto">
          <a:xfrm>
            <a:off x="6096000" y="1736725"/>
            <a:ext cx="71438" cy="84138"/>
          </a:xfrm>
          <a:custGeom>
            <a:avLst/>
            <a:gdLst>
              <a:gd name="T0" fmla="*/ 2147483647 w 51"/>
              <a:gd name="T1" fmla="*/ 2147483647 h 57"/>
              <a:gd name="T2" fmla="*/ 2147483647 w 51"/>
              <a:gd name="T3" fmla="*/ 2147483647 h 57"/>
              <a:gd name="T4" fmla="*/ 2147483647 w 51"/>
              <a:gd name="T5" fmla="*/ 2147483647 h 57"/>
              <a:gd name="T6" fmla="*/ 2147483647 w 51"/>
              <a:gd name="T7" fmla="*/ 2147483647 h 57"/>
              <a:gd name="T8" fmla="*/ 2147483647 w 51"/>
              <a:gd name="T9" fmla="*/ 2147483647 h 57"/>
              <a:gd name="T10" fmla="*/ 2147483647 w 51"/>
              <a:gd name="T11" fmla="*/ 0 h 57"/>
              <a:gd name="T12" fmla="*/ 2147483647 w 51"/>
              <a:gd name="T13" fmla="*/ 0 h 57"/>
              <a:gd name="T14" fmla="*/ 2147483647 w 51"/>
              <a:gd name="T15" fmla="*/ 0 h 57"/>
              <a:gd name="T16" fmla="*/ 0 w 51"/>
              <a:gd name="T17" fmla="*/ 2147483647 h 57"/>
              <a:gd name="T18" fmla="*/ 0 w 51"/>
              <a:gd name="T19" fmla="*/ 2147483647 h 57"/>
              <a:gd name="T20" fmla="*/ 0 w 51"/>
              <a:gd name="T21" fmla="*/ 2147483647 h 57"/>
              <a:gd name="T22" fmla="*/ 2147483647 w 51"/>
              <a:gd name="T23" fmla="*/ 2147483647 h 57"/>
              <a:gd name="T24" fmla="*/ 2147483647 w 51"/>
              <a:gd name="T25" fmla="*/ 2147483647 h 5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1"/>
              <a:gd name="T40" fmla="*/ 0 h 57"/>
              <a:gd name="T41" fmla="*/ 51 w 51"/>
              <a:gd name="T42" fmla="*/ 57 h 5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1" h="57">
                <a:moveTo>
                  <a:pt x="20" y="56"/>
                </a:moveTo>
                <a:lnTo>
                  <a:pt x="40" y="45"/>
                </a:lnTo>
                <a:lnTo>
                  <a:pt x="40" y="33"/>
                </a:lnTo>
                <a:lnTo>
                  <a:pt x="50" y="23"/>
                </a:lnTo>
                <a:lnTo>
                  <a:pt x="40" y="11"/>
                </a:lnTo>
                <a:lnTo>
                  <a:pt x="40" y="0"/>
                </a:lnTo>
                <a:lnTo>
                  <a:pt x="20" y="0"/>
                </a:lnTo>
                <a:lnTo>
                  <a:pt x="10" y="0"/>
                </a:lnTo>
                <a:lnTo>
                  <a:pt x="0" y="11"/>
                </a:lnTo>
                <a:lnTo>
                  <a:pt x="0" y="23"/>
                </a:lnTo>
                <a:lnTo>
                  <a:pt x="0" y="33"/>
                </a:lnTo>
                <a:lnTo>
                  <a:pt x="10" y="45"/>
                </a:lnTo>
                <a:lnTo>
                  <a:pt x="20" y="56"/>
                </a:lnTo>
              </a:path>
            </a:pathLst>
          </a:custGeom>
          <a:solidFill>
            <a:srgbClr val="000000"/>
          </a:solidFill>
          <a:ln w="9525" cap="rnd">
            <a:noFill/>
            <a:round/>
            <a:headEnd type="none" w="sm" len="sm"/>
            <a:tailEnd type="none" w="sm" len="sm"/>
          </a:ln>
        </p:spPr>
        <p:txBody>
          <a:bodyPr/>
          <a:lstStyle/>
          <a:p>
            <a:endParaRPr lang="en-US"/>
          </a:p>
        </p:txBody>
      </p:sp>
      <p:sp>
        <p:nvSpPr>
          <p:cNvPr id="58" name="Freeform 96"/>
          <p:cNvSpPr>
            <a:spLocks/>
          </p:cNvSpPr>
          <p:nvPr/>
        </p:nvSpPr>
        <p:spPr bwMode="auto">
          <a:xfrm>
            <a:off x="5562600" y="3794125"/>
            <a:ext cx="71438" cy="84138"/>
          </a:xfrm>
          <a:custGeom>
            <a:avLst/>
            <a:gdLst>
              <a:gd name="T0" fmla="*/ 2147483647 w 51"/>
              <a:gd name="T1" fmla="*/ 2147483647 h 57"/>
              <a:gd name="T2" fmla="*/ 2147483647 w 51"/>
              <a:gd name="T3" fmla="*/ 2147483647 h 57"/>
              <a:gd name="T4" fmla="*/ 2147483647 w 51"/>
              <a:gd name="T5" fmla="*/ 2147483647 h 57"/>
              <a:gd name="T6" fmla="*/ 2147483647 w 51"/>
              <a:gd name="T7" fmla="*/ 2147483647 h 57"/>
              <a:gd name="T8" fmla="*/ 2147483647 w 51"/>
              <a:gd name="T9" fmla="*/ 2147483647 h 57"/>
              <a:gd name="T10" fmla="*/ 2147483647 w 51"/>
              <a:gd name="T11" fmla="*/ 0 h 57"/>
              <a:gd name="T12" fmla="*/ 2147483647 w 51"/>
              <a:gd name="T13" fmla="*/ 0 h 57"/>
              <a:gd name="T14" fmla="*/ 2147483647 w 51"/>
              <a:gd name="T15" fmla="*/ 0 h 57"/>
              <a:gd name="T16" fmla="*/ 0 w 51"/>
              <a:gd name="T17" fmla="*/ 2147483647 h 57"/>
              <a:gd name="T18" fmla="*/ 0 w 51"/>
              <a:gd name="T19" fmla="*/ 2147483647 h 57"/>
              <a:gd name="T20" fmla="*/ 0 w 51"/>
              <a:gd name="T21" fmla="*/ 2147483647 h 57"/>
              <a:gd name="T22" fmla="*/ 2147483647 w 51"/>
              <a:gd name="T23" fmla="*/ 2147483647 h 57"/>
              <a:gd name="T24" fmla="*/ 2147483647 w 51"/>
              <a:gd name="T25" fmla="*/ 2147483647 h 5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1"/>
              <a:gd name="T40" fmla="*/ 0 h 57"/>
              <a:gd name="T41" fmla="*/ 51 w 51"/>
              <a:gd name="T42" fmla="*/ 57 h 5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1" h="57">
                <a:moveTo>
                  <a:pt x="30" y="56"/>
                </a:moveTo>
                <a:lnTo>
                  <a:pt x="40" y="56"/>
                </a:lnTo>
                <a:lnTo>
                  <a:pt x="50" y="45"/>
                </a:lnTo>
                <a:lnTo>
                  <a:pt x="50" y="23"/>
                </a:lnTo>
                <a:lnTo>
                  <a:pt x="50" y="11"/>
                </a:lnTo>
                <a:lnTo>
                  <a:pt x="40" y="0"/>
                </a:lnTo>
                <a:lnTo>
                  <a:pt x="30" y="0"/>
                </a:lnTo>
                <a:lnTo>
                  <a:pt x="10" y="0"/>
                </a:lnTo>
                <a:lnTo>
                  <a:pt x="0" y="11"/>
                </a:lnTo>
                <a:lnTo>
                  <a:pt x="0" y="23"/>
                </a:lnTo>
                <a:lnTo>
                  <a:pt x="0" y="45"/>
                </a:lnTo>
                <a:lnTo>
                  <a:pt x="10" y="56"/>
                </a:lnTo>
                <a:lnTo>
                  <a:pt x="30" y="56"/>
                </a:lnTo>
              </a:path>
            </a:pathLst>
          </a:custGeom>
          <a:solidFill>
            <a:srgbClr val="000000"/>
          </a:solidFill>
          <a:ln w="9525" cap="rnd">
            <a:noFill/>
            <a:round/>
            <a:headEnd type="none" w="sm" len="sm"/>
            <a:tailEnd type="none" w="sm" len="sm"/>
          </a:ln>
        </p:spPr>
        <p:txBody>
          <a:bodyPr/>
          <a:lstStyle/>
          <a:p>
            <a:endParaRPr lang="en-US"/>
          </a:p>
        </p:txBody>
      </p:sp>
      <p:sp>
        <p:nvSpPr>
          <p:cNvPr id="60" name="Freeform 98"/>
          <p:cNvSpPr>
            <a:spLocks/>
          </p:cNvSpPr>
          <p:nvPr/>
        </p:nvSpPr>
        <p:spPr bwMode="auto">
          <a:xfrm>
            <a:off x="5795963" y="2727325"/>
            <a:ext cx="71437" cy="84138"/>
          </a:xfrm>
          <a:custGeom>
            <a:avLst/>
            <a:gdLst>
              <a:gd name="T0" fmla="*/ 2147483647 w 51"/>
              <a:gd name="T1" fmla="*/ 2147483647 h 57"/>
              <a:gd name="T2" fmla="*/ 2147483647 w 51"/>
              <a:gd name="T3" fmla="*/ 2147483647 h 57"/>
              <a:gd name="T4" fmla="*/ 2147483647 w 51"/>
              <a:gd name="T5" fmla="*/ 2147483647 h 57"/>
              <a:gd name="T6" fmla="*/ 2147483647 w 51"/>
              <a:gd name="T7" fmla="*/ 2147483647 h 57"/>
              <a:gd name="T8" fmla="*/ 2147483647 w 51"/>
              <a:gd name="T9" fmla="*/ 2147483647 h 57"/>
              <a:gd name="T10" fmla="*/ 2147483647 w 51"/>
              <a:gd name="T11" fmla="*/ 0 h 57"/>
              <a:gd name="T12" fmla="*/ 2147483647 w 51"/>
              <a:gd name="T13" fmla="*/ 0 h 57"/>
              <a:gd name="T14" fmla="*/ 2147483647 w 51"/>
              <a:gd name="T15" fmla="*/ 0 h 57"/>
              <a:gd name="T16" fmla="*/ 2147483647 w 51"/>
              <a:gd name="T17" fmla="*/ 2147483647 h 57"/>
              <a:gd name="T18" fmla="*/ 0 w 51"/>
              <a:gd name="T19" fmla="*/ 2147483647 h 57"/>
              <a:gd name="T20" fmla="*/ 2147483647 w 51"/>
              <a:gd name="T21" fmla="*/ 2147483647 h 57"/>
              <a:gd name="T22" fmla="*/ 2147483647 w 51"/>
              <a:gd name="T23" fmla="*/ 2147483647 h 57"/>
              <a:gd name="T24" fmla="*/ 2147483647 w 51"/>
              <a:gd name="T25" fmla="*/ 2147483647 h 5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1"/>
              <a:gd name="T40" fmla="*/ 0 h 57"/>
              <a:gd name="T41" fmla="*/ 51 w 51"/>
              <a:gd name="T42" fmla="*/ 57 h 5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1" h="57">
                <a:moveTo>
                  <a:pt x="30" y="56"/>
                </a:moveTo>
                <a:lnTo>
                  <a:pt x="40" y="45"/>
                </a:lnTo>
                <a:lnTo>
                  <a:pt x="50" y="45"/>
                </a:lnTo>
                <a:lnTo>
                  <a:pt x="50" y="23"/>
                </a:lnTo>
                <a:lnTo>
                  <a:pt x="50" y="11"/>
                </a:lnTo>
                <a:lnTo>
                  <a:pt x="40" y="0"/>
                </a:lnTo>
                <a:lnTo>
                  <a:pt x="30" y="0"/>
                </a:lnTo>
                <a:lnTo>
                  <a:pt x="20" y="0"/>
                </a:lnTo>
                <a:lnTo>
                  <a:pt x="10" y="11"/>
                </a:lnTo>
                <a:lnTo>
                  <a:pt x="0" y="23"/>
                </a:lnTo>
                <a:lnTo>
                  <a:pt x="10" y="45"/>
                </a:lnTo>
                <a:lnTo>
                  <a:pt x="20" y="45"/>
                </a:lnTo>
                <a:lnTo>
                  <a:pt x="30" y="56"/>
                </a:lnTo>
              </a:path>
            </a:pathLst>
          </a:custGeom>
          <a:solidFill>
            <a:srgbClr val="000000"/>
          </a:solidFill>
          <a:ln w="9525" cap="rnd">
            <a:noFill/>
            <a:round/>
            <a:headEnd type="none" w="sm" len="sm"/>
            <a:tailEnd type="none" w="sm" len="sm"/>
          </a:ln>
        </p:spPr>
        <p:txBody>
          <a:bodyPr/>
          <a:lstStyle/>
          <a:p>
            <a:endParaRPr lang="en-US"/>
          </a:p>
        </p:txBody>
      </p:sp>
      <p:cxnSp>
        <p:nvCxnSpPr>
          <p:cNvPr id="65" name="Straight Arrow Connector 64"/>
          <p:cNvCxnSpPr>
            <a:cxnSpLocks noChangeShapeType="1"/>
          </p:cNvCxnSpPr>
          <p:nvPr/>
        </p:nvCxnSpPr>
        <p:spPr bwMode="auto">
          <a:xfrm>
            <a:off x="6553200" y="1812925"/>
            <a:ext cx="762000" cy="1588"/>
          </a:xfrm>
          <a:prstGeom prst="straightConnector1">
            <a:avLst/>
          </a:prstGeom>
          <a:noFill/>
          <a:ln w="9525" algn="ctr">
            <a:solidFill>
              <a:schemeClr val="tx1"/>
            </a:solidFill>
            <a:round/>
            <a:headEnd/>
            <a:tailEnd type="arrow" w="med" len="med"/>
          </a:ln>
        </p:spPr>
      </p:cxnSp>
      <p:cxnSp>
        <p:nvCxnSpPr>
          <p:cNvPr id="68" name="Straight Arrow Connector 67"/>
          <p:cNvCxnSpPr>
            <a:cxnSpLocks noChangeShapeType="1"/>
          </p:cNvCxnSpPr>
          <p:nvPr/>
        </p:nvCxnSpPr>
        <p:spPr bwMode="auto">
          <a:xfrm rot="10800000" flipV="1">
            <a:off x="6061075" y="1657350"/>
            <a:ext cx="263525" cy="3175"/>
          </a:xfrm>
          <a:prstGeom prst="straightConnector1">
            <a:avLst/>
          </a:prstGeom>
          <a:noFill/>
          <a:ln w="9525" algn="ctr">
            <a:solidFill>
              <a:schemeClr val="tx1"/>
            </a:solidFill>
            <a:round/>
            <a:headEnd/>
            <a:tailEnd type="arrow" w="med" len="med"/>
          </a:ln>
        </p:spPr>
      </p:cxnSp>
      <p:sp>
        <p:nvSpPr>
          <p:cNvPr id="10308" name="Rectangle 56"/>
          <p:cNvSpPr>
            <a:spLocks noChangeArrowheads="1"/>
          </p:cNvSpPr>
          <p:nvPr/>
        </p:nvSpPr>
        <p:spPr bwMode="auto">
          <a:xfrm>
            <a:off x="5638800" y="4327525"/>
            <a:ext cx="234950" cy="230188"/>
          </a:xfrm>
          <a:prstGeom prst="rect">
            <a:avLst/>
          </a:prstGeom>
          <a:noFill/>
          <a:ln w="9525">
            <a:noFill/>
            <a:miter lim="800000"/>
            <a:headEnd/>
            <a:tailEnd/>
          </a:ln>
        </p:spPr>
        <p:txBody>
          <a:bodyPr wrap="none" lIns="0" tIns="0" rIns="0" bIns="0">
            <a:spAutoFit/>
          </a:bodyPr>
          <a:lstStyle/>
          <a:p>
            <a:pPr defTabSz="514350" eaLnBrk="0" hangingPunct="0"/>
            <a:r>
              <a:rPr lang="en-AU" sz="1500" b="1">
                <a:solidFill>
                  <a:srgbClr val="000000"/>
                </a:solidFill>
                <a:latin typeface="Arial" charset="0"/>
              </a:rPr>
              <a:t>S1</a:t>
            </a:r>
          </a:p>
        </p:txBody>
      </p:sp>
      <p:sp>
        <p:nvSpPr>
          <p:cNvPr id="71" name="Rectangle 56"/>
          <p:cNvSpPr>
            <a:spLocks noChangeArrowheads="1"/>
          </p:cNvSpPr>
          <p:nvPr/>
        </p:nvSpPr>
        <p:spPr bwMode="auto">
          <a:xfrm>
            <a:off x="6019800" y="4327525"/>
            <a:ext cx="234950" cy="230188"/>
          </a:xfrm>
          <a:prstGeom prst="rect">
            <a:avLst/>
          </a:prstGeom>
          <a:noFill/>
          <a:ln w="9525">
            <a:noFill/>
            <a:miter lim="800000"/>
            <a:headEnd/>
            <a:tailEnd/>
          </a:ln>
        </p:spPr>
        <p:txBody>
          <a:bodyPr wrap="none" lIns="0" tIns="0" rIns="0" bIns="0">
            <a:spAutoFit/>
          </a:bodyPr>
          <a:lstStyle/>
          <a:p>
            <a:pPr defTabSz="514350" eaLnBrk="0" hangingPunct="0"/>
            <a:r>
              <a:rPr lang="en-AU" sz="1500" b="1" dirty="0">
                <a:solidFill>
                  <a:srgbClr val="000000"/>
                </a:solidFill>
                <a:latin typeface="Arial" charset="0"/>
              </a:rPr>
              <a:t>S2</a:t>
            </a:r>
          </a:p>
        </p:txBody>
      </p:sp>
      <p:sp>
        <p:nvSpPr>
          <p:cNvPr id="72" name="Rectangle 56"/>
          <p:cNvSpPr>
            <a:spLocks noChangeArrowheads="1"/>
          </p:cNvSpPr>
          <p:nvPr/>
        </p:nvSpPr>
        <p:spPr bwMode="auto">
          <a:xfrm>
            <a:off x="5943600" y="1355725"/>
            <a:ext cx="234950" cy="230188"/>
          </a:xfrm>
          <a:prstGeom prst="rect">
            <a:avLst/>
          </a:prstGeom>
          <a:noFill/>
          <a:ln w="9525">
            <a:noFill/>
            <a:miter lim="800000"/>
            <a:headEnd/>
            <a:tailEnd/>
          </a:ln>
        </p:spPr>
        <p:txBody>
          <a:bodyPr wrap="none" lIns="0" tIns="0" rIns="0" bIns="0">
            <a:spAutoFit/>
          </a:bodyPr>
          <a:lstStyle/>
          <a:p>
            <a:pPr defTabSz="514350" eaLnBrk="0" hangingPunct="0"/>
            <a:r>
              <a:rPr lang="en-AU" sz="1500" b="1">
                <a:solidFill>
                  <a:srgbClr val="000000"/>
                </a:solidFill>
                <a:latin typeface="Arial" charset="0"/>
              </a:rPr>
              <a:t>S3</a:t>
            </a:r>
          </a:p>
        </p:txBody>
      </p:sp>
      <p:sp>
        <p:nvSpPr>
          <p:cNvPr id="10311" name="Freeform 93"/>
          <p:cNvSpPr>
            <a:spLocks/>
          </p:cNvSpPr>
          <p:nvPr/>
        </p:nvSpPr>
        <p:spPr bwMode="auto">
          <a:xfrm>
            <a:off x="5562600" y="4251325"/>
            <a:ext cx="68263" cy="84138"/>
          </a:xfrm>
          <a:custGeom>
            <a:avLst/>
            <a:gdLst>
              <a:gd name="T0" fmla="*/ 2147483647 w 49"/>
              <a:gd name="T1" fmla="*/ 2147483647 h 57"/>
              <a:gd name="T2" fmla="*/ 2147483647 w 49"/>
              <a:gd name="T3" fmla="*/ 2147483647 h 57"/>
              <a:gd name="T4" fmla="*/ 2147483647 w 49"/>
              <a:gd name="T5" fmla="*/ 2147483647 h 57"/>
              <a:gd name="T6" fmla="*/ 2147483647 w 49"/>
              <a:gd name="T7" fmla="*/ 2147483647 h 57"/>
              <a:gd name="T8" fmla="*/ 2147483647 w 49"/>
              <a:gd name="T9" fmla="*/ 2147483647 h 57"/>
              <a:gd name="T10" fmla="*/ 2147483647 w 49"/>
              <a:gd name="T11" fmla="*/ 2147483647 h 57"/>
              <a:gd name="T12" fmla="*/ 2147483647 w 49"/>
              <a:gd name="T13" fmla="*/ 0 h 57"/>
              <a:gd name="T14" fmla="*/ 2147483647 w 49"/>
              <a:gd name="T15" fmla="*/ 2147483647 h 57"/>
              <a:gd name="T16" fmla="*/ 2147483647 w 49"/>
              <a:gd name="T17" fmla="*/ 2147483647 h 57"/>
              <a:gd name="T18" fmla="*/ 0 w 49"/>
              <a:gd name="T19" fmla="*/ 2147483647 h 57"/>
              <a:gd name="T20" fmla="*/ 2147483647 w 49"/>
              <a:gd name="T21" fmla="*/ 2147483647 h 57"/>
              <a:gd name="T22" fmla="*/ 2147483647 w 49"/>
              <a:gd name="T23" fmla="*/ 2147483647 h 57"/>
              <a:gd name="T24" fmla="*/ 2147483647 w 49"/>
              <a:gd name="T25" fmla="*/ 2147483647 h 5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9"/>
              <a:gd name="T40" fmla="*/ 0 h 57"/>
              <a:gd name="T41" fmla="*/ 49 w 49"/>
              <a:gd name="T42" fmla="*/ 57 h 5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9" h="57">
                <a:moveTo>
                  <a:pt x="29" y="56"/>
                </a:moveTo>
                <a:lnTo>
                  <a:pt x="38" y="56"/>
                </a:lnTo>
                <a:lnTo>
                  <a:pt x="48" y="45"/>
                </a:lnTo>
                <a:lnTo>
                  <a:pt x="48" y="33"/>
                </a:lnTo>
                <a:lnTo>
                  <a:pt x="48" y="23"/>
                </a:lnTo>
                <a:lnTo>
                  <a:pt x="38" y="11"/>
                </a:lnTo>
                <a:lnTo>
                  <a:pt x="29" y="0"/>
                </a:lnTo>
                <a:lnTo>
                  <a:pt x="10" y="11"/>
                </a:lnTo>
                <a:lnTo>
                  <a:pt x="10" y="23"/>
                </a:lnTo>
                <a:lnTo>
                  <a:pt x="0" y="33"/>
                </a:lnTo>
                <a:lnTo>
                  <a:pt x="10" y="45"/>
                </a:lnTo>
                <a:lnTo>
                  <a:pt x="10" y="56"/>
                </a:lnTo>
                <a:lnTo>
                  <a:pt x="29" y="56"/>
                </a:lnTo>
              </a:path>
            </a:pathLst>
          </a:custGeom>
          <a:solidFill>
            <a:srgbClr val="000000"/>
          </a:solidFill>
          <a:ln w="9525" cap="rnd">
            <a:noFill/>
            <a:round/>
            <a:headEnd type="none" w="sm" len="sm"/>
            <a:tailEnd type="none" w="sm" len="sm"/>
          </a:ln>
        </p:spPr>
        <p:txBody>
          <a:bodyPr/>
          <a:lstStyle/>
          <a:p>
            <a:endParaRPr lang="en-US"/>
          </a:p>
        </p:txBody>
      </p:sp>
      <p:sp>
        <p:nvSpPr>
          <p:cNvPr id="59" name="Freeform 95"/>
          <p:cNvSpPr>
            <a:spLocks/>
          </p:cNvSpPr>
          <p:nvPr/>
        </p:nvSpPr>
        <p:spPr bwMode="auto">
          <a:xfrm>
            <a:off x="6019800" y="4251325"/>
            <a:ext cx="71438" cy="84138"/>
          </a:xfrm>
          <a:custGeom>
            <a:avLst/>
            <a:gdLst>
              <a:gd name="T0" fmla="*/ 2147483647 w 51"/>
              <a:gd name="T1" fmla="*/ 2147483647 h 57"/>
              <a:gd name="T2" fmla="*/ 2147483647 w 51"/>
              <a:gd name="T3" fmla="*/ 2147483647 h 57"/>
              <a:gd name="T4" fmla="*/ 2147483647 w 51"/>
              <a:gd name="T5" fmla="*/ 2147483647 h 57"/>
              <a:gd name="T6" fmla="*/ 2147483647 w 51"/>
              <a:gd name="T7" fmla="*/ 2147483647 h 57"/>
              <a:gd name="T8" fmla="*/ 2147483647 w 51"/>
              <a:gd name="T9" fmla="*/ 2147483647 h 57"/>
              <a:gd name="T10" fmla="*/ 2147483647 w 51"/>
              <a:gd name="T11" fmla="*/ 0 h 57"/>
              <a:gd name="T12" fmla="*/ 2147483647 w 51"/>
              <a:gd name="T13" fmla="*/ 0 h 57"/>
              <a:gd name="T14" fmla="*/ 2147483647 w 51"/>
              <a:gd name="T15" fmla="*/ 0 h 57"/>
              <a:gd name="T16" fmla="*/ 0 w 51"/>
              <a:gd name="T17" fmla="*/ 2147483647 h 57"/>
              <a:gd name="T18" fmla="*/ 0 w 51"/>
              <a:gd name="T19" fmla="*/ 2147483647 h 57"/>
              <a:gd name="T20" fmla="*/ 0 w 51"/>
              <a:gd name="T21" fmla="*/ 2147483647 h 57"/>
              <a:gd name="T22" fmla="*/ 2147483647 w 51"/>
              <a:gd name="T23" fmla="*/ 2147483647 h 57"/>
              <a:gd name="T24" fmla="*/ 2147483647 w 51"/>
              <a:gd name="T25" fmla="*/ 2147483647 h 5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1"/>
              <a:gd name="T40" fmla="*/ 0 h 57"/>
              <a:gd name="T41" fmla="*/ 51 w 51"/>
              <a:gd name="T42" fmla="*/ 57 h 5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1" h="57">
                <a:moveTo>
                  <a:pt x="20" y="56"/>
                </a:moveTo>
                <a:lnTo>
                  <a:pt x="40" y="45"/>
                </a:lnTo>
                <a:lnTo>
                  <a:pt x="40" y="33"/>
                </a:lnTo>
                <a:lnTo>
                  <a:pt x="50" y="23"/>
                </a:lnTo>
                <a:lnTo>
                  <a:pt x="40" y="11"/>
                </a:lnTo>
                <a:lnTo>
                  <a:pt x="40" y="0"/>
                </a:lnTo>
                <a:lnTo>
                  <a:pt x="20" y="0"/>
                </a:lnTo>
                <a:lnTo>
                  <a:pt x="10" y="0"/>
                </a:lnTo>
                <a:lnTo>
                  <a:pt x="0" y="11"/>
                </a:lnTo>
                <a:lnTo>
                  <a:pt x="0" y="23"/>
                </a:lnTo>
                <a:lnTo>
                  <a:pt x="0" y="33"/>
                </a:lnTo>
                <a:lnTo>
                  <a:pt x="10" y="45"/>
                </a:lnTo>
                <a:lnTo>
                  <a:pt x="20" y="56"/>
                </a:lnTo>
              </a:path>
            </a:pathLst>
          </a:custGeom>
          <a:solidFill>
            <a:srgbClr val="000000"/>
          </a:solidFill>
          <a:ln w="9525" cap="rnd">
            <a:noFill/>
            <a:round/>
            <a:headEnd type="none" w="sm" len="sm"/>
            <a:tailEnd type="none" w="sm" len="sm"/>
          </a:ln>
        </p:spPr>
        <p:txBody>
          <a:bodyPr/>
          <a:lstStyle/>
          <a:p>
            <a:endParaRPr lang="en-US"/>
          </a:p>
        </p:txBody>
      </p:sp>
      <p:pic>
        <p:nvPicPr>
          <p:cNvPr id="62" name="Picture 61"/>
          <p:cNvPicPr>
            <a:picLocks noChangeAspect="1"/>
          </p:cNvPicPr>
          <p:nvPr/>
        </p:nvPicPr>
        <p:blipFill>
          <a:blip r:embed="rId2"/>
          <a:stretch>
            <a:fillRect/>
          </a:stretch>
        </p:blipFill>
        <p:spPr>
          <a:xfrm flipH="1">
            <a:off x="1600200" y="3886200"/>
            <a:ext cx="1905000" cy="2089356"/>
          </a:xfrm>
          <a:prstGeom prst="rect">
            <a:avLst/>
          </a:prstGeom>
        </p:spPr>
      </p:pic>
      <p:sp>
        <p:nvSpPr>
          <p:cNvPr id="63" name="Rectangle 2"/>
          <p:cNvSpPr txBox="1">
            <a:spLocks noChangeArrowheads="1"/>
          </p:cNvSpPr>
          <p:nvPr/>
        </p:nvSpPr>
        <p:spPr bwMode="auto">
          <a:xfrm>
            <a:off x="0" y="304800"/>
            <a:ext cx="91440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z="1600" dirty="0" smtClean="0"/>
              <a:t>Unfortunately, a month into your new production rates gas prices triple. This causes you to have to cut back on production and decrease your supply. Plot the new supply schedules on your supply curve.</a:t>
            </a:r>
            <a:endParaRPr kumimoji="0" lang="en-US" sz="1600" b="0" i="0" u="none" strike="noStrike" kern="0" cap="none" spc="0" normalizeH="0" baseline="0" noProof="0" dirty="0" smtClean="0">
              <a:ln>
                <a:noFill/>
              </a:ln>
              <a:solidFill>
                <a:srgbClr val="003366"/>
              </a:solidFill>
              <a:effectLst/>
              <a:uLnTx/>
              <a:uFillTx/>
              <a:latin typeface="Calibri" pitchFamily="34" charset="0"/>
              <a:ea typeface="+mj-ea"/>
              <a:cs typeface="Calibri"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dissolve">
                                      <p:cBhvr>
                                        <p:cTn id="7" dur="500"/>
                                        <p:tgtEl>
                                          <p:spTgt spid="5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499"/>
                                          </p:stCondLst>
                                        </p:cTn>
                                        <p:tgtEl>
                                          <p:spTgt spid="57"/>
                                        </p:tgtEl>
                                        <p:attrNameLst>
                                          <p:attrName>style.visibility</p:attrName>
                                        </p:attrNameLst>
                                      </p:cBhvr>
                                      <p:to>
                                        <p:strVal val="visible"/>
                                      </p:to>
                                    </p:set>
                                  </p:childTnLst>
                                </p:cTn>
                              </p:par>
                            </p:childTnLst>
                          </p:cTn>
                        </p:par>
                        <p:par>
                          <p:cTn id="12" fill="hold">
                            <p:stCondLst>
                              <p:cond delay="500"/>
                            </p:stCondLst>
                            <p:childTnLst>
                              <p:par>
                                <p:cTn id="13" presetID="1" presetClass="entr" presetSubtype="0" fill="hold" grpId="0" nodeType="afterEffect">
                                  <p:stCondLst>
                                    <p:cond delay="0"/>
                                  </p:stCondLst>
                                  <p:childTnLst>
                                    <p:set>
                                      <p:cBhvr>
                                        <p:cTn id="14" dur="1" fill="hold">
                                          <p:stCondLst>
                                            <p:cond delay="499"/>
                                          </p:stCondLst>
                                        </p:cTn>
                                        <p:tgtEl>
                                          <p:spTgt spid="60"/>
                                        </p:tgtEl>
                                        <p:attrNameLst>
                                          <p:attrName>style.visibility</p:attrName>
                                        </p:attrNameLst>
                                      </p:cBhvr>
                                      <p:to>
                                        <p:strVal val="visible"/>
                                      </p:to>
                                    </p:set>
                                  </p:childTnLst>
                                </p:cTn>
                              </p:par>
                            </p:childTnLst>
                          </p:cTn>
                        </p:par>
                        <p:par>
                          <p:cTn id="15" fill="hold">
                            <p:stCondLst>
                              <p:cond delay="1000"/>
                            </p:stCondLst>
                            <p:childTnLst>
                              <p:par>
                                <p:cTn id="16" presetID="1" presetClass="entr" presetSubtype="0" fill="hold" grpId="0" nodeType="afterEffect">
                                  <p:stCondLst>
                                    <p:cond delay="0"/>
                                  </p:stCondLst>
                                  <p:childTnLst>
                                    <p:set>
                                      <p:cBhvr>
                                        <p:cTn id="17" dur="1" fill="hold">
                                          <p:stCondLst>
                                            <p:cond delay="499"/>
                                          </p:stCondLst>
                                        </p:cTn>
                                        <p:tgtEl>
                                          <p:spTgt spid="58"/>
                                        </p:tgtEl>
                                        <p:attrNameLst>
                                          <p:attrName>style.visibility</p:attrName>
                                        </p:attrNameLst>
                                      </p:cBhvr>
                                      <p:to>
                                        <p:strVal val="visible"/>
                                      </p:to>
                                    </p:se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56"/>
                                        </p:tgtEl>
                                        <p:attrNameLst>
                                          <p:attrName>style.visibility</p:attrName>
                                        </p:attrNameLst>
                                      </p:cBhvr>
                                      <p:to>
                                        <p:strVal val="visible"/>
                                      </p:to>
                                    </p:set>
                                    <p:animEffect transition="in" filter="wipe(down)">
                                      <p:cBhvr>
                                        <p:cTn id="21" dur="500"/>
                                        <p:tgtEl>
                                          <p:spTgt spid="56"/>
                                        </p:tgtEl>
                                      </p:cBhvr>
                                    </p:animEffect>
                                  </p:childTnLst>
                                </p:cTn>
                              </p:par>
                            </p:childTnLst>
                          </p:cTn>
                        </p:par>
                        <p:par>
                          <p:cTn id="22" fill="hold">
                            <p:stCondLst>
                              <p:cond delay="2000"/>
                            </p:stCondLst>
                            <p:childTnLst>
                              <p:par>
                                <p:cTn id="23" presetID="1" presetClass="entr" presetSubtype="0" fill="hold" grpId="0" nodeType="afterEffect">
                                  <p:stCondLst>
                                    <p:cond delay="0"/>
                                  </p:stCondLst>
                                  <p:childTnLst>
                                    <p:set>
                                      <p:cBhvr>
                                        <p:cTn id="24" dur="1" fill="hold">
                                          <p:stCondLst>
                                            <p:cond delay="499"/>
                                          </p:stCondLst>
                                        </p:cTn>
                                        <p:tgtEl>
                                          <p:spTgt spid="7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2" presetClass="entr" presetSubtype="2" fill="hold" nodeType="clickEffect">
                                  <p:stCondLst>
                                    <p:cond delay="0"/>
                                  </p:stCondLst>
                                  <p:childTnLst>
                                    <p:set>
                                      <p:cBhvr>
                                        <p:cTn id="28" dur="1" fill="hold">
                                          <p:stCondLst>
                                            <p:cond delay="0"/>
                                          </p:stCondLst>
                                        </p:cTn>
                                        <p:tgtEl>
                                          <p:spTgt spid="68"/>
                                        </p:tgtEl>
                                        <p:attrNameLst>
                                          <p:attrName>style.visibility</p:attrName>
                                        </p:attrNameLst>
                                      </p:cBhvr>
                                      <p:to>
                                        <p:strVal val="visible"/>
                                      </p:to>
                                    </p:set>
                                    <p:animEffect transition="in" filter="wipe(right)">
                                      <p:cBhvr>
                                        <p:cTn id="29"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57" grpId="0" animBg="1"/>
      <p:bldP spid="58" grpId="0" animBg="1"/>
      <p:bldP spid="60" grpId="0" animBg="1"/>
      <p:bldP spid="72"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b="1" dirty="0" smtClean="0"/>
              <a:t>SHIFTS</a:t>
            </a:r>
            <a:r>
              <a:rPr lang="en-US" dirty="0" smtClean="0"/>
              <a:t> in the Supply Curve</a:t>
            </a:r>
            <a:endParaRPr lang="en-US" dirty="0"/>
          </a:p>
        </p:txBody>
      </p:sp>
      <p:grpSp>
        <p:nvGrpSpPr>
          <p:cNvPr id="3" name="Group 3"/>
          <p:cNvGrpSpPr/>
          <p:nvPr/>
        </p:nvGrpSpPr>
        <p:grpSpPr>
          <a:xfrm>
            <a:off x="653415" y="2000825"/>
            <a:ext cx="3740150" cy="3161665"/>
            <a:chOff x="0" y="0"/>
            <a:chExt cx="3740150" cy="3161665"/>
          </a:xfrm>
        </p:grpSpPr>
        <p:cxnSp>
          <p:nvCxnSpPr>
            <p:cNvPr id="5" name="Straight Connector 4"/>
            <p:cNvCxnSpPr/>
            <p:nvPr/>
          </p:nvCxnSpPr>
          <p:spPr>
            <a:xfrm>
              <a:off x="200025" y="0"/>
              <a:ext cx="0" cy="2943860"/>
            </a:xfrm>
            <a:prstGeom prst="line">
              <a:avLst/>
            </a:prstGeom>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a:off x="203200" y="2940685"/>
              <a:ext cx="353695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0" y="2461895"/>
              <a:ext cx="37338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0" y="1995805"/>
              <a:ext cx="37338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0" y="1544955"/>
              <a:ext cx="37338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0" y="1078865"/>
              <a:ext cx="37338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0" y="600075"/>
              <a:ext cx="37338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588010" y="2755900"/>
              <a:ext cx="0" cy="395605"/>
            </a:xfrm>
            <a:prstGeom prst="line">
              <a:avLst/>
            </a:prstGeom>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956310" y="2761615"/>
              <a:ext cx="0" cy="395605"/>
            </a:xfrm>
            <a:prstGeom prst="line">
              <a:avLst/>
            </a:prstGeom>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1336040" y="2760345"/>
              <a:ext cx="0" cy="395605"/>
            </a:xfrm>
            <a:prstGeom prst="line">
              <a:avLst/>
            </a:prstGeom>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1691640" y="2766060"/>
              <a:ext cx="0" cy="395605"/>
            </a:xfrm>
            <a:prstGeom prst="line">
              <a:avLst/>
            </a:prstGeom>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2086610" y="2752090"/>
              <a:ext cx="0" cy="395605"/>
            </a:xfrm>
            <a:prstGeom prst="line">
              <a:avLst/>
            </a:prstGeom>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a:off x="2518410" y="2757805"/>
              <a:ext cx="0" cy="395605"/>
            </a:xfrm>
            <a:prstGeom prst="line">
              <a:avLst/>
            </a:prstGeom>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2886710" y="2744470"/>
              <a:ext cx="0" cy="395605"/>
            </a:xfrm>
            <a:prstGeom prst="line">
              <a:avLst/>
            </a:prstGeom>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3255010" y="2750185"/>
              <a:ext cx="0" cy="395605"/>
            </a:xfrm>
            <a:prstGeom prst="line">
              <a:avLst/>
            </a:prstGeom>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715" y="219075"/>
              <a:ext cx="373380" cy="0"/>
            </a:xfrm>
            <a:prstGeom prst="line">
              <a:avLst/>
            </a:prstGeom>
          </p:spPr>
          <p:style>
            <a:lnRef idx="2">
              <a:schemeClr val="accent1"/>
            </a:lnRef>
            <a:fillRef idx="0">
              <a:schemeClr val="accent1"/>
            </a:fillRef>
            <a:effectRef idx="1">
              <a:schemeClr val="accent1"/>
            </a:effectRef>
            <a:fontRef idx="minor">
              <a:schemeClr val="tx1"/>
            </a:fontRef>
          </p:style>
        </p:cxnSp>
      </p:grpSp>
      <p:sp>
        <p:nvSpPr>
          <p:cNvPr id="21" name="Text Box 21"/>
          <p:cNvSpPr txBox="1"/>
          <p:nvPr/>
        </p:nvSpPr>
        <p:spPr>
          <a:xfrm>
            <a:off x="43815" y="3399095"/>
            <a:ext cx="594360" cy="373380"/>
          </a:xfrm>
          <a:prstGeom prst="rect">
            <a:avLst/>
          </a:prstGeom>
          <a:noFill/>
          <a:ln>
            <a:noFill/>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1400" b="1" dirty="0">
                <a:effectLst/>
                <a:latin typeface="Calibri"/>
                <a:ea typeface="ＭＳ 明朝"/>
                <a:cs typeface="Times New Roman"/>
              </a:rPr>
              <a:t>$1.25</a:t>
            </a:r>
            <a:endParaRPr lang="en-US" sz="1200" dirty="0">
              <a:effectLst/>
              <a:ea typeface="ＭＳ 明朝"/>
              <a:cs typeface="Times New Roman"/>
            </a:endParaRPr>
          </a:p>
        </p:txBody>
      </p:sp>
      <p:cxnSp>
        <p:nvCxnSpPr>
          <p:cNvPr id="22" name="Straight Connector 21"/>
          <p:cNvCxnSpPr/>
          <p:nvPr/>
        </p:nvCxnSpPr>
        <p:spPr>
          <a:xfrm>
            <a:off x="1116330" y="3545780"/>
            <a:ext cx="3039110" cy="0"/>
          </a:xfrm>
          <a:prstGeom prst="line">
            <a:avLst/>
          </a:prstGeom>
          <a:ln w="6350" cmpd="sng">
            <a:prstDash val="sysDash"/>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flipV="1">
            <a:off x="2719070" y="3533715"/>
            <a:ext cx="21590" cy="1080135"/>
          </a:xfrm>
          <a:prstGeom prst="line">
            <a:avLst/>
          </a:prstGeom>
          <a:ln w="6350" cmpd="sng">
            <a:prstDash val="sysDash"/>
          </a:ln>
        </p:spPr>
        <p:style>
          <a:lnRef idx="2">
            <a:schemeClr val="accent1"/>
          </a:lnRef>
          <a:fillRef idx="0">
            <a:schemeClr val="accent1"/>
          </a:fillRef>
          <a:effectRef idx="1">
            <a:schemeClr val="accent1"/>
          </a:effectRef>
          <a:fontRef idx="minor">
            <a:schemeClr val="tx1"/>
          </a:fontRef>
        </p:style>
      </p:cxnSp>
      <p:sp>
        <p:nvSpPr>
          <p:cNvPr id="24" name="Text Box 27"/>
          <p:cNvSpPr txBox="1"/>
          <p:nvPr/>
        </p:nvSpPr>
        <p:spPr>
          <a:xfrm>
            <a:off x="2577465" y="5145345"/>
            <a:ext cx="594360" cy="373380"/>
          </a:xfrm>
          <a:prstGeom prst="rect">
            <a:avLst/>
          </a:prstGeom>
          <a:noFill/>
          <a:ln>
            <a:noFill/>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1400" b="1">
                <a:effectLst/>
                <a:latin typeface="Calibri"/>
                <a:ea typeface="ＭＳ 明朝"/>
                <a:cs typeface="Times New Roman"/>
              </a:rPr>
              <a:t>25</a:t>
            </a:r>
            <a:endParaRPr lang="en-US" sz="1200">
              <a:effectLst/>
              <a:ea typeface="ＭＳ 明朝"/>
              <a:cs typeface="Times New Roman"/>
            </a:endParaRPr>
          </a:p>
        </p:txBody>
      </p:sp>
      <p:cxnSp>
        <p:nvCxnSpPr>
          <p:cNvPr id="25" name="Straight Connector 24"/>
          <p:cNvCxnSpPr/>
          <p:nvPr/>
        </p:nvCxnSpPr>
        <p:spPr>
          <a:xfrm flipH="1">
            <a:off x="1909337" y="2767741"/>
            <a:ext cx="1570990" cy="1570990"/>
          </a:xfrm>
          <a:prstGeom prst="line">
            <a:avLst/>
          </a:prstGeom>
          <a:ln w="57150" cmpd="sng">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flipH="1">
            <a:off x="2768577" y="3063002"/>
            <a:ext cx="1570990" cy="1570990"/>
          </a:xfrm>
          <a:prstGeom prst="line">
            <a:avLst/>
          </a:prstGeom>
          <a:ln w="57150" cmpd="sng">
            <a:solidFill>
              <a:srgbClr val="FF7365"/>
            </a:solidFill>
          </a:ln>
          <a:effectLst/>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flipH="1">
            <a:off x="1117820" y="2445914"/>
            <a:ext cx="1570990" cy="1570990"/>
          </a:xfrm>
          <a:prstGeom prst="line">
            <a:avLst/>
          </a:prstGeom>
          <a:ln w="57150" cmpd="sng">
            <a:solidFill>
              <a:srgbClr val="FF7365"/>
            </a:solidFill>
          </a:ln>
          <a:effectLst/>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flipH="1" flipV="1">
            <a:off x="3861755" y="3523434"/>
            <a:ext cx="21590" cy="1080135"/>
          </a:xfrm>
          <a:prstGeom prst="line">
            <a:avLst/>
          </a:prstGeom>
          <a:ln w="6350" cmpd="sng">
            <a:prstDash val="sysDash"/>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flipH="1" flipV="1">
            <a:off x="1579565" y="3508194"/>
            <a:ext cx="21590" cy="1080135"/>
          </a:xfrm>
          <a:prstGeom prst="line">
            <a:avLst/>
          </a:prstGeom>
          <a:ln w="6350" cmpd="sng">
            <a:prstDash val="sysDash"/>
          </a:ln>
        </p:spPr>
        <p:style>
          <a:lnRef idx="2">
            <a:schemeClr val="accent1"/>
          </a:lnRef>
          <a:fillRef idx="0">
            <a:schemeClr val="accent1"/>
          </a:fillRef>
          <a:effectRef idx="1">
            <a:schemeClr val="accent1"/>
          </a:effectRef>
          <a:fontRef idx="minor">
            <a:schemeClr val="tx1"/>
          </a:fontRef>
        </p:style>
      </p:cxnSp>
      <p:sp>
        <p:nvSpPr>
          <p:cNvPr id="30" name="Text Box 28"/>
          <p:cNvSpPr txBox="1"/>
          <p:nvPr/>
        </p:nvSpPr>
        <p:spPr>
          <a:xfrm>
            <a:off x="3732850" y="5159829"/>
            <a:ext cx="594360" cy="373380"/>
          </a:xfrm>
          <a:prstGeom prst="rect">
            <a:avLst/>
          </a:prstGeom>
          <a:noFill/>
          <a:ln>
            <a:noFill/>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1400" b="1">
                <a:effectLst/>
                <a:latin typeface="Calibri"/>
                <a:ea typeface="ＭＳ 明朝"/>
                <a:cs typeface="Times New Roman"/>
              </a:rPr>
              <a:t>40</a:t>
            </a:r>
            <a:endParaRPr lang="en-US" sz="1200">
              <a:effectLst/>
              <a:ea typeface="ＭＳ 明朝"/>
              <a:cs typeface="Times New Roman"/>
            </a:endParaRPr>
          </a:p>
        </p:txBody>
      </p:sp>
      <p:sp>
        <p:nvSpPr>
          <p:cNvPr id="31" name="Text Box 29"/>
          <p:cNvSpPr txBox="1"/>
          <p:nvPr/>
        </p:nvSpPr>
        <p:spPr>
          <a:xfrm>
            <a:off x="1410655" y="5155384"/>
            <a:ext cx="594360" cy="373380"/>
          </a:xfrm>
          <a:prstGeom prst="rect">
            <a:avLst/>
          </a:prstGeom>
          <a:noFill/>
          <a:ln>
            <a:noFill/>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1400" b="1">
                <a:effectLst/>
                <a:latin typeface="Calibri"/>
                <a:ea typeface="ＭＳ 明朝"/>
                <a:cs typeface="Times New Roman"/>
              </a:rPr>
              <a:t>10</a:t>
            </a:r>
            <a:endParaRPr lang="en-US" sz="1200">
              <a:effectLst/>
              <a:ea typeface="ＭＳ 明朝"/>
              <a:cs typeface="Times New Roman"/>
            </a:endParaRPr>
          </a:p>
        </p:txBody>
      </p:sp>
      <p:sp>
        <p:nvSpPr>
          <p:cNvPr id="32" name="Notched Right Arrow 31"/>
          <p:cNvSpPr/>
          <p:nvPr/>
        </p:nvSpPr>
        <p:spPr>
          <a:xfrm>
            <a:off x="3630511" y="2994529"/>
            <a:ext cx="373380" cy="167005"/>
          </a:xfrm>
          <a:prstGeom prst="notchedRightArrow">
            <a:avLst/>
          </a:prstGeom>
          <a:solidFill>
            <a:schemeClr val="bg1"/>
          </a:solidFill>
          <a:ln w="1905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3" name="Notched Right Arrow 32"/>
          <p:cNvSpPr/>
          <p:nvPr/>
        </p:nvSpPr>
        <p:spPr>
          <a:xfrm>
            <a:off x="2757981" y="3848705"/>
            <a:ext cx="373380" cy="167005"/>
          </a:xfrm>
          <a:prstGeom prst="notchedRightArrow">
            <a:avLst/>
          </a:prstGeom>
          <a:solidFill>
            <a:schemeClr val="bg1"/>
          </a:solidFill>
          <a:ln w="1905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4" name="Notched Right Arrow 33"/>
          <p:cNvSpPr/>
          <p:nvPr/>
        </p:nvSpPr>
        <p:spPr>
          <a:xfrm flipH="1">
            <a:off x="2295363" y="3057982"/>
            <a:ext cx="373380" cy="167005"/>
          </a:xfrm>
          <a:prstGeom prst="notchedRightArrow">
            <a:avLst/>
          </a:prstGeom>
          <a:solidFill>
            <a:schemeClr val="bg1"/>
          </a:solidFill>
          <a:ln w="1905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5" name="Notched Right Arrow 34"/>
          <p:cNvSpPr/>
          <p:nvPr/>
        </p:nvSpPr>
        <p:spPr>
          <a:xfrm flipH="1">
            <a:off x="1790789" y="3639143"/>
            <a:ext cx="373380" cy="167005"/>
          </a:xfrm>
          <a:prstGeom prst="notchedRightArrow">
            <a:avLst/>
          </a:prstGeom>
          <a:solidFill>
            <a:schemeClr val="bg1"/>
          </a:solidFill>
          <a:ln w="1905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40" name="TextBox 39"/>
          <p:cNvSpPr txBox="1"/>
          <p:nvPr/>
        </p:nvSpPr>
        <p:spPr>
          <a:xfrm>
            <a:off x="3469407" y="2426861"/>
            <a:ext cx="510780" cy="461665"/>
          </a:xfrm>
          <a:prstGeom prst="rect">
            <a:avLst/>
          </a:prstGeom>
          <a:noFill/>
        </p:spPr>
        <p:txBody>
          <a:bodyPr wrap="square" rtlCol="0">
            <a:spAutoFit/>
          </a:bodyPr>
          <a:lstStyle/>
          <a:p>
            <a:r>
              <a:rPr lang="en-US" sz="2400" b="1" dirty="0"/>
              <a:t>S</a:t>
            </a:r>
          </a:p>
        </p:txBody>
      </p:sp>
      <p:sp>
        <p:nvSpPr>
          <p:cNvPr id="41" name="Text Box 71"/>
          <p:cNvSpPr txBox="1"/>
          <p:nvPr/>
        </p:nvSpPr>
        <p:spPr>
          <a:xfrm>
            <a:off x="5425313" y="2027557"/>
            <a:ext cx="3009461" cy="3425709"/>
          </a:xfrm>
          <a:prstGeom prst="rect">
            <a:avLst/>
          </a:prstGeom>
          <a:noFill/>
          <a:ln>
            <a:noFill/>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4000" b="1" dirty="0">
                <a:effectLst/>
                <a:latin typeface="Calibri"/>
                <a:ea typeface="ＭＳ 明朝"/>
                <a:cs typeface="Times New Roman"/>
              </a:rPr>
              <a:t>What factors </a:t>
            </a:r>
            <a:r>
              <a:rPr lang="en-US" sz="4000" b="1" dirty="0" smtClean="0">
                <a:latin typeface="Calibri"/>
                <a:ea typeface="ＭＳ 明朝"/>
                <a:cs typeface="Times New Roman"/>
              </a:rPr>
              <a:t>would </a:t>
            </a:r>
            <a:r>
              <a:rPr lang="en-US" sz="4000" b="1" dirty="0" smtClean="0">
                <a:effectLst/>
                <a:latin typeface="Calibri"/>
                <a:ea typeface="ＭＳ 明朝"/>
                <a:cs typeface="Times New Roman"/>
              </a:rPr>
              <a:t>cause </a:t>
            </a:r>
            <a:r>
              <a:rPr lang="en-US" sz="4000" b="1" dirty="0">
                <a:effectLst/>
                <a:latin typeface="Calibri"/>
                <a:ea typeface="ＭＳ 明朝"/>
                <a:cs typeface="Times New Roman"/>
              </a:rPr>
              <a:t>a </a:t>
            </a:r>
            <a:r>
              <a:rPr lang="en-US" sz="4000" b="1" u="sng" dirty="0">
                <a:effectLst/>
                <a:latin typeface="Calibri"/>
                <a:ea typeface="ＭＳ 明朝"/>
                <a:cs typeface="Times New Roman"/>
              </a:rPr>
              <a:t>SHIFT</a:t>
            </a:r>
            <a:r>
              <a:rPr lang="en-US" sz="4000" b="1" dirty="0">
                <a:effectLst/>
                <a:latin typeface="Calibri"/>
                <a:ea typeface="ＭＳ 明朝"/>
                <a:cs typeface="Times New Roman"/>
              </a:rPr>
              <a:t> </a:t>
            </a:r>
            <a:r>
              <a:rPr lang="en-US" sz="4000" b="1" dirty="0" smtClean="0">
                <a:effectLst/>
                <a:latin typeface="Calibri"/>
                <a:ea typeface="ＭＳ 明朝"/>
                <a:cs typeface="Times New Roman"/>
              </a:rPr>
              <a:t>in the supply of </a:t>
            </a:r>
            <a:r>
              <a:rPr lang="en-US" sz="4000" b="1" dirty="0">
                <a:effectLst/>
                <a:latin typeface="Calibri"/>
                <a:ea typeface="ＭＳ 明朝"/>
                <a:cs typeface="Times New Roman"/>
              </a:rPr>
              <a:t>coffee?</a:t>
            </a:r>
            <a:endParaRPr lang="en-US" sz="4000" dirty="0">
              <a:effectLst/>
              <a:ea typeface="ＭＳ 明朝"/>
              <a:cs typeface="Times New Roman"/>
            </a:endParaRPr>
          </a:p>
        </p:txBody>
      </p:sp>
      <p:sp>
        <p:nvSpPr>
          <p:cNvPr id="42" name="TextBox 41"/>
          <p:cNvSpPr txBox="1"/>
          <p:nvPr/>
        </p:nvSpPr>
        <p:spPr>
          <a:xfrm>
            <a:off x="538684" y="940159"/>
            <a:ext cx="614271" cy="1107996"/>
          </a:xfrm>
          <a:prstGeom prst="rect">
            <a:avLst/>
          </a:prstGeom>
          <a:noFill/>
        </p:spPr>
        <p:txBody>
          <a:bodyPr wrap="none" rtlCol="0">
            <a:spAutoFit/>
          </a:bodyPr>
          <a:lstStyle/>
          <a:p>
            <a:r>
              <a:rPr lang="en-US" sz="6600" b="1" dirty="0" smtClean="0">
                <a:solidFill>
                  <a:srgbClr val="00B050"/>
                </a:solidFill>
              </a:rPr>
              <a:t>$</a:t>
            </a:r>
            <a:endParaRPr lang="en-US" b="1" dirty="0">
              <a:solidFill>
                <a:srgbClr val="00B050"/>
              </a:solidFill>
            </a:endParaRPr>
          </a:p>
        </p:txBody>
      </p:sp>
      <p:grpSp>
        <p:nvGrpSpPr>
          <p:cNvPr id="43" name="Group 42"/>
          <p:cNvGrpSpPr/>
          <p:nvPr/>
        </p:nvGrpSpPr>
        <p:grpSpPr>
          <a:xfrm>
            <a:off x="4339262" y="4123552"/>
            <a:ext cx="938751" cy="1409657"/>
            <a:chOff x="4337726" y="4299568"/>
            <a:chExt cx="938751" cy="1409657"/>
          </a:xfrm>
        </p:grpSpPr>
        <p:pic>
          <p:nvPicPr>
            <p:cNvPr id="44" name="Picture 4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37726" y="4299568"/>
              <a:ext cx="938751" cy="1219157"/>
            </a:xfrm>
            <a:prstGeom prst="rect">
              <a:avLst/>
            </a:prstGeom>
          </p:spPr>
        </p:pic>
        <p:sp>
          <p:nvSpPr>
            <p:cNvPr id="45" name="Text Box 27"/>
            <p:cNvSpPr txBox="1"/>
            <p:nvPr/>
          </p:nvSpPr>
          <p:spPr>
            <a:xfrm>
              <a:off x="4539615" y="5335845"/>
              <a:ext cx="594360" cy="373380"/>
            </a:xfrm>
            <a:prstGeom prst="rect">
              <a:avLst/>
            </a:prstGeom>
            <a:noFill/>
            <a:ln>
              <a:noFill/>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1400" b="1" dirty="0" smtClean="0">
                  <a:latin typeface="Calibri"/>
                  <a:ea typeface="ＭＳ 明朝"/>
                  <a:cs typeface="Times New Roman"/>
                </a:rPr>
                <a:t>QTY</a:t>
              </a:r>
              <a:endParaRPr lang="en-US" sz="1200" dirty="0">
                <a:effectLst/>
                <a:ea typeface="ＭＳ 明朝"/>
                <a:cs typeface="Times New Roman"/>
              </a:endParaRPr>
            </a:p>
          </p:txBody>
        </p:sp>
      </p:grpSp>
      <p:sp>
        <p:nvSpPr>
          <p:cNvPr id="46" name="TextBox 45"/>
          <p:cNvSpPr txBox="1"/>
          <p:nvPr/>
        </p:nvSpPr>
        <p:spPr>
          <a:xfrm>
            <a:off x="4285761" y="2699869"/>
            <a:ext cx="510780" cy="461665"/>
          </a:xfrm>
          <a:prstGeom prst="rect">
            <a:avLst/>
          </a:prstGeom>
          <a:noFill/>
        </p:spPr>
        <p:txBody>
          <a:bodyPr wrap="square" rtlCol="0">
            <a:spAutoFit/>
          </a:bodyPr>
          <a:lstStyle/>
          <a:p>
            <a:r>
              <a:rPr lang="en-US" sz="2400" b="1" dirty="0"/>
              <a:t>S</a:t>
            </a:r>
          </a:p>
        </p:txBody>
      </p:sp>
      <p:sp>
        <p:nvSpPr>
          <p:cNvPr id="47" name="TextBox 46"/>
          <p:cNvSpPr txBox="1"/>
          <p:nvPr/>
        </p:nvSpPr>
        <p:spPr>
          <a:xfrm>
            <a:off x="4461911" y="2876019"/>
            <a:ext cx="510780" cy="307777"/>
          </a:xfrm>
          <a:prstGeom prst="rect">
            <a:avLst/>
          </a:prstGeom>
          <a:noFill/>
        </p:spPr>
        <p:txBody>
          <a:bodyPr wrap="square" rtlCol="0">
            <a:spAutoFit/>
          </a:bodyPr>
          <a:lstStyle/>
          <a:p>
            <a:r>
              <a:rPr lang="en-US" sz="1400" b="1" dirty="0"/>
              <a:t>2</a:t>
            </a:r>
          </a:p>
        </p:txBody>
      </p:sp>
      <p:sp>
        <p:nvSpPr>
          <p:cNvPr id="48" name="TextBox 47"/>
          <p:cNvSpPr txBox="1"/>
          <p:nvPr/>
        </p:nvSpPr>
        <p:spPr>
          <a:xfrm>
            <a:off x="2525006" y="2048367"/>
            <a:ext cx="510780" cy="461665"/>
          </a:xfrm>
          <a:prstGeom prst="rect">
            <a:avLst/>
          </a:prstGeom>
          <a:noFill/>
        </p:spPr>
        <p:txBody>
          <a:bodyPr wrap="square" rtlCol="0">
            <a:spAutoFit/>
          </a:bodyPr>
          <a:lstStyle/>
          <a:p>
            <a:r>
              <a:rPr lang="en-US" sz="2400" b="1" dirty="0"/>
              <a:t>S</a:t>
            </a:r>
          </a:p>
        </p:txBody>
      </p:sp>
      <p:sp>
        <p:nvSpPr>
          <p:cNvPr id="49" name="TextBox 48"/>
          <p:cNvSpPr txBox="1"/>
          <p:nvPr/>
        </p:nvSpPr>
        <p:spPr>
          <a:xfrm>
            <a:off x="2701156" y="2224517"/>
            <a:ext cx="510780" cy="307777"/>
          </a:xfrm>
          <a:prstGeom prst="rect">
            <a:avLst/>
          </a:prstGeom>
          <a:noFill/>
        </p:spPr>
        <p:txBody>
          <a:bodyPr wrap="square" rtlCol="0">
            <a:spAutoFit/>
          </a:bodyPr>
          <a:lstStyle/>
          <a:p>
            <a:r>
              <a:rPr lang="en-US" sz="1400" b="1" dirty="0"/>
              <a:t>2</a:t>
            </a:r>
          </a:p>
        </p:txBody>
      </p:sp>
    </p:spTree>
    <p:extLst>
      <p:ext uri="{BB962C8B-B14F-4D97-AF65-F5344CB8AC3E}">
        <p14:creationId xmlns:p14="http://schemas.microsoft.com/office/powerpoint/2010/main" val="134753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500"/>
                                        <p:tgtEl>
                                          <p:spTgt spid="3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wipe(left)">
                                      <p:cBhvr>
                                        <p:cTn id="10" dur="500"/>
                                        <p:tgtEl>
                                          <p:spTgt spid="33"/>
                                        </p:tgtEl>
                                      </p:cBhvr>
                                    </p:animEffect>
                                  </p:childTnLst>
                                </p:cTn>
                              </p:par>
                            </p:childTnLst>
                          </p:cTn>
                        </p:par>
                        <p:par>
                          <p:cTn id="11" fill="hold">
                            <p:stCondLst>
                              <p:cond delay="500"/>
                            </p:stCondLst>
                            <p:childTnLst>
                              <p:par>
                                <p:cTn id="12" presetID="22" presetClass="entr" presetSubtype="4" fill="hold" nodeType="afterEffect">
                                  <p:stCondLst>
                                    <p:cond delay="0"/>
                                  </p:stCondLst>
                                  <p:childTnLst>
                                    <p:set>
                                      <p:cBhvr>
                                        <p:cTn id="13" dur="1" fill="hold">
                                          <p:stCondLst>
                                            <p:cond delay="0"/>
                                          </p:stCondLst>
                                        </p:cTn>
                                        <p:tgtEl>
                                          <p:spTgt spid="26"/>
                                        </p:tgtEl>
                                        <p:attrNameLst>
                                          <p:attrName>style.visibility</p:attrName>
                                        </p:attrNameLst>
                                      </p:cBhvr>
                                      <p:to>
                                        <p:strVal val="visible"/>
                                      </p:to>
                                    </p:set>
                                    <p:animEffect transition="in" filter="wipe(down)">
                                      <p:cBhvr>
                                        <p:cTn id="14" dur="500"/>
                                        <p:tgtEl>
                                          <p:spTgt spid="26"/>
                                        </p:tgtEl>
                                      </p:cBhvr>
                                    </p:animEffect>
                                  </p:childTnLst>
                                </p:cTn>
                              </p:par>
                              <p:par>
                                <p:cTn id="15" presetID="1" presetClass="entr" presetSubtype="0"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6"/>
                                        </p:tgtEl>
                                        <p:attrNameLst>
                                          <p:attrName>style.visibility</p:attrName>
                                        </p:attrNameLst>
                                      </p:cBhvr>
                                      <p:to>
                                        <p:strVal val="visible"/>
                                      </p:to>
                                    </p:set>
                                  </p:childTnLst>
                                </p:cTn>
                              </p:par>
                            </p:childTnLst>
                          </p:cTn>
                        </p:par>
                        <p:par>
                          <p:cTn id="19" fill="hold">
                            <p:stCondLst>
                              <p:cond delay="1000"/>
                            </p:stCondLst>
                            <p:childTnLst>
                              <p:par>
                                <p:cTn id="20" presetID="9" presetClass="entr" presetSubtype="0" fill="hold" nodeType="after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dissolve">
                                      <p:cBhvr>
                                        <p:cTn id="22" dur="500"/>
                                        <p:tgtEl>
                                          <p:spTgt spid="28"/>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30"/>
                                        </p:tgtEl>
                                        <p:attrNameLst>
                                          <p:attrName>style.visibility</p:attrName>
                                        </p:attrNameLst>
                                      </p:cBhvr>
                                      <p:to>
                                        <p:strVal val="visible"/>
                                      </p:to>
                                    </p:set>
                                    <p:animEffect transition="in" filter="dissolve">
                                      <p:cBhvr>
                                        <p:cTn id="25" dur="500"/>
                                        <p:tgtEl>
                                          <p:spTgt spid="30"/>
                                        </p:tgtEl>
                                      </p:cBhvr>
                                    </p:animEffect>
                                  </p:childTnLst>
                                </p:cTn>
                              </p:par>
                            </p:childTnLst>
                          </p:cTn>
                        </p:par>
                        <p:par>
                          <p:cTn id="26" fill="hold">
                            <p:stCondLst>
                              <p:cond delay="1500"/>
                            </p:stCondLst>
                            <p:childTnLst>
                              <p:par>
                                <p:cTn id="27" presetID="14" presetClass="entr" presetSubtype="10" fill="hold" grpId="0" nodeType="afterEffect">
                                  <p:stCondLst>
                                    <p:cond delay="1000"/>
                                  </p:stCondLst>
                                  <p:childTnLst>
                                    <p:set>
                                      <p:cBhvr>
                                        <p:cTn id="28" dur="1" fill="hold">
                                          <p:stCondLst>
                                            <p:cond delay="0"/>
                                          </p:stCondLst>
                                        </p:cTn>
                                        <p:tgtEl>
                                          <p:spTgt spid="41"/>
                                        </p:tgtEl>
                                        <p:attrNameLst>
                                          <p:attrName>style.visibility</p:attrName>
                                        </p:attrNameLst>
                                      </p:cBhvr>
                                      <p:to>
                                        <p:strVal val="visible"/>
                                      </p:to>
                                    </p:set>
                                    <p:animEffect transition="in" filter="randombar(horizontal)">
                                      <p:cBhvr>
                                        <p:cTn id="29" dur="500"/>
                                        <p:tgtEl>
                                          <p:spTgt spid="41"/>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xit" presetSubtype="0" fill="hold" grpId="1" nodeType="clickEffect">
                                  <p:stCondLst>
                                    <p:cond delay="0"/>
                                  </p:stCondLst>
                                  <p:childTnLst>
                                    <p:set>
                                      <p:cBhvr>
                                        <p:cTn id="33" dur="1" fill="hold">
                                          <p:stCondLst>
                                            <p:cond delay="0"/>
                                          </p:stCondLst>
                                        </p:cTn>
                                        <p:tgtEl>
                                          <p:spTgt spid="32"/>
                                        </p:tgtEl>
                                        <p:attrNameLst>
                                          <p:attrName>style.visibility</p:attrName>
                                        </p:attrNameLst>
                                      </p:cBhvr>
                                      <p:to>
                                        <p:strVal val="hidden"/>
                                      </p:to>
                                    </p:set>
                                  </p:childTnLst>
                                </p:cTn>
                              </p:par>
                              <p:par>
                                <p:cTn id="34" presetID="1" presetClass="exit" presetSubtype="0" fill="hold" grpId="1" nodeType="withEffect">
                                  <p:stCondLst>
                                    <p:cond delay="0"/>
                                  </p:stCondLst>
                                  <p:childTnLst>
                                    <p:set>
                                      <p:cBhvr>
                                        <p:cTn id="35" dur="1" fill="hold">
                                          <p:stCondLst>
                                            <p:cond delay="0"/>
                                          </p:stCondLst>
                                        </p:cTn>
                                        <p:tgtEl>
                                          <p:spTgt spid="33"/>
                                        </p:tgtEl>
                                        <p:attrNameLst>
                                          <p:attrName>style.visibility</p:attrName>
                                        </p:attrNameLst>
                                      </p:cBhvr>
                                      <p:to>
                                        <p:strVal val="hidden"/>
                                      </p:to>
                                    </p:set>
                                  </p:childTnLst>
                                </p:cTn>
                              </p:par>
                              <p:par>
                                <p:cTn id="36" presetID="1" presetClass="exit" presetSubtype="0" fill="hold" nodeType="withEffect">
                                  <p:stCondLst>
                                    <p:cond delay="0"/>
                                  </p:stCondLst>
                                  <p:childTnLst>
                                    <p:set>
                                      <p:cBhvr>
                                        <p:cTn id="37" dur="1" fill="hold">
                                          <p:stCondLst>
                                            <p:cond delay="0"/>
                                          </p:stCondLst>
                                        </p:cTn>
                                        <p:tgtEl>
                                          <p:spTgt spid="26"/>
                                        </p:tgtEl>
                                        <p:attrNameLst>
                                          <p:attrName>style.visibility</p:attrName>
                                        </p:attrNameLst>
                                      </p:cBhvr>
                                      <p:to>
                                        <p:strVal val="hidden"/>
                                      </p:to>
                                    </p:set>
                                  </p:childTnLst>
                                </p:cTn>
                              </p:par>
                              <p:par>
                                <p:cTn id="38" presetID="1" presetClass="exit" presetSubtype="0" fill="hold" nodeType="withEffect">
                                  <p:stCondLst>
                                    <p:cond delay="0"/>
                                  </p:stCondLst>
                                  <p:childTnLst>
                                    <p:set>
                                      <p:cBhvr>
                                        <p:cTn id="39" dur="1" fill="hold">
                                          <p:stCondLst>
                                            <p:cond delay="0"/>
                                          </p:stCondLst>
                                        </p:cTn>
                                        <p:tgtEl>
                                          <p:spTgt spid="28"/>
                                        </p:tgtEl>
                                        <p:attrNameLst>
                                          <p:attrName>style.visibility</p:attrName>
                                        </p:attrNameLst>
                                      </p:cBhvr>
                                      <p:to>
                                        <p:strVal val="hidden"/>
                                      </p:to>
                                    </p:set>
                                  </p:childTnLst>
                                </p:cTn>
                              </p:par>
                              <p:par>
                                <p:cTn id="40" presetID="1" presetClass="exit" presetSubtype="0" fill="hold" grpId="1" nodeType="withEffect">
                                  <p:stCondLst>
                                    <p:cond delay="0"/>
                                  </p:stCondLst>
                                  <p:childTnLst>
                                    <p:set>
                                      <p:cBhvr>
                                        <p:cTn id="41" dur="1" fill="hold">
                                          <p:stCondLst>
                                            <p:cond delay="0"/>
                                          </p:stCondLst>
                                        </p:cTn>
                                        <p:tgtEl>
                                          <p:spTgt spid="30"/>
                                        </p:tgtEl>
                                        <p:attrNameLst>
                                          <p:attrName>style.visibility</p:attrName>
                                        </p:attrNameLst>
                                      </p:cBhvr>
                                      <p:to>
                                        <p:strVal val="hidden"/>
                                      </p:to>
                                    </p:set>
                                  </p:childTnLst>
                                </p:cTn>
                              </p:par>
                              <p:par>
                                <p:cTn id="42" presetID="1" presetClass="exit" presetSubtype="0" fill="hold" grpId="1" nodeType="withEffect">
                                  <p:stCondLst>
                                    <p:cond delay="0"/>
                                  </p:stCondLst>
                                  <p:childTnLst>
                                    <p:set>
                                      <p:cBhvr>
                                        <p:cTn id="43" dur="1" fill="hold">
                                          <p:stCondLst>
                                            <p:cond delay="0"/>
                                          </p:stCondLst>
                                        </p:cTn>
                                        <p:tgtEl>
                                          <p:spTgt spid="47"/>
                                        </p:tgtEl>
                                        <p:attrNameLst>
                                          <p:attrName>style.visibility</p:attrName>
                                        </p:attrNameLst>
                                      </p:cBhvr>
                                      <p:to>
                                        <p:strVal val="hidden"/>
                                      </p:to>
                                    </p:set>
                                  </p:childTnLst>
                                </p:cTn>
                              </p:par>
                              <p:par>
                                <p:cTn id="44" presetID="1" presetClass="exit" presetSubtype="0" fill="hold" grpId="1" nodeType="withEffect">
                                  <p:stCondLst>
                                    <p:cond delay="0"/>
                                  </p:stCondLst>
                                  <p:childTnLst>
                                    <p:set>
                                      <p:cBhvr>
                                        <p:cTn id="45" dur="1" fill="hold">
                                          <p:stCondLst>
                                            <p:cond delay="0"/>
                                          </p:stCondLst>
                                        </p:cTn>
                                        <p:tgtEl>
                                          <p:spTgt spid="46"/>
                                        </p:tgtEl>
                                        <p:attrNameLst>
                                          <p:attrName>style.visibility</p:attrName>
                                        </p:attrNameLst>
                                      </p:cBhvr>
                                      <p:to>
                                        <p:strVal val="hidden"/>
                                      </p:to>
                                    </p:set>
                                  </p:childTnLst>
                                </p:cTn>
                              </p:par>
                            </p:childTnLst>
                          </p:cTn>
                        </p:par>
                        <p:par>
                          <p:cTn id="46" fill="hold">
                            <p:stCondLst>
                              <p:cond delay="0"/>
                            </p:stCondLst>
                            <p:childTnLst>
                              <p:par>
                                <p:cTn id="47" presetID="22" presetClass="entr" presetSubtype="8" fill="hold" grpId="0" nodeType="after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wipe(left)">
                                      <p:cBhvr>
                                        <p:cTn id="49" dur="500"/>
                                        <p:tgtEl>
                                          <p:spTgt spid="34"/>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35"/>
                                        </p:tgtEl>
                                        <p:attrNameLst>
                                          <p:attrName>style.visibility</p:attrName>
                                        </p:attrNameLst>
                                      </p:cBhvr>
                                      <p:to>
                                        <p:strVal val="visible"/>
                                      </p:to>
                                    </p:set>
                                    <p:animEffect transition="in" filter="wipe(left)">
                                      <p:cBhvr>
                                        <p:cTn id="52" dur="500"/>
                                        <p:tgtEl>
                                          <p:spTgt spid="35"/>
                                        </p:tgtEl>
                                      </p:cBhvr>
                                    </p:animEffect>
                                  </p:childTnLst>
                                </p:cTn>
                              </p:par>
                            </p:childTnLst>
                          </p:cTn>
                        </p:par>
                        <p:par>
                          <p:cTn id="53" fill="hold">
                            <p:stCondLst>
                              <p:cond delay="500"/>
                            </p:stCondLst>
                            <p:childTnLst>
                              <p:par>
                                <p:cTn id="54" presetID="22" presetClass="entr" presetSubtype="4" fill="hold"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1000"/>
                            </p:stCondLst>
                            <p:childTnLst>
                              <p:par>
                                <p:cTn id="58" presetID="9" presetClass="entr" presetSubtype="0" fill="hold" nodeType="afterEffect">
                                  <p:stCondLst>
                                    <p:cond delay="0"/>
                                  </p:stCondLst>
                                  <p:childTnLst>
                                    <p:set>
                                      <p:cBhvr>
                                        <p:cTn id="59" dur="1" fill="hold">
                                          <p:stCondLst>
                                            <p:cond delay="0"/>
                                          </p:stCondLst>
                                        </p:cTn>
                                        <p:tgtEl>
                                          <p:spTgt spid="29"/>
                                        </p:tgtEl>
                                        <p:attrNameLst>
                                          <p:attrName>style.visibility</p:attrName>
                                        </p:attrNameLst>
                                      </p:cBhvr>
                                      <p:to>
                                        <p:strVal val="visible"/>
                                      </p:to>
                                    </p:set>
                                    <p:animEffect transition="in" filter="dissolve">
                                      <p:cBhvr>
                                        <p:cTn id="60" dur="500"/>
                                        <p:tgtEl>
                                          <p:spTgt spid="29"/>
                                        </p:tgtEl>
                                      </p:cBhvr>
                                    </p:animEffect>
                                  </p:childTnLst>
                                </p:cTn>
                              </p:par>
                              <p:par>
                                <p:cTn id="61" presetID="9" presetClass="entr" presetSubtype="0" fill="hold" grpId="0" nodeType="withEffect">
                                  <p:stCondLst>
                                    <p:cond delay="0"/>
                                  </p:stCondLst>
                                  <p:childTnLst>
                                    <p:set>
                                      <p:cBhvr>
                                        <p:cTn id="62" dur="1" fill="hold">
                                          <p:stCondLst>
                                            <p:cond delay="0"/>
                                          </p:stCondLst>
                                        </p:cTn>
                                        <p:tgtEl>
                                          <p:spTgt spid="31"/>
                                        </p:tgtEl>
                                        <p:attrNameLst>
                                          <p:attrName>style.visibility</p:attrName>
                                        </p:attrNameLst>
                                      </p:cBhvr>
                                      <p:to>
                                        <p:strVal val="visible"/>
                                      </p:to>
                                    </p:set>
                                    <p:animEffect transition="in" filter="dissolve">
                                      <p:cBhvr>
                                        <p:cTn id="63" dur="500"/>
                                        <p:tgtEl>
                                          <p:spTgt spid="31"/>
                                        </p:tgtEl>
                                      </p:cBhvr>
                                    </p:animEffect>
                                  </p:childTnLst>
                                </p:cTn>
                              </p:par>
                              <p:par>
                                <p:cTn id="64" presetID="1" presetClass="entr" presetSubtype="0"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childTnLst>
                                </p:cTn>
                              </p:par>
                              <p:par>
                                <p:cTn id="66" presetID="1" presetClass="entr" presetSubtype="0" fill="hold" grpId="0" nodeType="withEffect">
                                  <p:stCondLst>
                                    <p:cond delay="0"/>
                                  </p:stCondLst>
                                  <p:childTnLst>
                                    <p:set>
                                      <p:cBhvr>
                                        <p:cTn id="67"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0" grpId="1"/>
      <p:bldP spid="31" grpId="0"/>
      <p:bldP spid="32" grpId="0" animBg="1"/>
      <p:bldP spid="32" grpId="1" animBg="1"/>
      <p:bldP spid="33" grpId="0" animBg="1"/>
      <p:bldP spid="33" grpId="1" animBg="1"/>
      <p:bldP spid="34" grpId="0" animBg="1"/>
      <p:bldP spid="35" grpId="0" animBg="1"/>
      <p:bldP spid="41" grpId="0"/>
      <p:bldP spid="46" grpId="0"/>
      <p:bldP spid="46" grpId="1"/>
      <p:bldP spid="47" grpId="0"/>
      <p:bldP spid="47" grpId="1"/>
      <p:bldP spid="48" grpId="0"/>
      <p:bldP spid="4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Straight Connector 25"/>
          <p:cNvCxnSpPr/>
          <p:nvPr/>
        </p:nvCxnSpPr>
        <p:spPr>
          <a:xfrm flipH="1">
            <a:off x="2036927" y="2650133"/>
            <a:ext cx="1570990" cy="1570990"/>
          </a:xfrm>
          <a:prstGeom prst="line">
            <a:avLst/>
          </a:prstGeom>
          <a:ln w="57150" cmpd="sng">
            <a:solidFill>
              <a:srgbClr val="FF7365"/>
            </a:solidFill>
          </a:ln>
          <a:effectLst/>
        </p:spPr>
        <p:style>
          <a:lnRef idx="2">
            <a:schemeClr val="accent1"/>
          </a:lnRef>
          <a:fillRef idx="0">
            <a:schemeClr val="accent1"/>
          </a:fillRef>
          <a:effectRef idx="1">
            <a:schemeClr val="accent1"/>
          </a:effectRef>
          <a:fontRef idx="minor">
            <a:schemeClr val="tx1"/>
          </a:fontRef>
        </p:style>
      </p:cxnSp>
      <p:sp>
        <p:nvSpPr>
          <p:cNvPr id="3" name="Rectangle 2"/>
          <p:cNvSpPr/>
          <p:nvPr/>
        </p:nvSpPr>
        <p:spPr>
          <a:xfrm>
            <a:off x="5362575" y="1304926"/>
            <a:ext cx="3286126" cy="876300"/>
          </a:xfrm>
          <a:prstGeom prst="rect">
            <a:avLst/>
          </a:prstGeom>
          <a:solidFill>
            <a:srgbClr val="FFFF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sz="4800" b="1" dirty="0" smtClean="0"/>
              <a:t>SHIFTS</a:t>
            </a:r>
            <a:r>
              <a:rPr lang="en-US" dirty="0" smtClean="0"/>
              <a:t> in the Supply Curve</a:t>
            </a:r>
            <a:endParaRPr lang="en-US" dirty="0"/>
          </a:p>
        </p:txBody>
      </p:sp>
      <p:grpSp>
        <p:nvGrpSpPr>
          <p:cNvPr id="4" name="Group 3"/>
          <p:cNvGrpSpPr/>
          <p:nvPr/>
        </p:nvGrpSpPr>
        <p:grpSpPr>
          <a:xfrm>
            <a:off x="653415" y="2000825"/>
            <a:ext cx="3740150" cy="3161665"/>
            <a:chOff x="0" y="0"/>
            <a:chExt cx="3740150" cy="3161665"/>
          </a:xfrm>
        </p:grpSpPr>
        <p:cxnSp>
          <p:nvCxnSpPr>
            <p:cNvPr id="5" name="Straight Connector 4"/>
            <p:cNvCxnSpPr/>
            <p:nvPr/>
          </p:nvCxnSpPr>
          <p:spPr>
            <a:xfrm>
              <a:off x="200025" y="0"/>
              <a:ext cx="0" cy="2943860"/>
            </a:xfrm>
            <a:prstGeom prst="line">
              <a:avLst/>
            </a:prstGeom>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a:off x="203200" y="2940685"/>
              <a:ext cx="353695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0" y="2461895"/>
              <a:ext cx="37338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0" y="1995805"/>
              <a:ext cx="37338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0" y="1544955"/>
              <a:ext cx="37338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0" y="1078865"/>
              <a:ext cx="37338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0" y="600075"/>
              <a:ext cx="37338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588010" y="2755900"/>
              <a:ext cx="0" cy="395605"/>
            </a:xfrm>
            <a:prstGeom prst="line">
              <a:avLst/>
            </a:prstGeom>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956310" y="2761615"/>
              <a:ext cx="0" cy="395605"/>
            </a:xfrm>
            <a:prstGeom prst="line">
              <a:avLst/>
            </a:prstGeom>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1336040" y="2760345"/>
              <a:ext cx="0" cy="395605"/>
            </a:xfrm>
            <a:prstGeom prst="line">
              <a:avLst/>
            </a:prstGeom>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1691640" y="2766060"/>
              <a:ext cx="0" cy="395605"/>
            </a:xfrm>
            <a:prstGeom prst="line">
              <a:avLst/>
            </a:prstGeom>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2086610" y="2752090"/>
              <a:ext cx="0" cy="395605"/>
            </a:xfrm>
            <a:prstGeom prst="line">
              <a:avLst/>
            </a:prstGeom>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a:off x="2518410" y="2757805"/>
              <a:ext cx="0" cy="395605"/>
            </a:xfrm>
            <a:prstGeom prst="line">
              <a:avLst/>
            </a:prstGeom>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2886710" y="2744470"/>
              <a:ext cx="0" cy="395605"/>
            </a:xfrm>
            <a:prstGeom prst="line">
              <a:avLst/>
            </a:prstGeom>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3255010" y="2750185"/>
              <a:ext cx="0" cy="395605"/>
            </a:xfrm>
            <a:prstGeom prst="line">
              <a:avLst/>
            </a:prstGeom>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715" y="219075"/>
              <a:ext cx="373380" cy="0"/>
            </a:xfrm>
            <a:prstGeom prst="line">
              <a:avLst/>
            </a:prstGeom>
          </p:spPr>
          <p:style>
            <a:lnRef idx="2">
              <a:schemeClr val="accent1"/>
            </a:lnRef>
            <a:fillRef idx="0">
              <a:schemeClr val="accent1"/>
            </a:fillRef>
            <a:effectRef idx="1">
              <a:schemeClr val="accent1"/>
            </a:effectRef>
            <a:fontRef idx="minor">
              <a:schemeClr val="tx1"/>
            </a:fontRef>
          </p:style>
        </p:cxnSp>
      </p:grpSp>
      <p:sp>
        <p:nvSpPr>
          <p:cNvPr id="21" name="Text Box 21"/>
          <p:cNvSpPr txBox="1"/>
          <p:nvPr/>
        </p:nvSpPr>
        <p:spPr>
          <a:xfrm>
            <a:off x="43815" y="3399095"/>
            <a:ext cx="594360" cy="373380"/>
          </a:xfrm>
          <a:prstGeom prst="rect">
            <a:avLst/>
          </a:prstGeom>
          <a:noFill/>
          <a:ln>
            <a:noFill/>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1400" b="1" dirty="0">
                <a:effectLst/>
                <a:latin typeface="Calibri"/>
                <a:ea typeface="ＭＳ 明朝"/>
                <a:cs typeface="Times New Roman"/>
              </a:rPr>
              <a:t>$1.25</a:t>
            </a:r>
            <a:endParaRPr lang="en-US" sz="1200" dirty="0">
              <a:effectLst/>
              <a:ea typeface="ＭＳ 明朝"/>
              <a:cs typeface="Times New Roman"/>
            </a:endParaRPr>
          </a:p>
        </p:txBody>
      </p:sp>
      <p:cxnSp>
        <p:nvCxnSpPr>
          <p:cNvPr id="22" name="Straight Connector 21"/>
          <p:cNvCxnSpPr/>
          <p:nvPr/>
        </p:nvCxnSpPr>
        <p:spPr>
          <a:xfrm>
            <a:off x="1116330" y="3545780"/>
            <a:ext cx="3039110" cy="0"/>
          </a:xfrm>
          <a:prstGeom prst="line">
            <a:avLst/>
          </a:prstGeom>
          <a:ln w="6350" cmpd="sng">
            <a:prstDash val="sysDash"/>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flipV="1">
            <a:off x="2719070" y="3533715"/>
            <a:ext cx="21590" cy="1080135"/>
          </a:xfrm>
          <a:prstGeom prst="line">
            <a:avLst/>
          </a:prstGeom>
          <a:ln w="6350" cmpd="sng">
            <a:prstDash val="sysDash"/>
          </a:ln>
        </p:spPr>
        <p:style>
          <a:lnRef idx="2">
            <a:schemeClr val="accent1"/>
          </a:lnRef>
          <a:fillRef idx="0">
            <a:schemeClr val="accent1"/>
          </a:fillRef>
          <a:effectRef idx="1">
            <a:schemeClr val="accent1"/>
          </a:effectRef>
          <a:fontRef idx="minor">
            <a:schemeClr val="tx1"/>
          </a:fontRef>
        </p:style>
      </p:cxnSp>
      <p:sp>
        <p:nvSpPr>
          <p:cNvPr id="24" name="Text Box 27"/>
          <p:cNvSpPr txBox="1"/>
          <p:nvPr/>
        </p:nvSpPr>
        <p:spPr>
          <a:xfrm>
            <a:off x="2577465" y="5145345"/>
            <a:ext cx="594360" cy="373380"/>
          </a:xfrm>
          <a:prstGeom prst="rect">
            <a:avLst/>
          </a:prstGeom>
          <a:noFill/>
          <a:ln>
            <a:noFill/>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1400" b="1">
                <a:effectLst/>
                <a:latin typeface="Calibri"/>
                <a:ea typeface="ＭＳ 明朝"/>
                <a:cs typeface="Times New Roman"/>
              </a:rPr>
              <a:t>25</a:t>
            </a:r>
            <a:endParaRPr lang="en-US" sz="1200">
              <a:effectLst/>
              <a:ea typeface="ＭＳ 明朝"/>
              <a:cs typeface="Times New Roman"/>
            </a:endParaRPr>
          </a:p>
        </p:txBody>
      </p:sp>
      <p:cxnSp>
        <p:nvCxnSpPr>
          <p:cNvPr id="25" name="Straight Connector 24"/>
          <p:cNvCxnSpPr/>
          <p:nvPr/>
        </p:nvCxnSpPr>
        <p:spPr>
          <a:xfrm flipH="1">
            <a:off x="2039910" y="2649039"/>
            <a:ext cx="1570990" cy="1570990"/>
          </a:xfrm>
          <a:prstGeom prst="line">
            <a:avLst/>
          </a:prstGeom>
          <a:ln w="57150" cmpd="sng">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flipH="1" flipV="1">
            <a:off x="1772717" y="3535305"/>
            <a:ext cx="21590" cy="1080135"/>
          </a:xfrm>
          <a:prstGeom prst="line">
            <a:avLst/>
          </a:prstGeom>
          <a:ln w="6350" cmpd="sng">
            <a:prstDash val="sysDash"/>
          </a:ln>
        </p:spPr>
        <p:style>
          <a:lnRef idx="2">
            <a:schemeClr val="accent1"/>
          </a:lnRef>
          <a:fillRef idx="0">
            <a:schemeClr val="accent1"/>
          </a:fillRef>
          <a:effectRef idx="1">
            <a:schemeClr val="accent1"/>
          </a:effectRef>
          <a:fontRef idx="minor">
            <a:schemeClr val="tx1"/>
          </a:fontRef>
        </p:style>
      </p:cxnSp>
      <p:sp>
        <p:nvSpPr>
          <p:cNvPr id="30" name="Text Box 28"/>
          <p:cNvSpPr txBox="1"/>
          <p:nvPr/>
        </p:nvSpPr>
        <p:spPr>
          <a:xfrm>
            <a:off x="1608205" y="5136089"/>
            <a:ext cx="594360" cy="373380"/>
          </a:xfrm>
          <a:prstGeom prst="rect">
            <a:avLst/>
          </a:prstGeom>
          <a:noFill/>
          <a:ln>
            <a:noFill/>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1400" b="1" dirty="0" smtClean="0">
                <a:latin typeface="Calibri"/>
                <a:ea typeface="ＭＳ 明朝"/>
                <a:cs typeface="Times New Roman"/>
              </a:rPr>
              <a:t>18</a:t>
            </a:r>
            <a:endParaRPr lang="en-US" sz="1200" dirty="0">
              <a:effectLst/>
              <a:ea typeface="ＭＳ 明朝"/>
              <a:cs typeface="Times New Roman"/>
            </a:endParaRPr>
          </a:p>
        </p:txBody>
      </p:sp>
      <p:sp>
        <p:nvSpPr>
          <p:cNvPr id="32" name="Notched Right Arrow 31"/>
          <p:cNvSpPr/>
          <p:nvPr/>
        </p:nvSpPr>
        <p:spPr>
          <a:xfrm flipH="1">
            <a:off x="2775885" y="2768999"/>
            <a:ext cx="373380" cy="167005"/>
          </a:xfrm>
          <a:prstGeom prst="notchedRightArrow">
            <a:avLst/>
          </a:prstGeom>
          <a:solidFill>
            <a:schemeClr val="bg1"/>
          </a:solidFill>
          <a:ln w="1905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3" name="Notched Right Arrow 32"/>
          <p:cNvSpPr/>
          <p:nvPr/>
        </p:nvSpPr>
        <p:spPr>
          <a:xfrm flipH="1">
            <a:off x="1938964" y="3599432"/>
            <a:ext cx="373380" cy="167005"/>
          </a:xfrm>
          <a:prstGeom prst="notchedRightArrow">
            <a:avLst/>
          </a:prstGeom>
          <a:solidFill>
            <a:schemeClr val="bg1"/>
          </a:solidFill>
          <a:ln w="1905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40" name="TextBox 39"/>
          <p:cNvSpPr txBox="1"/>
          <p:nvPr/>
        </p:nvSpPr>
        <p:spPr>
          <a:xfrm>
            <a:off x="3651320" y="2159653"/>
            <a:ext cx="510780" cy="461665"/>
          </a:xfrm>
          <a:prstGeom prst="rect">
            <a:avLst/>
          </a:prstGeom>
          <a:noFill/>
        </p:spPr>
        <p:txBody>
          <a:bodyPr wrap="square" rtlCol="0">
            <a:spAutoFit/>
          </a:bodyPr>
          <a:lstStyle/>
          <a:p>
            <a:r>
              <a:rPr lang="en-US" sz="2400" b="1" dirty="0"/>
              <a:t>S</a:t>
            </a:r>
          </a:p>
        </p:txBody>
      </p:sp>
      <p:sp>
        <p:nvSpPr>
          <p:cNvPr id="42" name="Text Box 70"/>
          <p:cNvSpPr txBox="1"/>
          <p:nvPr/>
        </p:nvSpPr>
        <p:spPr>
          <a:xfrm>
            <a:off x="5305424" y="1247223"/>
            <a:ext cx="3419475" cy="773122"/>
          </a:xfrm>
          <a:prstGeom prst="rect">
            <a:avLst/>
          </a:prstGeom>
          <a:noFill/>
          <a:ln>
            <a:noFill/>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2800" b="1" dirty="0" smtClean="0">
                <a:effectLst/>
                <a:latin typeface="Calibri"/>
                <a:ea typeface="ＭＳ 明朝"/>
                <a:cs typeface="Times New Roman"/>
              </a:rPr>
              <a:t>Costs of Production/Materials</a:t>
            </a:r>
            <a:endParaRPr lang="en-US" sz="2800" dirty="0">
              <a:effectLst/>
              <a:ea typeface="ＭＳ 明朝"/>
              <a:cs typeface="Times New Roman"/>
            </a:endParaRPr>
          </a:p>
        </p:txBody>
      </p:sp>
      <p:sp>
        <p:nvSpPr>
          <p:cNvPr id="44" name="Text Box 84"/>
          <p:cNvSpPr txBox="1"/>
          <p:nvPr/>
        </p:nvSpPr>
        <p:spPr>
          <a:xfrm>
            <a:off x="5579101" y="4249408"/>
            <a:ext cx="2940437" cy="1982439"/>
          </a:xfrm>
          <a:prstGeom prst="rect">
            <a:avLst/>
          </a:prstGeom>
          <a:noFill/>
          <a:ln>
            <a:noFill/>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2800" dirty="0" smtClean="0">
                <a:effectLst/>
                <a:ea typeface="ＭＳ 明朝"/>
                <a:cs typeface="Times New Roman"/>
              </a:rPr>
              <a:t>What would happen if </a:t>
            </a:r>
            <a:r>
              <a:rPr lang="en-US" sz="2800" dirty="0" smtClean="0">
                <a:ea typeface="ＭＳ 明朝"/>
                <a:cs typeface="Times New Roman"/>
              </a:rPr>
              <a:t>the cost of coffee beans went up</a:t>
            </a:r>
            <a:r>
              <a:rPr lang="en-US" sz="2800" dirty="0" smtClean="0">
                <a:effectLst/>
                <a:ea typeface="ＭＳ 明朝"/>
                <a:cs typeface="Times New Roman"/>
              </a:rPr>
              <a:t>?</a:t>
            </a:r>
            <a:endParaRPr lang="en-US" sz="2800" dirty="0">
              <a:effectLst/>
              <a:ea typeface="ＭＳ 明朝"/>
              <a:cs typeface="Times New Roman"/>
            </a:endParaRPr>
          </a:p>
        </p:txBody>
      </p:sp>
      <p:sp>
        <p:nvSpPr>
          <p:cNvPr id="47" name="Text Box 84"/>
          <p:cNvSpPr txBox="1"/>
          <p:nvPr/>
        </p:nvSpPr>
        <p:spPr>
          <a:xfrm>
            <a:off x="166204" y="5770799"/>
            <a:ext cx="5300524" cy="690286"/>
          </a:xfrm>
          <a:prstGeom prst="rect">
            <a:avLst/>
          </a:prstGeom>
          <a:noFill/>
          <a:ln>
            <a:solidFill>
              <a:schemeClr val="tx1"/>
            </a:solidFill>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2800" dirty="0" smtClean="0">
                <a:ea typeface="ＭＳ 明朝"/>
                <a:cs typeface="Times New Roman"/>
              </a:rPr>
              <a:t>Less</a:t>
            </a:r>
            <a:r>
              <a:rPr lang="en-US" sz="2800" dirty="0" smtClean="0">
                <a:effectLst/>
                <a:ea typeface="ＭＳ 明朝"/>
                <a:cs typeface="Times New Roman"/>
              </a:rPr>
              <a:t> coffee is supplied at $1.25</a:t>
            </a:r>
            <a:endParaRPr lang="en-US" sz="2800" dirty="0">
              <a:effectLst/>
              <a:ea typeface="ＭＳ 明朝"/>
              <a:cs typeface="Times New Roman"/>
            </a:endParaRPr>
          </a:p>
        </p:txBody>
      </p:sp>
      <p:sp>
        <p:nvSpPr>
          <p:cNvPr id="48" name="TextBox 47"/>
          <p:cNvSpPr txBox="1"/>
          <p:nvPr/>
        </p:nvSpPr>
        <p:spPr>
          <a:xfrm>
            <a:off x="2825405" y="1753295"/>
            <a:ext cx="510780" cy="461665"/>
          </a:xfrm>
          <a:prstGeom prst="rect">
            <a:avLst/>
          </a:prstGeom>
          <a:noFill/>
        </p:spPr>
        <p:txBody>
          <a:bodyPr wrap="square" rtlCol="0">
            <a:spAutoFit/>
          </a:bodyPr>
          <a:lstStyle/>
          <a:p>
            <a:r>
              <a:rPr lang="en-US" sz="2400" b="1" dirty="0"/>
              <a:t>S</a:t>
            </a:r>
          </a:p>
        </p:txBody>
      </p:sp>
      <p:sp>
        <p:nvSpPr>
          <p:cNvPr id="43" name="TextBox 42"/>
          <p:cNvSpPr txBox="1"/>
          <p:nvPr/>
        </p:nvSpPr>
        <p:spPr>
          <a:xfrm>
            <a:off x="538684" y="940159"/>
            <a:ext cx="614271" cy="1107996"/>
          </a:xfrm>
          <a:prstGeom prst="rect">
            <a:avLst/>
          </a:prstGeom>
          <a:noFill/>
        </p:spPr>
        <p:txBody>
          <a:bodyPr wrap="none" rtlCol="0">
            <a:spAutoFit/>
          </a:bodyPr>
          <a:lstStyle/>
          <a:p>
            <a:r>
              <a:rPr lang="en-US" sz="6600" b="1" dirty="0" smtClean="0">
                <a:solidFill>
                  <a:srgbClr val="00B050"/>
                </a:solidFill>
              </a:rPr>
              <a:t>$</a:t>
            </a:r>
            <a:endParaRPr lang="en-US" b="1" dirty="0">
              <a:solidFill>
                <a:srgbClr val="00B050"/>
              </a:solidFill>
            </a:endParaRPr>
          </a:p>
        </p:txBody>
      </p:sp>
      <p:grpSp>
        <p:nvGrpSpPr>
          <p:cNvPr id="45" name="Group 44"/>
          <p:cNvGrpSpPr/>
          <p:nvPr/>
        </p:nvGrpSpPr>
        <p:grpSpPr>
          <a:xfrm>
            <a:off x="4339262" y="4123552"/>
            <a:ext cx="938751" cy="1409657"/>
            <a:chOff x="4337726" y="4299568"/>
            <a:chExt cx="938751" cy="1409657"/>
          </a:xfrm>
        </p:grpSpPr>
        <p:pic>
          <p:nvPicPr>
            <p:cNvPr id="46" name="Picture 4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37726" y="4299568"/>
              <a:ext cx="938751" cy="1219157"/>
            </a:xfrm>
            <a:prstGeom prst="rect">
              <a:avLst/>
            </a:prstGeom>
          </p:spPr>
        </p:pic>
        <p:sp>
          <p:nvSpPr>
            <p:cNvPr id="51" name="Text Box 27"/>
            <p:cNvSpPr txBox="1"/>
            <p:nvPr/>
          </p:nvSpPr>
          <p:spPr>
            <a:xfrm>
              <a:off x="4539615" y="5335845"/>
              <a:ext cx="594360" cy="373380"/>
            </a:xfrm>
            <a:prstGeom prst="rect">
              <a:avLst/>
            </a:prstGeom>
            <a:noFill/>
            <a:ln>
              <a:noFill/>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1400" b="1" dirty="0" smtClean="0">
                  <a:latin typeface="Calibri"/>
                  <a:ea typeface="ＭＳ 明朝"/>
                  <a:cs typeface="Times New Roman"/>
                </a:rPr>
                <a:t>QTY</a:t>
              </a:r>
              <a:endParaRPr lang="en-US" sz="1200" dirty="0">
                <a:effectLst/>
                <a:ea typeface="ＭＳ 明朝"/>
                <a:cs typeface="Times New Roman"/>
              </a:endParaRPr>
            </a:p>
          </p:txBody>
        </p:sp>
      </p:grpSp>
      <p:pic>
        <p:nvPicPr>
          <p:cNvPr id="29" name="Picture 2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66728" y="2222323"/>
            <a:ext cx="3048000" cy="2033016"/>
          </a:xfrm>
          <a:prstGeom prst="rect">
            <a:avLst/>
          </a:prstGeom>
          <a:ln>
            <a:noFill/>
          </a:ln>
          <a:effectLst>
            <a:softEdge rad="112500"/>
          </a:effectLst>
        </p:spPr>
      </p:pic>
    </p:spTree>
    <p:extLst>
      <p:ext uri="{BB962C8B-B14F-4D97-AF65-F5344CB8AC3E}">
        <p14:creationId xmlns:p14="http://schemas.microsoft.com/office/powerpoint/2010/main" val="2478628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500"/>
                                  </p:stCondLst>
                                  <p:childTnLst>
                                    <p:set>
                                      <p:cBhvr>
                                        <p:cTn id="6" dur="1" fill="hold">
                                          <p:stCondLst>
                                            <p:cond delay="0"/>
                                          </p:stCondLst>
                                        </p:cTn>
                                        <p:tgtEl>
                                          <p:spTgt spid="42"/>
                                        </p:tgtEl>
                                        <p:attrNameLst>
                                          <p:attrName>style.visibility</p:attrName>
                                        </p:attrNameLst>
                                      </p:cBhvr>
                                      <p:to>
                                        <p:strVal val="visible"/>
                                      </p:to>
                                    </p:set>
                                    <p:animEffect transition="in" filter="dissolve">
                                      <p:cBhvr>
                                        <p:cTn id="7" dur="500"/>
                                        <p:tgtEl>
                                          <p:spTgt spid="4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dissolv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fade">
                                      <p:cBhvr>
                                        <p:cTn id="15" dur="500"/>
                                        <p:tgtEl>
                                          <p:spTgt spid="29"/>
                                        </p:tgtEl>
                                      </p:cBhvr>
                                    </p:animEffect>
                                  </p:childTnLst>
                                </p:cTn>
                              </p:par>
                              <p:par>
                                <p:cTn id="16" presetID="9" presetClass="entr" presetSubtype="0" fill="hold" grpId="0" nodeType="withEffect">
                                  <p:stCondLst>
                                    <p:cond delay="0"/>
                                  </p:stCondLst>
                                  <p:iterate type="wd">
                                    <p:tmPct val="10000"/>
                                  </p:iterate>
                                  <p:childTnLst>
                                    <p:set>
                                      <p:cBhvr>
                                        <p:cTn id="17" dur="1" fill="hold">
                                          <p:stCondLst>
                                            <p:cond delay="0"/>
                                          </p:stCondLst>
                                        </p:cTn>
                                        <p:tgtEl>
                                          <p:spTgt spid="44"/>
                                        </p:tgtEl>
                                        <p:attrNameLst>
                                          <p:attrName>style.visibility</p:attrName>
                                        </p:attrNameLst>
                                      </p:cBhvr>
                                      <p:to>
                                        <p:strVal val="visible"/>
                                      </p:to>
                                    </p:set>
                                    <p:animEffect transition="in" filter="dissolve">
                                      <p:cBhvr>
                                        <p:cTn id="18" dur="1000"/>
                                        <p:tgtEl>
                                          <p:spTgt spid="44"/>
                                        </p:tgtEl>
                                      </p:cBhvr>
                                    </p:animEffect>
                                  </p:childTnLst>
                                </p:cTn>
                              </p:par>
                            </p:childTnLst>
                          </p:cTn>
                        </p:par>
                      </p:childTnLst>
                    </p:cTn>
                  </p:par>
                  <p:par>
                    <p:cTn id="19" fill="hold">
                      <p:stCondLst>
                        <p:cond delay="indefinite"/>
                      </p:stCondLst>
                      <p:childTnLst>
                        <p:par>
                          <p:cTn id="20" fill="hold">
                            <p:stCondLst>
                              <p:cond delay="0"/>
                            </p:stCondLst>
                            <p:childTnLst>
                              <p:par>
                                <p:cTn id="21" presetID="0" presetClass="path" presetSubtype="0" accel="50000" decel="50000" fill="hold" nodeType="clickEffect">
                                  <p:stCondLst>
                                    <p:cond delay="0"/>
                                  </p:stCondLst>
                                  <p:childTnLst>
                                    <p:animMotion origin="layout" path="M 0.01129 -0.01341 L -0.06059 -0.04949 " pathEditMode="relative" rAng="0" ptsTypes="AA">
                                      <p:cBhvr>
                                        <p:cTn id="22" dur="1000" fill="hold"/>
                                        <p:tgtEl>
                                          <p:spTgt spid="26"/>
                                        </p:tgtEl>
                                        <p:attrNameLst>
                                          <p:attrName>ppt_x</p:attrName>
                                          <p:attrName>ppt_y</p:attrName>
                                        </p:attrNameLst>
                                      </p:cBhvr>
                                      <p:rCtr x="-3594" y="-1804"/>
                                    </p:animMotion>
                                  </p:childTnLst>
                                </p:cTn>
                              </p:par>
                              <p:par>
                                <p:cTn id="23" presetID="22" presetClass="entr" presetSubtype="2"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right)">
                                      <p:cBhvr>
                                        <p:cTn id="25" dur="500"/>
                                        <p:tgtEl>
                                          <p:spTgt spid="32"/>
                                        </p:tgtEl>
                                      </p:cBhvr>
                                    </p:animEffect>
                                  </p:childTnLst>
                                </p:cTn>
                              </p:par>
                              <p:par>
                                <p:cTn id="26" presetID="22" presetClass="entr" presetSubtype="2" fill="hold" grpId="0" nodeType="with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wipe(right)">
                                      <p:cBhvr>
                                        <p:cTn id="28" dur="500"/>
                                        <p:tgtEl>
                                          <p:spTgt spid="33"/>
                                        </p:tgtEl>
                                      </p:cBhvr>
                                    </p:animEffect>
                                  </p:childTnLst>
                                </p:cTn>
                              </p:par>
                            </p:childTnLst>
                          </p:cTn>
                        </p:par>
                        <p:par>
                          <p:cTn id="29" fill="hold">
                            <p:stCondLst>
                              <p:cond delay="1000"/>
                            </p:stCondLst>
                            <p:childTnLst>
                              <p:par>
                                <p:cTn id="30" presetID="9" presetClass="entr" presetSubtype="0" fill="hold" nodeType="after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dissolve">
                                      <p:cBhvr>
                                        <p:cTn id="32" dur="500"/>
                                        <p:tgtEl>
                                          <p:spTgt spid="28"/>
                                        </p:tgtEl>
                                      </p:cBhvr>
                                    </p:animEffect>
                                  </p:childTnLst>
                                </p:cTn>
                              </p:par>
                              <p:par>
                                <p:cTn id="33" presetID="9" presetClass="entr" presetSubtype="0" fill="hold" grpId="0" nodeType="with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dissolve">
                                      <p:cBhvr>
                                        <p:cTn id="35" dur="500"/>
                                        <p:tgtEl>
                                          <p:spTgt spid="30"/>
                                        </p:tgtEl>
                                      </p:cBhvr>
                                    </p:animEffect>
                                  </p:childTnLst>
                                </p:cTn>
                              </p:par>
                            </p:childTnLst>
                          </p:cTn>
                        </p:par>
                        <p:par>
                          <p:cTn id="36" fill="hold">
                            <p:stCondLst>
                              <p:cond delay="1500"/>
                            </p:stCondLst>
                            <p:childTnLst>
                              <p:par>
                                <p:cTn id="37" presetID="9" presetClass="entr" presetSubtype="0" fill="hold" grpId="0" nodeType="afterEffect">
                                  <p:stCondLst>
                                    <p:cond delay="1000"/>
                                  </p:stCondLst>
                                  <p:iterate type="lt">
                                    <p:tmPct val="10000"/>
                                  </p:iterate>
                                  <p:childTnLst>
                                    <p:set>
                                      <p:cBhvr>
                                        <p:cTn id="38" dur="1" fill="hold">
                                          <p:stCondLst>
                                            <p:cond delay="0"/>
                                          </p:stCondLst>
                                        </p:cTn>
                                        <p:tgtEl>
                                          <p:spTgt spid="47"/>
                                        </p:tgtEl>
                                        <p:attrNameLst>
                                          <p:attrName>style.visibility</p:attrName>
                                        </p:attrNameLst>
                                      </p:cBhvr>
                                      <p:to>
                                        <p:strVal val="visible"/>
                                      </p:to>
                                    </p:set>
                                    <p:animEffect transition="in" filter="dissolve">
                                      <p:cBhvr>
                                        <p:cTn id="39"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0" grpId="0"/>
      <p:bldP spid="32" grpId="0" animBg="1"/>
      <p:bldP spid="33" grpId="0" animBg="1"/>
      <p:bldP spid="42" grpId="0"/>
      <p:bldP spid="44" grpId="0"/>
      <p:bldP spid="4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578686" y="1532437"/>
            <a:ext cx="2718125" cy="524618"/>
          </a:xfrm>
          <a:prstGeom prst="rect">
            <a:avLst/>
          </a:prstGeom>
          <a:solidFill>
            <a:srgbClr val="FFFF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Text Box 70"/>
          <p:cNvSpPr txBox="1"/>
          <p:nvPr/>
        </p:nvSpPr>
        <p:spPr>
          <a:xfrm>
            <a:off x="5578686" y="1404323"/>
            <a:ext cx="2777473" cy="773122"/>
          </a:xfrm>
          <a:prstGeom prst="rect">
            <a:avLst/>
          </a:prstGeom>
          <a:noFill/>
          <a:ln>
            <a:noFill/>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4000" b="1" dirty="0" smtClean="0">
                <a:effectLst/>
                <a:latin typeface="Calibri"/>
                <a:ea typeface="ＭＳ 明朝"/>
                <a:cs typeface="Times New Roman"/>
              </a:rPr>
              <a:t>Technology</a:t>
            </a:r>
            <a:endParaRPr lang="en-US" sz="4000" dirty="0">
              <a:effectLst/>
              <a:ea typeface="ＭＳ 明朝"/>
              <a:cs typeface="Times New Roman"/>
            </a:endParaRPr>
          </a:p>
        </p:txBody>
      </p:sp>
      <p:cxnSp>
        <p:nvCxnSpPr>
          <p:cNvPr id="26" name="Straight Connector 25"/>
          <p:cNvCxnSpPr/>
          <p:nvPr/>
        </p:nvCxnSpPr>
        <p:spPr>
          <a:xfrm flipH="1">
            <a:off x="2060668" y="2626391"/>
            <a:ext cx="1570990" cy="1570990"/>
          </a:xfrm>
          <a:prstGeom prst="line">
            <a:avLst/>
          </a:prstGeom>
          <a:ln w="57150" cmpd="sng">
            <a:solidFill>
              <a:srgbClr val="FF7365"/>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z="4800" b="1" dirty="0" smtClean="0"/>
              <a:t>SHIFTS</a:t>
            </a:r>
            <a:r>
              <a:rPr lang="en-US" dirty="0" smtClean="0"/>
              <a:t> in the Supply Curve</a:t>
            </a:r>
            <a:endParaRPr lang="en-US" dirty="0"/>
          </a:p>
        </p:txBody>
      </p:sp>
      <p:grpSp>
        <p:nvGrpSpPr>
          <p:cNvPr id="4" name="Group 3"/>
          <p:cNvGrpSpPr/>
          <p:nvPr/>
        </p:nvGrpSpPr>
        <p:grpSpPr>
          <a:xfrm>
            <a:off x="653415" y="2000825"/>
            <a:ext cx="3740150" cy="3161665"/>
            <a:chOff x="0" y="0"/>
            <a:chExt cx="3740150" cy="3161665"/>
          </a:xfrm>
        </p:grpSpPr>
        <p:cxnSp>
          <p:nvCxnSpPr>
            <p:cNvPr id="5" name="Straight Connector 4"/>
            <p:cNvCxnSpPr/>
            <p:nvPr/>
          </p:nvCxnSpPr>
          <p:spPr>
            <a:xfrm>
              <a:off x="200025" y="0"/>
              <a:ext cx="0" cy="2943860"/>
            </a:xfrm>
            <a:prstGeom prst="line">
              <a:avLst/>
            </a:prstGeom>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a:off x="203200" y="2940685"/>
              <a:ext cx="353695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0" y="2461895"/>
              <a:ext cx="37338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0" y="1995805"/>
              <a:ext cx="37338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0" y="1544955"/>
              <a:ext cx="37338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0" y="1078865"/>
              <a:ext cx="37338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0" y="600075"/>
              <a:ext cx="37338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588010" y="2755900"/>
              <a:ext cx="0" cy="395605"/>
            </a:xfrm>
            <a:prstGeom prst="line">
              <a:avLst/>
            </a:prstGeom>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956310" y="2761615"/>
              <a:ext cx="0" cy="395605"/>
            </a:xfrm>
            <a:prstGeom prst="line">
              <a:avLst/>
            </a:prstGeom>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1336040" y="2760345"/>
              <a:ext cx="0" cy="395605"/>
            </a:xfrm>
            <a:prstGeom prst="line">
              <a:avLst/>
            </a:prstGeom>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1691640" y="2766060"/>
              <a:ext cx="0" cy="395605"/>
            </a:xfrm>
            <a:prstGeom prst="line">
              <a:avLst/>
            </a:prstGeom>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2086610" y="2752090"/>
              <a:ext cx="0" cy="395605"/>
            </a:xfrm>
            <a:prstGeom prst="line">
              <a:avLst/>
            </a:prstGeom>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a:off x="2518410" y="2757805"/>
              <a:ext cx="0" cy="395605"/>
            </a:xfrm>
            <a:prstGeom prst="line">
              <a:avLst/>
            </a:prstGeom>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2886710" y="2744470"/>
              <a:ext cx="0" cy="395605"/>
            </a:xfrm>
            <a:prstGeom prst="line">
              <a:avLst/>
            </a:prstGeom>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3255010" y="2750185"/>
              <a:ext cx="0" cy="395605"/>
            </a:xfrm>
            <a:prstGeom prst="line">
              <a:avLst/>
            </a:prstGeom>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715" y="219075"/>
              <a:ext cx="373380" cy="0"/>
            </a:xfrm>
            <a:prstGeom prst="line">
              <a:avLst/>
            </a:prstGeom>
          </p:spPr>
          <p:style>
            <a:lnRef idx="2">
              <a:schemeClr val="accent1"/>
            </a:lnRef>
            <a:fillRef idx="0">
              <a:schemeClr val="accent1"/>
            </a:fillRef>
            <a:effectRef idx="1">
              <a:schemeClr val="accent1"/>
            </a:effectRef>
            <a:fontRef idx="minor">
              <a:schemeClr val="tx1"/>
            </a:fontRef>
          </p:style>
        </p:cxnSp>
      </p:grpSp>
      <p:sp>
        <p:nvSpPr>
          <p:cNvPr id="21" name="Text Box 21"/>
          <p:cNvSpPr txBox="1"/>
          <p:nvPr/>
        </p:nvSpPr>
        <p:spPr>
          <a:xfrm>
            <a:off x="43815" y="3399095"/>
            <a:ext cx="594360" cy="373380"/>
          </a:xfrm>
          <a:prstGeom prst="rect">
            <a:avLst/>
          </a:prstGeom>
          <a:noFill/>
          <a:ln>
            <a:noFill/>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1400" b="1" dirty="0">
                <a:effectLst/>
                <a:latin typeface="Calibri"/>
                <a:ea typeface="ＭＳ 明朝"/>
                <a:cs typeface="Times New Roman"/>
              </a:rPr>
              <a:t>$1.25</a:t>
            </a:r>
            <a:endParaRPr lang="en-US" sz="1200" dirty="0">
              <a:effectLst/>
              <a:ea typeface="ＭＳ 明朝"/>
              <a:cs typeface="Times New Roman"/>
            </a:endParaRPr>
          </a:p>
        </p:txBody>
      </p:sp>
      <p:cxnSp>
        <p:nvCxnSpPr>
          <p:cNvPr id="22" name="Straight Connector 21"/>
          <p:cNvCxnSpPr/>
          <p:nvPr/>
        </p:nvCxnSpPr>
        <p:spPr>
          <a:xfrm>
            <a:off x="1116330" y="3545780"/>
            <a:ext cx="3039110" cy="0"/>
          </a:xfrm>
          <a:prstGeom prst="line">
            <a:avLst/>
          </a:prstGeom>
          <a:ln w="6350" cmpd="sng">
            <a:prstDash val="sysDash"/>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flipV="1">
            <a:off x="2719070" y="3533715"/>
            <a:ext cx="21590" cy="1080135"/>
          </a:xfrm>
          <a:prstGeom prst="line">
            <a:avLst/>
          </a:prstGeom>
          <a:ln w="6350" cmpd="sng">
            <a:prstDash val="sysDash"/>
          </a:ln>
        </p:spPr>
        <p:style>
          <a:lnRef idx="2">
            <a:schemeClr val="accent1"/>
          </a:lnRef>
          <a:fillRef idx="0">
            <a:schemeClr val="accent1"/>
          </a:fillRef>
          <a:effectRef idx="1">
            <a:schemeClr val="accent1"/>
          </a:effectRef>
          <a:fontRef idx="minor">
            <a:schemeClr val="tx1"/>
          </a:fontRef>
        </p:style>
      </p:cxnSp>
      <p:sp>
        <p:nvSpPr>
          <p:cNvPr id="24" name="Text Box 27"/>
          <p:cNvSpPr txBox="1"/>
          <p:nvPr/>
        </p:nvSpPr>
        <p:spPr>
          <a:xfrm>
            <a:off x="2577465" y="5145345"/>
            <a:ext cx="594360" cy="373380"/>
          </a:xfrm>
          <a:prstGeom prst="rect">
            <a:avLst/>
          </a:prstGeom>
          <a:noFill/>
          <a:ln>
            <a:noFill/>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1400" b="1">
                <a:effectLst/>
                <a:latin typeface="Calibri"/>
                <a:ea typeface="ＭＳ 明朝"/>
                <a:cs typeface="Times New Roman"/>
              </a:rPr>
              <a:t>25</a:t>
            </a:r>
            <a:endParaRPr lang="en-US" sz="1200">
              <a:effectLst/>
              <a:ea typeface="ＭＳ 明朝"/>
              <a:cs typeface="Times New Roman"/>
            </a:endParaRPr>
          </a:p>
        </p:txBody>
      </p:sp>
      <p:cxnSp>
        <p:nvCxnSpPr>
          <p:cNvPr id="25" name="Straight Connector 24"/>
          <p:cNvCxnSpPr/>
          <p:nvPr/>
        </p:nvCxnSpPr>
        <p:spPr>
          <a:xfrm flipH="1">
            <a:off x="2039910" y="2649039"/>
            <a:ext cx="1570990" cy="1570990"/>
          </a:xfrm>
          <a:prstGeom prst="line">
            <a:avLst/>
          </a:prstGeom>
          <a:ln w="57150" cmpd="sng">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flipH="1" flipV="1">
            <a:off x="3529410" y="3559045"/>
            <a:ext cx="21590" cy="1080135"/>
          </a:xfrm>
          <a:prstGeom prst="line">
            <a:avLst/>
          </a:prstGeom>
          <a:ln w="6350" cmpd="sng">
            <a:prstDash val="sysDash"/>
          </a:ln>
        </p:spPr>
        <p:style>
          <a:lnRef idx="2">
            <a:schemeClr val="accent1"/>
          </a:lnRef>
          <a:fillRef idx="0">
            <a:schemeClr val="accent1"/>
          </a:fillRef>
          <a:effectRef idx="1">
            <a:schemeClr val="accent1"/>
          </a:effectRef>
          <a:fontRef idx="minor">
            <a:schemeClr val="tx1"/>
          </a:fontRef>
        </p:style>
      </p:cxnSp>
      <p:sp>
        <p:nvSpPr>
          <p:cNvPr id="30" name="Text Box 28"/>
          <p:cNvSpPr txBox="1"/>
          <p:nvPr/>
        </p:nvSpPr>
        <p:spPr>
          <a:xfrm>
            <a:off x="3376767" y="5136089"/>
            <a:ext cx="594360" cy="373380"/>
          </a:xfrm>
          <a:prstGeom prst="rect">
            <a:avLst/>
          </a:prstGeom>
          <a:noFill/>
          <a:ln>
            <a:noFill/>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1400" b="1" dirty="0" smtClean="0">
                <a:latin typeface="Calibri"/>
                <a:ea typeface="ＭＳ 明朝"/>
                <a:cs typeface="Times New Roman"/>
              </a:rPr>
              <a:t>35</a:t>
            </a:r>
            <a:endParaRPr lang="en-US" sz="1200" dirty="0">
              <a:effectLst/>
              <a:ea typeface="ＭＳ 明朝"/>
              <a:cs typeface="Times New Roman"/>
            </a:endParaRPr>
          </a:p>
        </p:txBody>
      </p:sp>
      <p:sp>
        <p:nvSpPr>
          <p:cNvPr id="32" name="Notched Right Arrow 31"/>
          <p:cNvSpPr/>
          <p:nvPr/>
        </p:nvSpPr>
        <p:spPr>
          <a:xfrm>
            <a:off x="3286303" y="3089494"/>
            <a:ext cx="373380" cy="167005"/>
          </a:xfrm>
          <a:prstGeom prst="notchedRightArrow">
            <a:avLst/>
          </a:prstGeom>
          <a:solidFill>
            <a:schemeClr val="bg1"/>
          </a:solidFill>
          <a:ln w="1905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3" name="Notched Right Arrow 32"/>
          <p:cNvSpPr/>
          <p:nvPr/>
        </p:nvSpPr>
        <p:spPr>
          <a:xfrm>
            <a:off x="2449382" y="3919927"/>
            <a:ext cx="373380" cy="167005"/>
          </a:xfrm>
          <a:prstGeom prst="notchedRightArrow">
            <a:avLst/>
          </a:prstGeom>
          <a:solidFill>
            <a:schemeClr val="bg1"/>
          </a:solidFill>
          <a:ln w="1905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40" name="TextBox 39"/>
          <p:cNvSpPr txBox="1"/>
          <p:nvPr/>
        </p:nvSpPr>
        <p:spPr>
          <a:xfrm>
            <a:off x="3651320" y="2159653"/>
            <a:ext cx="510780" cy="461665"/>
          </a:xfrm>
          <a:prstGeom prst="rect">
            <a:avLst/>
          </a:prstGeom>
          <a:noFill/>
        </p:spPr>
        <p:txBody>
          <a:bodyPr wrap="square" rtlCol="0">
            <a:spAutoFit/>
          </a:bodyPr>
          <a:lstStyle/>
          <a:p>
            <a:r>
              <a:rPr lang="en-US" sz="2400" b="1" dirty="0"/>
              <a:t>S</a:t>
            </a:r>
          </a:p>
        </p:txBody>
      </p:sp>
      <p:sp>
        <p:nvSpPr>
          <p:cNvPr id="44" name="Text Box 84"/>
          <p:cNvSpPr txBox="1"/>
          <p:nvPr/>
        </p:nvSpPr>
        <p:spPr>
          <a:xfrm>
            <a:off x="5579101" y="4249408"/>
            <a:ext cx="2940437" cy="1982439"/>
          </a:xfrm>
          <a:prstGeom prst="rect">
            <a:avLst/>
          </a:prstGeom>
          <a:noFill/>
          <a:ln>
            <a:noFill/>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2800" dirty="0" smtClean="0">
                <a:effectLst/>
                <a:ea typeface="ＭＳ 明朝"/>
                <a:cs typeface="Times New Roman"/>
              </a:rPr>
              <a:t>What would happen if </a:t>
            </a:r>
            <a:r>
              <a:rPr lang="en-US" sz="2800" dirty="0" smtClean="0">
                <a:ea typeface="ＭＳ 明朝"/>
                <a:cs typeface="Times New Roman"/>
              </a:rPr>
              <a:t>the company improved their processing speed</a:t>
            </a:r>
            <a:r>
              <a:rPr lang="en-US" sz="2800" dirty="0" smtClean="0">
                <a:effectLst/>
                <a:ea typeface="ＭＳ 明朝"/>
                <a:cs typeface="Times New Roman"/>
              </a:rPr>
              <a:t>?</a:t>
            </a:r>
            <a:endParaRPr lang="en-US" sz="2800" dirty="0">
              <a:effectLst/>
              <a:ea typeface="ＭＳ 明朝"/>
              <a:cs typeface="Times New Roman"/>
            </a:endParaRPr>
          </a:p>
        </p:txBody>
      </p:sp>
      <p:sp>
        <p:nvSpPr>
          <p:cNvPr id="47" name="Text Box 84"/>
          <p:cNvSpPr txBox="1"/>
          <p:nvPr/>
        </p:nvSpPr>
        <p:spPr>
          <a:xfrm>
            <a:off x="166204" y="5770799"/>
            <a:ext cx="5300524" cy="690286"/>
          </a:xfrm>
          <a:prstGeom prst="rect">
            <a:avLst/>
          </a:prstGeom>
          <a:noFill/>
          <a:ln>
            <a:solidFill>
              <a:schemeClr val="tx1"/>
            </a:solidFill>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2800" dirty="0" smtClean="0">
                <a:ea typeface="ＭＳ 明朝"/>
                <a:cs typeface="Times New Roman"/>
              </a:rPr>
              <a:t>More</a:t>
            </a:r>
            <a:r>
              <a:rPr lang="en-US" sz="2800" dirty="0" smtClean="0">
                <a:effectLst/>
                <a:ea typeface="ＭＳ 明朝"/>
                <a:cs typeface="Times New Roman"/>
              </a:rPr>
              <a:t> coffee is supplied at $1.25</a:t>
            </a:r>
            <a:endParaRPr lang="en-US" sz="2800" dirty="0">
              <a:effectLst/>
              <a:ea typeface="ＭＳ 明朝"/>
              <a:cs typeface="Times New Roman"/>
            </a:endParaRPr>
          </a:p>
        </p:txBody>
      </p:sp>
      <p:sp>
        <p:nvSpPr>
          <p:cNvPr id="43" name="TextBox 42"/>
          <p:cNvSpPr txBox="1"/>
          <p:nvPr/>
        </p:nvSpPr>
        <p:spPr>
          <a:xfrm>
            <a:off x="538684" y="940159"/>
            <a:ext cx="614271" cy="1107996"/>
          </a:xfrm>
          <a:prstGeom prst="rect">
            <a:avLst/>
          </a:prstGeom>
          <a:noFill/>
        </p:spPr>
        <p:txBody>
          <a:bodyPr wrap="none" rtlCol="0">
            <a:spAutoFit/>
          </a:bodyPr>
          <a:lstStyle/>
          <a:p>
            <a:r>
              <a:rPr lang="en-US" sz="6600" b="1" dirty="0" smtClean="0">
                <a:solidFill>
                  <a:srgbClr val="00B050"/>
                </a:solidFill>
              </a:rPr>
              <a:t>$</a:t>
            </a:r>
            <a:endParaRPr lang="en-US" b="1" dirty="0">
              <a:solidFill>
                <a:srgbClr val="00B050"/>
              </a:solidFill>
            </a:endParaRPr>
          </a:p>
        </p:txBody>
      </p:sp>
      <p:grpSp>
        <p:nvGrpSpPr>
          <p:cNvPr id="45" name="Group 44"/>
          <p:cNvGrpSpPr/>
          <p:nvPr/>
        </p:nvGrpSpPr>
        <p:grpSpPr>
          <a:xfrm>
            <a:off x="4339262" y="4123552"/>
            <a:ext cx="938751" cy="1409657"/>
            <a:chOff x="4337726" y="4299568"/>
            <a:chExt cx="938751" cy="1409657"/>
          </a:xfrm>
        </p:grpSpPr>
        <p:pic>
          <p:nvPicPr>
            <p:cNvPr id="46" name="Picture 4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37726" y="4299568"/>
              <a:ext cx="938751" cy="1219157"/>
            </a:xfrm>
            <a:prstGeom prst="rect">
              <a:avLst/>
            </a:prstGeom>
          </p:spPr>
        </p:pic>
        <p:sp>
          <p:nvSpPr>
            <p:cNvPr id="51" name="Text Box 27"/>
            <p:cNvSpPr txBox="1"/>
            <p:nvPr/>
          </p:nvSpPr>
          <p:spPr>
            <a:xfrm>
              <a:off x="4539615" y="5335845"/>
              <a:ext cx="594360" cy="373380"/>
            </a:xfrm>
            <a:prstGeom prst="rect">
              <a:avLst/>
            </a:prstGeom>
            <a:noFill/>
            <a:ln>
              <a:noFill/>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1400" b="1" dirty="0" smtClean="0">
                  <a:latin typeface="Calibri"/>
                  <a:ea typeface="ＭＳ 明朝"/>
                  <a:cs typeface="Times New Roman"/>
                </a:rPr>
                <a:t>QTY</a:t>
              </a:r>
              <a:endParaRPr lang="en-US" sz="1200" dirty="0">
                <a:effectLst/>
                <a:ea typeface="ＭＳ 明朝"/>
                <a:cs typeface="Times New Roman"/>
              </a:endParaRPr>
            </a:p>
          </p:txBody>
        </p:sp>
      </p:grpSp>
      <p:pic>
        <p:nvPicPr>
          <p:cNvPr id="29" name="Picture 2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17341" y="2249279"/>
            <a:ext cx="2500161" cy="2000129"/>
          </a:xfrm>
          <a:prstGeom prst="rect">
            <a:avLst/>
          </a:prstGeom>
        </p:spPr>
      </p:pic>
    </p:spTree>
    <p:extLst>
      <p:ext uri="{BB962C8B-B14F-4D97-AF65-F5344CB8AC3E}">
        <p14:creationId xmlns:p14="http://schemas.microsoft.com/office/powerpoint/2010/main" val="440310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dissolve">
                                      <p:cBhvr>
                                        <p:cTn id="7" dur="500"/>
                                        <p:tgtEl>
                                          <p:spTgt spid="4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dissolv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fade">
                                      <p:cBhvr>
                                        <p:cTn id="15" dur="500"/>
                                        <p:tgtEl>
                                          <p:spTgt spid="29"/>
                                        </p:tgtEl>
                                      </p:cBhvr>
                                    </p:animEffect>
                                  </p:childTnLst>
                                </p:cTn>
                              </p:par>
                              <p:par>
                                <p:cTn id="16" presetID="9" presetClass="entr" presetSubtype="0" fill="hold" grpId="0" nodeType="withEffect">
                                  <p:stCondLst>
                                    <p:cond delay="0"/>
                                  </p:stCondLst>
                                  <p:iterate type="wd">
                                    <p:tmPct val="10000"/>
                                  </p:iterate>
                                  <p:childTnLst>
                                    <p:set>
                                      <p:cBhvr>
                                        <p:cTn id="17" dur="1" fill="hold">
                                          <p:stCondLst>
                                            <p:cond delay="0"/>
                                          </p:stCondLst>
                                        </p:cTn>
                                        <p:tgtEl>
                                          <p:spTgt spid="44"/>
                                        </p:tgtEl>
                                        <p:attrNameLst>
                                          <p:attrName>style.visibility</p:attrName>
                                        </p:attrNameLst>
                                      </p:cBhvr>
                                      <p:to>
                                        <p:strVal val="visible"/>
                                      </p:to>
                                    </p:set>
                                    <p:animEffect transition="in" filter="dissolve">
                                      <p:cBhvr>
                                        <p:cTn id="18" dur="1000"/>
                                        <p:tgtEl>
                                          <p:spTgt spid="44"/>
                                        </p:tgtEl>
                                      </p:cBhvr>
                                    </p:animEffect>
                                  </p:childTnLst>
                                </p:cTn>
                              </p:par>
                            </p:childTnLst>
                          </p:cTn>
                        </p:par>
                      </p:childTnLst>
                    </p:cTn>
                  </p:par>
                  <p:par>
                    <p:cTn id="19" fill="hold">
                      <p:stCondLst>
                        <p:cond delay="indefinite"/>
                      </p:stCondLst>
                      <p:childTnLst>
                        <p:par>
                          <p:cTn id="20" fill="hold">
                            <p:stCondLst>
                              <p:cond delay="0"/>
                            </p:stCondLst>
                            <p:childTnLst>
                              <p:par>
                                <p:cTn id="21" presetID="0" presetClass="path" presetSubtype="0" accel="50000" decel="50000" fill="hold" nodeType="clickEffect">
                                  <p:stCondLst>
                                    <p:cond delay="0"/>
                                  </p:stCondLst>
                                  <p:childTnLst>
                                    <p:animMotion origin="layout" path="M 1.96109E-6 -3.12818E-6 L 0.0436 0.06594 " pathEditMode="relative" rAng="0" ptsTypes="AA">
                                      <p:cBhvr>
                                        <p:cTn id="22" dur="1000" fill="hold"/>
                                        <p:tgtEl>
                                          <p:spTgt spid="26"/>
                                        </p:tgtEl>
                                        <p:attrNameLst>
                                          <p:attrName>ppt_x</p:attrName>
                                          <p:attrName>ppt_y</p:attrName>
                                        </p:attrNameLst>
                                      </p:cBhvr>
                                      <p:rCtr x="2171" y="3286"/>
                                    </p:animMotion>
                                  </p:childTnLst>
                                </p:cTn>
                              </p:par>
                              <p:par>
                                <p:cTn id="23" presetID="22" presetClass="entr" presetSubtype="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left)">
                                      <p:cBhvr>
                                        <p:cTn id="25" dur="500"/>
                                        <p:tgtEl>
                                          <p:spTgt spid="32"/>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wipe(left)">
                                      <p:cBhvr>
                                        <p:cTn id="28" dur="500"/>
                                        <p:tgtEl>
                                          <p:spTgt spid="33"/>
                                        </p:tgtEl>
                                      </p:cBhvr>
                                    </p:animEffect>
                                  </p:childTnLst>
                                </p:cTn>
                              </p:par>
                            </p:childTnLst>
                          </p:cTn>
                        </p:par>
                        <p:par>
                          <p:cTn id="29" fill="hold">
                            <p:stCondLst>
                              <p:cond delay="1000"/>
                            </p:stCondLst>
                            <p:childTnLst>
                              <p:par>
                                <p:cTn id="30" presetID="9" presetClass="entr" presetSubtype="0" fill="hold" nodeType="after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dissolve">
                                      <p:cBhvr>
                                        <p:cTn id="32" dur="500"/>
                                        <p:tgtEl>
                                          <p:spTgt spid="28"/>
                                        </p:tgtEl>
                                      </p:cBhvr>
                                    </p:animEffect>
                                  </p:childTnLst>
                                </p:cTn>
                              </p:par>
                              <p:par>
                                <p:cTn id="33" presetID="9" presetClass="entr" presetSubtype="0" fill="hold" grpId="0" nodeType="with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dissolve">
                                      <p:cBhvr>
                                        <p:cTn id="35" dur="500"/>
                                        <p:tgtEl>
                                          <p:spTgt spid="30"/>
                                        </p:tgtEl>
                                      </p:cBhvr>
                                    </p:animEffect>
                                  </p:childTnLst>
                                </p:cTn>
                              </p:par>
                            </p:childTnLst>
                          </p:cTn>
                        </p:par>
                        <p:par>
                          <p:cTn id="36" fill="hold">
                            <p:stCondLst>
                              <p:cond delay="1500"/>
                            </p:stCondLst>
                            <p:childTnLst>
                              <p:par>
                                <p:cTn id="37" presetID="9" presetClass="entr" presetSubtype="0" fill="hold" grpId="0" nodeType="afterEffect">
                                  <p:stCondLst>
                                    <p:cond delay="500"/>
                                  </p:stCondLst>
                                  <p:iterate type="lt">
                                    <p:tmPct val="10000"/>
                                  </p:iterate>
                                  <p:childTnLst>
                                    <p:set>
                                      <p:cBhvr>
                                        <p:cTn id="38" dur="1" fill="hold">
                                          <p:stCondLst>
                                            <p:cond delay="0"/>
                                          </p:stCondLst>
                                        </p:cTn>
                                        <p:tgtEl>
                                          <p:spTgt spid="47"/>
                                        </p:tgtEl>
                                        <p:attrNameLst>
                                          <p:attrName>style.visibility</p:attrName>
                                        </p:attrNameLst>
                                      </p:cBhvr>
                                      <p:to>
                                        <p:strVal val="visible"/>
                                      </p:to>
                                    </p:set>
                                    <p:animEffect transition="in" filter="dissolve">
                                      <p:cBhvr>
                                        <p:cTn id="39"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2" grpId="0"/>
      <p:bldP spid="30" grpId="0"/>
      <p:bldP spid="32" grpId="0" animBg="1"/>
      <p:bldP spid="33" grpId="0" animBg="1"/>
      <p:bldP spid="44" grpId="0"/>
      <p:bldP spid="4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Straight Connector 25"/>
          <p:cNvCxnSpPr/>
          <p:nvPr/>
        </p:nvCxnSpPr>
        <p:spPr>
          <a:xfrm flipH="1">
            <a:off x="2060668" y="2626391"/>
            <a:ext cx="1570990" cy="1570990"/>
          </a:xfrm>
          <a:prstGeom prst="line">
            <a:avLst/>
          </a:prstGeom>
          <a:ln w="57150" cmpd="sng">
            <a:solidFill>
              <a:srgbClr val="FF7365"/>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z="4800" b="1" dirty="0" smtClean="0"/>
              <a:t>SHIFTS</a:t>
            </a:r>
            <a:r>
              <a:rPr lang="en-US" dirty="0" smtClean="0"/>
              <a:t> in the Supply Curve</a:t>
            </a:r>
            <a:endParaRPr lang="en-US" dirty="0"/>
          </a:p>
        </p:txBody>
      </p:sp>
      <p:grpSp>
        <p:nvGrpSpPr>
          <p:cNvPr id="4" name="Group 3"/>
          <p:cNvGrpSpPr/>
          <p:nvPr/>
        </p:nvGrpSpPr>
        <p:grpSpPr>
          <a:xfrm>
            <a:off x="653415" y="2000825"/>
            <a:ext cx="3740150" cy="3161665"/>
            <a:chOff x="0" y="0"/>
            <a:chExt cx="3740150" cy="3161665"/>
          </a:xfrm>
        </p:grpSpPr>
        <p:cxnSp>
          <p:nvCxnSpPr>
            <p:cNvPr id="5" name="Straight Connector 4"/>
            <p:cNvCxnSpPr/>
            <p:nvPr/>
          </p:nvCxnSpPr>
          <p:spPr>
            <a:xfrm>
              <a:off x="200025" y="0"/>
              <a:ext cx="0" cy="2943860"/>
            </a:xfrm>
            <a:prstGeom prst="line">
              <a:avLst/>
            </a:prstGeom>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a:off x="203200" y="2940685"/>
              <a:ext cx="353695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0" y="2461895"/>
              <a:ext cx="37338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0" y="1995805"/>
              <a:ext cx="37338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0" y="1544955"/>
              <a:ext cx="37338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0" y="1078865"/>
              <a:ext cx="37338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0" y="600075"/>
              <a:ext cx="37338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588010" y="2755900"/>
              <a:ext cx="0" cy="395605"/>
            </a:xfrm>
            <a:prstGeom prst="line">
              <a:avLst/>
            </a:prstGeom>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956310" y="2761615"/>
              <a:ext cx="0" cy="395605"/>
            </a:xfrm>
            <a:prstGeom prst="line">
              <a:avLst/>
            </a:prstGeom>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1336040" y="2760345"/>
              <a:ext cx="0" cy="395605"/>
            </a:xfrm>
            <a:prstGeom prst="line">
              <a:avLst/>
            </a:prstGeom>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1691640" y="2766060"/>
              <a:ext cx="0" cy="395605"/>
            </a:xfrm>
            <a:prstGeom prst="line">
              <a:avLst/>
            </a:prstGeom>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2086610" y="2752090"/>
              <a:ext cx="0" cy="395605"/>
            </a:xfrm>
            <a:prstGeom prst="line">
              <a:avLst/>
            </a:prstGeom>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a:off x="2518410" y="2757805"/>
              <a:ext cx="0" cy="395605"/>
            </a:xfrm>
            <a:prstGeom prst="line">
              <a:avLst/>
            </a:prstGeom>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2886710" y="2744470"/>
              <a:ext cx="0" cy="395605"/>
            </a:xfrm>
            <a:prstGeom prst="line">
              <a:avLst/>
            </a:prstGeom>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3255010" y="2750185"/>
              <a:ext cx="0" cy="395605"/>
            </a:xfrm>
            <a:prstGeom prst="line">
              <a:avLst/>
            </a:prstGeom>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715" y="219075"/>
              <a:ext cx="373380" cy="0"/>
            </a:xfrm>
            <a:prstGeom prst="line">
              <a:avLst/>
            </a:prstGeom>
          </p:spPr>
          <p:style>
            <a:lnRef idx="2">
              <a:schemeClr val="accent1"/>
            </a:lnRef>
            <a:fillRef idx="0">
              <a:schemeClr val="accent1"/>
            </a:fillRef>
            <a:effectRef idx="1">
              <a:schemeClr val="accent1"/>
            </a:effectRef>
            <a:fontRef idx="minor">
              <a:schemeClr val="tx1"/>
            </a:fontRef>
          </p:style>
        </p:cxnSp>
      </p:grpSp>
      <p:sp>
        <p:nvSpPr>
          <p:cNvPr id="21" name="Text Box 21"/>
          <p:cNvSpPr txBox="1"/>
          <p:nvPr/>
        </p:nvSpPr>
        <p:spPr>
          <a:xfrm>
            <a:off x="43815" y="3399095"/>
            <a:ext cx="594360" cy="373380"/>
          </a:xfrm>
          <a:prstGeom prst="rect">
            <a:avLst/>
          </a:prstGeom>
          <a:noFill/>
          <a:ln>
            <a:noFill/>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1400" b="1" dirty="0">
                <a:effectLst/>
                <a:latin typeface="Calibri"/>
                <a:ea typeface="ＭＳ 明朝"/>
                <a:cs typeface="Times New Roman"/>
              </a:rPr>
              <a:t>$1.25</a:t>
            </a:r>
            <a:endParaRPr lang="en-US" sz="1200" dirty="0">
              <a:effectLst/>
              <a:ea typeface="ＭＳ 明朝"/>
              <a:cs typeface="Times New Roman"/>
            </a:endParaRPr>
          </a:p>
        </p:txBody>
      </p:sp>
      <p:cxnSp>
        <p:nvCxnSpPr>
          <p:cNvPr id="22" name="Straight Connector 21"/>
          <p:cNvCxnSpPr/>
          <p:nvPr/>
        </p:nvCxnSpPr>
        <p:spPr>
          <a:xfrm>
            <a:off x="1116330" y="3545780"/>
            <a:ext cx="3039110" cy="0"/>
          </a:xfrm>
          <a:prstGeom prst="line">
            <a:avLst/>
          </a:prstGeom>
          <a:ln w="6350" cmpd="sng">
            <a:prstDash val="sysDash"/>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flipV="1">
            <a:off x="2719070" y="3533715"/>
            <a:ext cx="21590" cy="1080135"/>
          </a:xfrm>
          <a:prstGeom prst="line">
            <a:avLst/>
          </a:prstGeom>
          <a:ln w="6350" cmpd="sng">
            <a:prstDash val="sysDash"/>
          </a:ln>
        </p:spPr>
        <p:style>
          <a:lnRef idx="2">
            <a:schemeClr val="accent1"/>
          </a:lnRef>
          <a:fillRef idx="0">
            <a:schemeClr val="accent1"/>
          </a:fillRef>
          <a:effectRef idx="1">
            <a:schemeClr val="accent1"/>
          </a:effectRef>
          <a:fontRef idx="minor">
            <a:schemeClr val="tx1"/>
          </a:fontRef>
        </p:style>
      </p:cxnSp>
      <p:sp>
        <p:nvSpPr>
          <p:cNvPr id="24" name="Text Box 27"/>
          <p:cNvSpPr txBox="1"/>
          <p:nvPr/>
        </p:nvSpPr>
        <p:spPr>
          <a:xfrm>
            <a:off x="2577465" y="5145345"/>
            <a:ext cx="594360" cy="373380"/>
          </a:xfrm>
          <a:prstGeom prst="rect">
            <a:avLst/>
          </a:prstGeom>
          <a:noFill/>
          <a:ln>
            <a:noFill/>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1400" b="1">
                <a:effectLst/>
                <a:latin typeface="Calibri"/>
                <a:ea typeface="ＭＳ 明朝"/>
                <a:cs typeface="Times New Roman"/>
              </a:rPr>
              <a:t>25</a:t>
            </a:r>
            <a:endParaRPr lang="en-US" sz="1200">
              <a:effectLst/>
              <a:ea typeface="ＭＳ 明朝"/>
              <a:cs typeface="Times New Roman"/>
            </a:endParaRPr>
          </a:p>
        </p:txBody>
      </p:sp>
      <p:cxnSp>
        <p:nvCxnSpPr>
          <p:cNvPr id="25" name="Straight Connector 24"/>
          <p:cNvCxnSpPr/>
          <p:nvPr/>
        </p:nvCxnSpPr>
        <p:spPr>
          <a:xfrm flipH="1">
            <a:off x="2039910" y="2649039"/>
            <a:ext cx="1570990" cy="1570990"/>
          </a:xfrm>
          <a:prstGeom prst="line">
            <a:avLst/>
          </a:prstGeom>
          <a:ln w="57150" cmpd="sng">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flipH="1" flipV="1">
            <a:off x="3529410" y="3559045"/>
            <a:ext cx="21590" cy="1080135"/>
          </a:xfrm>
          <a:prstGeom prst="line">
            <a:avLst/>
          </a:prstGeom>
          <a:ln w="6350" cmpd="sng">
            <a:prstDash val="sysDash"/>
          </a:ln>
        </p:spPr>
        <p:style>
          <a:lnRef idx="2">
            <a:schemeClr val="accent1"/>
          </a:lnRef>
          <a:fillRef idx="0">
            <a:schemeClr val="accent1"/>
          </a:fillRef>
          <a:effectRef idx="1">
            <a:schemeClr val="accent1"/>
          </a:effectRef>
          <a:fontRef idx="minor">
            <a:schemeClr val="tx1"/>
          </a:fontRef>
        </p:style>
      </p:cxnSp>
      <p:sp>
        <p:nvSpPr>
          <p:cNvPr id="30" name="Text Box 28"/>
          <p:cNvSpPr txBox="1"/>
          <p:nvPr/>
        </p:nvSpPr>
        <p:spPr>
          <a:xfrm>
            <a:off x="3376767" y="5136089"/>
            <a:ext cx="594360" cy="373380"/>
          </a:xfrm>
          <a:prstGeom prst="rect">
            <a:avLst/>
          </a:prstGeom>
          <a:noFill/>
          <a:ln>
            <a:noFill/>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1400" b="1" dirty="0" smtClean="0">
                <a:latin typeface="Calibri"/>
                <a:ea typeface="ＭＳ 明朝"/>
                <a:cs typeface="Times New Roman"/>
              </a:rPr>
              <a:t>35</a:t>
            </a:r>
            <a:endParaRPr lang="en-US" sz="1200" dirty="0">
              <a:effectLst/>
              <a:ea typeface="ＭＳ 明朝"/>
              <a:cs typeface="Times New Roman"/>
            </a:endParaRPr>
          </a:p>
        </p:txBody>
      </p:sp>
      <p:sp>
        <p:nvSpPr>
          <p:cNvPr id="32" name="Notched Right Arrow 31"/>
          <p:cNvSpPr/>
          <p:nvPr/>
        </p:nvSpPr>
        <p:spPr>
          <a:xfrm>
            <a:off x="3286303" y="3089494"/>
            <a:ext cx="373380" cy="167005"/>
          </a:xfrm>
          <a:prstGeom prst="notchedRightArrow">
            <a:avLst/>
          </a:prstGeom>
          <a:solidFill>
            <a:schemeClr val="bg1"/>
          </a:solidFill>
          <a:ln w="1905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3" name="Notched Right Arrow 32"/>
          <p:cNvSpPr/>
          <p:nvPr/>
        </p:nvSpPr>
        <p:spPr>
          <a:xfrm>
            <a:off x="2449382" y="3919927"/>
            <a:ext cx="373380" cy="167005"/>
          </a:xfrm>
          <a:prstGeom prst="notchedRightArrow">
            <a:avLst/>
          </a:prstGeom>
          <a:solidFill>
            <a:schemeClr val="bg1"/>
          </a:solidFill>
          <a:ln w="1905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40" name="TextBox 39"/>
          <p:cNvSpPr txBox="1"/>
          <p:nvPr/>
        </p:nvSpPr>
        <p:spPr>
          <a:xfrm>
            <a:off x="3651320" y="2159653"/>
            <a:ext cx="510780" cy="461665"/>
          </a:xfrm>
          <a:prstGeom prst="rect">
            <a:avLst/>
          </a:prstGeom>
          <a:noFill/>
        </p:spPr>
        <p:txBody>
          <a:bodyPr wrap="square" rtlCol="0">
            <a:spAutoFit/>
          </a:bodyPr>
          <a:lstStyle/>
          <a:p>
            <a:r>
              <a:rPr lang="en-US" sz="2400" b="1" dirty="0"/>
              <a:t>S</a:t>
            </a:r>
          </a:p>
        </p:txBody>
      </p:sp>
      <p:sp>
        <p:nvSpPr>
          <p:cNvPr id="44" name="Text Box 84"/>
          <p:cNvSpPr txBox="1"/>
          <p:nvPr/>
        </p:nvSpPr>
        <p:spPr>
          <a:xfrm>
            <a:off x="5590971" y="4581773"/>
            <a:ext cx="2940437" cy="1982439"/>
          </a:xfrm>
          <a:prstGeom prst="rect">
            <a:avLst/>
          </a:prstGeom>
          <a:noFill/>
          <a:ln>
            <a:noFill/>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2800" dirty="0" smtClean="0">
                <a:effectLst/>
                <a:ea typeface="ＭＳ 明朝"/>
                <a:cs typeface="Times New Roman"/>
              </a:rPr>
              <a:t>What would happen if </a:t>
            </a:r>
            <a:r>
              <a:rPr lang="en-US" sz="2800" dirty="0" smtClean="0">
                <a:ea typeface="ＭＳ 明朝"/>
                <a:cs typeface="Times New Roman"/>
              </a:rPr>
              <a:t>the gov’t gave the company $1 m in grants</a:t>
            </a:r>
            <a:r>
              <a:rPr lang="en-US" sz="2800" dirty="0" smtClean="0">
                <a:effectLst/>
                <a:ea typeface="ＭＳ 明朝"/>
                <a:cs typeface="Times New Roman"/>
              </a:rPr>
              <a:t>?</a:t>
            </a:r>
            <a:endParaRPr lang="en-US" sz="2800" dirty="0">
              <a:effectLst/>
              <a:ea typeface="ＭＳ 明朝"/>
              <a:cs typeface="Times New Roman"/>
            </a:endParaRPr>
          </a:p>
        </p:txBody>
      </p:sp>
      <p:sp>
        <p:nvSpPr>
          <p:cNvPr id="47" name="Text Box 84"/>
          <p:cNvSpPr txBox="1"/>
          <p:nvPr/>
        </p:nvSpPr>
        <p:spPr>
          <a:xfrm>
            <a:off x="166204" y="5770799"/>
            <a:ext cx="5300524" cy="690286"/>
          </a:xfrm>
          <a:prstGeom prst="rect">
            <a:avLst/>
          </a:prstGeom>
          <a:noFill/>
          <a:ln>
            <a:solidFill>
              <a:schemeClr val="tx1"/>
            </a:solidFill>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2800" dirty="0" smtClean="0">
                <a:ea typeface="ＭＳ 明朝"/>
                <a:cs typeface="Times New Roman"/>
              </a:rPr>
              <a:t>More</a:t>
            </a:r>
            <a:r>
              <a:rPr lang="en-US" sz="2800" dirty="0" smtClean="0">
                <a:effectLst/>
                <a:ea typeface="ＭＳ 明朝"/>
                <a:cs typeface="Times New Roman"/>
              </a:rPr>
              <a:t> coffee is supplied at $1.25</a:t>
            </a:r>
            <a:endParaRPr lang="en-US" sz="2800" dirty="0">
              <a:effectLst/>
              <a:ea typeface="ＭＳ 明朝"/>
              <a:cs typeface="Times New Roman"/>
            </a:endParaRPr>
          </a:p>
        </p:txBody>
      </p:sp>
      <p:sp>
        <p:nvSpPr>
          <p:cNvPr id="45" name="Rectangle 44"/>
          <p:cNvSpPr/>
          <p:nvPr/>
        </p:nvSpPr>
        <p:spPr>
          <a:xfrm>
            <a:off x="5177374" y="2006380"/>
            <a:ext cx="3451215" cy="731164"/>
          </a:xfrm>
          <a:prstGeom prst="rect">
            <a:avLst/>
          </a:prstGeom>
          <a:solidFill>
            <a:srgbClr val="3366FF"/>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7" name="Group 26"/>
          <p:cNvGrpSpPr/>
          <p:nvPr/>
        </p:nvGrpSpPr>
        <p:grpSpPr>
          <a:xfrm>
            <a:off x="5149218" y="1270127"/>
            <a:ext cx="3478825" cy="1384584"/>
            <a:chOff x="5149218" y="1270127"/>
            <a:chExt cx="3478825" cy="1384584"/>
          </a:xfrm>
        </p:grpSpPr>
        <p:sp>
          <p:nvSpPr>
            <p:cNvPr id="43" name="Rectangle 42"/>
            <p:cNvSpPr/>
            <p:nvPr/>
          </p:nvSpPr>
          <p:spPr>
            <a:xfrm>
              <a:off x="5176828" y="1339160"/>
              <a:ext cx="3451215" cy="655031"/>
            </a:xfrm>
            <a:prstGeom prst="rect">
              <a:avLst/>
            </a:prstGeom>
            <a:solidFill>
              <a:srgbClr val="FFFF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Text Box 70"/>
            <p:cNvSpPr txBox="1"/>
            <p:nvPr/>
          </p:nvSpPr>
          <p:spPr>
            <a:xfrm>
              <a:off x="5163571" y="1978765"/>
              <a:ext cx="3367253" cy="675946"/>
            </a:xfrm>
            <a:prstGeom prst="rect">
              <a:avLst/>
            </a:prstGeom>
            <a:noFill/>
            <a:ln>
              <a:noFill/>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4000" b="1" dirty="0" smtClean="0">
                  <a:solidFill>
                    <a:schemeClr val="bg1"/>
                  </a:solidFill>
                  <a:effectLst/>
                  <a:latin typeface="Calibri"/>
                  <a:ea typeface="ＭＳ 明朝"/>
                  <a:cs typeface="Times New Roman"/>
                </a:rPr>
                <a:t>Subsidies</a:t>
              </a:r>
              <a:endParaRPr lang="en-US" sz="4000" dirty="0">
                <a:solidFill>
                  <a:schemeClr val="bg1"/>
                </a:solidFill>
                <a:effectLst/>
                <a:ea typeface="ＭＳ 明朝"/>
                <a:cs typeface="Times New Roman"/>
              </a:endParaRPr>
            </a:p>
          </p:txBody>
        </p:sp>
        <p:sp>
          <p:nvSpPr>
            <p:cNvPr id="51" name="Text Box 70"/>
            <p:cNvSpPr txBox="1"/>
            <p:nvPr/>
          </p:nvSpPr>
          <p:spPr>
            <a:xfrm>
              <a:off x="5149218" y="1270127"/>
              <a:ext cx="3367253" cy="664714"/>
            </a:xfrm>
            <a:prstGeom prst="rect">
              <a:avLst/>
            </a:prstGeom>
            <a:noFill/>
            <a:ln>
              <a:noFill/>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4000" b="1" dirty="0" smtClean="0">
                  <a:effectLst/>
                  <a:latin typeface="Calibri"/>
                  <a:ea typeface="ＭＳ 明朝"/>
                  <a:cs typeface="Times New Roman"/>
                </a:rPr>
                <a:t>Government</a:t>
              </a:r>
              <a:endParaRPr lang="en-US" sz="4000" dirty="0">
                <a:effectLst/>
                <a:ea typeface="ＭＳ 明朝"/>
                <a:cs typeface="Times New Roman"/>
              </a:endParaRPr>
            </a:p>
          </p:txBody>
        </p:sp>
      </p:grpSp>
      <p:sp>
        <p:nvSpPr>
          <p:cNvPr id="52" name="TextBox 51"/>
          <p:cNvSpPr txBox="1"/>
          <p:nvPr/>
        </p:nvSpPr>
        <p:spPr>
          <a:xfrm>
            <a:off x="538684" y="940159"/>
            <a:ext cx="614271" cy="1107996"/>
          </a:xfrm>
          <a:prstGeom prst="rect">
            <a:avLst/>
          </a:prstGeom>
          <a:noFill/>
        </p:spPr>
        <p:txBody>
          <a:bodyPr wrap="none" rtlCol="0">
            <a:spAutoFit/>
          </a:bodyPr>
          <a:lstStyle/>
          <a:p>
            <a:r>
              <a:rPr lang="en-US" sz="6600" b="1" dirty="0" smtClean="0">
                <a:solidFill>
                  <a:srgbClr val="00B050"/>
                </a:solidFill>
              </a:rPr>
              <a:t>$</a:t>
            </a:r>
            <a:endParaRPr lang="en-US" b="1" dirty="0">
              <a:solidFill>
                <a:srgbClr val="00B050"/>
              </a:solidFill>
            </a:endParaRPr>
          </a:p>
        </p:txBody>
      </p:sp>
      <p:grpSp>
        <p:nvGrpSpPr>
          <p:cNvPr id="53" name="Group 52"/>
          <p:cNvGrpSpPr/>
          <p:nvPr/>
        </p:nvGrpSpPr>
        <p:grpSpPr>
          <a:xfrm>
            <a:off x="4339262" y="4123552"/>
            <a:ext cx="938751" cy="1409657"/>
            <a:chOff x="4337726" y="4299568"/>
            <a:chExt cx="938751" cy="1409657"/>
          </a:xfrm>
        </p:grpSpPr>
        <p:pic>
          <p:nvPicPr>
            <p:cNvPr id="54" name="Picture 5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37726" y="4299568"/>
              <a:ext cx="938751" cy="1219157"/>
            </a:xfrm>
            <a:prstGeom prst="rect">
              <a:avLst/>
            </a:prstGeom>
          </p:spPr>
        </p:pic>
        <p:sp>
          <p:nvSpPr>
            <p:cNvPr id="55" name="Text Box 27"/>
            <p:cNvSpPr txBox="1"/>
            <p:nvPr/>
          </p:nvSpPr>
          <p:spPr>
            <a:xfrm>
              <a:off x="4539615" y="5335845"/>
              <a:ext cx="594360" cy="373380"/>
            </a:xfrm>
            <a:prstGeom prst="rect">
              <a:avLst/>
            </a:prstGeom>
            <a:noFill/>
            <a:ln>
              <a:noFill/>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1400" b="1" dirty="0" smtClean="0">
                  <a:latin typeface="Calibri"/>
                  <a:ea typeface="ＭＳ 明朝"/>
                  <a:cs typeface="Times New Roman"/>
                </a:rPr>
                <a:t>QTY</a:t>
              </a:r>
              <a:endParaRPr lang="en-US" sz="1200" dirty="0">
                <a:effectLst/>
                <a:ea typeface="ＭＳ 明朝"/>
                <a:cs typeface="Times New Roman"/>
              </a:endParaRPr>
            </a:p>
          </p:txBody>
        </p:sp>
      </p:gr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27934" y="2813534"/>
            <a:ext cx="1466510" cy="1856341"/>
          </a:xfrm>
          <a:prstGeom prst="rect">
            <a:avLst/>
          </a:prstGeom>
        </p:spPr>
      </p:pic>
    </p:spTree>
    <p:extLst>
      <p:ext uri="{BB962C8B-B14F-4D97-AF65-F5344CB8AC3E}">
        <p14:creationId xmlns:p14="http://schemas.microsoft.com/office/powerpoint/2010/main" val="894697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par>
                                <p:cTn id="13" presetID="9" presetClass="entr" presetSubtype="0" fill="hold" grpId="0" nodeType="withEffect">
                                  <p:stCondLst>
                                    <p:cond delay="0"/>
                                  </p:stCondLst>
                                  <p:iterate type="wd">
                                    <p:tmPct val="10000"/>
                                  </p:iterate>
                                  <p:childTnLst>
                                    <p:set>
                                      <p:cBhvr>
                                        <p:cTn id="14" dur="1" fill="hold">
                                          <p:stCondLst>
                                            <p:cond delay="0"/>
                                          </p:stCondLst>
                                        </p:cTn>
                                        <p:tgtEl>
                                          <p:spTgt spid="44"/>
                                        </p:tgtEl>
                                        <p:attrNameLst>
                                          <p:attrName>style.visibility</p:attrName>
                                        </p:attrNameLst>
                                      </p:cBhvr>
                                      <p:to>
                                        <p:strVal val="visible"/>
                                      </p:to>
                                    </p:set>
                                    <p:animEffect transition="in" filter="dissolve">
                                      <p:cBhvr>
                                        <p:cTn id="15" dur="1000"/>
                                        <p:tgtEl>
                                          <p:spTgt spid="44"/>
                                        </p:tgtEl>
                                      </p:cBhvr>
                                    </p:animEffect>
                                  </p:childTnLst>
                                </p:cTn>
                              </p:par>
                            </p:childTnLst>
                          </p:cTn>
                        </p:par>
                      </p:childTnLst>
                    </p:cTn>
                  </p:par>
                  <p:par>
                    <p:cTn id="16" fill="hold">
                      <p:stCondLst>
                        <p:cond delay="indefinite"/>
                      </p:stCondLst>
                      <p:childTnLst>
                        <p:par>
                          <p:cTn id="17" fill="hold">
                            <p:stCondLst>
                              <p:cond delay="0"/>
                            </p:stCondLst>
                            <p:childTnLst>
                              <p:par>
                                <p:cTn id="18" presetID="0" presetClass="path" presetSubtype="0" accel="50000" decel="50000" fill="hold" nodeType="clickEffect">
                                  <p:stCondLst>
                                    <p:cond delay="0"/>
                                  </p:stCondLst>
                                  <p:childTnLst>
                                    <p:animMotion origin="layout" path="M 1.96109E-6 -3.12818E-6 L 0.0436 0.06594 " pathEditMode="relative" rAng="0" ptsTypes="AA">
                                      <p:cBhvr>
                                        <p:cTn id="19" dur="1000" fill="hold"/>
                                        <p:tgtEl>
                                          <p:spTgt spid="26"/>
                                        </p:tgtEl>
                                        <p:attrNameLst>
                                          <p:attrName>ppt_x</p:attrName>
                                          <p:attrName>ppt_y</p:attrName>
                                        </p:attrNameLst>
                                      </p:cBhvr>
                                      <p:rCtr x="2171" y="3286"/>
                                    </p:animMotion>
                                  </p:childTnLst>
                                </p:cTn>
                              </p:par>
                              <p:par>
                                <p:cTn id="20" presetID="22" presetClass="entr" presetSubtype="8" fill="hold" grpId="0" nodeType="with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left)">
                                      <p:cBhvr>
                                        <p:cTn id="22" dur="500"/>
                                        <p:tgtEl>
                                          <p:spTgt spid="3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3"/>
                                        </p:tgtEl>
                                        <p:attrNameLst>
                                          <p:attrName>style.visibility</p:attrName>
                                        </p:attrNameLst>
                                      </p:cBhvr>
                                      <p:to>
                                        <p:strVal val="visible"/>
                                      </p:to>
                                    </p:set>
                                    <p:animEffect transition="in" filter="wipe(left)">
                                      <p:cBhvr>
                                        <p:cTn id="25" dur="500"/>
                                        <p:tgtEl>
                                          <p:spTgt spid="33"/>
                                        </p:tgtEl>
                                      </p:cBhvr>
                                    </p:animEffect>
                                  </p:childTnLst>
                                </p:cTn>
                              </p:par>
                            </p:childTnLst>
                          </p:cTn>
                        </p:par>
                        <p:par>
                          <p:cTn id="26" fill="hold">
                            <p:stCondLst>
                              <p:cond delay="1000"/>
                            </p:stCondLst>
                            <p:childTnLst>
                              <p:par>
                                <p:cTn id="27" presetID="9" presetClass="entr" presetSubtype="0" fill="hold" nodeType="after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dissolve">
                                      <p:cBhvr>
                                        <p:cTn id="29" dur="500"/>
                                        <p:tgtEl>
                                          <p:spTgt spid="28"/>
                                        </p:tgtEl>
                                      </p:cBhvr>
                                    </p:animEffect>
                                  </p:childTnLst>
                                </p:cTn>
                              </p:par>
                              <p:par>
                                <p:cTn id="30" presetID="9" presetClass="entr" presetSubtype="0" fill="hold" grpId="0" nodeType="with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dissolve">
                                      <p:cBhvr>
                                        <p:cTn id="32" dur="500"/>
                                        <p:tgtEl>
                                          <p:spTgt spid="30"/>
                                        </p:tgtEl>
                                      </p:cBhvr>
                                    </p:animEffect>
                                  </p:childTnLst>
                                </p:cTn>
                              </p:par>
                            </p:childTnLst>
                          </p:cTn>
                        </p:par>
                        <p:par>
                          <p:cTn id="33" fill="hold">
                            <p:stCondLst>
                              <p:cond delay="1500"/>
                            </p:stCondLst>
                            <p:childTnLst>
                              <p:par>
                                <p:cTn id="34" presetID="9" presetClass="entr" presetSubtype="0" fill="hold" grpId="0" nodeType="afterEffect">
                                  <p:stCondLst>
                                    <p:cond delay="0"/>
                                  </p:stCondLst>
                                  <p:iterate type="lt">
                                    <p:tmPct val="10000"/>
                                  </p:iterate>
                                  <p:childTnLst>
                                    <p:set>
                                      <p:cBhvr>
                                        <p:cTn id="35" dur="1" fill="hold">
                                          <p:stCondLst>
                                            <p:cond delay="0"/>
                                          </p:stCondLst>
                                        </p:cTn>
                                        <p:tgtEl>
                                          <p:spTgt spid="47"/>
                                        </p:tgtEl>
                                        <p:attrNameLst>
                                          <p:attrName>style.visibility</p:attrName>
                                        </p:attrNameLst>
                                      </p:cBhvr>
                                      <p:to>
                                        <p:strVal val="visible"/>
                                      </p:to>
                                    </p:set>
                                    <p:animEffect transition="in" filter="dissolve">
                                      <p:cBhvr>
                                        <p:cTn id="36"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2" grpId="0" animBg="1"/>
      <p:bldP spid="33" grpId="0" animBg="1"/>
      <p:bldP spid="44" grpId="0"/>
      <p:bldP spid="4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Straight Connector 25"/>
          <p:cNvCxnSpPr/>
          <p:nvPr/>
        </p:nvCxnSpPr>
        <p:spPr>
          <a:xfrm flipH="1">
            <a:off x="2036927" y="2650133"/>
            <a:ext cx="1570990" cy="1570990"/>
          </a:xfrm>
          <a:prstGeom prst="line">
            <a:avLst/>
          </a:prstGeom>
          <a:ln w="57150" cmpd="sng">
            <a:solidFill>
              <a:srgbClr val="FF7365"/>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z="4800" b="1" dirty="0" smtClean="0"/>
              <a:t>SHIFTS</a:t>
            </a:r>
            <a:r>
              <a:rPr lang="en-US" dirty="0" smtClean="0"/>
              <a:t> in the Supply Curve</a:t>
            </a:r>
            <a:endParaRPr lang="en-US" dirty="0"/>
          </a:p>
        </p:txBody>
      </p:sp>
      <p:grpSp>
        <p:nvGrpSpPr>
          <p:cNvPr id="4" name="Group 3"/>
          <p:cNvGrpSpPr/>
          <p:nvPr/>
        </p:nvGrpSpPr>
        <p:grpSpPr>
          <a:xfrm>
            <a:off x="653415" y="2000825"/>
            <a:ext cx="3740150" cy="3161665"/>
            <a:chOff x="0" y="0"/>
            <a:chExt cx="3740150" cy="3161665"/>
          </a:xfrm>
        </p:grpSpPr>
        <p:cxnSp>
          <p:nvCxnSpPr>
            <p:cNvPr id="5" name="Straight Connector 4"/>
            <p:cNvCxnSpPr/>
            <p:nvPr/>
          </p:nvCxnSpPr>
          <p:spPr>
            <a:xfrm>
              <a:off x="200025" y="0"/>
              <a:ext cx="0" cy="2943860"/>
            </a:xfrm>
            <a:prstGeom prst="line">
              <a:avLst/>
            </a:prstGeom>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a:off x="203200" y="2940685"/>
              <a:ext cx="353695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0" y="2461895"/>
              <a:ext cx="37338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0" y="1995805"/>
              <a:ext cx="37338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0" y="1544955"/>
              <a:ext cx="37338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0" y="1078865"/>
              <a:ext cx="37338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0" y="600075"/>
              <a:ext cx="37338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588010" y="2755900"/>
              <a:ext cx="0" cy="395605"/>
            </a:xfrm>
            <a:prstGeom prst="line">
              <a:avLst/>
            </a:prstGeom>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956310" y="2761615"/>
              <a:ext cx="0" cy="395605"/>
            </a:xfrm>
            <a:prstGeom prst="line">
              <a:avLst/>
            </a:prstGeom>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1336040" y="2760345"/>
              <a:ext cx="0" cy="395605"/>
            </a:xfrm>
            <a:prstGeom prst="line">
              <a:avLst/>
            </a:prstGeom>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1691640" y="2766060"/>
              <a:ext cx="0" cy="395605"/>
            </a:xfrm>
            <a:prstGeom prst="line">
              <a:avLst/>
            </a:prstGeom>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2086610" y="2752090"/>
              <a:ext cx="0" cy="395605"/>
            </a:xfrm>
            <a:prstGeom prst="line">
              <a:avLst/>
            </a:prstGeom>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a:off x="2518410" y="2757805"/>
              <a:ext cx="0" cy="395605"/>
            </a:xfrm>
            <a:prstGeom prst="line">
              <a:avLst/>
            </a:prstGeom>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2886710" y="2744470"/>
              <a:ext cx="0" cy="395605"/>
            </a:xfrm>
            <a:prstGeom prst="line">
              <a:avLst/>
            </a:prstGeom>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3255010" y="2750185"/>
              <a:ext cx="0" cy="395605"/>
            </a:xfrm>
            <a:prstGeom prst="line">
              <a:avLst/>
            </a:prstGeom>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715" y="219075"/>
              <a:ext cx="373380" cy="0"/>
            </a:xfrm>
            <a:prstGeom prst="line">
              <a:avLst/>
            </a:prstGeom>
          </p:spPr>
          <p:style>
            <a:lnRef idx="2">
              <a:schemeClr val="accent1"/>
            </a:lnRef>
            <a:fillRef idx="0">
              <a:schemeClr val="accent1"/>
            </a:fillRef>
            <a:effectRef idx="1">
              <a:schemeClr val="accent1"/>
            </a:effectRef>
            <a:fontRef idx="minor">
              <a:schemeClr val="tx1"/>
            </a:fontRef>
          </p:style>
        </p:cxnSp>
      </p:grpSp>
      <p:sp>
        <p:nvSpPr>
          <p:cNvPr id="21" name="Text Box 21"/>
          <p:cNvSpPr txBox="1"/>
          <p:nvPr/>
        </p:nvSpPr>
        <p:spPr>
          <a:xfrm>
            <a:off x="43815" y="3399095"/>
            <a:ext cx="594360" cy="373380"/>
          </a:xfrm>
          <a:prstGeom prst="rect">
            <a:avLst/>
          </a:prstGeom>
          <a:noFill/>
          <a:ln>
            <a:noFill/>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1400" b="1" dirty="0">
                <a:effectLst/>
                <a:latin typeface="Calibri"/>
                <a:ea typeface="ＭＳ 明朝"/>
                <a:cs typeface="Times New Roman"/>
              </a:rPr>
              <a:t>$1.25</a:t>
            </a:r>
            <a:endParaRPr lang="en-US" sz="1200" dirty="0">
              <a:effectLst/>
              <a:ea typeface="ＭＳ 明朝"/>
              <a:cs typeface="Times New Roman"/>
            </a:endParaRPr>
          </a:p>
        </p:txBody>
      </p:sp>
      <p:cxnSp>
        <p:nvCxnSpPr>
          <p:cNvPr id="22" name="Straight Connector 21"/>
          <p:cNvCxnSpPr/>
          <p:nvPr/>
        </p:nvCxnSpPr>
        <p:spPr>
          <a:xfrm>
            <a:off x="1116330" y="3545780"/>
            <a:ext cx="3039110" cy="0"/>
          </a:xfrm>
          <a:prstGeom prst="line">
            <a:avLst/>
          </a:prstGeom>
          <a:ln w="6350" cmpd="sng">
            <a:prstDash val="sysDash"/>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flipV="1">
            <a:off x="2719070" y="3533715"/>
            <a:ext cx="21590" cy="1080135"/>
          </a:xfrm>
          <a:prstGeom prst="line">
            <a:avLst/>
          </a:prstGeom>
          <a:ln w="6350" cmpd="sng">
            <a:prstDash val="sysDash"/>
          </a:ln>
        </p:spPr>
        <p:style>
          <a:lnRef idx="2">
            <a:schemeClr val="accent1"/>
          </a:lnRef>
          <a:fillRef idx="0">
            <a:schemeClr val="accent1"/>
          </a:fillRef>
          <a:effectRef idx="1">
            <a:schemeClr val="accent1"/>
          </a:effectRef>
          <a:fontRef idx="minor">
            <a:schemeClr val="tx1"/>
          </a:fontRef>
        </p:style>
      </p:cxnSp>
      <p:sp>
        <p:nvSpPr>
          <p:cNvPr id="24" name="Text Box 27"/>
          <p:cNvSpPr txBox="1"/>
          <p:nvPr/>
        </p:nvSpPr>
        <p:spPr>
          <a:xfrm>
            <a:off x="2577465" y="5145345"/>
            <a:ext cx="594360" cy="373380"/>
          </a:xfrm>
          <a:prstGeom prst="rect">
            <a:avLst/>
          </a:prstGeom>
          <a:noFill/>
          <a:ln>
            <a:noFill/>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1400" b="1">
                <a:effectLst/>
                <a:latin typeface="Calibri"/>
                <a:ea typeface="ＭＳ 明朝"/>
                <a:cs typeface="Times New Roman"/>
              </a:rPr>
              <a:t>25</a:t>
            </a:r>
            <a:endParaRPr lang="en-US" sz="1200">
              <a:effectLst/>
              <a:ea typeface="ＭＳ 明朝"/>
              <a:cs typeface="Times New Roman"/>
            </a:endParaRPr>
          </a:p>
        </p:txBody>
      </p:sp>
      <p:cxnSp>
        <p:nvCxnSpPr>
          <p:cNvPr id="25" name="Straight Connector 24"/>
          <p:cNvCxnSpPr/>
          <p:nvPr/>
        </p:nvCxnSpPr>
        <p:spPr>
          <a:xfrm flipH="1">
            <a:off x="2039910" y="2649039"/>
            <a:ext cx="1570990" cy="1570990"/>
          </a:xfrm>
          <a:prstGeom prst="line">
            <a:avLst/>
          </a:prstGeom>
          <a:ln w="57150" cmpd="sng">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flipH="1" flipV="1">
            <a:off x="1772717" y="3535305"/>
            <a:ext cx="21590" cy="1080135"/>
          </a:xfrm>
          <a:prstGeom prst="line">
            <a:avLst/>
          </a:prstGeom>
          <a:ln w="6350" cmpd="sng">
            <a:prstDash val="sysDash"/>
          </a:ln>
        </p:spPr>
        <p:style>
          <a:lnRef idx="2">
            <a:schemeClr val="accent1"/>
          </a:lnRef>
          <a:fillRef idx="0">
            <a:schemeClr val="accent1"/>
          </a:fillRef>
          <a:effectRef idx="1">
            <a:schemeClr val="accent1"/>
          </a:effectRef>
          <a:fontRef idx="minor">
            <a:schemeClr val="tx1"/>
          </a:fontRef>
        </p:style>
      </p:cxnSp>
      <p:sp>
        <p:nvSpPr>
          <p:cNvPr id="30" name="Text Box 28"/>
          <p:cNvSpPr txBox="1"/>
          <p:nvPr/>
        </p:nvSpPr>
        <p:spPr>
          <a:xfrm>
            <a:off x="1608205" y="5136089"/>
            <a:ext cx="594360" cy="373380"/>
          </a:xfrm>
          <a:prstGeom prst="rect">
            <a:avLst/>
          </a:prstGeom>
          <a:noFill/>
          <a:ln>
            <a:noFill/>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1400" b="1" dirty="0" smtClean="0">
                <a:latin typeface="Calibri"/>
                <a:ea typeface="ＭＳ 明朝"/>
                <a:cs typeface="Times New Roman"/>
              </a:rPr>
              <a:t>18</a:t>
            </a:r>
            <a:endParaRPr lang="en-US" sz="1200" dirty="0">
              <a:effectLst/>
              <a:ea typeface="ＭＳ 明朝"/>
              <a:cs typeface="Times New Roman"/>
            </a:endParaRPr>
          </a:p>
        </p:txBody>
      </p:sp>
      <p:sp>
        <p:nvSpPr>
          <p:cNvPr id="32" name="Notched Right Arrow 31"/>
          <p:cNvSpPr/>
          <p:nvPr/>
        </p:nvSpPr>
        <p:spPr>
          <a:xfrm flipH="1">
            <a:off x="2835260" y="2768999"/>
            <a:ext cx="373380" cy="167005"/>
          </a:xfrm>
          <a:prstGeom prst="notchedRightArrow">
            <a:avLst/>
          </a:prstGeom>
          <a:solidFill>
            <a:schemeClr val="bg1"/>
          </a:solidFill>
          <a:ln w="1905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3" name="Notched Right Arrow 32"/>
          <p:cNvSpPr/>
          <p:nvPr/>
        </p:nvSpPr>
        <p:spPr>
          <a:xfrm flipH="1">
            <a:off x="1998339" y="3599432"/>
            <a:ext cx="373380" cy="167005"/>
          </a:xfrm>
          <a:prstGeom prst="notchedRightArrow">
            <a:avLst/>
          </a:prstGeom>
          <a:solidFill>
            <a:schemeClr val="bg1"/>
          </a:solidFill>
          <a:ln w="1905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40" name="TextBox 39"/>
          <p:cNvSpPr txBox="1"/>
          <p:nvPr/>
        </p:nvSpPr>
        <p:spPr>
          <a:xfrm>
            <a:off x="3651320" y="2159653"/>
            <a:ext cx="510780" cy="461665"/>
          </a:xfrm>
          <a:prstGeom prst="rect">
            <a:avLst/>
          </a:prstGeom>
          <a:noFill/>
        </p:spPr>
        <p:txBody>
          <a:bodyPr wrap="square" rtlCol="0">
            <a:spAutoFit/>
          </a:bodyPr>
          <a:lstStyle/>
          <a:p>
            <a:r>
              <a:rPr lang="en-US" sz="2400" b="1" dirty="0"/>
              <a:t>S</a:t>
            </a:r>
          </a:p>
        </p:txBody>
      </p:sp>
      <p:sp>
        <p:nvSpPr>
          <p:cNvPr id="44" name="Text Box 84"/>
          <p:cNvSpPr txBox="1"/>
          <p:nvPr/>
        </p:nvSpPr>
        <p:spPr>
          <a:xfrm>
            <a:off x="5614710" y="4712345"/>
            <a:ext cx="3334927" cy="1982439"/>
          </a:xfrm>
          <a:prstGeom prst="rect">
            <a:avLst/>
          </a:prstGeom>
          <a:noFill/>
          <a:ln>
            <a:noFill/>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2800" dirty="0" smtClean="0">
                <a:effectLst/>
                <a:ea typeface="ＭＳ 明朝"/>
                <a:cs typeface="Times New Roman"/>
              </a:rPr>
              <a:t>What would happen if </a:t>
            </a:r>
            <a:r>
              <a:rPr lang="en-US" sz="2800" dirty="0" smtClean="0">
                <a:ea typeface="ＭＳ 明朝"/>
                <a:cs typeface="Times New Roman"/>
              </a:rPr>
              <a:t>the government increased property taxes</a:t>
            </a:r>
            <a:r>
              <a:rPr lang="en-US" sz="2800" dirty="0" smtClean="0">
                <a:effectLst/>
                <a:ea typeface="ＭＳ 明朝"/>
                <a:cs typeface="Times New Roman"/>
              </a:rPr>
              <a:t>?</a:t>
            </a:r>
            <a:endParaRPr lang="en-US" sz="2800" dirty="0">
              <a:effectLst/>
              <a:ea typeface="ＭＳ 明朝"/>
              <a:cs typeface="Times New Roman"/>
            </a:endParaRPr>
          </a:p>
        </p:txBody>
      </p:sp>
      <p:sp>
        <p:nvSpPr>
          <p:cNvPr id="47" name="Text Box 84"/>
          <p:cNvSpPr txBox="1"/>
          <p:nvPr/>
        </p:nvSpPr>
        <p:spPr>
          <a:xfrm>
            <a:off x="166204" y="5770799"/>
            <a:ext cx="5300524" cy="690286"/>
          </a:xfrm>
          <a:prstGeom prst="rect">
            <a:avLst/>
          </a:prstGeom>
          <a:noFill/>
          <a:ln>
            <a:solidFill>
              <a:schemeClr val="tx1"/>
            </a:solidFill>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2800" dirty="0" smtClean="0">
                <a:ea typeface="ＭＳ 明朝"/>
                <a:cs typeface="Times New Roman"/>
              </a:rPr>
              <a:t>Less</a:t>
            </a:r>
            <a:r>
              <a:rPr lang="en-US" sz="2800" dirty="0" smtClean="0">
                <a:effectLst/>
                <a:ea typeface="ＭＳ 明朝"/>
                <a:cs typeface="Times New Roman"/>
              </a:rPr>
              <a:t> coffee is supplied at $1.25</a:t>
            </a:r>
            <a:endParaRPr lang="en-US" sz="2800" dirty="0">
              <a:effectLst/>
              <a:ea typeface="ＭＳ 明朝"/>
              <a:cs typeface="Times New Roman"/>
            </a:endParaRPr>
          </a:p>
        </p:txBody>
      </p:sp>
      <p:grpSp>
        <p:nvGrpSpPr>
          <p:cNvPr id="27" name="Group 26"/>
          <p:cNvGrpSpPr/>
          <p:nvPr/>
        </p:nvGrpSpPr>
        <p:grpSpPr>
          <a:xfrm>
            <a:off x="5149218" y="1270127"/>
            <a:ext cx="3479371" cy="1467417"/>
            <a:chOff x="5149218" y="1270127"/>
            <a:chExt cx="3479371" cy="1467417"/>
          </a:xfrm>
        </p:grpSpPr>
        <p:sp>
          <p:nvSpPr>
            <p:cNvPr id="43" name="Rectangle 42"/>
            <p:cNvSpPr/>
            <p:nvPr/>
          </p:nvSpPr>
          <p:spPr>
            <a:xfrm>
              <a:off x="5176828" y="1339160"/>
              <a:ext cx="3451215" cy="655031"/>
            </a:xfrm>
            <a:prstGeom prst="rect">
              <a:avLst/>
            </a:prstGeom>
            <a:solidFill>
              <a:srgbClr val="FFFF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Rectangle 44"/>
            <p:cNvSpPr/>
            <p:nvPr/>
          </p:nvSpPr>
          <p:spPr>
            <a:xfrm>
              <a:off x="5177374" y="2006380"/>
              <a:ext cx="3451215" cy="731164"/>
            </a:xfrm>
            <a:prstGeom prst="rect">
              <a:avLst/>
            </a:prstGeom>
            <a:solidFill>
              <a:srgbClr val="3366FF"/>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Text Box 70"/>
            <p:cNvSpPr txBox="1"/>
            <p:nvPr/>
          </p:nvSpPr>
          <p:spPr>
            <a:xfrm>
              <a:off x="5163571" y="1978765"/>
              <a:ext cx="3367253" cy="675946"/>
            </a:xfrm>
            <a:prstGeom prst="rect">
              <a:avLst/>
            </a:prstGeom>
            <a:noFill/>
            <a:ln>
              <a:noFill/>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4000" b="1" dirty="0" smtClean="0">
                  <a:solidFill>
                    <a:schemeClr val="bg1"/>
                  </a:solidFill>
                  <a:effectLst/>
                  <a:latin typeface="Calibri"/>
                  <a:ea typeface="ＭＳ 明朝"/>
                  <a:cs typeface="Times New Roman"/>
                </a:rPr>
                <a:t>Taxes</a:t>
              </a:r>
              <a:endParaRPr lang="en-US" sz="4000" dirty="0">
                <a:solidFill>
                  <a:schemeClr val="bg1"/>
                </a:solidFill>
                <a:effectLst/>
                <a:ea typeface="ＭＳ 明朝"/>
                <a:cs typeface="Times New Roman"/>
              </a:endParaRPr>
            </a:p>
          </p:txBody>
        </p:sp>
        <p:sp>
          <p:nvSpPr>
            <p:cNvPr id="51" name="Text Box 70"/>
            <p:cNvSpPr txBox="1"/>
            <p:nvPr/>
          </p:nvSpPr>
          <p:spPr>
            <a:xfrm>
              <a:off x="5149218" y="1270127"/>
              <a:ext cx="3367253" cy="664714"/>
            </a:xfrm>
            <a:prstGeom prst="rect">
              <a:avLst/>
            </a:prstGeom>
            <a:noFill/>
            <a:ln>
              <a:noFill/>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4000" b="1" dirty="0" smtClean="0">
                  <a:effectLst/>
                  <a:latin typeface="Calibri"/>
                  <a:ea typeface="ＭＳ 明朝"/>
                  <a:cs typeface="Times New Roman"/>
                </a:rPr>
                <a:t>Government</a:t>
              </a:r>
              <a:endParaRPr lang="en-US" sz="4000" dirty="0">
                <a:effectLst/>
                <a:ea typeface="ＭＳ 明朝"/>
                <a:cs typeface="Times New Roman"/>
              </a:endParaRPr>
            </a:p>
          </p:txBody>
        </p:sp>
      </p:grpSp>
      <p:sp>
        <p:nvSpPr>
          <p:cNvPr id="52" name="TextBox 51"/>
          <p:cNvSpPr txBox="1"/>
          <p:nvPr/>
        </p:nvSpPr>
        <p:spPr>
          <a:xfrm>
            <a:off x="538684" y="940159"/>
            <a:ext cx="614271" cy="1107996"/>
          </a:xfrm>
          <a:prstGeom prst="rect">
            <a:avLst/>
          </a:prstGeom>
          <a:noFill/>
        </p:spPr>
        <p:txBody>
          <a:bodyPr wrap="none" rtlCol="0">
            <a:spAutoFit/>
          </a:bodyPr>
          <a:lstStyle/>
          <a:p>
            <a:r>
              <a:rPr lang="en-US" sz="6600" b="1" dirty="0" smtClean="0">
                <a:solidFill>
                  <a:srgbClr val="00B050"/>
                </a:solidFill>
              </a:rPr>
              <a:t>$</a:t>
            </a:r>
            <a:endParaRPr lang="en-US" b="1" dirty="0">
              <a:solidFill>
                <a:srgbClr val="00B050"/>
              </a:solidFill>
            </a:endParaRPr>
          </a:p>
        </p:txBody>
      </p:sp>
      <p:grpSp>
        <p:nvGrpSpPr>
          <p:cNvPr id="53" name="Group 52"/>
          <p:cNvGrpSpPr/>
          <p:nvPr/>
        </p:nvGrpSpPr>
        <p:grpSpPr>
          <a:xfrm>
            <a:off x="4339262" y="4123552"/>
            <a:ext cx="938751" cy="1409657"/>
            <a:chOff x="4337726" y="4299568"/>
            <a:chExt cx="938751" cy="1409657"/>
          </a:xfrm>
        </p:grpSpPr>
        <p:pic>
          <p:nvPicPr>
            <p:cNvPr id="54" name="Picture 5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37726" y="4299568"/>
              <a:ext cx="938751" cy="1219157"/>
            </a:xfrm>
            <a:prstGeom prst="rect">
              <a:avLst/>
            </a:prstGeom>
          </p:spPr>
        </p:pic>
        <p:sp>
          <p:nvSpPr>
            <p:cNvPr id="55" name="Text Box 27"/>
            <p:cNvSpPr txBox="1"/>
            <p:nvPr/>
          </p:nvSpPr>
          <p:spPr>
            <a:xfrm>
              <a:off x="4539615" y="5335845"/>
              <a:ext cx="594360" cy="373380"/>
            </a:xfrm>
            <a:prstGeom prst="rect">
              <a:avLst/>
            </a:prstGeom>
            <a:noFill/>
            <a:ln>
              <a:noFill/>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1400" b="1" dirty="0" smtClean="0">
                  <a:latin typeface="Calibri"/>
                  <a:ea typeface="ＭＳ 明朝"/>
                  <a:cs typeface="Times New Roman"/>
                </a:rPr>
                <a:t>QTY</a:t>
              </a:r>
              <a:endParaRPr lang="en-US" sz="1200" dirty="0">
                <a:effectLst/>
                <a:ea typeface="ＭＳ 明朝"/>
                <a:cs typeface="Times New Roman"/>
              </a:endParaRPr>
            </a:p>
          </p:txBody>
        </p:sp>
      </p:gr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01805" y="2879250"/>
            <a:ext cx="2001260" cy="1893313"/>
          </a:xfrm>
          <a:prstGeom prst="rect">
            <a:avLst/>
          </a:prstGeom>
        </p:spPr>
      </p:pic>
    </p:spTree>
    <p:extLst>
      <p:ext uri="{BB962C8B-B14F-4D97-AF65-F5344CB8AC3E}">
        <p14:creationId xmlns:p14="http://schemas.microsoft.com/office/powerpoint/2010/main" val="4073574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par>
                                <p:cTn id="13" presetID="9" presetClass="entr" presetSubtype="0" fill="hold" grpId="0" nodeType="withEffect">
                                  <p:stCondLst>
                                    <p:cond delay="0"/>
                                  </p:stCondLst>
                                  <p:iterate type="wd">
                                    <p:tmPct val="10000"/>
                                  </p:iterate>
                                  <p:childTnLst>
                                    <p:set>
                                      <p:cBhvr>
                                        <p:cTn id="14" dur="1" fill="hold">
                                          <p:stCondLst>
                                            <p:cond delay="0"/>
                                          </p:stCondLst>
                                        </p:cTn>
                                        <p:tgtEl>
                                          <p:spTgt spid="44"/>
                                        </p:tgtEl>
                                        <p:attrNameLst>
                                          <p:attrName>style.visibility</p:attrName>
                                        </p:attrNameLst>
                                      </p:cBhvr>
                                      <p:to>
                                        <p:strVal val="visible"/>
                                      </p:to>
                                    </p:set>
                                    <p:animEffect transition="in" filter="dissolve">
                                      <p:cBhvr>
                                        <p:cTn id="15" dur="1000"/>
                                        <p:tgtEl>
                                          <p:spTgt spid="44"/>
                                        </p:tgtEl>
                                      </p:cBhvr>
                                    </p:animEffect>
                                  </p:childTnLst>
                                </p:cTn>
                              </p:par>
                            </p:childTnLst>
                          </p:cTn>
                        </p:par>
                      </p:childTnLst>
                    </p:cTn>
                  </p:par>
                  <p:par>
                    <p:cTn id="16" fill="hold">
                      <p:stCondLst>
                        <p:cond delay="indefinite"/>
                      </p:stCondLst>
                      <p:childTnLst>
                        <p:par>
                          <p:cTn id="17" fill="hold">
                            <p:stCondLst>
                              <p:cond delay="0"/>
                            </p:stCondLst>
                            <p:childTnLst>
                              <p:par>
                                <p:cTn id="18" presetID="0" presetClass="path" presetSubtype="0" accel="50000" decel="50000" fill="hold" nodeType="clickEffect">
                                  <p:stCondLst>
                                    <p:cond delay="0"/>
                                  </p:stCondLst>
                                  <p:childTnLst>
                                    <p:animMotion origin="layout" path="M -2.22222E-6 -1.54487E-6 L -0.06666 -0.0377 " pathEditMode="relative" rAng="0" ptsTypes="AA">
                                      <p:cBhvr>
                                        <p:cTn id="19" dur="1000" fill="hold"/>
                                        <p:tgtEl>
                                          <p:spTgt spid="26"/>
                                        </p:tgtEl>
                                        <p:attrNameLst>
                                          <p:attrName>ppt_x</p:attrName>
                                          <p:attrName>ppt_y</p:attrName>
                                        </p:attrNameLst>
                                      </p:cBhvr>
                                      <p:rCtr x="-3333" y="-1896"/>
                                    </p:animMotion>
                                  </p:childTnLst>
                                </p:cTn>
                              </p:par>
                              <p:par>
                                <p:cTn id="20" presetID="22" presetClass="entr" presetSubtype="2" fill="hold" grpId="0" nodeType="with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right)">
                                      <p:cBhvr>
                                        <p:cTn id="22" dur="500"/>
                                        <p:tgtEl>
                                          <p:spTgt spid="32"/>
                                        </p:tgtEl>
                                      </p:cBhvr>
                                    </p:animEffect>
                                  </p:childTnLst>
                                </p:cTn>
                              </p:par>
                              <p:par>
                                <p:cTn id="23" presetID="22" presetClass="entr" presetSubtype="2" fill="hold" grpId="0" nodeType="withEffect">
                                  <p:stCondLst>
                                    <p:cond delay="0"/>
                                  </p:stCondLst>
                                  <p:childTnLst>
                                    <p:set>
                                      <p:cBhvr>
                                        <p:cTn id="24" dur="1" fill="hold">
                                          <p:stCondLst>
                                            <p:cond delay="0"/>
                                          </p:stCondLst>
                                        </p:cTn>
                                        <p:tgtEl>
                                          <p:spTgt spid="33"/>
                                        </p:tgtEl>
                                        <p:attrNameLst>
                                          <p:attrName>style.visibility</p:attrName>
                                        </p:attrNameLst>
                                      </p:cBhvr>
                                      <p:to>
                                        <p:strVal val="visible"/>
                                      </p:to>
                                    </p:set>
                                    <p:animEffect transition="in" filter="wipe(right)">
                                      <p:cBhvr>
                                        <p:cTn id="25" dur="500"/>
                                        <p:tgtEl>
                                          <p:spTgt spid="33"/>
                                        </p:tgtEl>
                                      </p:cBhvr>
                                    </p:animEffect>
                                  </p:childTnLst>
                                </p:cTn>
                              </p:par>
                            </p:childTnLst>
                          </p:cTn>
                        </p:par>
                        <p:par>
                          <p:cTn id="26" fill="hold">
                            <p:stCondLst>
                              <p:cond delay="1000"/>
                            </p:stCondLst>
                            <p:childTnLst>
                              <p:par>
                                <p:cTn id="27" presetID="9" presetClass="entr" presetSubtype="0" fill="hold" nodeType="after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dissolve">
                                      <p:cBhvr>
                                        <p:cTn id="29" dur="500"/>
                                        <p:tgtEl>
                                          <p:spTgt spid="28"/>
                                        </p:tgtEl>
                                      </p:cBhvr>
                                    </p:animEffect>
                                  </p:childTnLst>
                                </p:cTn>
                              </p:par>
                              <p:par>
                                <p:cTn id="30" presetID="9" presetClass="entr" presetSubtype="0" fill="hold" grpId="0" nodeType="with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dissolve">
                                      <p:cBhvr>
                                        <p:cTn id="32" dur="500"/>
                                        <p:tgtEl>
                                          <p:spTgt spid="30"/>
                                        </p:tgtEl>
                                      </p:cBhvr>
                                    </p:animEffect>
                                  </p:childTnLst>
                                </p:cTn>
                              </p:par>
                            </p:childTnLst>
                          </p:cTn>
                        </p:par>
                        <p:par>
                          <p:cTn id="33" fill="hold">
                            <p:stCondLst>
                              <p:cond delay="1500"/>
                            </p:stCondLst>
                            <p:childTnLst>
                              <p:par>
                                <p:cTn id="34" presetID="9" presetClass="entr" presetSubtype="0" fill="hold" grpId="0" nodeType="afterEffect">
                                  <p:stCondLst>
                                    <p:cond delay="0"/>
                                  </p:stCondLst>
                                  <p:iterate type="lt">
                                    <p:tmPct val="10000"/>
                                  </p:iterate>
                                  <p:childTnLst>
                                    <p:set>
                                      <p:cBhvr>
                                        <p:cTn id="35" dur="1" fill="hold">
                                          <p:stCondLst>
                                            <p:cond delay="0"/>
                                          </p:stCondLst>
                                        </p:cTn>
                                        <p:tgtEl>
                                          <p:spTgt spid="47"/>
                                        </p:tgtEl>
                                        <p:attrNameLst>
                                          <p:attrName>style.visibility</p:attrName>
                                        </p:attrNameLst>
                                      </p:cBhvr>
                                      <p:to>
                                        <p:strVal val="visible"/>
                                      </p:to>
                                    </p:set>
                                    <p:animEffect transition="in" filter="dissolve">
                                      <p:cBhvr>
                                        <p:cTn id="36"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2" grpId="0" animBg="1"/>
      <p:bldP spid="33" grpId="0" animBg="1"/>
      <p:bldP spid="44" grpId="0"/>
      <p:bldP spid="4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10725" y="2806208"/>
            <a:ext cx="1820919" cy="1820919"/>
          </a:xfrm>
          <a:prstGeom prst="rect">
            <a:avLst/>
          </a:prstGeom>
        </p:spPr>
      </p:pic>
      <p:cxnSp>
        <p:nvCxnSpPr>
          <p:cNvPr id="26" name="Straight Connector 25"/>
          <p:cNvCxnSpPr/>
          <p:nvPr/>
        </p:nvCxnSpPr>
        <p:spPr>
          <a:xfrm flipH="1">
            <a:off x="2036927" y="2650133"/>
            <a:ext cx="1570990" cy="1570990"/>
          </a:xfrm>
          <a:prstGeom prst="line">
            <a:avLst/>
          </a:prstGeom>
          <a:ln w="57150" cmpd="sng">
            <a:solidFill>
              <a:srgbClr val="FF7365"/>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z="4800" b="1" dirty="0" smtClean="0"/>
              <a:t>SHIFTS</a:t>
            </a:r>
            <a:r>
              <a:rPr lang="en-US" dirty="0" smtClean="0"/>
              <a:t> in the Supply Curve</a:t>
            </a:r>
            <a:endParaRPr lang="en-US" dirty="0"/>
          </a:p>
        </p:txBody>
      </p:sp>
      <p:grpSp>
        <p:nvGrpSpPr>
          <p:cNvPr id="4" name="Group 3"/>
          <p:cNvGrpSpPr/>
          <p:nvPr/>
        </p:nvGrpSpPr>
        <p:grpSpPr>
          <a:xfrm>
            <a:off x="653415" y="2000825"/>
            <a:ext cx="3740150" cy="3161665"/>
            <a:chOff x="0" y="0"/>
            <a:chExt cx="3740150" cy="3161665"/>
          </a:xfrm>
        </p:grpSpPr>
        <p:cxnSp>
          <p:nvCxnSpPr>
            <p:cNvPr id="5" name="Straight Connector 4"/>
            <p:cNvCxnSpPr/>
            <p:nvPr/>
          </p:nvCxnSpPr>
          <p:spPr>
            <a:xfrm>
              <a:off x="200025" y="0"/>
              <a:ext cx="0" cy="2943860"/>
            </a:xfrm>
            <a:prstGeom prst="line">
              <a:avLst/>
            </a:prstGeom>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a:off x="203200" y="2940685"/>
              <a:ext cx="353695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0" y="2461895"/>
              <a:ext cx="37338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0" y="1995805"/>
              <a:ext cx="37338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0" y="1544955"/>
              <a:ext cx="37338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0" y="1078865"/>
              <a:ext cx="37338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0" y="600075"/>
              <a:ext cx="37338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588010" y="2755900"/>
              <a:ext cx="0" cy="395605"/>
            </a:xfrm>
            <a:prstGeom prst="line">
              <a:avLst/>
            </a:prstGeom>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956310" y="2761615"/>
              <a:ext cx="0" cy="395605"/>
            </a:xfrm>
            <a:prstGeom prst="line">
              <a:avLst/>
            </a:prstGeom>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1336040" y="2760345"/>
              <a:ext cx="0" cy="395605"/>
            </a:xfrm>
            <a:prstGeom prst="line">
              <a:avLst/>
            </a:prstGeom>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1691640" y="2766060"/>
              <a:ext cx="0" cy="395605"/>
            </a:xfrm>
            <a:prstGeom prst="line">
              <a:avLst/>
            </a:prstGeom>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2086610" y="2752090"/>
              <a:ext cx="0" cy="395605"/>
            </a:xfrm>
            <a:prstGeom prst="line">
              <a:avLst/>
            </a:prstGeom>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a:off x="2518410" y="2757805"/>
              <a:ext cx="0" cy="395605"/>
            </a:xfrm>
            <a:prstGeom prst="line">
              <a:avLst/>
            </a:prstGeom>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2886710" y="2744470"/>
              <a:ext cx="0" cy="395605"/>
            </a:xfrm>
            <a:prstGeom prst="line">
              <a:avLst/>
            </a:prstGeom>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3255010" y="2750185"/>
              <a:ext cx="0" cy="395605"/>
            </a:xfrm>
            <a:prstGeom prst="line">
              <a:avLst/>
            </a:prstGeom>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715" y="219075"/>
              <a:ext cx="373380" cy="0"/>
            </a:xfrm>
            <a:prstGeom prst="line">
              <a:avLst/>
            </a:prstGeom>
          </p:spPr>
          <p:style>
            <a:lnRef idx="2">
              <a:schemeClr val="accent1"/>
            </a:lnRef>
            <a:fillRef idx="0">
              <a:schemeClr val="accent1"/>
            </a:fillRef>
            <a:effectRef idx="1">
              <a:schemeClr val="accent1"/>
            </a:effectRef>
            <a:fontRef idx="minor">
              <a:schemeClr val="tx1"/>
            </a:fontRef>
          </p:style>
        </p:cxnSp>
      </p:grpSp>
      <p:sp>
        <p:nvSpPr>
          <p:cNvPr id="21" name="Text Box 21"/>
          <p:cNvSpPr txBox="1"/>
          <p:nvPr/>
        </p:nvSpPr>
        <p:spPr>
          <a:xfrm>
            <a:off x="43815" y="3399095"/>
            <a:ext cx="594360" cy="373380"/>
          </a:xfrm>
          <a:prstGeom prst="rect">
            <a:avLst/>
          </a:prstGeom>
          <a:noFill/>
          <a:ln>
            <a:noFill/>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1400" b="1" dirty="0">
                <a:effectLst/>
                <a:latin typeface="Calibri"/>
                <a:ea typeface="ＭＳ 明朝"/>
                <a:cs typeface="Times New Roman"/>
              </a:rPr>
              <a:t>$1.25</a:t>
            </a:r>
            <a:endParaRPr lang="en-US" sz="1200" dirty="0">
              <a:effectLst/>
              <a:ea typeface="ＭＳ 明朝"/>
              <a:cs typeface="Times New Roman"/>
            </a:endParaRPr>
          </a:p>
        </p:txBody>
      </p:sp>
      <p:cxnSp>
        <p:nvCxnSpPr>
          <p:cNvPr id="22" name="Straight Connector 21"/>
          <p:cNvCxnSpPr/>
          <p:nvPr/>
        </p:nvCxnSpPr>
        <p:spPr>
          <a:xfrm>
            <a:off x="1116330" y="3545780"/>
            <a:ext cx="3039110" cy="0"/>
          </a:xfrm>
          <a:prstGeom prst="line">
            <a:avLst/>
          </a:prstGeom>
          <a:ln w="6350" cmpd="sng">
            <a:prstDash val="sysDash"/>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flipV="1">
            <a:off x="2719070" y="3533715"/>
            <a:ext cx="21590" cy="1080135"/>
          </a:xfrm>
          <a:prstGeom prst="line">
            <a:avLst/>
          </a:prstGeom>
          <a:ln w="6350" cmpd="sng">
            <a:prstDash val="sysDash"/>
          </a:ln>
        </p:spPr>
        <p:style>
          <a:lnRef idx="2">
            <a:schemeClr val="accent1"/>
          </a:lnRef>
          <a:fillRef idx="0">
            <a:schemeClr val="accent1"/>
          </a:fillRef>
          <a:effectRef idx="1">
            <a:schemeClr val="accent1"/>
          </a:effectRef>
          <a:fontRef idx="minor">
            <a:schemeClr val="tx1"/>
          </a:fontRef>
        </p:style>
      </p:cxnSp>
      <p:sp>
        <p:nvSpPr>
          <p:cNvPr id="24" name="Text Box 27"/>
          <p:cNvSpPr txBox="1"/>
          <p:nvPr/>
        </p:nvSpPr>
        <p:spPr>
          <a:xfrm>
            <a:off x="2577465" y="5145345"/>
            <a:ext cx="594360" cy="373380"/>
          </a:xfrm>
          <a:prstGeom prst="rect">
            <a:avLst/>
          </a:prstGeom>
          <a:noFill/>
          <a:ln>
            <a:noFill/>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1400" b="1">
                <a:effectLst/>
                <a:latin typeface="Calibri"/>
                <a:ea typeface="ＭＳ 明朝"/>
                <a:cs typeface="Times New Roman"/>
              </a:rPr>
              <a:t>25</a:t>
            </a:r>
            <a:endParaRPr lang="en-US" sz="1200">
              <a:effectLst/>
              <a:ea typeface="ＭＳ 明朝"/>
              <a:cs typeface="Times New Roman"/>
            </a:endParaRPr>
          </a:p>
        </p:txBody>
      </p:sp>
      <p:cxnSp>
        <p:nvCxnSpPr>
          <p:cNvPr id="25" name="Straight Connector 24"/>
          <p:cNvCxnSpPr/>
          <p:nvPr/>
        </p:nvCxnSpPr>
        <p:spPr>
          <a:xfrm flipH="1">
            <a:off x="2039910" y="2649039"/>
            <a:ext cx="1570990" cy="1570990"/>
          </a:xfrm>
          <a:prstGeom prst="line">
            <a:avLst/>
          </a:prstGeom>
          <a:ln w="57150" cmpd="sng">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flipH="1" flipV="1">
            <a:off x="1772717" y="3535305"/>
            <a:ext cx="21590" cy="1080135"/>
          </a:xfrm>
          <a:prstGeom prst="line">
            <a:avLst/>
          </a:prstGeom>
          <a:ln w="6350" cmpd="sng">
            <a:prstDash val="sysDash"/>
          </a:ln>
        </p:spPr>
        <p:style>
          <a:lnRef idx="2">
            <a:schemeClr val="accent1"/>
          </a:lnRef>
          <a:fillRef idx="0">
            <a:schemeClr val="accent1"/>
          </a:fillRef>
          <a:effectRef idx="1">
            <a:schemeClr val="accent1"/>
          </a:effectRef>
          <a:fontRef idx="minor">
            <a:schemeClr val="tx1"/>
          </a:fontRef>
        </p:style>
      </p:cxnSp>
      <p:sp>
        <p:nvSpPr>
          <p:cNvPr id="30" name="Text Box 28"/>
          <p:cNvSpPr txBox="1"/>
          <p:nvPr/>
        </p:nvSpPr>
        <p:spPr>
          <a:xfrm>
            <a:off x="1608205" y="5136089"/>
            <a:ext cx="594360" cy="373380"/>
          </a:xfrm>
          <a:prstGeom prst="rect">
            <a:avLst/>
          </a:prstGeom>
          <a:noFill/>
          <a:ln>
            <a:noFill/>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1400" b="1" dirty="0" smtClean="0">
                <a:latin typeface="Calibri"/>
                <a:ea typeface="ＭＳ 明朝"/>
                <a:cs typeface="Times New Roman"/>
              </a:rPr>
              <a:t>18</a:t>
            </a:r>
            <a:endParaRPr lang="en-US" sz="1200" dirty="0">
              <a:effectLst/>
              <a:ea typeface="ＭＳ 明朝"/>
              <a:cs typeface="Times New Roman"/>
            </a:endParaRPr>
          </a:p>
        </p:txBody>
      </p:sp>
      <p:sp>
        <p:nvSpPr>
          <p:cNvPr id="32" name="Notched Right Arrow 31"/>
          <p:cNvSpPr/>
          <p:nvPr/>
        </p:nvSpPr>
        <p:spPr>
          <a:xfrm flipH="1">
            <a:off x="2835260" y="2768999"/>
            <a:ext cx="373380" cy="167005"/>
          </a:xfrm>
          <a:prstGeom prst="notchedRightArrow">
            <a:avLst/>
          </a:prstGeom>
          <a:solidFill>
            <a:schemeClr val="bg1"/>
          </a:solidFill>
          <a:ln w="1905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3" name="Notched Right Arrow 32"/>
          <p:cNvSpPr/>
          <p:nvPr/>
        </p:nvSpPr>
        <p:spPr>
          <a:xfrm flipH="1">
            <a:off x="1998339" y="3599432"/>
            <a:ext cx="373380" cy="167005"/>
          </a:xfrm>
          <a:prstGeom prst="notchedRightArrow">
            <a:avLst/>
          </a:prstGeom>
          <a:solidFill>
            <a:schemeClr val="bg1"/>
          </a:solidFill>
          <a:ln w="1905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40" name="TextBox 39"/>
          <p:cNvSpPr txBox="1"/>
          <p:nvPr/>
        </p:nvSpPr>
        <p:spPr>
          <a:xfrm>
            <a:off x="3651320" y="2159653"/>
            <a:ext cx="510780" cy="461665"/>
          </a:xfrm>
          <a:prstGeom prst="rect">
            <a:avLst/>
          </a:prstGeom>
          <a:noFill/>
        </p:spPr>
        <p:txBody>
          <a:bodyPr wrap="square" rtlCol="0">
            <a:spAutoFit/>
          </a:bodyPr>
          <a:lstStyle/>
          <a:p>
            <a:r>
              <a:rPr lang="en-US" sz="2400" b="1" dirty="0"/>
              <a:t>S</a:t>
            </a:r>
          </a:p>
        </p:txBody>
      </p:sp>
      <p:sp>
        <p:nvSpPr>
          <p:cNvPr id="44" name="Text Box 84"/>
          <p:cNvSpPr txBox="1"/>
          <p:nvPr/>
        </p:nvSpPr>
        <p:spPr>
          <a:xfrm>
            <a:off x="5590971" y="4534293"/>
            <a:ext cx="3334927" cy="1982439"/>
          </a:xfrm>
          <a:prstGeom prst="rect">
            <a:avLst/>
          </a:prstGeom>
          <a:noFill/>
          <a:ln>
            <a:noFill/>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2800" dirty="0" smtClean="0">
                <a:effectLst/>
                <a:ea typeface="ＭＳ 明朝"/>
                <a:cs typeface="Times New Roman"/>
              </a:rPr>
              <a:t>What would happen if </a:t>
            </a:r>
            <a:r>
              <a:rPr lang="en-US" sz="2800" dirty="0" smtClean="0">
                <a:ea typeface="ＭＳ 明朝"/>
                <a:cs typeface="Times New Roman"/>
              </a:rPr>
              <a:t>the government required coffee to have warning labeling attached</a:t>
            </a:r>
            <a:r>
              <a:rPr lang="en-US" sz="2800" dirty="0" smtClean="0">
                <a:effectLst/>
                <a:ea typeface="ＭＳ 明朝"/>
                <a:cs typeface="Times New Roman"/>
              </a:rPr>
              <a:t>?</a:t>
            </a:r>
            <a:endParaRPr lang="en-US" sz="2800" dirty="0">
              <a:effectLst/>
              <a:ea typeface="ＭＳ 明朝"/>
              <a:cs typeface="Times New Roman"/>
            </a:endParaRPr>
          </a:p>
        </p:txBody>
      </p:sp>
      <p:sp>
        <p:nvSpPr>
          <p:cNvPr id="47" name="Text Box 84"/>
          <p:cNvSpPr txBox="1"/>
          <p:nvPr/>
        </p:nvSpPr>
        <p:spPr>
          <a:xfrm>
            <a:off x="166204" y="5770799"/>
            <a:ext cx="5300524" cy="690286"/>
          </a:xfrm>
          <a:prstGeom prst="rect">
            <a:avLst/>
          </a:prstGeom>
          <a:noFill/>
          <a:ln>
            <a:solidFill>
              <a:schemeClr val="tx1"/>
            </a:solidFill>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2800" dirty="0" smtClean="0">
                <a:ea typeface="ＭＳ 明朝"/>
                <a:cs typeface="Times New Roman"/>
              </a:rPr>
              <a:t>Less</a:t>
            </a:r>
            <a:r>
              <a:rPr lang="en-US" sz="2800" dirty="0" smtClean="0">
                <a:effectLst/>
                <a:ea typeface="ＭＳ 明朝"/>
                <a:cs typeface="Times New Roman"/>
              </a:rPr>
              <a:t> coffee is supplied at $1.25</a:t>
            </a:r>
            <a:endParaRPr lang="en-US" sz="2800" dirty="0">
              <a:effectLst/>
              <a:ea typeface="ＭＳ 明朝"/>
              <a:cs typeface="Times New Roman"/>
            </a:endParaRPr>
          </a:p>
        </p:txBody>
      </p:sp>
      <p:grpSp>
        <p:nvGrpSpPr>
          <p:cNvPr id="3" name="Group 2"/>
          <p:cNvGrpSpPr/>
          <p:nvPr/>
        </p:nvGrpSpPr>
        <p:grpSpPr>
          <a:xfrm>
            <a:off x="5149218" y="1270127"/>
            <a:ext cx="3479371" cy="1467417"/>
            <a:chOff x="5149218" y="1270127"/>
            <a:chExt cx="3479371" cy="1467417"/>
          </a:xfrm>
        </p:grpSpPr>
        <p:sp>
          <p:nvSpPr>
            <p:cNvPr id="43" name="Rectangle 42"/>
            <p:cNvSpPr/>
            <p:nvPr/>
          </p:nvSpPr>
          <p:spPr>
            <a:xfrm>
              <a:off x="5176828" y="1339160"/>
              <a:ext cx="3451215" cy="655031"/>
            </a:xfrm>
            <a:prstGeom prst="rect">
              <a:avLst/>
            </a:prstGeom>
            <a:solidFill>
              <a:srgbClr val="FFFF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Rectangle 44"/>
            <p:cNvSpPr/>
            <p:nvPr/>
          </p:nvSpPr>
          <p:spPr>
            <a:xfrm>
              <a:off x="5177374" y="2006380"/>
              <a:ext cx="3451215" cy="731164"/>
            </a:xfrm>
            <a:prstGeom prst="rect">
              <a:avLst/>
            </a:prstGeom>
            <a:solidFill>
              <a:srgbClr val="3366FF"/>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Text Box 70"/>
            <p:cNvSpPr txBox="1"/>
            <p:nvPr/>
          </p:nvSpPr>
          <p:spPr>
            <a:xfrm>
              <a:off x="5163571" y="1978765"/>
              <a:ext cx="3367253" cy="675946"/>
            </a:xfrm>
            <a:prstGeom prst="rect">
              <a:avLst/>
            </a:prstGeom>
            <a:noFill/>
            <a:ln>
              <a:noFill/>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4000" b="1" dirty="0" smtClean="0">
                  <a:solidFill>
                    <a:schemeClr val="bg1"/>
                  </a:solidFill>
                  <a:effectLst/>
                  <a:latin typeface="Calibri"/>
                  <a:ea typeface="ＭＳ 明朝"/>
                  <a:cs typeface="Times New Roman"/>
                </a:rPr>
                <a:t>Regulations</a:t>
              </a:r>
              <a:endParaRPr lang="en-US" sz="4000" dirty="0">
                <a:solidFill>
                  <a:schemeClr val="bg1"/>
                </a:solidFill>
                <a:effectLst/>
                <a:ea typeface="ＭＳ 明朝"/>
                <a:cs typeface="Times New Roman"/>
              </a:endParaRPr>
            </a:p>
          </p:txBody>
        </p:sp>
        <p:sp>
          <p:nvSpPr>
            <p:cNvPr id="51" name="Text Box 70"/>
            <p:cNvSpPr txBox="1"/>
            <p:nvPr/>
          </p:nvSpPr>
          <p:spPr>
            <a:xfrm>
              <a:off x="5149218" y="1270127"/>
              <a:ext cx="3367253" cy="664714"/>
            </a:xfrm>
            <a:prstGeom prst="rect">
              <a:avLst/>
            </a:prstGeom>
            <a:noFill/>
            <a:ln>
              <a:noFill/>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4000" b="1" dirty="0" smtClean="0">
                  <a:effectLst/>
                  <a:latin typeface="Calibri"/>
                  <a:ea typeface="ＭＳ 明朝"/>
                  <a:cs typeface="Times New Roman"/>
                </a:rPr>
                <a:t>Government</a:t>
              </a:r>
              <a:endParaRPr lang="en-US" sz="4000" dirty="0">
                <a:effectLst/>
                <a:ea typeface="ＭＳ 明朝"/>
                <a:cs typeface="Times New Roman"/>
              </a:endParaRPr>
            </a:p>
          </p:txBody>
        </p:sp>
      </p:grpSp>
      <p:sp>
        <p:nvSpPr>
          <p:cNvPr id="52" name="TextBox 51"/>
          <p:cNvSpPr txBox="1"/>
          <p:nvPr/>
        </p:nvSpPr>
        <p:spPr>
          <a:xfrm>
            <a:off x="538684" y="940159"/>
            <a:ext cx="614271" cy="1107996"/>
          </a:xfrm>
          <a:prstGeom prst="rect">
            <a:avLst/>
          </a:prstGeom>
          <a:noFill/>
        </p:spPr>
        <p:txBody>
          <a:bodyPr wrap="none" rtlCol="0">
            <a:spAutoFit/>
          </a:bodyPr>
          <a:lstStyle/>
          <a:p>
            <a:r>
              <a:rPr lang="en-US" sz="6600" b="1" dirty="0" smtClean="0">
                <a:solidFill>
                  <a:srgbClr val="00B050"/>
                </a:solidFill>
              </a:rPr>
              <a:t>$</a:t>
            </a:r>
            <a:endParaRPr lang="en-US" b="1" dirty="0">
              <a:solidFill>
                <a:srgbClr val="00B050"/>
              </a:solidFill>
            </a:endParaRPr>
          </a:p>
        </p:txBody>
      </p:sp>
      <p:grpSp>
        <p:nvGrpSpPr>
          <p:cNvPr id="53" name="Group 52"/>
          <p:cNvGrpSpPr/>
          <p:nvPr/>
        </p:nvGrpSpPr>
        <p:grpSpPr>
          <a:xfrm>
            <a:off x="4339262" y="4123552"/>
            <a:ext cx="938751" cy="1409657"/>
            <a:chOff x="4337726" y="4299568"/>
            <a:chExt cx="938751" cy="1409657"/>
          </a:xfrm>
        </p:grpSpPr>
        <p:pic>
          <p:nvPicPr>
            <p:cNvPr id="54" name="Picture 5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37726" y="4299568"/>
              <a:ext cx="938751" cy="1219157"/>
            </a:xfrm>
            <a:prstGeom prst="rect">
              <a:avLst/>
            </a:prstGeom>
          </p:spPr>
        </p:pic>
        <p:sp>
          <p:nvSpPr>
            <p:cNvPr id="55" name="Text Box 27"/>
            <p:cNvSpPr txBox="1"/>
            <p:nvPr/>
          </p:nvSpPr>
          <p:spPr>
            <a:xfrm>
              <a:off x="4539615" y="5335845"/>
              <a:ext cx="594360" cy="373380"/>
            </a:xfrm>
            <a:prstGeom prst="rect">
              <a:avLst/>
            </a:prstGeom>
            <a:noFill/>
            <a:ln>
              <a:noFill/>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1400" b="1" dirty="0" smtClean="0">
                  <a:latin typeface="Calibri"/>
                  <a:ea typeface="ＭＳ 明朝"/>
                  <a:cs typeface="Times New Roman"/>
                </a:rPr>
                <a:t>QTY</a:t>
              </a:r>
              <a:endParaRPr lang="en-US" sz="1200" dirty="0">
                <a:effectLst/>
                <a:ea typeface="ＭＳ 明朝"/>
                <a:cs typeface="Times New Roman"/>
              </a:endParaRPr>
            </a:p>
          </p:txBody>
        </p:sp>
      </p:grpSp>
    </p:spTree>
    <p:extLst>
      <p:ext uri="{BB962C8B-B14F-4D97-AF65-F5344CB8AC3E}">
        <p14:creationId xmlns:p14="http://schemas.microsoft.com/office/powerpoint/2010/main" val="2643979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500"/>
                                        <p:tgtEl>
                                          <p:spTgt spid="27"/>
                                        </p:tgtEl>
                                      </p:cBhvr>
                                    </p:animEffect>
                                  </p:childTnLst>
                                </p:cTn>
                              </p:par>
                              <p:par>
                                <p:cTn id="13" presetID="9" presetClass="entr" presetSubtype="0" fill="hold" grpId="0" nodeType="withEffect">
                                  <p:stCondLst>
                                    <p:cond delay="0"/>
                                  </p:stCondLst>
                                  <p:iterate type="wd">
                                    <p:tmPct val="10000"/>
                                  </p:iterate>
                                  <p:childTnLst>
                                    <p:set>
                                      <p:cBhvr>
                                        <p:cTn id="14" dur="1" fill="hold">
                                          <p:stCondLst>
                                            <p:cond delay="0"/>
                                          </p:stCondLst>
                                        </p:cTn>
                                        <p:tgtEl>
                                          <p:spTgt spid="44"/>
                                        </p:tgtEl>
                                        <p:attrNameLst>
                                          <p:attrName>style.visibility</p:attrName>
                                        </p:attrNameLst>
                                      </p:cBhvr>
                                      <p:to>
                                        <p:strVal val="visible"/>
                                      </p:to>
                                    </p:set>
                                    <p:animEffect transition="in" filter="dissolve">
                                      <p:cBhvr>
                                        <p:cTn id="15" dur="1000"/>
                                        <p:tgtEl>
                                          <p:spTgt spid="44"/>
                                        </p:tgtEl>
                                      </p:cBhvr>
                                    </p:animEffect>
                                  </p:childTnLst>
                                </p:cTn>
                              </p:par>
                            </p:childTnLst>
                          </p:cTn>
                        </p:par>
                      </p:childTnLst>
                    </p:cTn>
                  </p:par>
                  <p:par>
                    <p:cTn id="16" fill="hold">
                      <p:stCondLst>
                        <p:cond delay="indefinite"/>
                      </p:stCondLst>
                      <p:childTnLst>
                        <p:par>
                          <p:cTn id="17" fill="hold">
                            <p:stCondLst>
                              <p:cond delay="0"/>
                            </p:stCondLst>
                            <p:childTnLst>
                              <p:par>
                                <p:cTn id="18" presetID="0" presetClass="path" presetSubtype="0" accel="50000" decel="50000" fill="hold" nodeType="clickEffect">
                                  <p:stCondLst>
                                    <p:cond delay="0"/>
                                  </p:stCondLst>
                                  <p:childTnLst>
                                    <p:animMotion origin="layout" path="M -0.0066 0.00347 L -0.07205 -0.03608 " pathEditMode="relative" rAng="0" ptsTypes="AA">
                                      <p:cBhvr>
                                        <p:cTn id="19" dur="1000" fill="hold"/>
                                        <p:tgtEl>
                                          <p:spTgt spid="26"/>
                                        </p:tgtEl>
                                        <p:attrNameLst>
                                          <p:attrName>ppt_x</p:attrName>
                                          <p:attrName>ppt_y</p:attrName>
                                        </p:attrNameLst>
                                      </p:cBhvr>
                                      <p:rCtr x="-3281" y="-1989"/>
                                    </p:animMotion>
                                  </p:childTnLst>
                                </p:cTn>
                              </p:par>
                              <p:par>
                                <p:cTn id="20" presetID="22" presetClass="entr" presetSubtype="2" fill="hold" grpId="0" nodeType="with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right)">
                                      <p:cBhvr>
                                        <p:cTn id="22" dur="500"/>
                                        <p:tgtEl>
                                          <p:spTgt spid="32"/>
                                        </p:tgtEl>
                                      </p:cBhvr>
                                    </p:animEffect>
                                  </p:childTnLst>
                                </p:cTn>
                              </p:par>
                              <p:par>
                                <p:cTn id="23" presetID="22" presetClass="entr" presetSubtype="2" fill="hold" grpId="0" nodeType="withEffect">
                                  <p:stCondLst>
                                    <p:cond delay="0"/>
                                  </p:stCondLst>
                                  <p:childTnLst>
                                    <p:set>
                                      <p:cBhvr>
                                        <p:cTn id="24" dur="1" fill="hold">
                                          <p:stCondLst>
                                            <p:cond delay="0"/>
                                          </p:stCondLst>
                                        </p:cTn>
                                        <p:tgtEl>
                                          <p:spTgt spid="33"/>
                                        </p:tgtEl>
                                        <p:attrNameLst>
                                          <p:attrName>style.visibility</p:attrName>
                                        </p:attrNameLst>
                                      </p:cBhvr>
                                      <p:to>
                                        <p:strVal val="visible"/>
                                      </p:to>
                                    </p:set>
                                    <p:animEffect transition="in" filter="wipe(right)">
                                      <p:cBhvr>
                                        <p:cTn id="25" dur="500"/>
                                        <p:tgtEl>
                                          <p:spTgt spid="33"/>
                                        </p:tgtEl>
                                      </p:cBhvr>
                                    </p:animEffect>
                                  </p:childTnLst>
                                </p:cTn>
                              </p:par>
                            </p:childTnLst>
                          </p:cTn>
                        </p:par>
                        <p:par>
                          <p:cTn id="26" fill="hold">
                            <p:stCondLst>
                              <p:cond delay="1000"/>
                            </p:stCondLst>
                            <p:childTnLst>
                              <p:par>
                                <p:cTn id="27" presetID="9" presetClass="entr" presetSubtype="0" fill="hold" nodeType="after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dissolve">
                                      <p:cBhvr>
                                        <p:cTn id="29" dur="500"/>
                                        <p:tgtEl>
                                          <p:spTgt spid="28"/>
                                        </p:tgtEl>
                                      </p:cBhvr>
                                    </p:animEffect>
                                  </p:childTnLst>
                                </p:cTn>
                              </p:par>
                              <p:par>
                                <p:cTn id="30" presetID="9" presetClass="entr" presetSubtype="0" fill="hold" grpId="0" nodeType="with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dissolve">
                                      <p:cBhvr>
                                        <p:cTn id="32" dur="500"/>
                                        <p:tgtEl>
                                          <p:spTgt spid="30"/>
                                        </p:tgtEl>
                                      </p:cBhvr>
                                    </p:animEffect>
                                  </p:childTnLst>
                                </p:cTn>
                              </p:par>
                            </p:childTnLst>
                          </p:cTn>
                        </p:par>
                        <p:par>
                          <p:cTn id="33" fill="hold">
                            <p:stCondLst>
                              <p:cond delay="1500"/>
                            </p:stCondLst>
                            <p:childTnLst>
                              <p:par>
                                <p:cTn id="34" presetID="9" presetClass="entr" presetSubtype="0" fill="hold" grpId="0" nodeType="afterEffect">
                                  <p:stCondLst>
                                    <p:cond delay="0"/>
                                  </p:stCondLst>
                                  <p:iterate type="lt">
                                    <p:tmPct val="10000"/>
                                  </p:iterate>
                                  <p:childTnLst>
                                    <p:set>
                                      <p:cBhvr>
                                        <p:cTn id="35" dur="1" fill="hold">
                                          <p:stCondLst>
                                            <p:cond delay="0"/>
                                          </p:stCondLst>
                                        </p:cTn>
                                        <p:tgtEl>
                                          <p:spTgt spid="47"/>
                                        </p:tgtEl>
                                        <p:attrNameLst>
                                          <p:attrName>style.visibility</p:attrName>
                                        </p:attrNameLst>
                                      </p:cBhvr>
                                      <p:to>
                                        <p:strVal val="visible"/>
                                      </p:to>
                                    </p:set>
                                    <p:animEffect transition="in" filter="dissolve">
                                      <p:cBhvr>
                                        <p:cTn id="36"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2" grpId="0" animBg="1"/>
      <p:bldP spid="33" grpId="0" animBg="1"/>
      <p:bldP spid="44" grpId="0"/>
      <p:bldP spid="47"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09600" y="-228600"/>
            <a:ext cx="8001000" cy="1143000"/>
          </a:xfrm>
          <a:noFill/>
        </p:spPr>
        <p:txBody>
          <a:bodyPr/>
          <a:lstStyle/>
          <a:p>
            <a:pPr eaLnBrk="1" hangingPunct="1"/>
            <a:r>
              <a:rPr lang="en-US" sz="4000" dirty="0" smtClean="0">
                <a:solidFill>
                  <a:srgbClr val="C00000"/>
                </a:solidFill>
                <a:latin typeface="Calibri" pitchFamily="34" charset="0"/>
                <a:cs typeface="Arial" charset="0"/>
              </a:rPr>
              <a:t>Activator - Supply</a:t>
            </a:r>
          </a:p>
        </p:txBody>
      </p:sp>
      <p:sp>
        <p:nvSpPr>
          <p:cNvPr id="4099" name="Rectangle 3"/>
          <p:cNvSpPr>
            <a:spLocks noGrp="1" noChangeArrowheads="1"/>
          </p:cNvSpPr>
          <p:nvPr>
            <p:ph idx="1"/>
          </p:nvPr>
        </p:nvSpPr>
        <p:spPr>
          <a:xfrm>
            <a:off x="0" y="609600"/>
            <a:ext cx="8991600" cy="2971800"/>
          </a:xfrm>
          <a:solidFill>
            <a:schemeClr val="bg1"/>
          </a:solidFill>
        </p:spPr>
        <p:txBody>
          <a:bodyPr/>
          <a:lstStyle/>
          <a:p>
            <a:pPr eaLnBrk="1" hangingPunct="1">
              <a:buFontTx/>
              <a:buNone/>
            </a:pPr>
            <a:r>
              <a:rPr lang="en-US" sz="1600" dirty="0" smtClean="0">
                <a:solidFill>
                  <a:srgbClr val="003366"/>
                </a:solidFill>
                <a:latin typeface="Calibri" pitchFamily="34" charset="0"/>
                <a:cs typeface="Arial" charset="0"/>
              </a:rPr>
              <a:t>	Scenario: Imagine you are beginning a landscaping business in your neighborhood. One of your neighbors tells you they are willing to pay you $30 a week for your services, which includes mowing their lawn, edging, and weed whacking. You tell them, “It’s a deal!” and agree to mow their lawn 4 times a month. A second neighbor tells you that they will pay you $20 a week for your services. You think to yourself, “Well, it’s not as good a deal as the first neighbor, but I’m just starting out”, and you agree to mow their lawn 2 times a month. The third neighbor you approach tells you that they are willing to pay you $10 a week for your services. You tell them that you will service their lawn 1 time a month because they are a friend of the family. The 4</a:t>
            </a:r>
            <a:r>
              <a:rPr lang="en-US" sz="1600" baseline="30000" dirty="0" smtClean="0">
                <a:solidFill>
                  <a:srgbClr val="003366"/>
                </a:solidFill>
                <a:latin typeface="Calibri" pitchFamily="34" charset="0"/>
                <a:cs typeface="Arial" charset="0"/>
              </a:rPr>
              <a:t>th</a:t>
            </a:r>
            <a:r>
              <a:rPr lang="en-US" sz="1600" dirty="0" smtClean="0">
                <a:solidFill>
                  <a:srgbClr val="003366"/>
                </a:solidFill>
                <a:latin typeface="Calibri" pitchFamily="34" charset="0"/>
                <a:cs typeface="Arial" charset="0"/>
              </a:rPr>
              <a:t> person offers you $5, and you politely decline.</a:t>
            </a:r>
          </a:p>
          <a:p>
            <a:pPr eaLnBrk="1" hangingPunct="1"/>
            <a:endParaRPr lang="en-US" sz="1600" dirty="0" smtClean="0">
              <a:solidFill>
                <a:srgbClr val="003366"/>
              </a:solidFill>
              <a:latin typeface="Calibri" pitchFamily="34" charset="0"/>
              <a:cs typeface="Arial" charset="0"/>
            </a:endParaRPr>
          </a:p>
        </p:txBody>
      </p:sp>
      <p:graphicFrame>
        <p:nvGraphicFramePr>
          <p:cNvPr id="5" name="Group 115"/>
          <p:cNvGraphicFramePr>
            <a:graphicFrameLocks noGrp="1"/>
          </p:cNvGraphicFramePr>
          <p:nvPr/>
        </p:nvGraphicFramePr>
        <p:xfrm>
          <a:off x="609600" y="2743200"/>
          <a:ext cx="3657600" cy="2666999"/>
        </p:xfrm>
        <a:graphic>
          <a:graphicData uri="http://schemas.openxmlformats.org/drawingml/2006/table">
            <a:tbl>
              <a:tblPr/>
              <a:tblGrid>
                <a:gridCol w="1828800">
                  <a:extLst>
                    <a:ext uri="{9D8B030D-6E8A-4147-A177-3AD203B41FA5}">
                      <a16:colId xmlns:a16="http://schemas.microsoft.com/office/drawing/2014/main" val="20000"/>
                    </a:ext>
                  </a:extLst>
                </a:gridCol>
                <a:gridCol w="1828800">
                  <a:extLst>
                    <a:ext uri="{9D8B030D-6E8A-4147-A177-3AD203B41FA5}">
                      <a16:colId xmlns:a16="http://schemas.microsoft.com/office/drawing/2014/main" val="20001"/>
                    </a:ext>
                  </a:extLst>
                </a:gridCol>
              </a:tblGrid>
              <a:tr h="683595">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dirty="0" smtClean="0">
                          <a:ln>
                            <a:noFill/>
                          </a:ln>
                          <a:solidFill>
                            <a:srgbClr val="C00000"/>
                          </a:solidFill>
                          <a:effectLst/>
                          <a:latin typeface="Calibri" pitchFamily="34" charset="0"/>
                        </a:rPr>
                        <a:t>Price For Lawn Mowing Service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dirty="0" smtClean="0">
                          <a:ln>
                            <a:noFill/>
                          </a:ln>
                          <a:solidFill>
                            <a:srgbClr val="003366"/>
                          </a:solidFill>
                          <a:effectLst/>
                          <a:latin typeface="Calibri" pitchFamily="34" charset="0"/>
                        </a:rPr>
                        <a:t>Quantity Supplied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95851">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en-US" sz="1800" b="0" i="0" u="none" strike="noStrike" cap="none" normalizeH="0" baseline="0" dirty="0" smtClean="0">
                        <a:ln>
                          <a:noFill/>
                        </a:ln>
                        <a:solidFill>
                          <a:srgbClr val="000000"/>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en-US" sz="1800" b="0" i="0" u="none" strike="noStrike" cap="none" normalizeH="0" baseline="0" dirty="0" smtClean="0">
                        <a:ln>
                          <a:noFill/>
                        </a:ln>
                        <a:solidFill>
                          <a:srgbClr val="000000"/>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95851">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en-US" sz="1800" b="0" i="0" u="none" strike="noStrike" cap="none" normalizeH="0" baseline="0" dirty="0" smtClean="0">
                        <a:ln>
                          <a:noFill/>
                        </a:ln>
                        <a:solidFill>
                          <a:srgbClr val="000000"/>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en-US" sz="1800" b="0" i="0" u="none" strike="noStrike" cap="none" normalizeH="0" baseline="0" dirty="0" smtClean="0">
                        <a:ln>
                          <a:noFill/>
                        </a:ln>
                        <a:solidFill>
                          <a:srgbClr val="000000"/>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95851">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en-US" sz="1800" b="0" i="0" u="none" strike="noStrike" cap="none" normalizeH="0" baseline="0" dirty="0" smtClean="0">
                        <a:ln>
                          <a:noFill/>
                        </a:ln>
                        <a:solidFill>
                          <a:srgbClr val="000000"/>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en-US" sz="1800" b="0" i="0" u="none" strike="noStrike" cap="none" normalizeH="0" baseline="0" dirty="0" smtClean="0">
                        <a:ln>
                          <a:noFill/>
                        </a:ln>
                        <a:solidFill>
                          <a:srgbClr val="000000"/>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95851">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en-US" sz="1800" b="0" i="0" u="none" strike="noStrike" cap="none" normalizeH="0" baseline="0" dirty="0" smtClean="0">
                        <a:ln>
                          <a:noFill/>
                        </a:ln>
                        <a:solidFill>
                          <a:srgbClr val="000000"/>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en-US" sz="1800" b="0" i="0" u="none" strike="noStrike" cap="none" normalizeH="0" baseline="0" dirty="0" smtClean="0">
                        <a:ln>
                          <a:noFill/>
                        </a:ln>
                        <a:solidFill>
                          <a:srgbClr val="000000"/>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4120" name="Text Box 5"/>
          <p:cNvSpPr txBox="1">
            <a:spLocks noChangeArrowheads="1"/>
          </p:cNvSpPr>
          <p:nvPr/>
        </p:nvSpPr>
        <p:spPr bwMode="auto">
          <a:xfrm>
            <a:off x="304800" y="5551488"/>
            <a:ext cx="8610600" cy="708025"/>
          </a:xfrm>
          <a:prstGeom prst="rect">
            <a:avLst/>
          </a:prstGeom>
          <a:noFill/>
          <a:ln w="9525">
            <a:noFill/>
            <a:miter lim="800000"/>
            <a:headEnd/>
            <a:tailEnd/>
          </a:ln>
        </p:spPr>
        <p:txBody>
          <a:bodyPr>
            <a:spAutoFit/>
          </a:bodyPr>
          <a:lstStyle/>
          <a:p>
            <a:pPr marL="457200" indent="-457200">
              <a:spcBef>
                <a:spcPct val="50000"/>
              </a:spcBef>
              <a:buFontTx/>
              <a:buAutoNum type="arabicPeriod"/>
            </a:pPr>
            <a:r>
              <a:rPr lang="en-US" sz="1600">
                <a:solidFill>
                  <a:srgbClr val="C00000"/>
                </a:solidFill>
                <a:latin typeface="Calibri" pitchFamily="34" charset="0"/>
              </a:rPr>
              <a:t>From left to right, which way is the curve sloping?</a:t>
            </a:r>
          </a:p>
          <a:p>
            <a:pPr marL="457200" indent="-457200">
              <a:spcBef>
                <a:spcPct val="50000"/>
              </a:spcBef>
              <a:buFontTx/>
              <a:buAutoNum type="arabicPeriod"/>
            </a:pPr>
            <a:r>
              <a:rPr lang="en-US" sz="1600">
                <a:solidFill>
                  <a:srgbClr val="003366"/>
                </a:solidFill>
                <a:latin typeface="Calibri" pitchFamily="34" charset="0"/>
              </a:rPr>
              <a:t>Why do you think it is sloping in that direction?</a:t>
            </a:r>
          </a:p>
        </p:txBody>
      </p:sp>
      <p:grpSp>
        <p:nvGrpSpPr>
          <p:cNvPr id="2" name="Group 50"/>
          <p:cNvGrpSpPr>
            <a:grpSpLocks/>
          </p:cNvGrpSpPr>
          <p:nvPr/>
        </p:nvGrpSpPr>
        <p:grpSpPr bwMode="auto">
          <a:xfrm>
            <a:off x="5105400" y="2587625"/>
            <a:ext cx="3505200" cy="3433763"/>
            <a:chOff x="2531" y="1221"/>
            <a:chExt cx="2669" cy="2788"/>
          </a:xfrm>
        </p:grpSpPr>
        <p:sp>
          <p:nvSpPr>
            <p:cNvPr id="4128" name="Rectangle 51"/>
            <p:cNvSpPr>
              <a:spLocks noChangeArrowheads="1"/>
            </p:cNvSpPr>
            <p:nvPr/>
          </p:nvSpPr>
          <p:spPr bwMode="auto">
            <a:xfrm>
              <a:off x="2768" y="1221"/>
              <a:ext cx="2031" cy="187"/>
            </a:xfrm>
            <a:prstGeom prst="rect">
              <a:avLst/>
            </a:prstGeom>
            <a:noFill/>
            <a:ln w="22225">
              <a:noFill/>
              <a:miter lim="800000"/>
              <a:headEnd/>
              <a:tailEnd/>
            </a:ln>
          </p:spPr>
          <p:txBody>
            <a:bodyPr wrap="none" lIns="0" tIns="0" rIns="0" bIns="0">
              <a:spAutoFit/>
            </a:bodyPr>
            <a:lstStyle/>
            <a:p>
              <a:pPr defTabSz="514350" eaLnBrk="0" hangingPunct="0"/>
              <a:r>
                <a:rPr lang="en-AU" sz="1500" b="1">
                  <a:solidFill>
                    <a:srgbClr val="C00000"/>
                  </a:solidFill>
                  <a:latin typeface="Calibri" pitchFamily="34" charset="0"/>
                </a:rPr>
                <a:t>Price for Landscaping Service</a:t>
              </a:r>
            </a:p>
          </p:txBody>
        </p:sp>
        <p:sp>
          <p:nvSpPr>
            <p:cNvPr id="4129" name="Rectangle 90"/>
            <p:cNvSpPr>
              <a:spLocks noChangeArrowheads="1"/>
            </p:cNvSpPr>
            <p:nvPr/>
          </p:nvSpPr>
          <p:spPr bwMode="auto">
            <a:xfrm>
              <a:off x="3875" y="3822"/>
              <a:ext cx="1267" cy="187"/>
            </a:xfrm>
            <a:prstGeom prst="rect">
              <a:avLst/>
            </a:prstGeom>
            <a:noFill/>
            <a:ln w="22225">
              <a:noFill/>
              <a:miter lim="800000"/>
              <a:headEnd/>
              <a:tailEnd/>
            </a:ln>
          </p:spPr>
          <p:txBody>
            <a:bodyPr wrap="none" lIns="0" tIns="0" rIns="0" bIns="0">
              <a:spAutoFit/>
            </a:bodyPr>
            <a:lstStyle/>
            <a:p>
              <a:pPr defTabSz="514350" eaLnBrk="0" hangingPunct="0"/>
              <a:r>
                <a:rPr lang="en-AU" sz="1500" b="1">
                  <a:solidFill>
                    <a:srgbClr val="003366"/>
                  </a:solidFill>
                  <a:latin typeface="Calibri" pitchFamily="34" charset="0"/>
                </a:rPr>
                <a:t>Quantity Supplied</a:t>
              </a:r>
            </a:p>
          </p:txBody>
        </p:sp>
        <p:sp>
          <p:nvSpPr>
            <p:cNvPr id="4130" name="Freeform 105"/>
            <p:cNvSpPr>
              <a:spLocks/>
            </p:cNvSpPr>
            <p:nvPr/>
          </p:nvSpPr>
          <p:spPr bwMode="auto">
            <a:xfrm>
              <a:off x="2531" y="1358"/>
              <a:ext cx="2669" cy="2125"/>
            </a:xfrm>
            <a:custGeom>
              <a:avLst/>
              <a:gdLst>
                <a:gd name="T0" fmla="*/ 0 w 2621"/>
                <a:gd name="T1" fmla="*/ 0 h 2571"/>
                <a:gd name="T2" fmla="*/ 0 w 2621"/>
                <a:gd name="T3" fmla="*/ 12 h 2571"/>
                <a:gd name="T4" fmla="*/ 788 w 2621"/>
                <a:gd name="T5" fmla="*/ 12 h 2571"/>
                <a:gd name="T6" fmla="*/ 0 60000 65536"/>
                <a:gd name="T7" fmla="*/ 0 60000 65536"/>
                <a:gd name="T8" fmla="*/ 0 60000 65536"/>
                <a:gd name="T9" fmla="*/ 0 w 2621"/>
                <a:gd name="T10" fmla="*/ 0 h 2571"/>
                <a:gd name="T11" fmla="*/ 2621 w 2621"/>
                <a:gd name="T12" fmla="*/ 2571 h 2571"/>
              </a:gdLst>
              <a:ahLst/>
              <a:cxnLst>
                <a:cxn ang="T6">
                  <a:pos x="T0" y="T1"/>
                </a:cxn>
                <a:cxn ang="T7">
                  <a:pos x="T2" y="T3"/>
                </a:cxn>
                <a:cxn ang="T8">
                  <a:pos x="T4" y="T5"/>
                </a:cxn>
              </a:cxnLst>
              <a:rect l="T9" t="T10" r="T11" b="T12"/>
              <a:pathLst>
                <a:path w="2621" h="2571">
                  <a:moveTo>
                    <a:pt x="0" y="0"/>
                  </a:moveTo>
                  <a:lnTo>
                    <a:pt x="0" y="2570"/>
                  </a:lnTo>
                  <a:lnTo>
                    <a:pt x="2620" y="2570"/>
                  </a:lnTo>
                </a:path>
              </a:pathLst>
            </a:custGeom>
            <a:noFill/>
            <a:ln w="22225" cap="rnd">
              <a:solidFill>
                <a:srgbClr val="000000"/>
              </a:solidFill>
              <a:round/>
              <a:headEnd type="triangle" w="sm" len="sm"/>
              <a:tailEnd type="triangle" w="sm" len="sm"/>
            </a:ln>
          </p:spPr>
          <p:txBody>
            <a:bodyPr/>
            <a:lstStyle/>
            <a:p>
              <a:endParaRPr lang="en-US"/>
            </a:p>
          </p:txBody>
        </p:sp>
      </p:grpSp>
      <p:sp>
        <p:nvSpPr>
          <p:cNvPr id="4122" name="Rectangle 55"/>
          <p:cNvSpPr>
            <a:spLocks noChangeArrowheads="1"/>
          </p:cNvSpPr>
          <p:nvPr/>
        </p:nvSpPr>
        <p:spPr bwMode="auto">
          <a:xfrm>
            <a:off x="4495800" y="3505200"/>
            <a:ext cx="482600" cy="231775"/>
          </a:xfrm>
          <a:prstGeom prst="rect">
            <a:avLst/>
          </a:prstGeom>
          <a:noFill/>
          <a:ln w="9525">
            <a:noFill/>
            <a:miter lim="800000"/>
            <a:headEnd/>
            <a:tailEnd/>
          </a:ln>
        </p:spPr>
        <p:txBody>
          <a:bodyPr wrap="none" lIns="0" tIns="0" rIns="0" bIns="0">
            <a:spAutoFit/>
          </a:bodyPr>
          <a:lstStyle/>
          <a:p>
            <a:pPr defTabSz="514350" eaLnBrk="0" hangingPunct="0"/>
            <a:r>
              <a:rPr lang="en-AU" sz="1500" b="1" dirty="0">
                <a:solidFill>
                  <a:srgbClr val="000000"/>
                </a:solidFill>
                <a:latin typeface="Arial" charset="0"/>
              </a:rPr>
              <a:t>20.00</a:t>
            </a:r>
          </a:p>
        </p:txBody>
      </p:sp>
      <p:sp>
        <p:nvSpPr>
          <p:cNvPr id="4123" name="Rectangle 57"/>
          <p:cNvSpPr>
            <a:spLocks noChangeArrowheads="1"/>
          </p:cNvSpPr>
          <p:nvPr/>
        </p:nvSpPr>
        <p:spPr bwMode="auto">
          <a:xfrm>
            <a:off x="4419600" y="3121025"/>
            <a:ext cx="588963" cy="231775"/>
          </a:xfrm>
          <a:prstGeom prst="rect">
            <a:avLst/>
          </a:prstGeom>
          <a:noFill/>
          <a:ln w="9525">
            <a:noFill/>
            <a:miter lim="800000"/>
            <a:headEnd/>
            <a:tailEnd/>
          </a:ln>
        </p:spPr>
        <p:txBody>
          <a:bodyPr wrap="none" lIns="0" tIns="0" rIns="0" bIns="0">
            <a:spAutoFit/>
          </a:bodyPr>
          <a:lstStyle/>
          <a:p>
            <a:pPr defTabSz="514350" eaLnBrk="0" hangingPunct="0"/>
            <a:r>
              <a:rPr lang="en-AU" sz="1500" b="1">
                <a:solidFill>
                  <a:srgbClr val="000000"/>
                </a:solidFill>
                <a:latin typeface="Arial" charset="0"/>
              </a:rPr>
              <a:t>$30.00</a:t>
            </a:r>
          </a:p>
        </p:txBody>
      </p:sp>
      <p:sp>
        <p:nvSpPr>
          <p:cNvPr id="4124" name="Rectangle 59"/>
          <p:cNvSpPr>
            <a:spLocks noChangeArrowheads="1"/>
          </p:cNvSpPr>
          <p:nvPr/>
        </p:nvSpPr>
        <p:spPr bwMode="auto">
          <a:xfrm>
            <a:off x="4495800" y="4495800"/>
            <a:ext cx="482600" cy="231775"/>
          </a:xfrm>
          <a:prstGeom prst="rect">
            <a:avLst/>
          </a:prstGeom>
          <a:noFill/>
          <a:ln w="9525">
            <a:noFill/>
            <a:miter lim="800000"/>
            <a:headEnd/>
            <a:tailEnd/>
          </a:ln>
        </p:spPr>
        <p:txBody>
          <a:bodyPr wrap="none" lIns="0" tIns="0" rIns="0" bIns="0">
            <a:spAutoFit/>
          </a:bodyPr>
          <a:lstStyle/>
          <a:p>
            <a:pPr defTabSz="514350" eaLnBrk="0" hangingPunct="0"/>
            <a:r>
              <a:rPr lang="en-AU" sz="1500" b="1">
                <a:solidFill>
                  <a:srgbClr val="000000"/>
                </a:solidFill>
                <a:latin typeface="Arial" charset="0"/>
              </a:rPr>
              <a:t>10.00</a:t>
            </a:r>
          </a:p>
        </p:txBody>
      </p:sp>
      <p:sp>
        <p:nvSpPr>
          <p:cNvPr id="4125" name="Rectangle 60"/>
          <p:cNvSpPr>
            <a:spLocks noChangeArrowheads="1"/>
          </p:cNvSpPr>
          <p:nvPr/>
        </p:nvSpPr>
        <p:spPr bwMode="auto">
          <a:xfrm>
            <a:off x="4800600" y="5349875"/>
            <a:ext cx="93663" cy="212725"/>
          </a:xfrm>
          <a:prstGeom prst="rect">
            <a:avLst/>
          </a:prstGeom>
          <a:noFill/>
          <a:ln w="9525">
            <a:noFill/>
            <a:miter lim="800000"/>
            <a:headEnd/>
            <a:tailEnd/>
          </a:ln>
        </p:spPr>
        <p:txBody>
          <a:bodyPr wrap="none" lIns="0" tIns="0" rIns="0" bIns="0">
            <a:spAutoFit/>
          </a:bodyPr>
          <a:lstStyle/>
          <a:p>
            <a:pPr defTabSz="514350" eaLnBrk="0" hangingPunct="0"/>
            <a:r>
              <a:rPr lang="en-AU" sz="1500" b="1">
                <a:solidFill>
                  <a:srgbClr val="000000"/>
                </a:solidFill>
                <a:latin typeface="Arial" charset="0"/>
              </a:rPr>
              <a:t>0</a:t>
            </a:r>
          </a:p>
        </p:txBody>
      </p:sp>
      <p:sp>
        <p:nvSpPr>
          <p:cNvPr id="4126" name="Rectangle 61"/>
          <p:cNvSpPr>
            <a:spLocks noChangeArrowheads="1"/>
          </p:cNvSpPr>
          <p:nvPr/>
        </p:nvSpPr>
        <p:spPr bwMode="auto">
          <a:xfrm>
            <a:off x="5105400" y="5410200"/>
            <a:ext cx="3403600" cy="230188"/>
          </a:xfrm>
          <a:prstGeom prst="rect">
            <a:avLst/>
          </a:prstGeom>
          <a:noFill/>
          <a:ln w="9525">
            <a:noFill/>
            <a:miter lim="800000"/>
            <a:headEnd/>
            <a:tailEnd/>
          </a:ln>
        </p:spPr>
        <p:txBody>
          <a:bodyPr wrap="none" lIns="0" tIns="0" rIns="0" bIns="0">
            <a:spAutoFit/>
          </a:bodyPr>
          <a:lstStyle/>
          <a:p>
            <a:pPr defTabSz="514350" eaLnBrk="0" hangingPunct="0"/>
            <a:r>
              <a:rPr lang="en-AU" sz="1500" b="1">
                <a:solidFill>
                  <a:srgbClr val="000000"/>
                </a:solidFill>
                <a:latin typeface="Arial" charset="0"/>
              </a:rPr>
              <a:t>    1     2    3    4     5    6    7    8    9    10</a:t>
            </a:r>
          </a:p>
        </p:txBody>
      </p:sp>
      <p:sp>
        <p:nvSpPr>
          <p:cNvPr id="4127" name="Rectangle 59"/>
          <p:cNvSpPr>
            <a:spLocks noChangeArrowheads="1"/>
          </p:cNvSpPr>
          <p:nvPr/>
        </p:nvSpPr>
        <p:spPr bwMode="auto">
          <a:xfrm>
            <a:off x="4578350" y="5029200"/>
            <a:ext cx="374650" cy="230188"/>
          </a:xfrm>
          <a:prstGeom prst="rect">
            <a:avLst/>
          </a:prstGeom>
          <a:noFill/>
          <a:ln w="9525">
            <a:noFill/>
            <a:miter lim="800000"/>
            <a:headEnd/>
            <a:tailEnd/>
          </a:ln>
        </p:spPr>
        <p:txBody>
          <a:bodyPr wrap="none" lIns="0" tIns="0" rIns="0" bIns="0">
            <a:spAutoFit/>
          </a:bodyPr>
          <a:lstStyle/>
          <a:p>
            <a:pPr defTabSz="514350" eaLnBrk="0" hangingPunct="0"/>
            <a:r>
              <a:rPr lang="en-AU" sz="1500" b="1" dirty="0">
                <a:solidFill>
                  <a:srgbClr val="000000"/>
                </a:solidFill>
                <a:latin typeface="Arial" charset="0"/>
              </a:rPr>
              <a:t>5.00</a:t>
            </a:r>
          </a:p>
        </p:txBody>
      </p:sp>
      <p:sp>
        <p:nvSpPr>
          <p:cNvPr id="16" name="Rectangle 55"/>
          <p:cNvSpPr>
            <a:spLocks noChangeArrowheads="1"/>
          </p:cNvSpPr>
          <p:nvPr/>
        </p:nvSpPr>
        <p:spPr bwMode="auto">
          <a:xfrm>
            <a:off x="4495800" y="4038600"/>
            <a:ext cx="482504" cy="230832"/>
          </a:xfrm>
          <a:prstGeom prst="rect">
            <a:avLst/>
          </a:prstGeom>
          <a:noFill/>
          <a:ln w="9525">
            <a:noFill/>
            <a:miter lim="800000"/>
            <a:headEnd/>
            <a:tailEnd/>
          </a:ln>
        </p:spPr>
        <p:txBody>
          <a:bodyPr wrap="none" lIns="0" tIns="0" rIns="0" bIns="0">
            <a:spAutoFit/>
          </a:bodyPr>
          <a:lstStyle/>
          <a:p>
            <a:pPr defTabSz="514350" eaLnBrk="0" hangingPunct="0"/>
            <a:r>
              <a:rPr lang="en-AU" sz="1500" b="1" dirty="0" smtClean="0">
                <a:solidFill>
                  <a:srgbClr val="000000"/>
                </a:solidFill>
                <a:latin typeface="Arial" charset="0"/>
              </a:rPr>
              <a:t>15.00</a:t>
            </a:r>
            <a:endParaRPr lang="en-AU" sz="1500" b="1" dirty="0">
              <a:solidFill>
                <a:srgbClr val="000000"/>
              </a:solidFill>
              <a:latin typeface="Arial" charset="0"/>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1308100" y="609600"/>
            <a:ext cx="7683500" cy="1143000"/>
          </a:xfrm>
        </p:spPr>
        <p:txBody>
          <a:bodyPr/>
          <a:lstStyle/>
          <a:p>
            <a:pPr eaLnBrk="1" hangingPunct="1"/>
            <a:r>
              <a:rPr lang="en-US" sz="3200" dirty="0" smtClean="0">
                <a:solidFill>
                  <a:schemeClr val="folHlink"/>
                </a:solidFill>
                <a:latin typeface="Arial" pitchFamily="34" charset="0"/>
                <a:cs typeface="Arial" pitchFamily="34" charset="0"/>
              </a:rPr>
              <a:t>Shifts of the Supply Curve</a:t>
            </a:r>
          </a:p>
        </p:txBody>
      </p:sp>
      <p:sp>
        <p:nvSpPr>
          <p:cNvPr id="45059" name="Rectangle 3"/>
          <p:cNvSpPr>
            <a:spLocks noGrp="1" noChangeArrowheads="1"/>
          </p:cNvSpPr>
          <p:nvPr>
            <p:ph type="body" idx="1"/>
          </p:nvPr>
        </p:nvSpPr>
        <p:spPr>
          <a:xfrm>
            <a:off x="685800" y="2062163"/>
            <a:ext cx="3609975" cy="3881437"/>
          </a:xfrm>
          <a:solidFill>
            <a:schemeClr val="accent3"/>
          </a:solidFill>
        </p:spPr>
        <p:txBody>
          <a:bodyPr/>
          <a:lstStyle/>
          <a:p>
            <a:pPr eaLnBrk="1" hangingPunct="1"/>
            <a:r>
              <a:rPr lang="en-US" sz="2000" dirty="0" smtClean="0">
                <a:latin typeface="Calibri" pitchFamily="34" charset="0"/>
                <a:cs typeface="Arial" pitchFamily="34" charset="0"/>
              </a:rPr>
              <a:t>Changes in supply are reflected on the Supply Graph as a shift in the curve</a:t>
            </a:r>
          </a:p>
          <a:p>
            <a:pPr eaLnBrk="1" hangingPunct="1"/>
            <a:r>
              <a:rPr lang="en-US" sz="2000" dirty="0" smtClean="0">
                <a:solidFill>
                  <a:srgbClr val="C00000"/>
                </a:solidFill>
                <a:latin typeface="Calibri" pitchFamily="34" charset="0"/>
                <a:cs typeface="Arial" pitchFamily="34" charset="0"/>
              </a:rPr>
              <a:t>Shifts to the right indicate an increase in the ability to supply (good for the firm)</a:t>
            </a:r>
          </a:p>
          <a:p>
            <a:pPr lvl="1" eaLnBrk="1" hangingPunct="1"/>
            <a:r>
              <a:rPr lang="en-US" sz="2000" dirty="0" smtClean="0">
                <a:solidFill>
                  <a:srgbClr val="C00000"/>
                </a:solidFill>
                <a:latin typeface="Calibri" pitchFamily="34" charset="0"/>
                <a:cs typeface="Arial" pitchFamily="34" charset="0"/>
              </a:rPr>
              <a:t>Easier to produce</a:t>
            </a:r>
          </a:p>
          <a:p>
            <a:pPr eaLnBrk="1" hangingPunct="1"/>
            <a:r>
              <a:rPr lang="en-US" sz="2000" dirty="0" smtClean="0">
                <a:latin typeface="Calibri" pitchFamily="34" charset="0"/>
                <a:cs typeface="Arial" pitchFamily="34" charset="0"/>
              </a:rPr>
              <a:t>Shifts to the left indicate a decrease in the ability to supply (bad for the firm)</a:t>
            </a:r>
          </a:p>
          <a:p>
            <a:pPr lvl="1" eaLnBrk="1" hangingPunct="1"/>
            <a:r>
              <a:rPr lang="en-US" sz="2000" dirty="0" smtClean="0">
                <a:latin typeface="Calibri" pitchFamily="34" charset="0"/>
                <a:cs typeface="Arial" pitchFamily="34" charset="0"/>
              </a:rPr>
              <a:t>Harder to produce</a:t>
            </a:r>
          </a:p>
        </p:txBody>
      </p:sp>
      <p:sp>
        <p:nvSpPr>
          <p:cNvPr id="14340" name="Freeform 8"/>
          <p:cNvSpPr>
            <a:spLocks/>
          </p:cNvSpPr>
          <p:nvPr/>
        </p:nvSpPr>
        <p:spPr bwMode="auto">
          <a:xfrm>
            <a:off x="4948238" y="2351088"/>
            <a:ext cx="3857625" cy="3846512"/>
          </a:xfrm>
          <a:custGeom>
            <a:avLst/>
            <a:gdLst>
              <a:gd name="T0" fmla="*/ 0 w 2430"/>
              <a:gd name="T1" fmla="*/ 0 h 2622"/>
              <a:gd name="T2" fmla="*/ 0 w 2430"/>
              <a:gd name="T3" fmla="*/ 2147483647 h 2622"/>
              <a:gd name="T4" fmla="*/ 2147483647 w 2430"/>
              <a:gd name="T5" fmla="*/ 2147483647 h 2622"/>
              <a:gd name="T6" fmla="*/ 0 60000 65536"/>
              <a:gd name="T7" fmla="*/ 0 60000 65536"/>
              <a:gd name="T8" fmla="*/ 0 60000 65536"/>
              <a:gd name="T9" fmla="*/ 0 w 2430"/>
              <a:gd name="T10" fmla="*/ 0 h 2622"/>
              <a:gd name="T11" fmla="*/ 2430 w 2430"/>
              <a:gd name="T12" fmla="*/ 2622 h 2622"/>
            </a:gdLst>
            <a:ahLst/>
            <a:cxnLst>
              <a:cxn ang="T6">
                <a:pos x="T0" y="T1"/>
              </a:cxn>
              <a:cxn ang="T7">
                <a:pos x="T2" y="T3"/>
              </a:cxn>
              <a:cxn ang="T8">
                <a:pos x="T4" y="T5"/>
              </a:cxn>
            </a:cxnLst>
            <a:rect l="T9" t="T10" r="T11" b="T12"/>
            <a:pathLst>
              <a:path w="2430" h="2622">
                <a:moveTo>
                  <a:pt x="0" y="0"/>
                </a:moveTo>
                <a:lnTo>
                  <a:pt x="0" y="2621"/>
                </a:lnTo>
                <a:lnTo>
                  <a:pt x="2429" y="2621"/>
                </a:lnTo>
              </a:path>
            </a:pathLst>
          </a:custGeom>
          <a:noFill/>
          <a:ln w="12700" cap="rnd">
            <a:solidFill>
              <a:srgbClr val="000000"/>
            </a:solidFill>
            <a:round/>
            <a:headEnd type="none" w="sm" len="sm"/>
            <a:tailEnd type="none" w="sm" len="sm"/>
          </a:ln>
        </p:spPr>
        <p:txBody>
          <a:bodyPr/>
          <a:lstStyle/>
          <a:p>
            <a:endParaRPr lang="en-US"/>
          </a:p>
        </p:txBody>
      </p:sp>
      <p:sp>
        <p:nvSpPr>
          <p:cNvPr id="14341" name="Line 9"/>
          <p:cNvSpPr>
            <a:spLocks noChangeShapeType="1"/>
          </p:cNvSpPr>
          <p:nvPr/>
        </p:nvSpPr>
        <p:spPr bwMode="auto">
          <a:xfrm flipV="1">
            <a:off x="6248400" y="2743200"/>
            <a:ext cx="1219200" cy="2819400"/>
          </a:xfrm>
          <a:prstGeom prst="line">
            <a:avLst/>
          </a:prstGeom>
          <a:noFill/>
          <a:ln w="25400">
            <a:solidFill>
              <a:srgbClr val="4D9AFF"/>
            </a:solidFill>
            <a:round/>
            <a:headEnd type="none" w="sm" len="sm"/>
            <a:tailEnd type="none" w="sm" len="sm"/>
          </a:ln>
        </p:spPr>
        <p:txBody>
          <a:bodyPr wrap="none" anchor="ctr"/>
          <a:lstStyle/>
          <a:p>
            <a:endParaRPr lang="en-US"/>
          </a:p>
        </p:txBody>
      </p:sp>
      <p:sp>
        <p:nvSpPr>
          <p:cNvPr id="6" name="Line 10"/>
          <p:cNvSpPr>
            <a:spLocks noChangeShapeType="1"/>
          </p:cNvSpPr>
          <p:nvPr/>
        </p:nvSpPr>
        <p:spPr bwMode="auto">
          <a:xfrm flipV="1">
            <a:off x="7543800" y="2743200"/>
            <a:ext cx="1143000" cy="2667000"/>
          </a:xfrm>
          <a:prstGeom prst="line">
            <a:avLst/>
          </a:prstGeom>
          <a:noFill/>
          <a:ln w="25400">
            <a:solidFill>
              <a:srgbClr val="800080"/>
            </a:solidFill>
            <a:round/>
            <a:headEnd type="none" w="sm" len="sm"/>
            <a:tailEnd type="none" w="sm" len="sm"/>
          </a:ln>
        </p:spPr>
        <p:txBody>
          <a:bodyPr wrap="none" anchor="ctr"/>
          <a:lstStyle/>
          <a:p>
            <a:endParaRPr lang="en-US"/>
          </a:p>
        </p:txBody>
      </p:sp>
      <p:sp>
        <p:nvSpPr>
          <p:cNvPr id="7" name="Line 11"/>
          <p:cNvSpPr>
            <a:spLocks noChangeShapeType="1"/>
          </p:cNvSpPr>
          <p:nvPr/>
        </p:nvSpPr>
        <p:spPr bwMode="auto">
          <a:xfrm>
            <a:off x="7239000" y="3581400"/>
            <a:ext cx="998538" cy="0"/>
          </a:xfrm>
          <a:prstGeom prst="line">
            <a:avLst/>
          </a:prstGeom>
          <a:noFill/>
          <a:ln w="50800">
            <a:solidFill>
              <a:srgbClr val="8901F3"/>
            </a:solidFill>
            <a:round/>
            <a:headEnd type="none" w="sm" len="sm"/>
            <a:tailEnd type="stealth" w="med" len="lg"/>
          </a:ln>
          <a:effectLst>
            <a:outerShdw dist="17961" dir="2700000" algn="ctr" rotWithShape="0">
              <a:srgbClr val="A2C1FE"/>
            </a:outerShdw>
          </a:effectLst>
        </p:spPr>
        <p:txBody>
          <a:bodyPr wrap="none" anchor="ctr"/>
          <a:lstStyle/>
          <a:p>
            <a:pPr>
              <a:defRPr/>
            </a:pPr>
            <a:endParaRPr lang="en-US"/>
          </a:p>
        </p:txBody>
      </p:sp>
      <p:sp>
        <p:nvSpPr>
          <p:cNvPr id="14344" name="Rectangle 12"/>
          <p:cNvSpPr>
            <a:spLocks noChangeArrowheads="1"/>
          </p:cNvSpPr>
          <p:nvPr/>
        </p:nvSpPr>
        <p:spPr bwMode="auto">
          <a:xfrm>
            <a:off x="6248400" y="5562600"/>
            <a:ext cx="303213" cy="276225"/>
          </a:xfrm>
          <a:prstGeom prst="rect">
            <a:avLst/>
          </a:prstGeom>
          <a:noFill/>
          <a:ln w="9525">
            <a:noFill/>
            <a:miter lim="800000"/>
            <a:headEnd/>
            <a:tailEnd/>
          </a:ln>
        </p:spPr>
        <p:txBody>
          <a:bodyPr wrap="none" lIns="0" tIns="0" rIns="0" bIns="0">
            <a:spAutoFit/>
          </a:bodyPr>
          <a:lstStyle/>
          <a:p>
            <a:pPr eaLnBrk="0" hangingPunct="0"/>
            <a:r>
              <a:rPr lang="en-AU" sz="1800" b="1">
                <a:solidFill>
                  <a:srgbClr val="000000"/>
                </a:solidFill>
                <a:latin typeface="Arial" pitchFamily="34" charset="0"/>
              </a:rPr>
              <a:t>S </a:t>
            </a:r>
            <a:r>
              <a:rPr lang="en-AU" sz="1800" b="1" baseline="-25000">
                <a:solidFill>
                  <a:srgbClr val="000000"/>
                </a:solidFill>
                <a:latin typeface="Arial" pitchFamily="34" charset="0"/>
              </a:rPr>
              <a:t>1</a:t>
            </a:r>
          </a:p>
        </p:txBody>
      </p:sp>
      <p:sp>
        <p:nvSpPr>
          <p:cNvPr id="9" name="Rectangle 13"/>
          <p:cNvSpPr>
            <a:spLocks noChangeArrowheads="1"/>
          </p:cNvSpPr>
          <p:nvPr/>
        </p:nvSpPr>
        <p:spPr bwMode="auto">
          <a:xfrm>
            <a:off x="7467600" y="5438775"/>
            <a:ext cx="1049338" cy="276225"/>
          </a:xfrm>
          <a:prstGeom prst="rect">
            <a:avLst/>
          </a:prstGeom>
          <a:noFill/>
          <a:ln w="9525">
            <a:noFill/>
            <a:miter lim="800000"/>
            <a:headEnd/>
            <a:tailEnd/>
          </a:ln>
        </p:spPr>
        <p:txBody>
          <a:bodyPr lIns="0" tIns="0" rIns="0" bIns="0">
            <a:spAutoFit/>
          </a:bodyPr>
          <a:lstStyle/>
          <a:p>
            <a:pPr eaLnBrk="0" hangingPunct="0"/>
            <a:r>
              <a:rPr lang="en-AU" sz="1800" b="1">
                <a:solidFill>
                  <a:srgbClr val="000000"/>
                </a:solidFill>
                <a:latin typeface="Arial" pitchFamily="34" charset="0"/>
              </a:rPr>
              <a:t>S </a:t>
            </a:r>
            <a:r>
              <a:rPr lang="en-AU" sz="1800" b="1" baseline="-25000">
                <a:solidFill>
                  <a:srgbClr val="000000"/>
                </a:solidFill>
                <a:latin typeface="Arial" pitchFamily="34" charset="0"/>
              </a:rPr>
              <a:t>2</a:t>
            </a:r>
          </a:p>
        </p:txBody>
      </p:sp>
      <p:sp>
        <p:nvSpPr>
          <p:cNvPr id="14346" name="Rectangle 14"/>
          <p:cNvSpPr>
            <a:spLocks noChangeArrowheads="1"/>
          </p:cNvSpPr>
          <p:nvPr/>
        </p:nvSpPr>
        <p:spPr bwMode="auto">
          <a:xfrm>
            <a:off x="4935538" y="6232525"/>
            <a:ext cx="104775" cy="274638"/>
          </a:xfrm>
          <a:prstGeom prst="rect">
            <a:avLst/>
          </a:prstGeom>
          <a:noFill/>
          <a:ln w="9525">
            <a:noFill/>
            <a:miter lim="800000"/>
            <a:headEnd/>
            <a:tailEnd/>
          </a:ln>
        </p:spPr>
        <p:txBody>
          <a:bodyPr wrap="none" lIns="0" tIns="0" rIns="0" bIns="0">
            <a:spAutoFit/>
          </a:bodyPr>
          <a:lstStyle/>
          <a:p>
            <a:pPr eaLnBrk="0" hangingPunct="0"/>
            <a:r>
              <a:rPr lang="en-AU" sz="1800" b="1">
                <a:solidFill>
                  <a:srgbClr val="000000"/>
                </a:solidFill>
                <a:latin typeface="Arial" pitchFamily="34" charset="0"/>
              </a:rPr>
              <a:t>0</a:t>
            </a:r>
          </a:p>
        </p:txBody>
      </p:sp>
      <p:sp>
        <p:nvSpPr>
          <p:cNvPr id="11" name="Rectangle 15"/>
          <p:cNvSpPr>
            <a:spLocks noChangeArrowheads="1"/>
          </p:cNvSpPr>
          <p:nvPr/>
        </p:nvSpPr>
        <p:spPr bwMode="auto">
          <a:xfrm>
            <a:off x="7010400" y="3810000"/>
            <a:ext cx="1012825" cy="554038"/>
          </a:xfrm>
          <a:prstGeom prst="rect">
            <a:avLst/>
          </a:prstGeom>
          <a:noFill/>
          <a:ln w="9525">
            <a:noFill/>
            <a:miter lim="800000"/>
            <a:headEnd/>
            <a:tailEnd/>
          </a:ln>
        </p:spPr>
        <p:txBody>
          <a:bodyPr wrap="none" lIns="0" tIns="0" rIns="0" bIns="0">
            <a:spAutoFit/>
          </a:bodyPr>
          <a:lstStyle/>
          <a:p>
            <a:pPr eaLnBrk="0" hangingPunct="0"/>
            <a:r>
              <a:rPr lang="en-AU" sz="1800" b="1">
                <a:solidFill>
                  <a:srgbClr val="000000"/>
                </a:solidFill>
                <a:latin typeface="Arial" pitchFamily="34" charset="0"/>
              </a:rPr>
              <a:t>Increase</a:t>
            </a:r>
          </a:p>
          <a:p>
            <a:pPr eaLnBrk="0" hangingPunct="0"/>
            <a:r>
              <a:rPr lang="en-AU" sz="1800" b="1">
                <a:solidFill>
                  <a:srgbClr val="000000"/>
                </a:solidFill>
                <a:latin typeface="Arial" pitchFamily="34" charset="0"/>
              </a:rPr>
              <a:t>in supply</a:t>
            </a:r>
          </a:p>
        </p:txBody>
      </p:sp>
      <p:sp>
        <p:nvSpPr>
          <p:cNvPr id="14348" name="Rectangle 20"/>
          <p:cNvSpPr>
            <a:spLocks noChangeArrowheads="1"/>
          </p:cNvSpPr>
          <p:nvPr/>
        </p:nvSpPr>
        <p:spPr bwMode="auto">
          <a:xfrm>
            <a:off x="4322763" y="2212975"/>
            <a:ext cx="563562" cy="276225"/>
          </a:xfrm>
          <a:prstGeom prst="rect">
            <a:avLst/>
          </a:prstGeom>
          <a:noFill/>
          <a:ln w="9525">
            <a:noFill/>
            <a:miter lim="800000"/>
            <a:headEnd/>
            <a:tailEnd/>
          </a:ln>
        </p:spPr>
        <p:txBody>
          <a:bodyPr wrap="none" lIns="0" tIns="0" rIns="0" bIns="0">
            <a:spAutoFit/>
          </a:bodyPr>
          <a:lstStyle/>
          <a:p>
            <a:pPr algn="r" eaLnBrk="0" hangingPunct="0"/>
            <a:r>
              <a:rPr lang="en-AU" sz="1800" b="1">
                <a:solidFill>
                  <a:srgbClr val="000000"/>
                </a:solidFill>
                <a:latin typeface="Arial" pitchFamily="34" charset="0"/>
              </a:rPr>
              <a:t>Price</a:t>
            </a:r>
          </a:p>
        </p:txBody>
      </p:sp>
      <p:sp>
        <p:nvSpPr>
          <p:cNvPr id="14349" name="Rectangle 21"/>
          <p:cNvSpPr>
            <a:spLocks noChangeArrowheads="1"/>
          </p:cNvSpPr>
          <p:nvPr/>
        </p:nvSpPr>
        <p:spPr bwMode="auto">
          <a:xfrm>
            <a:off x="6869113" y="6232525"/>
            <a:ext cx="1974850" cy="554038"/>
          </a:xfrm>
          <a:prstGeom prst="rect">
            <a:avLst/>
          </a:prstGeom>
          <a:noFill/>
          <a:ln w="9525">
            <a:noFill/>
            <a:miter lim="800000"/>
            <a:headEnd/>
            <a:tailEnd/>
          </a:ln>
        </p:spPr>
        <p:txBody>
          <a:bodyPr wrap="none" lIns="0" tIns="0" rIns="0" bIns="0">
            <a:spAutoFit/>
          </a:bodyPr>
          <a:lstStyle/>
          <a:p>
            <a:pPr algn="r" eaLnBrk="0" hangingPunct="0"/>
            <a:r>
              <a:rPr lang="en-AU" sz="1800" b="1">
                <a:solidFill>
                  <a:srgbClr val="000000"/>
                </a:solidFill>
                <a:latin typeface="Arial" pitchFamily="34" charset="0"/>
              </a:rPr>
              <a:t>Quantity Supplied</a:t>
            </a:r>
          </a:p>
          <a:p>
            <a:pPr algn="r" eaLnBrk="0" hangingPunct="0"/>
            <a:endParaRPr lang="en-AU" sz="1800" b="1">
              <a:solidFill>
                <a:srgbClr val="000000"/>
              </a:solidFill>
              <a:latin typeface="Arial" pitchFamily="34" charset="0"/>
            </a:endParaRPr>
          </a:p>
        </p:txBody>
      </p:sp>
      <p:sp>
        <p:nvSpPr>
          <p:cNvPr id="14" name="Line 10"/>
          <p:cNvSpPr>
            <a:spLocks noChangeShapeType="1"/>
          </p:cNvSpPr>
          <p:nvPr/>
        </p:nvSpPr>
        <p:spPr bwMode="auto">
          <a:xfrm flipV="1">
            <a:off x="5105400" y="2590800"/>
            <a:ext cx="1143000" cy="2895600"/>
          </a:xfrm>
          <a:prstGeom prst="line">
            <a:avLst/>
          </a:prstGeom>
          <a:noFill/>
          <a:ln w="25400">
            <a:solidFill>
              <a:srgbClr val="800080"/>
            </a:solidFill>
            <a:round/>
            <a:headEnd type="none" w="sm" len="sm"/>
            <a:tailEnd type="none" w="sm" len="sm"/>
          </a:ln>
        </p:spPr>
        <p:txBody>
          <a:bodyPr wrap="none" anchor="ctr"/>
          <a:lstStyle/>
          <a:p>
            <a:endParaRPr lang="en-US"/>
          </a:p>
        </p:txBody>
      </p:sp>
      <p:sp>
        <p:nvSpPr>
          <p:cNvPr id="15" name="Line 11"/>
          <p:cNvSpPr>
            <a:spLocks noChangeShapeType="1"/>
          </p:cNvSpPr>
          <p:nvPr/>
        </p:nvSpPr>
        <p:spPr bwMode="auto">
          <a:xfrm>
            <a:off x="5257800" y="5105400"/>
            <a:ext cx="1012825" cy="1588"/>
          </a:xfrm>
          <a:prstGeom prst="line">
            <a:avLst/>
          </a:prstGeom>
          <a:noFill/>
          <a:ln w="50800">
            <a:solidFill>
              <a:srgbClr val="8901F3"/>
            </a:solidFill>
            <a:round/>
            <a:headEnd type="stealth" w="med" len="lg"/>
            <a:tailEnd type="none" w="sm" len="sm"/>
          </a:ln>
          <a:effectLst>
            <a:outerShdw dist="17961" dir="2700000" algn="ctr" rotWithShape="0">
              <a:srgbClr val="A2C1FE"/>
            </a:outerShdw>
          </a:effectLst>
        </p:spPr>
        <p:txBody>
          <a:bodyPr wrap="none" anchor="ctr"/>
          <a:lstStyle/>
          <a:p>
            <a:pPr>
              <a:defRPr/>
            </a:pPr>
            <a:endParaRPr lang="en-US"/>
          </a:p>
        </p:txBody>
      </p:sp>
      <p:sp>
        <p:nvSpPr>
          <p:cNvPr id="16" name="Rectangle 12"/>
          <p:cNvSpPr>
            <a:spLocks noChangeArrowheads="1"/>
          </p:cNvSpPr>
          <p:nvPr/>
        </p:nvSpPr>
        <p:spPr bwMode="auto">
          <a:xfrm>
            <a:off x="5029200" y="5562600"/>
            <a:ext cx="366713" cy="276225"/>
          </a:xfrm>
          <a:prstGeom prst="rect">
            <a:avLst/>
          </a:prstGeom>
          <a:noFill/>
          <a:ln w="9525">
            <a:noFill/>
            <a:miter lim="800000"/>
            <a:headEnd/>
            <a:tailEnd/>
          </a:ln>
        </p:spPr>
        <p:txBody>
          <a:bodyPr wrap="none" lIns="0" tIns="0" rIns="0" bIns="0">
            <a:spAutoFit/>
          </a:bodyPr>
          <a:lstStyle/>
          <a:p>
            <a:pPr eaLnBrk="0" hangingPunct="0"/>
            <a:r>
              <a:rPr lang="en-AU" sz="1800" b="1">
                <a:solidFill>
                  <a:srgbClr val="000000"/>
                </a:solidFill>
                <a:latin typeface="Arial" pitchFamily="34" charset="0"/>
              </a:rPr>
              <a:t>S </a:t>
            </a:r>
            <a:r>
              <a:rPr lang="en-AU" sz="1800" b="1" baseline="-25000">
                <a:solidFill>
                  <a:srgbClr val="000000"/>
                </a:solidFill>
                <a:latin typeface="Arial" pitchFamily="34" charset="0"/>
              </a:rPr>
              <a:t>3</a:t>
            </a:r>
            <a:r>
              <a:rPr lang="en-AU" sz="1800" b="1">
                <a:solidFill>
                  <a:srgbClr val="000000"/>
                </a:solidFill>
                <a:latin typeface="Arial" pitchFamily="34" charset="0"/>
              </a:rPr>
              <a:t> </a:t>
            </a:r>
          </a:p>
        </p:txBody>
      </p:sp>
      <p:sp>
        <p:nvSpPr>
          <p:cNvPr id="17" name="Rectangle 15"/>
          <p:cNvSpPr>
            <a:spLocks noChangeArrowheads="1"/>
          </p:cNvSpPr>
          <p:nvPr/>
        </p:nvSpPr>
        <p:spPr bwMode="auto">
          <a:xfrm>
            <a:off x="5562600" y="4267200"/>
            <a:ext cx="1025525" cy="554038"/>
          </a:xfrm>
          <a:prstGeom prst="rect">
            <a:avLst/>
          </a:prstGeom>
          <a:noFill/>
          <a:ln w="9525">
            <a:noFill/>
            <a:miter lim="800000"/>
            <a:headEnd/>
            <a:tailEnd/>
          </a:ln>
        </p:spPr>
        <p:txBody>
          <a:bodyPr wrap="none" lIns="0" tIns="0" rIns="0" bIns="0">
            <a:spAutoFit/>
          </a:bodyPr>
          <a:lstStyle/>
          <a:p>
            <a:pPr eaLnBrk="0" hangingPunct="0"/>
            <a:r>
              <a:rPr lang="en-AU" sz="1800" b="1">
                <a:solidFill>
                  <a:srgbClr val="000000"/>
                </a:solidFill>
                <a:latin typeface="Arial" pitchFamily="34" charset="0"/>
              </a:rPr>
              <a:t>Decrease</a:t>
            </a:r>
          </a:p>
          <a:p>
            <a:pPr eaLnBrk="0" hangingPunct="0"/>
            <a:r>
              <a:rPr lang="en-AU" sz="1800" b="1">
                <a:solidFill>
                  <a:srgbClr val="000000"/>
                </a:solidFill>
                <a:latin typeface="Arial" pitchFamily="34" charset="0"/>
              </a:rPr>
              <a:t>in supply</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5059">
                                            <p:txEl>
                                              <p:pRg st="0" end="0"/>
                                            </p:txEl>
                                          </p:spTgt>
                                        </p:tgtEl>
                                        <p:attrNameLst>
                                          <p:attrName>style.visibility</p:attrName>
                                        </p:attrNameLst>
                                      </p:cBhvr>
                                      <p:to>
                                        <p:strVal val="visible"/>
                                      </p:to>
                                    </p:set>
                                    <p:animEffect transition="in" filter="fade">
                                      <p:cBhvr>
                                        <p:cTn id="7" dur="500"/>
                                        <p:tgtEl>
                                          <p:spTgt spid="4505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5059">
                                            <p:txEl>
                                              <p:pRg st="1" end="1"/>
                                            </p:txEl>
                                          </p:spTgt>
                                        </p:tgtEl>
                                        <p:attrNameLst>
                                          <p:attrName>style.visibility</p:attrName>
                                        </p:attrNameLst>
                                      </p:cBhvr>
                                      <p:to>
                                        <p:strVal val="visible"/>
                                      </p:to>
                                    </p:set>
                                    <p:animEffect transition="in" filter="fade">
                                      <p:cBhvr>
                                        <p:cTn id="12" dur="500"/>
                                        <p:tgtEl>
                                          <p:spTgt spid="45059">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5059">
                                            <p:txEl>
                                              <p:pRg st="2" end="2"/>
                                            </p:txEl>
                                          </p:spTgt>
                                        </p:tgtEl>
                                        <p:attrNameLst>
                                          <p:attrName>style.visibility</p:attrName>
                                        </p:attrNameLst>
                                      </p:cBhvr>
                                      <p:to>
                                        <p:strVal val="visible"/>
                                      </p:to>
                                    </p:set>
                                    <p:animEffect transition="in" filter="fade">
                                      <p:cBhvr>
                                        <p:cTn id="15" dur="500"/>
                                        <p:tgtEl>
                                          <p:spTgt spid="45059">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500"/>
                                        <p:tgtEl>
                                          <p:spTgt spid="6"/>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45059">
                                            <p:txEl>
                                              <p:pRg st="3" end="3"/>
                                            </p:txEl>
                                          </p:spTgt>
                                        </p:tgtEl>
                                        <p:attrNameLst>
                                          <p:attrName>style.visibility</p:attrName>
                                        </p:attrNameLst>
                                      </p:cBhvr>
                                      <p:to>
                                        <p:strVal val="visible"/>
                                      </p:to>
                                    </p:set>
                                    <p:animEffect transition="in" filter="fade">
                                      <p:cBhvr>
                                        <p:cTn id="34" dur="500"/>
                                        <p:tgtEl>
                                          <p:spTgt spid="45059">
                                            <p:txEl>
                                              <p:pRg st="3" end="3"/>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45059">
                                            <p:txEl>
                                              <p:pRg st="4" end="4"/>
                                            </p:txEl>
                                          </p:spTgt>
                                        </p:tgtEl>
                                        <p:attrNameLst>
                                          <p:attrName>style.visibility</p:attrName>
                                        </p:attrNameLst>
                                      </p:cBhvr>
                                      <p:to>
                                        <p:strVal val="visible"/>
                                      </p:to>
                                    </p:set>
                                    <p:animEffect transition="in" filter="fade">
                                      <p:cBhvr>
                                        <p:cTn id="37" dur="500"/>
                                        <p:tgtEl>
                                          <p:spTgt spid="45059">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childTnLst>
                                </p:cTn>
                              </p:par>
                              <p:par>
                                <p:cTn id="42" presetID="1" presetClass="entr" presetSubtype="0" fill="hold" nodeType="withEffect">
                                  <p:stCondLst>
                                    <p:cond delay="0"/>
                                  </p:stCondLst>
                                  <p:childTnLst>
                                    <p:set>
                                      <p:cBhvr>
                                        <p:cTn id="43" dur="1" fill="hold">
                                          <p:stCondLst>
                                            <p:cond delay="0"/>
                                          </p:stCondLst>
                                        </p:cTn>
                                        <p:tgtEl>
                                          <p:spTgt spid="15"/>
                                        </p:tgtEl>
                                        <p:attrNameLst>
                                          <p:attrName>style.visibility</p:attrName>
                                        </p:attrNameLst>
                                      </p:cBhvr>
                                      <p:to>
                                        <p:strVal val="visible"/>
                                      </p:to>
                                    </p:set>
                                  </p:childTnLst>
                                </p:cTn>
                              </p:par>
                              <p:par>
                                <p:cTn id="44" presetID="1" presetClass="entr" presetSubtype="0"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childTnLst>
                                </p:cTn>
                              </p:par>
                              <p:par>
                                <p:cTn id="46" presetID="1" presetClass="entr" presetSubtype="0" fill="hold" grpId="0" nodeType="withEffect">
                                  <p:stCondLst>
                                    <p:cond delay="0"/>
                                  </p:stCondLst>
                                  <p:childTnLst>
                                    <p:set>
                                      <p:cBhvr>
                                        <p:cTn id="47"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9" grpId="0" build="p" autoUpdateAnimBg="0"/>
      <p:bldP spid="6" grpId="0" animBg="1"/>
      <p:bldP spid="9" grpId="0"/>
      <p:bldP spid="11" grpId="0"/>
      <p:bldP spid="14" grpId="0" animBg="1"/>
      <p:bldP spid="16" grpId="0"/>
      <p:bldP spid="1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Shifts The Supply Curve?</a:t>
            </a:r>
            <a:br>
              <a:rPr lang="en-US" dirty="0" smtClean="0"/>
            </a:br>
            <a:r>
              <a:rPr lang="en-US" dirty="0" smtClean="0"/>
              <a:t>Determinants of Supply</a:t>
            </a:r>
            <a:endParaRPr lang="en-US" dirty="0"/>
          </a:p>
        </p:txBody>
      </p:sp>
      <p:sp>
        <p:nvSpPr>
          <p:cNvPr id="3" name="Content Placeholder 2"/>
          <p:cNvSpPr>
            <a:spLocks noGrp="1"/>
          </p:cNvSpPr>
          <p:nvPr>
            <p:ph idx="1"/>
          </p:nvPr>
        </p:nvSpPr>
        <p:spPr/>
        <p:txBody>
          <a:bodyPr/>
          <a:lstStyle/>
          <a:p>
            <a:r>
              <a:rPr lang="en-US" dirty="0" smtClean="0"/>
              <a:t>Input Costs</a:t>
            </a:r>
          </a:p>
          <a:p>
            <a:r>
              <a:rPr lang="en-US" dirty="0" smtClean="0"/>
              <a:t>Technology</a:t>
            </a:r>
          </a:p>
          <a:p>
            <a:r>
              <a:rPr lang="en-US" dirty="0" smtClean="0"/>
              <a:t>Government Subsidies</a:t>
            </a:r>
          </a:p>
          <a:p>
            <a:r>
              <a:rPr lang="en-US" dirty="0" smtClean="0"/>
              <a:t>Taxes</a:t>
            </a:r>
          </a:p>
          <a:p>
            <a:r>
              <a:rPr lang="en-US" dirty="0" smtClean="0"/>
              <a:t>Government Regulation</a:t>
            </a:r>
          </a:p>
          <a:p>
            <a:r>
              <a:rPr lang="en-US" dirty="0" smtClean="0"/>
              <a:t>Business Expectations</a:t>
            </a:r>
          </a:p>
          <a:p>
            <a:r>
              <a:rPr lang="en-US" dirty="0" smtClean="0"/>
              <a:t>Supply Shocks</a:t>
            </a:r>
          </a:p>
          <a:p>
            <a:endParaRPr lang="en-US" dirty="0" smtClean="0"/>
          </a:p>
          <a:p>
            <a:endParaRPr lang="en-US" dirty="0" smtClean="0"/>
          </a:p>
          <a:p>
            <a:endParaRPr lang="en-US" dirty="0"/>
          </a:p>
        </p:txBody>
      </p:sp>
    </p:spTree>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16077" y="1289992"/>
            <a:ext cx="5696533" cy="2848266"/>
          </a:xfrm>
          <a:prstGeom prst="rect">
            <a:avLst/>
          </a:prstGeom>
        </p:spPr>
      </p:pic>
      <p:sp>
        <p:nvSpPr>
          <p:cNvPr id="2" name="Title 1"/>
          <p:cNvSpPr>
            <a:spLocks noGrp="1"/>
          </p:cNvSpPr>
          <p:nvPr>
            <p:ph type="title"/>
          </p:nvPr>
        </p:nvSpPr>
        <p:spPr>
          <a:xfrm>
            <a:off x="1248311" y="416623"/>
            <a:ext cx="7378700" cy="1143000"/>
          </a:xfrm>
        </p:spPr>
        <p:txBody>
          <a:bodyPr/>
          <a:lstStyle/>
          <a:p>
            <a:r>
              <a:rPr lang="en-US" dirty="0" smtClean="0"/>
              <a:t>Input Costs</a:t>
            </a:r>
            <a:endParaRPr lang="en-US" dirty="0"/>
          </a:p>
        </p:txBody>
      </p:sp>
      <p:pic>
        <p:nvPicPr>
          <p:cNvPr id="7" name="Picture 6"/>
          <p:cNvPicPr>
            <a:picLocks noChangeAspect="1"/>
          </p:cNvPicPr>
          <p:nvPr/>
        </p:nvPicPr>
        <p:blipFill>
          <a:blip r:embed="rId3"/>
          <a:stretch>
            <a:fillRect/>
          </a:stretch>
        </p:blipFill>
        <p:spPr>
          <a:xfrm>
            <a:off x="863048" y="3918407"/>
            <a:ext cx="2286000" cy="1712293"/>
          </a:xfrm>
          <a:prstGeom prst="rect">
            <a:avLst/>
          </a:prstGeom>
        </p:spPr>
      </p:pic>
      <p:pic>
        <p:nvPicPr>
          <p:cNvPr id="8" name="Picture 7"/>
          <p:cNvPicPr>
            <a:picLocks noChangeAspect="1"/>
          </p:cNvPicPr>
          <p:nvPr/>
        </p:nvPicPr>
        <p:blipFill>
          <a:blip r:embed="rId4"/>
          <a:stretch>
            <a:fillRect/>
          </a:stretch>
        </p:blipFill>
        <p:spPr>
          <a:xfrm>
            <a:off x="6553198" y="3898254"/>
            <a:ext cx="2318825" cy="1752600"/>
          </a:xfrm>
          <a:prstGeom prst="rect">
            <a:avLst/>
          </a:prstGeom>
        </p:spPr>
      </p:pic>
      <p:pic>
        <p:nvPicPr>
          <p:cNvPr id="9" name="Picture 8"/>
          <p:cNvPicPr>
            <a:picLocks noChangeAspect="1"/>
          </p:cNvPicPr>
          <p:nvPr/>
        </p:nvPicPr>
        <p:blipFill>
          <a:blip r:embed="rId5"/>
          <a:stretch>
            <a:fillRect/>
          </a:stretch>
        </p:blipFill>
        <p:spPr>
          <a:xfrm>
            <a:off x="3352800" y="4343400"/>
            <a:ext cx="2667000" cy="1641231"/>
          </a:xfrm>
          <a:prstGeom prst="rect">
            <a:avLst/>
          </a:prstGeom>
        </p:spPr>
      </p:pic>
      <p:sp>
        <p:nvSpPr>
          <p:cNvPr id="10" name="TextBox 9"/>
          <p:cNvSpPr txBox="1"/>
          <p:nvPr/>
        </p:nvSpPr>
        <p:spPr>
          <a:xfrm>
            <a:off x="1116496" y="5682373"/>
            <a:ext cx="1828800" cy="923330"/>
          </a:xfrm>
          <a:prstGeom prst="rect">
            <a:avLst/>
          </a:prstGeom>
          <a:noFill/>
        </p:spPr>
        <p:txBody>
          <a:bodyPr wrap="square" rtlCol="0">
            <a:spAutoFit/>
          </a:bodyPr>
          <a:lstStyle/>
          <a:p>
            <a:r>
              <a:rPr lang="en-US" dirty="0" smtClean="0"/>
              <a:t>Land</a:t>
            </a:r>
            <a:endParaRPr lang="en-US" dirty="0"/>
          </a:p>
        </p:txBody>
      </p:sp>
      <p:sp>
        <p:nvSpPr>
          <p:cNvPr id="11" name="TextBox 10"/>
          <p:cNvSpPr txBox="1"/>
          <p:nvPr/>
        </p:nvSpPr>
        <p:spPr>
          <a:xfrm>
            <a:off x="6798211" y="5546539"/>
            <a:ext cx="1828800" cy="923330"/>
          </a:xfrm>
          <a:prstGeom prst="rect">
            <a:avLst/>
          </a:prstGeom>
          <a:noFill/>
        </p:spPr>
        <p:txBody>
          <a:bodyPr wrap="square" rtlCol="0">
            <a:spAutoFit/>
          </a:bodyPr>
          <a:lstStyle/>
          <a:p>
            <a:r>
              <a:rPr lang="en-US" dirty="0" smtClean="0"/>
              <a:t>Labor</a:t>
            </a:r>
            <a:endParaRPr lang="en-US" dirty="0"/>
          </a:p>
        </p:txBody>
      </p:sp>
      <p:sp>
        <p:nvSpPr>
          <p:cNvPr id="12" name="TextBox 11"/>
          <p:cNvSpPr txBox="1"/>
          <p:nvPr/>
        </p:nvSpPr>
        <p:spPr>
          <a:xfrm>
            <a:off x="3581400" y="5934670"/>
            <a:ext cx="2667000" cy="923330"/>
          </a:xfrm>
          <a:prstGeom prst="rect">
            <a:avLst/>
          </a:prstGeom>
          <a:noFill/>
        </p:spPr>
        <p:txBody>
          <a:bodyPr wrap="square" rtlCol="0">
            <a:spAutoFit/>
          </a:bodyPr>
          <a:lstStyle/>
          <a:p>
            <a:r>
              <a:rPr lang="en-US" dirty="0" smtClean="0"/>
              <a:t>Capital</a:t>
            </a:r>
            <a:endParaRPr lang="en-US" dirty="0"/>
          </a:p>
        </p:txBody>
      </p:sp>
    </p:spTree>
  </p:cSld>
  <p:clrMapOvr>
    <a:masterClrMapping/>
  </p:clrMapOvr>
  <p:transition spd="slow"/>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3" name="Picture 4" descr="http://img.sccnn.com/bimg/334/6339.jpg">
            <a:hlinkClick r:id="rId2"/>
          </p:cNvPr>
          <p:cNvPicPr>
            <a:picLocks noChangeAspect="1" noChangeArrowheads="1"/>
          </p:cNvPicPr>
          <p:nvPr/>
        </p:nvPicPr>
        <p:blipFill>
          <a:blip r:embed="rId3" cstate="print"/>
          <a:srcRect l="-44894" t="66316" r="-128585" b="-4366"/>
          <a:stretch>
            <a:fillRect/>
          </a:stretch>
        </p:blipFill>
        <p:spPr bwMode="auto">
          <a:xfrm>
            <a:off x="-1066800" y="2895600"/>
            <a:ext cx="8791302" cy="1947441"/>
          </a:xfrm>
          <a:prstGeom prst="rect">
            <a:avLst/>
          </a:prstGeom>
          <a:noFill/>
        </p:spPr>
      </p:pic>
      <p:sp>
        <p:nvSpPr>
          <p:cNvPr id="27650" name="Rectangle 2"/>
          <p:cNvSpPr>
            <a:spLocks noGrp="1" noChangeArrowheads="1"/>
          </p:cNvSpPr>
          <p:nvPr>
            <p:ph type="title"/>
          </p:nvPr>
        </p:nvSpPr>
        <p:spPr>
          <a:xfrm>
            <a:off x="457200" y="-304800"/>
            <a:ext cx="8216900" cy="1143000"/>
          </a:xfrm>
        </p:spPr>
        <p:txBody>
          <a:bodyPr/>
          <a:lstStyle/>
          <a:p>
            <a:pPr eaLnBrk="1" hangingPunct="1"/>
            <a:r>
              <a:rPr lang="en-US" sz="2800" b="1" dirty="0" smtClean="0">
                <a:solidFill>
                  <a:schemeClr val="folHlink"/>
                </a:solidFill>
                <a:cs typeface="Arial" charset="0"/>
              </a:rPr>
              <a:t>Input Costs</a:t>
            </a:r>
          </a:p>
        </p:txBody>
      </p:sp>
      <p:sp>
        <p:nvSpPr>
          <p:cNvPr id="27654" name="Freeform 8"/>
          <p:cNvSpPr>
            <a:spLocks/>
          </p:cNvSpPr>
          <p:nvPr/>
        </p:nvSpPr>
        <p:spPr bwMode="auto">
          <a:xfrm>
            <a:off x="6629400" y="508000"/>
            <a:ext cx="2024063" cy="2159000"/>
          </a:xfrm>
          <a:custGeom>
            <a:avLst/>
            <a:gdLst>
              <a:gd name="T0" fmla="*/ 0 w 2430"/>
              <a:gd name="T1" fmla="*/ 0 h 2622"/>
              <a:gd name="T2" fmla="*/ 0 w 2430"/>
              <a:gd name="T3" fmla="*/ 2147483647 h 2622"/>
              <a:gd name="T4" fmla="*/ 2147483647 w 2430"/>
              <a:gd name="T5" fmla="*/ 2147483647 h 2622"/>
              <a:gd name="T6" fmla="*/ 0 60000 65536"/>
              <a:gd name="T7" fmla="*/ 0 60000 65536"/>
              <a:gd name="T8" fmla="*/ 0 60000 65536"/>
              <a:gd name="T9" fmla="*/ 0 w 2430"/>
              <a:gd name="T10" fmla="*/ 0 h 2622"/>
              <a:gd name="T11" fmla="*/ 2430 w 2430"/>
              <a:gd name="T12" fmla="*/ 2622 h 2622"/>
            </a:gdLst>
            <a:ahLst/>
            <a:cxnLst>
              <a:cxn ang="T6">
                <a:pos x="T0" y="T1"/>
              </a:cxn>
              <a:cxn ang="T7">
                <a:pos x="T2" y="T3"/>
              </a:cxn>
              <a:cxn ang="T8">
                <a:pos x="T4" y="T5"/>
              </a:cxn>
            </a:cxnLst>
            <a:rect l="T9" t="T10" r="T11" b="T12"/>
            <a:pathLst>
              <a:path w="2430" h="2622">
                <a:moveTo>
                  <a:pt x="0" y="0"/>
                </a:moveTo>
                <a:lnTo>
                  <a:pt x="0" y="2621"/>
                </a:lnTo>
                <a:lnTo>
                  <a:pt x="2429" y="2621"/>
                </a:lnTo>
              </a:path>
            </a:pathLst>
          </a:custGeom>
          <a:noFill/>
          <a:ln w="12700" cap="rnd">
            <a:solidFill>
              <a:srgbClr val="000000"/>
            </a:solidFill>
            <a:round/>
            <a:headEnd type="none" w="sm" len="sm"/>
            <a:tailEnd type="none" w="sm" len="sm"/>
          </a:ln>
        </p:spPr>
        <p:txBody>
          <a:bodyPr/>
          <a:lstStyle/>
          <a:p>
            <a:endParaRPr lang="en-US"/>
          </a:p>
        </p:txBody>
      </p:sp>
      <p:sp>
        <p:nvSpPr>
          <p:cNvPr id="27656" name="Rectangle 20"/>
          <p:cNvSpPr>
            <a:spLocks noChangeArrowheads="1"/>
          </p:cNvSpPr>
          <p:nvPr/>
        </p:nvSpPr>
        <p:spPr bwMode="auto">
          <a:xfrm>
            <a:off x="6172200" y="431800"/>
            <a:ext cx="295275" cy="277812"/>
          </a:xfrm>
          <a:prstGeom prst="rect">
            <a:avLst/>
          </a:prstGeom>
          <a:noFill/>
          <a:ln w="9525">
            <a:noFill/>
            <a:miter lim="800000"/>
            <a:headEnd/>
            <a:tailEnd/>
          </a:ln>
        </p:spPr>
        <p:txBody>
          <a:bodyPr lIns="0" tIns="0" rIns="0" bIns="0">
            <a:spAutoFit/>
          </a:bodyPr>
          <a:lstStyle/>
          <a:p>
            <a:pPr algn="r" eaLnBrk="0" hangingPunct="0"/>
            <a:r>
              <a:rPr lang="en-AU" sz="1800" b="1">
                <a:solidFill>
                  <a:srgbClr val="000000"/>
                </a:solidFill>
                <a:latin typeface="Arial" charset="0"/>
              </a:rPr>
              <a:t>P</a:t>
            </a:r>
          </a:p>
        </p:txBody>
      </p:sp>
      <p:sp>
        <p:nvSpPr>
          <p:cNvPr id="27658" name="Line 9"/>
          <p:cNvSpPr>
            <a:spLocks noChangeShapeType="1"/>
          </p:cNvSpPr>
          <p:nvPr/>
        </p:nvSpPr>
        <p:spPr bwMode="auto">
          <a:xfrm flipV="1">
            <a:off x="8077200" y="660400"/>
            <a:ext cx="838200" cy="1524000"/>
          </a:xfrm>
          <a:prstGeom prst="line">
            <a:avLst/>
          </a:prstGeom>
          <a:noFill/>
          <a:ln w="25400">
            <a:solidFill>
              <a:srgbClr val="4D9AFF"/>
            </a:solidFill>
            <a:round/>
            <a:headEnd type="none" w="sm" len="sm"/>
            <a:tailEnd type="none" w="sm" len="sm"/>
          </a:ln>
        </p:spPr>
        <p:txBody>
          <a:bodyPr wrap="none" anchor="ctr"/>
          <a:lstStyle/>
          <a:p>
            <a:endParaRPr lang="en-US"/>
          </a:p>
        </p:txBody>
      </p:sp>
      <p:sp>
        <p:nvSpPr>
          <p:cNvPr id="24587" name="Line 10"/>
          <p:cNvSpPr>
            <a:spLocks noChangeShapeType="1"/>
          </p:cNvSpPr>
          <p:nvPr/>
        </p:nvSpPr>
        <p:spPr bwMode="auto">
          <a:xfrm flipV="1">
            <a:off x="7086600" y="508000"/>
            <a:ext cx="914400" cy="1600200"/>
          </a:xfrm>
          <a:prstGeom prst="line">
            <a:avLst/>
          </a:prstGeom>
          <a:noFill/>
          <a:ln w="25400">
            <a:solidFill>
              <a:srgbClr val="800080"/>
            </a:solidFill>
            <a:round/>
            <a:headEnd type="none" w="sm" len="sm"/>
            <a:tailEnd type="none" w="sm" len="sm"/>
          </a:ln>
        </p:spPr>
        <p:txBody>
          <a:bodyPr wrap="none" anchor="ctr"/>
          <a:lstStyle/>
          <a:p>
            <a:endParaRPr lang="en-US"/>
          </a:p>
        </p:txBody>
      </p:sp>
      <p:sp>
        <p:nvSpPr>
          <p:cNvPr id="20" name="Line 11"/>
          <p:cNvSpPr>
            <a:spLocks noChangeShapeType="1"/>
          </p:cNvSpPr>
          <p:nvPr/>
        </p:nvSpPr>
        <p:spPr bwMode="auto">
          <a:xfrm flipH="1">
            <a:off x="7620000" y="1346200"/>
            <a:ext cx="762000" cy="0"/>
          </a:xfrm>
          <a:prstGeom prst="line">
            <a:avLst/>
          </a:prstGeom>
          <a:noFill/>
          <a:ln w="50800">
            <a:solidFill>
              <a:srgbClr val="8901F3"/>
            </a:solidFill>
            <a:round/>
            <a:headEnd type="none" w="sm" len="sm"/>
            <a:tailEnd type="stealth" w="med" len="lg"/>
          </a:ln>
          <a:effectLst>
            <a:outerShdw dist="17961" dir="2700000" algn="ctr" rotWithShape="0">
              <a:srgbClr val="A2C1FE"/>
            </a:outerShdw>
          </a:effectLst>
        </p:spPr>
        <p:txBody>
          <a:bodyPr wrap="none" anchor="ctr"/>
          <a:lstStyle/>
          <a:p>
            <a:pPr>
              <a:defRPr/>
            </a:pPr>
            <a:endParaRPr lang="en-US">
              <a:cs typeface="+mn-cs"/>
            </a:endParaRPr>
          </a:p>
        </p:txBody>
      </p:sp>
      <p:sp>
        <p:nvSpPr>
          <p:cNvPr id="27661" name="Rectangle 12"/>
          <p:cNvSpPr>
            <a:spLocks noChangeArrowheads="1"/>
          </p:cNvSpPr>
          <p:nvPr/>
        </p:nvSpPr>
        <p:spPr bwMode="auto">
          <a:xfrm>
            <a:off x="8001000" y="2281237"/>
            <a:ext cx="153888" cy="276999"/>
          </a:xfrm>
          <a:prstGeom prst="rect">
            <a:avLst/>
          </a:prstGeom>
          <a:noFill/>
          <a:ln w="9525">
            <a:noFill/>
            <a:miter lim="800000"/>
            <a:headEnd/>
            <a:tailEnd/>
          </a:ln>
        </p:spPr>
        <p:txBody>
          <a:bodyPr wrap="none" lIns="0" tIns="0" rIns="0" bIns="0">
            <a:spAutoFit/>
          </a:bodyPr>
          <a:lstStyle/>
          <a:p>
            <a:pPr eaLnBrk="0" hangingPunct="0"/>
            <a:r>
              <a:rPr lang="en-AU" sz="1800" b="1" dirty="0" smtClean="0">
                <a:solidFill>
                  <a:srgbClr val="000000"/>
                </a:solidFill>
                <a:latin typeface="Arial" charset="0"/>
              </a:rPr>
              <a:t>S</a:t>
            </a:r>
            <a:endParaRPr lang="en-AU" sz="1800" b="1" baseline="-25000" dirty="0">
              <a:solidFill>
                <a:srgbClr val="000000"/>
              </a:solidFill>
              <a:latin typeface="Arial" charset="0"/>
            </a:endParaRPr>
          </a:p>
        </p:txBody>
      </p:sp>
      <p:sp>
        <p:nvSpPr>
          <p:cNvPr id="24590" name="Rectangle 13"/>
          <p:cNvSpPr>
            <a:spLocks noChangeArrowheads="1"/>
          </p:cNvSpPr>
          <p:nvPr/>
        </p:nvSpPr>
        <p:spPr bwMode="auto">
          <a:xfrm>
            <a:off x="6781800" y="2260600"/>
            <a:ext cx="1143000" cy="277812"/>
          </a:xfrm>
          <a:prstGeom prst="rect">
            <a:avLst/>
          </a:prstGeom>
          <a:noFill/>
          <a:ln w="9525">
            <a:noFill/>
            <a:miter lim="800000"/>
            <a:headEnd/>
            <a:tailEnd/>
          </a:ln>
        </p:spPr>
        <p:txBody>
          <a:bodyPr lIns="0" tIns="0" rIns="0" bIns="0">
            <a:spAutoFit/>
          </a:bodyPr>
          <a:lstStyle/>
          <a:p>
            <a:pPr eaLnBrk="0" hangingPunct="0"/>
            <a:r>
              <a:rPr lang="en-AU" sz="1800" b="1" dirty="0" smtClean="0">
                <a:solidFill>
                  <a:srgbClr val="000000"/>
                </a:solidFill>
                <a:latin typeface="Arial" charset="0"/>
              </a:rPr>
              <a:t>S1</a:t>
            </a:r>
            <a:endParaRPr lang="en-AU" sz="1800" b="1" baseline="-25000" dirty="0">
              <a:solidFill>
                <a:srgbClr val="000000"/>
              </a:solidFill>
              <a:latin typeface="Arial" charset="0"/>
            </a:endParaRPr>
          </a:p>
        </p:txBody>
      </p:sp>
      <p:sp>
        <p:nvSpPr>
          <p:cNvPr id="36" name="TextBox 35"/>
          <p:cNvSpPr txBox="1"/>
          <p:nvPr/>
        </p:nvSpPr>
        <p:spPr>
          <a:xfrm>
            <a:off x="304800" y="4800600"/>
            <a:ext cx="6324600" cy="1323439"/>
          </a:xfrm>
          <a:prstGeom prst="rect">
            <a:avLst/>
          </a:prstGeom>
          <a:noFill/>
        </p:spPr>
        <p:txBody>
          <a:bodyPr wrap="square" rtlCol="0">
            <a:spAutoFit/>
          </a:bodyPr>
          <a:lstStyle/>
          <a:p>
            <a:r>
              <a:rPr lang="en-US" sz="2000" dirty="0" smtClean="0">
                <a:latin typeface="Calibri" pitchFamily="34" charset="0"/>
              </a:rPr>
              <a:t>$12.00 x 40 hours = </a:t>
            </a:r>
            <a:r>
              <a:rPr lang="en-US" sz="2000" dirty="0" smtClean="0">
                <a:solidFill>
                  <a:srgbClr val="FF0000"/>
                </a:solidFill>
                <a:latin typeface="Calibri" pitchFamily="34" charset="0"/>
              </a:rPr>
              <a:t>$480 </a:t>
            </a:r>
          </a:p>
          <a:p>
            <a:r>
              <a:rPr lang="en-US" sz="2000" dirty="0" smtClean="0">
                <a:latin typeface="Calibri" pitchFamily="34" charset="0"/>
              </a:rPr>
              <a:t>$480 x 4 weeks = </a:t>
            </a:r>
            <a:r>
              <a:rPr lang="en-US" sz="2000" dirty="0" smtClean="0">
                <a:solidFill>
                  <a:srgbClr val="FF0000"/>
                </a:solidFill>
                <a:latin typeface="Calibri" pitchFamily="34" charset="0"/>
              </a:rPr>
              <a:t>$1920</a:t>
            </a:r>
          </a:p>
          <a:p>
            <a:r>
              <a:rPr lang="en-US" sz="2000" dirty="0" smtClean="0">
                <a:latin typeface="Calibri" pitchFamily="34" charset="0"/>
              </a:rPr>
              <a:t>$1920 x 5 workers = </a:t>
            </a:r>
            <a:r>
              <a:rPr lang="en-US" sz="2000" dirty="0" smtClean="0">
                <a:solidFill>
                  <a:srgbClr val="FF0000"/>
                </a:solidFill>
                <a:latin typeface="Calibri" pitchFamily="34" charset="0"/>
              </a:rPr>
              <a:t>$9,600</a:t>
            </a:r>
          </a:p>
          <a:p>
            <a:r>
              <a:rPr lang="en-US" sz="2000" dirty="0" smtClean="0">
                <a:latin typeface="Calibri" pitchFamily="34" charset="0"/>
              </a:rPr>
              <a:t>$9,600 x 12 months  = </a:t>
            </a:r>
            <a:r>
              <a:rPr lang="en-US" sz="2000" dirty="0" smtClean="0">
                <a:solidFill>
                  <a:srgbClr val="FF0000"/>
                </a:solidFill>
                <a:latin typeface="Calibri" pitchFamily="34" charset="0"/>
              </a:rPr>
              <a:t> $115,200</a:t>
            </a:r>
          </a:p>
        </p:txBody>
      </p:sp>
      <p:pic>
        <p:nvPicPr>
          <p:cNvPr id="3078" name="Picture 6" descr="http://t1.gstatic.com/images?q=tbn:ANd9GcSUVJkY-UhJDTQz04XrA3yN1aHTS6YUu9E4YJVdSdMQnAnIFnFbFw:wvco.files.wordpress.com/2012/10/minimum-wage.jpg"/>
          <p:cNvPicPr>
            <a:picLocks noChangeAspect="1" noChangeArrowheads="1"/>
          </p:cNvPicPr>
          <p:nvPr/>
        </p:nvPicPr>
        <p:blipFill>
          <a:blip r:embed="rId4" cstate="print"/>
          <a:srcRect/>
          <a:stretch>
            <a:fillRect/>
          </a:stretch>
        </p:blipFill>
        <p:spPr bwMode="auto">
          <a:xfrm>
            <a:off x="152400" y="609600"/>
            <a:ext cx="2466975" cy="184785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9" name="TextBox 38"/>
          <p:cNvSpPr txBox="1"/>
          <p:nvPr/>
        </p:nvSpPr>
        <p:spPr>
          <a:xfrm>
            <a:off x="4572000" y="4800600"/>
            <a:ext cx="6324600" cy="1938992"/>
          </a:xfrm>
          <a:prstGeom prst="rect">
            <a:avLst/>
          </a:prstGeom>
          <a:noFill/>
        </p:spPr>
        <p:txBody>
          <a:bodyPr wrap="square" rtlCol="0">
            <a:spAutoFit/>
          </a:bodyPr>
          <a:lstStyle/>
          <a:p>
            <a:r>
              <a:rPr lang="en-US" sz="2000" dirty="0" smtClean="0">
                <a:latin typeface="Calibri" pitchFamily="34" charset="0"/>
              </a:rPr>
              <a:t>$12.50  x 40 hours = </a:t>
            </a:r>
            <a:r>
              <a:rPr lang="en-US" sz="2000" dirty="0" smtClean="0">
                <a:solidFill>
                  <a:srgbClr val="FF0000"/>
                </a:solidFill>
                <a:latin typeface="Calibri" pitchFamily="34" charset="0"/>
              </a:rPr>
              <a:t>500 </a:t>
            </a:r>
          </a:p>
          <a:p>
            <a:r>
              <a:rPr lang="en-US" sz="2000" dirty="0" smtClean="0">
                <a:latin typeface="Calibri" pitchFamily="34" charset="0"/>
              </a:rPr>
              <a:t>$500 x 4 weeks = </a:t>
            </a:r>
            <a:r>
              <a:rPr lang="en-US" sz="2000" dirty="0" smtClean="0">
                <a:solidFill>
                  <a:srgbClr val="FF0000"/>
                </a:solidFill>
                <a:latin typeface="Calibri" pitchFamily="34" charset="0"/>
              </a:rPr>
              <a:t>$2,000</a:t>
            </a:r>
          </a:p>
          <a:p>
            <a:r>
              <a:rPr lang="en-US" sz="2000" dirty="0" smtClean="0">
                <a:latin typeface="Calibri" pitchFamily="34" charset="0"/>
              </a:rPr>
              <a:t>$1160 x 5 workers = </a:t>
            </a:r>
            <a:r>
              <a:rPr lang="en-US" sz="2000" dirty="0" smtClean="0">
                <a:solidFill>
                  <a:srgbClr val="FF0000"/>
                </a:solidFill>
                <a:latin typeface="Calibri" pitchFamily="34" charset="0"/>
              </a:rPr>
              <a:t>$10,000</a:t>
            </a:r>
          </a:p>
          <a:p>
            <a:r>
              <a:rPr lang="en-US" sz="2000" dirty="0" smtClean="0">
                <a:latin typeface="Calibri" pitchFamily="34" charset="0"/>
              </a:rPr>
              <a:t>$5800 x 12 months  = </a:t>
            </a:r>
            <a:r>
              <a:rPr lang="en-US" sz="2000" dirty="0" smtClean="0">
                <a:solidFill>
                  <a:srgbClr val="FF0000"/>
                </a:solidFill>
                <a:latin typeface="Calibri" pitchFamily="34" charset="0"/>
              </a:rPr>
              <a:t> $120,000</a:t>
            </a:r>
          </a:p>
          <a:p>
            <a:r>
              <a:rPr lang="en-US" sz="2000" dirty="0" smtClean="0">
                <a:solidFill>
                  <a:srgbClr val="FF0000"/>
                </a:solidFill>
                <a:latin typeface="Calibri" pitchFamily="34" charset="0"/>
              </a:rPr>
              <a:t> </a:t>
            </a:r>
          </a:p>
          <a:p>
            <a:endParaRPr lang="en-US" sz="2000" dirty="0">
              <a:solidFill>
                <a:srgbClr val="FF0000"/>
              </a:solidFill>
              <a:latin typeface="Calibri" pitchFamily="34" charset="0"/>
            </a:endParaRPr>
          </a:p>
        </p:txBody>
      </p:sp>
      <p:sp>
        <p:nvSpPr>
          <p:cNvPr id="19" name="Rectangle 18"/>
          <p:cNvSpPr/>
          <p:nvPr/>
        </p:nvSpPr>
        <p:spPr bwMode="auto">
          <a:xfrm>
            <a:off x="2743200" y="2895600"/>
            <a:ext cx="1371600" cy="19050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5400" b="0" i="0" u="none" strike="noStrike" cap="none" normalizeH="0" baseline="0" smtClean="0">
              <a:ln>
                <a:noFill/>
              </a:ln>
              <a:solidFill>
                <a:schemeClr val="tx1"/>
              </a:solidFill>
              <a:effectLst/>
              <a:latin typeface="Times New Roman" pitchFamily="18" charset="0"/>
            </a:endParaRPr>
          </a:p>
        </p:txBody>
      </p:sp>
      <p:pic>
        <p:nvPicPr>
          <p:cNvPr id="17" name="Picture 16"/>
          <p:cNvPicPr>
            <a:picLocks noChangeAspect="1"/>
          </p:cNvPicPr>
          <p:nvPr/>
        </p:nvPicPr>
        <p:blipFill>
          <a:blip r:embed="rId5"/>
          <a:stretch>
            <a:fillRect/>
          </a:stretch>
        </p:blipFill>
        <p:spPr>
          <a:xfrm>
            <a:off x="6148032" y="2819400"/>
            <a:ext cx="2691168" cy="1926166"/>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458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459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7" grpId="0" animBg="1"/>
      <p:bldP spid="24590" grpId="0"/>
      <p:bldP spid="1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0" y="-152400"/>
            <a:ext cx="9055100" cy="1143000"/>
          </a:xfrm>
        </p:spPr>
        <p:txBody>
          <a:bodyPr/>
          <a:lstStyle/>
          <a:p>
            <a:pPr eaLnBrk="1" hangingPunct="1"/>
            <a:r>
              <a:rPr lang="en-US" sz="4000" b="1" dirty="0" smtClean="0">
                <a:solidFill>
                  <a:schemeClr val="folHlink"/>
                </a:solidFill>
                <a:cs typeface="Arial" charset="0"/>
              </a:rPr>
              <a:t>Why Have </a:t>
            </a:r>
            <a:r>
              <a:rPr lang="en-US" sz="4000" b="1" dirty="0" smtClean="0">
                <a:solidFill>
                  <a:schemeClr val="folHlink"/>
                </a:solidFill>
                <a:cs typeface="Arial" charset="0"/>
              </a:rPr>
              <a:t>Orange </a:t>
            </a:r>
            <a:r>
              <a:rPr lang="en-US" sz="4000" b="1" dirty="0" smtClean="0">
                <a:solidFill>
                  <a:schemeClr val="folHlink"/>
                </a:solidFill>
                <a:cs typeface="Arial" charset="0"/>
              </a:rPr>
              <a:t>Prices Increased?</a:t>
            </a:r>
          </a:p>
        </p:txBody>
      </p:sp>
      <p:sp>
        <p:nvSpPr>
          <p:cNvPr id="5" name="TextBox 4"/>
          <p:cNvSpPr txBox="1"/>
          <p:nvPr/>
        </p:nvSpPr>
        <p:spPr>
          <a:xfrm>
            <a:off x="1257300" y="4094887"/>
            <a:ext cx="6934200" cy="1754326"/>
          </a:xfrm>
          <a:prstGeom prst="rect">
            <a:avLst/>
          </a:prstGeom>
          <a:noFill/>
        </p:spPr>
        <p:txBody>
          <a:bodyPr wrap="square" rtlCol="0">
            <a:spAutoFit/>
          </a:bodyPr>
          <a:lstStyle/>
          <a:p>
            <a:r>
              <a:rPr lang="en-US" dirty="0" smtClean="0"/>
              <a:t>Florida Hurricanes and California wildfires</a:t>
            </a:r>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4350" y="990600"/>
            <a:ext cx="5048250" cy="283845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4400" y="990600"/>
            <a:ext cx="4191000" cy="2821285"/>
          </a:xfrm>
          <a:prstGeom prst="rect">
            <a:avLst/>
          </a:prstGeom>
        </p:spPr>
      </p:pic>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0" name="Picture 2" descr="https://encrypted-tbn3.gstatic.com/images?q=tbn:ANd9GcQnomwrRtZjnETt8nGvEqTyD2YP1xEm1UurRrZrp0bQy9H66-3w"/>
          <p:cNvPicPr>
            <a:picLocks noChangeAspect="1" noChangeArrowheads="1"/>
          </p:cNvPicPr>
          <p:nvPr/>
        </p:nvPicPr>
        <p:blipFill>
          <a:blip r:embed="rId2" cstate="print"/>
          <a:srcRect/>
          <a:stretch>
            <a:fillRect/>
          </a:stretch>
        </p:blipFill>
        <p:spPr bwMode="auto">
          <a:xfrm>
            <a:off x="381000" y="609600"/>
            <a:ext cx="1390650" cy="2438400"/>
          </a:xfrm>
          <a:prstGeom prst="rect">
            <a:avLst/>
          </a:prstGeom>
          <a:noFill/>
          <a:ln w="9525">
            <a:noFill/>
            <a:miter lim="800000"/>
            <a:headEnd/>
            <a:tailEnd/>
          </a:ln>
        </p:spPr>
      </p:pic>
      <p:sp>
        <p:nvSpPr>
          <p:cNvPr id="27650" name="Rectangle 2"/>
          <p:cNvSpPr>
            <a:spLocks noGrp="1" noChangeArrowheads="1"/>
          </p:cNvSpPr>
          <p:nvPr>
            <p:ph type="title"/>
          </p:nvPr>
        </p:nvSpPr>
        <p:spPr>
          <a:xfrm>
            <a:off x="713581" y="328371"/>
            <a:ext cx="8216900" cy="1143000"/>
          </a:xfrm>
        </p:spPr>
        <p:txBody>
          <a:bodyPr/>
          <a:lstStyle/>
          <a:p>
            <a:pPr eaLnBrk="1" hangingPunct="1"/>
            <a:r>
              <a:rPr lang="en-US" sz="4000" b="1" dirty="0" smtClean="0">
                <a:solidFill>
                  <a:schemeClr val="folHlink"/>
                </a:solidFill>
                <a:cs typeface="Arial" charset="0"/>
              </a:rPr>
              <a:t>Why Have </a:t>
            </a:r>
            <a:r>
              <a:rPr lang="en-US" sz="4000" b="1" dirty="0" smtClean="0">
                <a:solidFill>
                  <a:schemeClr val="folHlink"/>
                </a:solidFill>
                <a:cs typeface="Arial" charset="0"/>
              </a:rPr>
              <a:t>orange juice prices risen?</a:t>
            </a:r>
            <a:endParaRPr lang="en-US" sz="4000" b="1" dirty="0" smtClean="0">
              <a:solidFill>
                <a:schemeClr val="folHlink"/>
              </a:solidFill>
              <a:cs typeface="Arial" charset="0"/>
            </a:endParaRPr>
          </a:p>
        </p:txBody>
      </p:sp>
      <p:sp>
        <p:nvSpPr>
          <p:cNvPr id="27654" name="Freeform 8"/>
          <p:cNvSpPr>
            <a:spLocks/>
          </p:cNvSpPr>
          <p:nvPr/>
        </p:nvSpPr>
        <p:spPr bwMode="auto">
          <a:xfrm>
            <a:off x="3810000" y="3200400"/>
            <a:ext cx="2024063" cy="2159000"/>
          </a:xfrm>
          <a:custGeom>
            <a:avLst/>
            <a:gdLst>
              <a:gd name="T0" fmla="*/ 0 w 2430"/>
              <a:gd name="T1" fmla="*/ 0 h 2622"/>
              <a:gd name="T2" fmla="*/ 0 w 2430"/>
              <a:gd name="T3" fmla="*/ 2147483647 h 2622"/>
              <a:gd name="T4" fmla="*/ 2147483647 w 2430"/>
              <a:gd name="T5" fmla="*/ 2147483647 h 2622"/>
              <a:gd name="T6" fmla="*/ 0 60000 65536"/>
              <a:gd name="T7" fmla="*/ 0 60000 65536"/>
              <a:gd name="T8" fmla="*/ 0 60000 65536"/>
              <a:gd name="T9" fmla="*/ 0 w 2430"/>
              <a:gd name="T10" fmla="*/ 0 h 2622"/>
              <a:gd name="T11" fmla="*/ 2430 w 2430"/>
              <a:gd name="T12" fmla="*/ 2622 h 2622"/>
            </a:gdLst>
            <a:ahLst/>
            <a:cxnLst>
              <a:cxn ang="T6">
                <a:pos x="T0" y="T1"/>
              </a:cxn>
              <a:cxn ang="T7">
                <a:pos x="T2" y="T3"/>
              </a:cxn>
              <a:cxn ang="T8">
                <a:pos x="T4" y="T5"/>
              </a:cxn>
            </a:cxnLst>
            <a:rect l="T9" t="T10" r="T11" b="T12"/>
            <a:pathLst>
              <a:path w="2430" h="2622">
                <a:moveTo>
                  <a:pt x="0" y="0"/>
                </a:moveTo>
                <a:lnTo>
                  <a:pt x="0" y="2621"/>
                </a:lnTo>
                <a:lnTo>
                  <a:pt x="2429" y="2621"/>
                </a:lnTo>
              </a:path>
            </a:pathLst>
          </a:custGeom>
          <a:noFill/>
          <a:ln w="12700" cap="rnd">
            <a:solidFill>
              <a:srgbClr val="000000"/>
            </a:solidFill>
            <a:round/>
            <a:headEnd type="none" w="sm" len="sm"/>
            <a:tailEnd type="none" w="sm" len="sm"/>
          </a:ln>
        </p:spPr>
        <p:txBody>
          <a:bodyPr/>
          <a:lstStyle/>
          <a:p>
            <a:endParaRPr lang="en-US"/>
          </a:p>
        </p:txBody>
      </p:sp>
      <p:sp>
        <p:nvSpPr>
          <p:cNvPr id="27655" name="Rectangle 14"/>
          <p:cNvSpPr>
            <a:spLocks noChangeArrowheads="1"/>
          </p:cNvSpPr>
          <p:nvPr/>
        </p:nvSpPr>
        <p:spPr bwMode="auto">
          <a:xfrm>
            <a:off x="3581400" y="5049837"/>
            <a:ext cx="55563" cy="276225"/>
          </a:xfrm>
          <a:prstGeom prst="rect">
            <a:avLst/>
          </a:prstGeom>
          <a:noFill/>
          <a:ln w="9525">
            <a:noFill/>
            <a:miter lim="800000"/>
            <a:headEnd/>
            <a:tailEnd/>
          </a:ln>
        </p:spPr>
        <p:txBody>
          <a:bodyPr lIns="0" tIns="0" rIns="0" bIns="0">
            <a:spAutoFit/>
          </a:bodyPr>
          <a:lstStyle/>
          <a:p>
            <a:pPr eaLnBrk="0" hangingPunct="0"/>
            <a:r>
              <a:rPr lang="en-AU" sz="1800" b="1">
                <a:solidFill>
                  <a:srgbClr val="000000"/>
                </a:solidFill>
                <a:latin typeface="Arial" charset="0"/>
              </a:rPr>
              <a:t>0</a:t>
            </a:r>
          </a:p>
        </p:txBody>
      </p:sp>
      <p:sp>
        <p:nvSpPr>
          <p:cNvPr id="27656" name="Rectangle 20"/>
          <p:cNvSpPr>
            <a:spLocks noChangeArrowheads="1"/>
          </p:cNvSpPr>
          <p:nvPr/>
        </p:nvSpPr>
        <p:spPr bwMode="auto">
          <a:xfrm>
            <a:off x="3276600" y="2819400"/>
            <a:ext cx="295275" cy="277812"/>
          </a:xfrm>
          <a:prstGeom prst="rect">
            <a:avLst/>
          </a:prstGeom>
          <a:noFill/>
          <a:ln w="9525">
            <a:noFill/>
            <a:miter lim="800000"/>
            <a:headEnd/>
            <a:tailEnd/>
          </a:ln>
        </p:spPr>
        <p:txBody>
          <a:bodyPr lIns="0" tIns="0" rIns="0" bIns="0">
            <a:spAutoFit/>
          </a:bodyPr>
          <a:lstStyle/>
          <a:p>
            <a:pPr algn="r" eaLnBrk="0" hangingPunct="0"/>
            <a:r>
              <a:rPr lang="en-AU" sz="1800" b="1">
                <a:solidFill>
                  <a:srgbClr val="000000"/>
                </a:solidFill>
                <a:latin typeface="Arial" charset="0"/>
              </a:rPr>
              <a:t>P</a:t>
            </a:r>
          </a:p>
        </p:txBody>
      </p:sp>
      <p:sp>
        <p:nvSpPr>
          <p:cNvPr id="27657" name="Rectangle 21"/>
          <p:cNvSpPr>
            <a:spLocks noChangeArrowheads="1"/>
          </p:cNvSpPr>
          <p:nvPr/>
        </p:nvSpPr>
        <p:spPr bwMode="auto">
          <a:xfrm>
            <a:off x="5029200" y="5430837"/>
            <a:ext cx="1133475" cy="554038"/>
          </a:xfrm>
          <a:prstGeom prst="rect">
            <a:avLst/>
          </a:prstGeom>
          <a:noFill/>
          <a:ln w="9525">
            <a:noFill/>
            <a:miter lim="800000"/>
            <a:headEnd/>
            <a:tailEnd/>
          </a:ln>
        </p:spPr>
        <p:txBody>
          <a:bodyPr lIns="0" tIns="0" rIns="0" bIns="0">
            <a:spAutoFit/>
          </a:bodyPr>
          <a:lstStyle/>
          <a:p>
            <a:pPr algn="r" eaLnBrk="0" hangingPunct="0"/>
            <a:r>
              <a:rPr lang="en-AU" sz="1800" b="1">
                <a:solidFill>
                  <a:srgbClr val="000000"/>
                </a:solidFill>
                <a:latin typeface="Arial" charset="0"/>
              </a:rPr>
              <a:t>QD</a:t>
            </a:r>
          </a:p>
          <a:p>
            <a:pPr algn="r" eaLnBrk="0" hangingPunct="0"/>
            <a:endParaRPr lang="en-AU" sz="1800" b="1">
              <a:solidFill>
                <a:srgbClr val="000000"/>
              </a:solidFill>
              <a:latin typeface="Arial" charset="0"/>
            </a:endParaRPr>
          </a:p>
        </p:txBody>
      </p:sp>
      <p:sp>
        <p:nvSpPr>
          <p:cNvPr id="27658" name="Line 9"/>
          <p:cNvSpPr>
            <a:spLocks noChangeShapeType="1"/>
          </p:cNvSpPr>
          <p:nvPr/>
        </p:nvSpPr>
        <p:spPr bwMode="auto">
          <a:xfrm flipV="1">
            <a:off x="4191000" y="3221037"/>
            <a:ext cx="762000" cy="1655763"/>
          </a:xfrm>
          <a:prstGeom prst="line">
            <a:avLst/>
          </a:prstGeom>
          <a:noFill/>
          <a:ln w="25400">
            <a:solidFill>
              <a:srgbClr val="4D9AFF"/>
            </a:solidFill>
            <a:round/>
            <a:headEnd type="none" w="sm" len="sm"/>
            <a:tailEnd type="none" w="sm" len="sm"/>
          </a:ln>
        </p:spPr>
        <p:txBody>
          <a:bodyPr wrap="none" anchor="ctr"/>
          <a:lstStyle/>
          <a:p>
            <a:endParaRPr lang="en-US"/>
          </a:p>
        </p:txBody>
      </p:sp>
      <p:sp>
        <p:nvSpPr>
          <p:cNvPr id="24587" name="Line 10"/>
          <p:cNvSpPr>
            <a:spLocks noChangeShapeType="1"/>
          </p:cNvSpPr>
          <p:nvPr/>
        </p:nvSpPr>
        <p:spPr bwMode="auto">
          <a:xfrm flipV="1">
            <a:off x="5181600" y="3297237"/>
            <a:ext cx="609600" cy="1579562"/>
          </a:xfrm>
          <a:prstGeom prst="line">
            <a:avLst/>
          </a:prstGeom>
          <a:noFill/>
          <a:ln w="25400">
            <a:solidFill>
              <a:srgbClr val="800080"/>
            </a:solidFill>
            <a:round/>
            <a:headEnd type="none" w="sm" len="sm"/>
            <a:tailEnd type="none" w="sm" len="sm"/>
          </a:ln>
        </p:spPr>
        <p:txBody>
          <a:bodyPr wrap="none" anchor="ctr"/>
          <a:lstStyle/>
          <a:p>
            <a:endParaRPr lang="en-US"/>
          </a:p>
        </p:txBody>
      </p:sp>
      <p:sp>
        <p:nvSpPr>
          <p:cNvPr id="20" name="Line 11"/>
          <p:cNvSpPr>
            <a:spLocks noChangeShapeType="1"/>
          </p:cNvSpPr>
          <p:nvPr/>
        </p:nvSpPr>
        <p:spPr bwMode="auto">
          <a:xfrm flipH="1">
            <a:off x="4648200" y="3983037"/>
            <a:ext cx="685800" cy="20637"/>
          </a:xfrm>
          <a:prstGeom prst="line">
            <a:avLst/>
          </a:prstGeom>
          <a:noFill/>
          <a:ln w="50800">
            <a:solidFill>
              <a:srgbClr val="8901F3"/>
            </a:solidFill>
            <a:round/>
            <a:headEnd type="none" w="sm" len="sm"/>
            <a:tailEnd type="stealth" w="med" len="lg"/>
          </a:ln>
          <a:effectLst>
            <a:outerShdw dist="17961" dir="2700000" algn="ctr" rotWithShape="0">
              <a:srgbClr val="A2C1FE"/>
            </a:outerShdw>
          </a:effectLst>
        </p:spPr>
        <p:txBody>
          <a:bodyPr wrap="none" anchor="ctr"/>
          <a:lstStyle/>
          <a:p>
            <a:pPr>
              <a:defRPr/>
            </a:pPr>
            <a:endParaRPr lang="en-US">
              <a:cs typeface="+mn-cs"/>
            </a:endParaRPr>
          </a:p>
        </p:txBody>
      </p:sp>
      <p:sp>
        <p:nvSpPr>
          <p:cNvPr id="27661" name="Rectangle 12"/>
          <p:cNvSpPr>
            <a:spLocks noChangeArrowheads="1"/>
          </p:cNvSpPr>
          <p:nvPr/>
        </p:nvSpPr>
        <p:spPr bwMode="auto">
          <a:xfrm>
            <a:off x="5029200" y="4973637"/>
            <a:ext cx="153888" cy="276999"/>
          </a:xfrm>
          <a:prstGeom prst="rect">
            <a:avLst/>
          </a:prstGeom>
          <a:noFill/>
          <a:ln w="9525">
            <a:noFill/>
            <a:miter lim="800000"/>
            <a:headEnd/>
            <a:tailEnd/>
          </a:ln>
        </p:spPr>
        <p:txBody>
          <a:bodyPr wrap="none" lIns="0" tIns="0" rIns="0" bIns="0">
            <a:spAutoFit/>
          </a:bodyPr>
          <a:lstStyle/>
          <a:p>
            <a:pPr eaLnBrk="0" hangingPunct="0"/>
            <a:r>
              <a:rPr lang="en-AU" sz="1800" b="1" dirty="0" smtClean="0">
                <a:solidFill>
                  <a:srgbClr val="000000"/>
                </a:solidFill>
                <a:latin typeface="Arial" charset="0"/>
              </a:rPr>
              <a:t>S</a:t>
            </a:r>
            <a:endParaRPr lang="en-AU" sz="1800" b="1" baseline="-25000" dirty="0">
              <a:solidFill>
                <a:srgbClr val="000000"/>
              </a:solidFill>
              <a:latin typeface="Arial" charset="0"/>
            </a:endParaRPr>
          </a:p>
        </p:txBody>
      </p:sp>
      <p:sp>
        <p:nvSpPr>
          <p:cNvPr id="24590" name="Rectangle 13"/>
          <p:cNvSpPr>
            <a:spLocks noChangeArrowheads="1"/>
          </p:cNvSpPr>
          <p:nvPr/>
        </p:nvSpPr>
        <p:spPr bwMode="auto">
          <a:xfrm>
            <a:off x="4038600" y="4897437"/>
            <a:ext cx="1143000" cy="277812"/>
          </a:xfrm>
          <a:prstGeom prst="rect">
            <a:avLst/>
          </a:prstGeom>
          <a:noFill/>
          <a:ln w="9525">
            <a:noFill/>
            <a:miter lim="800000"/>
            <a:headEnd/>
            <a:tailEnd/>
          </a:ln>
        </p:spPr>
        <p:txBody>
          <a:bodyPr lIns="0" tIns="0" rIns="0" bIns="0">
            <a:spAutoFit/>
          </a:bodyPr>
          <a:lstStyle/>
          <a:p>
            <a:pPr eaLnBrk="0" hangingPunct="0"/>
            <a:r>
              <a:rPr lang="en-AU" sz="1800" b="1" dirty="0" smtClean="0">
                <a:solidFill>
                  <a:srgbClr val="000000"/>
                </a:solidFill>
                <a:latin typeface="Arial" charset="0"/>
              </a:rPr>
              <a:t>S1</a:t>
            </a:r>
            <a:endParaRPr lang="en-AU" sz="1800" b="1" baseline="-25000" dirty="0">
              <a:solidFill>
                <a:srgbClr val="000000"/>
              </a:solidFill>
              <a:latin typeface="Arial"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06010" y="1047750"/>
            <a:ext cx="1771650" cy="1771650"/>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00800" y="2262109"/>
            <a:ext cx="2390568" cy="3398087"/>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458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459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wipe(down)">
                                      <p:cBhvr>
                                        <p:cTn id="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7" grpId="0" animBg="1"/>
      <p:bldP spid="24590" grpId="0"/>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9" name="Rectangle 3"/>
          <p:cNvSpPr>
            <a:spLocks noGrp="1" noChangeArrowheads="1"/>
          </p:cNvSpPr>
          <p:nvPr>
            <p:ph type="body" idx="1"/>
          </p:nvPr>
        </p:nvSpPr>
        <p:spPr>
          <a:xfrm>
            <a:off x="762000" y="1981200"/>
            <a:ext cx="8382000" cy="1981200"/>
          </a:xfrm>
        </p:spPr>
        <p:txBody>
          <a:bodyPr/>
          <a:lstStyle/>
          <a:p>
            <a:pPr marL="514350" indent="-514350" eaLnBrk="1" hangingPunct="1"/>
            <a:r>
              <a:rPr lang="en-US" sz="2200" dirty="0" smtClean="0">
                <a:latin typeface="Arial" pitchFamily="34" charset="0"/>
                <a:cs typeface="Arial" pitchFamily="34" charset="0"/>
              </a:rPr>
              <a:t>Input Costs – the cost of producing the good increases/decreased based on the materials necessary to produce (inputs)</a:t>
            </a:r>
          </a:p>
          <a:p>
            <a:pPr marL="914400" lvl="1" indent="-514350" eaLnBrk="1" hangingPunct="1"/>
            <a:r>
              <a:rPr lang="en-US" sz="1600" dirty="0" smtClean="0">
                <a:solidFill>
                  <a:srgbClr val="C00000"/>
                </a:solidFill>
                <a:latin typeface="Arial" pitchFamily="34" charset="0"/>
                <a:cs typeface="Arial" pitchFamily="34" charset="0"/>
              </a:rPr>
              <a:t>Inputs necessary to produce are land, labor, capital</a:t>
            </a:r>
            <a:endParaRPr lang="en-US" sz="1600" dirty="0" smtClean="0">
              <a:solidFill>
                <a:srgbClr val="003366"/>
              </a:solidFill>
              <a:latin typeface="Arial" pitchFamily="34" charset="0"/>
              <a:cs typeface="Arial" pitchFamily="34" charset="0"/>
            </a:endParaRPr>
          </a:p>
          <a:p>
            <a:pPr marL="914400" lvl="1" indent="-514350" eaLnBrk="1" hangingPunct="1"/>
            <a:endParaRPr lang="en-US" sz="1800" dirty="0" smtClean="0">
              <a:latin typeface="Arial" pitchFamily="34" charset="0"/>
              <a:cs typeface="Arial" pitchFamily="34" charset="0"/>
            </a:endParaRPr>
          </a:p>
          <a:p>
            <a:pPr marL="514350" indent="-514350" eaLnBrk="1" hangingPunct="1">
              <a:buFont typeface="Wingdings" pitchFamily="2" charset="2"/>
              <a:buNone/>
            </a:pPr>
            <a:endParaRPr lang="en-US" sz="2200" dirty="0" smtClean="0">
              <a:latin typeface="Arial" pitchFamily="34" charset="0"/>
              <a:cs typeface="Arial" pitchFamily="34" charset="0"/>
            </a:endParaRPr>
          </a:p>
          <a:p>
            <a:pPr marL="514350" indent="-514350" eaLnBrk="1" hangingPunct="1">
              <a:buFont typeface="Times New Roman" pitchFamily="18" charset="0"/>
              <a:buAutoNum type="arabicPeriod"/>
            </a:pPr>
            <a:endParaRPr lang="en-US" sz="2200" dirty="0" smtClean="0">
              <a:latin typeface="Arial" pitchFamily="34" charset="0"/>
              <a:cs typeface="Arial" pitchFamily="34" charset="0"/>
            </a:endParaRPr>
          </a:p>
        </p:txBody>
      </p:sp>
      <p:sp>
        <p:nvSpPr>
          <p:cNvPr id="17415" name="Rectangle 2"/>
          <p:cNvSpPr>
            <a:spLocks noGrp="1" noChangeArrowheads="1"/>
          </p:cNvSpPr>
          <p:nvPr>
            <p:ph type="title"/>
          </p:nvPr>
        </p:nvSpPr>
        <p:spPr>
          <a:xfrm>
            <a:off x="381000" y="609600"/>
            <a:ext cx="8216900" cy="1143000"/>
          </a:xfrm>
        </p:spPr>
        <p:txBody>
          <a:bodyPr/>
          <a:lstStyle/>
          <a:p>
            <a:pPr eaLnBrk="1" hangingPunct="1"/>
            <a:r>
              <a:rPr lang="en-US" sz="3600" b="1" dirty="0" smtClean="0">
                <a:solidFill>
                  <a:schemeClr val="folHlink"/>
                </a:solidFill>
                <a:latin typeface="Arial" pitchFamily="34" charset="0"/>
                <a:cs typeface="Arial" pitchFamily="34" charset="0"/>
              </a:rPr>
              <a:t>Input Costs</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84537" y="3733800"/>
            <a:ext cx="6336925" cy="1866969"/>
          </a:xfrm>
          <a:prstGeom prst="rect">
            <a:avLst/>
          </a:prstGeom>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animEffect transition="in" filter="fade">
                                      <p:cBhvr>
                                        <p:cTn id="7" dur="500"/>
                                        <p:tgtEl>
                                          <p:spTgt spid="1433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339">
                                            <p:txEl>
                                              <p:pRg st="1" end="1"/>
                                            </p:txEl>
                                          </p:spTgt>
                                        </p:tgtEl>
                                        <p:attrNameLst>
                                          <p:attrName>style.visibility</p:attrName>
                                        </p:attrNameLst>
                                      </p:cBhvr>
                                      <p:to>
                                        <p:strVal val="visible"/>
                                      </p:to>
                                    </p:set>
                                    <p:animEffect transition="in" filter="fade">
                                      <p:cBhvr>
                                        <p:cTn id="12" dur="500"/>
                                        <p:tgtEl>
                                          <p:spTgt spid="1433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792162"/>
          </a:xfrm>
        </p:spPr>
        <p:txBody>
          <a:bodyPr/>
          <a:lstStyle/>
          <a:p>
            <a:r>
              <a:rPr lang="en-US" dirty="0" smtClean="0"/>
              <a:t>Technology</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388912834"/>
              </p:ext>
            </p:extLst>
          </p:nvPr>
        </p:nvGraphicFramePr>
        <p:xfrm>
          <a:off x="685800" y="838200"/>
          <a:ext cx="7848600" cy="5440652"/>
        </p:xfrm>
        <a:graphic>
          <a:graphicData uri="http://schemas.openxmlformats.org/drawingml/2006/table">
            <a:tbl>
              <a:tblPr>
                <a:tableStyleId>{616DA210-FB5B-4158-B5E0-FEB733F419BA}</a:tableStyleId>
              </a:tblPr>
              <a:tblGrid>
                <a:gridCol w="3679032">
                  <a:extLst>
                    <a:ext uri="{9D8B030D-6E8A-4147-A177-3AD203B41FA5}">
                      <a16:colId xmlns:a16="http://schemas.microsoft.com/office/drawing/2014/main" val="20000"/>
                    </a:ext>
                  </a:extLst>
                </a:gridCol>
                <a:gridCol w="4169568">
                  <a:extLst>
                    <a:ext uri="{9D8B030D-6E8A-4147-A177-3AD203B41FA5}">
                      <a16:colId xmlns:a16="http://schemas.microsoft.com/office/drawing/2014/main" val="20001"/>
                    </a:ext>
                  </a:extLst>
                </a:gridCol>
              </a:tblGrid>
              <a:tr h="272032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u="sng" dirty="0" smtClean="0"/>
                        <a:t>Inputs</a:t>
                      </a:r>
                    </a:p>
                    <a:p>
                      <a:pPr marL="0" marR="0" algn="ctr"/>
                      <a:endParaRPr lang="en-US" sz="1600" b="1" u="sng" dirty="0">
                        <a:solidFill>
                          <a:schemeClr val="accent3"/>
                        </a:solidFill>
                        <a:latin typeface="+mn-lt"/>
                        <a:ea typeface="Times New Roman"/>
                        <a:cs typeface="Times New Roman"/>
                      </a:endParaRPr>
                    </a:p>
                  </a:txBody>
                  <a:tcPr marL="65852" marR="65852" marT="65852" marB="65852"/>
                </a:tc>
                <a:tc>
                  <a:txBody>
                    <a:bodyPr/>
                    <a:lstStyle/>
                    <a:p>
                      <a:pPr marL="0" marR="0" algn="ctr"/>
                      <a:r>
                        <a:rPr lang="en-US" sz="1600" u="sng" dirty="0" smtClean="0"/>
                        <a:t>Outputs</a:t>
                      </a:r>
                      <a:endParaRPr lang="en-US" sz="1600" b="1" u="sng" dirty="0">
                        <a:solidFill>
                          <a:schemeClr val="accent3"/>
                        </a:solidFill>
                        <a:latin typeface="+mn-lt"/>
                        <a:ea typeface="Times New Roman"/>
                        <a:cs typeface="Times New Roman"/>
                      </a:endParaRPr>
                    </a:p>
                  </a:txBody>
                  <a:tcPr marL="65852" marR="65852" marT="65852" marB="65852"/>
                </a:tc>
                <a:extLst>
                  <a:ext uri="{0D108BD9-81ED-4DB2-BD59-A6C34878D82A}">
                    <a16:rowId xmlns:a16="http://schemas.microsoft.com/office/drawing/2014/main" val="10000"/>
                  </a:ext>
                </a:extLst>
              </a:tr>
              <a:tr h="2720326">
                <a:tc>
                  <a:txBody>
                    <a:bodyPr/>
                    <a:lstStyle/>
                    <a:p>
                      <a:pPr marL="0" marR="0" algn="ctr"/>
                      <a:endParaRPr lang="en-US" sz="1600" b="1" u="sng" dirty="0">
                        <a:solidFill>
                          <a:schemeClr val="tx1"/>
                        </a:solidFill>
                        <a:latin typeface="+mn-lt"/>
                        <a:ea typeface="Times New Roman"/>
                        <a:cs typeface="Times New Roman"/>
                      </a:endParaRPr>
                    </a:p>
                  </a:txBody>
                  <a:tcPr marL="65852" marR="65852" marT="65852" marB="65852"/>
                </a:tc>
                <a:tc>
                  <a:txBody>
                    <a:bodyPr/>
                    <a:lstStyle/>
                    <a:p>
                      <a:pPr marL="0" marR="0" algn="ctr"/>
                      <a:endParaRPr lang="en-US" sz="1600" b="1" u="sng" dirty="0">
                        <a:solidFill>
                          <a:schemeClr val="tx1"/>
                        </a:solidFill>
                        <a:latin typeface="+mn-lt"/>
                        <a:ea typeface="Times New Roman"/>
                        <a:cs typeface="Times New Roman"/>
                      </a:endParaRPr>
                    </a:p>
                  </a:txBody>
                  <a:tcPr marL="65852" marR="65852" marT="65852" marB="65852"/>
                </a:tc>
                <a:extLst>
                  <a:ext uri="{0D108BD9-81ED-4DB2-BD59-A6C34878D82A}">
                    <a16:rowId xmlns:a16="http://schemas.microsoft.com/office/drawing/2014/main" val="10001"/>
                  </a:ext>
                </a:extLst>
              </a:tr>
            </a:tbl>
          </a:graphicData>
        </a:graphic>
      </p:graphicFrame>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26743" y="1652072"/>
            <a:ext cx="974801" cy="974801"/>
          </a:xfrm>
          <a:prstGeom prst="rect">
            <a:avLst/>
          </a:prstGeom>
        </p:spPr>
      </p:pic>
      <p:pic>
        <p:nvPicPr>
          <p:cNvPr id="40" name="Picture 3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08390" y="4495800"/>
            <a:ext cx="758176" cy="758176"/>
          </a:xfrm>
          <a:prstGeom prst="rect">
            <a:avLst/>
          </a:prstGeom>
        </p:spPr>
      </p:pic>
      <p:pic>
        <p:nvPicPr>
          <p:cNvPr id="41" name="Picture 4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08390" y="3774323"/>
            <a:ext cx="758176" cy="758176"/>
          </a:xfrm>
          <a:prstGeom prst="rect">
            <a:avLst/>
          </a:prstGeom>
        </p:spPr>
      </p:pic>
      <p:pic>
        <p:nvPicPr>
          <p:cNvPr id="42" name="Picture 4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68568" y="3815912"/>
            <a:ext cx="758176" cy="758176"/>
          </a:xfrm>
          <a:prstGeom prst="rect">
            <a:avLst/>
          </a:prstGeom>
        </p:spPr>
      </p:pic>
      <p:pic>
        <p:nvPicPr>
          <p:cNvPr id="43" name="Picture 4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84590" y="5217277"/>
            <a:ext cx="758176" cy="758176"/>
          </a:xfrm>
          <a:prstGeom prst="rect">
            <a:avLst/>
          </a:prstGeom>
        </p:spPr>
      </p:pic>
      <p:pic>
        <p:nvPicPr>
          <p:cNvPr id="44" name="Picture 4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50214" y="5246750"/>
            <a:ext cx="758176" cy="758176"/>
          </a:xfrm>
          <a:prstGeom prst="rect">
            <a:avLst/>
          </a:prstGeom>
        </p:spPr>
      </p:pic>
      <p:pic>
        <p:nvPicPr>
          <p:cNvPr id="45" name="Picture 4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88253" y="4566862"/>
            <a:ext cx="758176" cy="758176"/>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5696" y="4111363"/>
            <a:ext cx="1514475" cy="1514475"/>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3777" y="1295462"/>
            <a:ext cx="2295525" cy="1524000"/>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57845" y="1553678"/>
            <a:ext cx="890484" cy="1265784"/>
          </a:xfrm>
          <a:prstGeom prst="rect">
            <a:avLst/>
          </a:prstGeom>
        </p:spPr>
      </p:pic>
      <p:pic>
        <p:nvPicPr>
          <p:cNvPr id="46" name="Picture 4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93360" y="4868600"/>
            <a:ext cx="890484" cy="1265784"/>
          </a:xfrm>
          <a:prstGeom prst="rect">
            <a:avLst/>
          </a:prstGeom>
        </p:spPr>
      </p:pic>
      <p:pic>
        <p:nvPicPr>
          <p:cNvPr id="47" name="Picture 4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15905" y="4935868"/>
            <a:ext cx="890484" cy="1265784"/>
          </a:xfrm>
          <a:prstGeom prst="rect">
            <a:avLst/>
          </a:prstGeom>
        </p:spPr>
      </p:pic>
      <p:pic>
        <p:nvPicPr>
          <p:cNvPr id="48" name="Picture 4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46212" y="3703416"/>
            <a:ext cx="890484" cy="1265784"/>
          </a:xfrm>
          <a:prstGeom prst="rect">
            <a:avLst/>
          </a:prstGeom>
        </p:spPr>
      </p:pic>
      <p:pic>
        <p:nvPicPr>
          <p:cNvPr id="49" name="Picture 4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05241" y="3670084"/>
            <a:ext cx="890484" cy="1265784"/>
          </a:xfrm>
          <a:prstGeom prst="rect">
            <a:avLst/>
          </a:prstGeom>
        </p:spPr>
      </p:pic>
      <p:pic>
        <p:nvPicPr>
          <p:cNvPr id="50" name="Picture 4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64270" y="3670084"/>
            <a:ext cx="890484" cy="1265784"/>
          </a:xfrm>
          <a:prstGeom prst="rect">
            <a:avLst/>
          </a:prstGeom>
        </p:spPr>
      </p:pic>
      <p:pic>
        <p:nvPicPr>
          <p:cNvPr id="51" name="Picture 5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22450" y="4935868"/>
            <a:ext cx="890484" cy="1265784"/>
          </a:xfrm>
          <a:prstGeom prst="rect">
            <a:avLst/>
          </a:prstGeo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1066800" y="533400"/>
            <a:ext cx="8216900" cy="1143000"/>
          </a:xfrm>
        </p:spPr>
        <p:txBody>
          <a:bodyPr/>
          <a:lstStyle/>
          <a:p>
            <a:pPr eaLnBrk="1" hangingPunct="1"/>
            <a:r>
              <a:rPr lang="en-US" sz="3600" b="1" dirty="0" smtClean="0">
                <a:solidFill>
                  <a:schemeClr val="folHlink"/>
                </a:solidFill>
                <a:latin typeface="Arial" charset="0"/>
                <a:cs typeface="Arial" charset="0"/>
              </a:rPr>
              <a:t>Technology and Innovations</a:t>
            </a:r>
          </a:p>
        </p:txBody>
      </p:sp>
      <p:sp>
        <p:nvSpPr>
          <p:cNvPr id="15363" name="Rectangle 3"/>
          <p:cNvSpPr>
            <a:spLocks noGrp="1" noChangeArrowheads="1"/>
          </p:cNvSpPr>
          <p:nvPr>
            <p:ph type="body" idx="1"/>
          </p:nvPr>
        </p:nvSpPr>
        <p:spPr>
          <a:xfrm>
            <a:off x="685800" y="1600200"/>
            <a:ext cx="8382000" cy="3881437"/>
          </a:xfrm>
          <a:solidFill>
            <a:schemeClr val="bg1"/>
          </a:solidFill>
        </p:spPr>
        <p:txBody>
          <a:bodyPr/>
          <a:lstStyle/>
          <a:p>
            <a:pPr marL="514350" indent="-514350" eaLnBrk="1" hangingPunct="1"/>
            <a:r>
              <a:rPr lang="en-US" sz="2400" dirty="0" smtClean="0">
                <a:latin typeface="Arial" charset="0"/>
                <a:cs typeface="Arial" charset="0"/>
              </a:rPr>
              <a:t>Technological innovations improve the ability to produce and increase ability to supply</a:t>
            </a:r>
          </a:p>
          <a:p>
            <a:pPr marL="514350" indent="-514350" eaLnBrk="1" hangingPunct="1">
              <a:buFont typeface="Times New Roman" pitchFamily="18" charset="0"/>
              <a:buAutoNum type="arabicPeriod"/>
            </a:pPr>
            <a:endParaRPr lang="en-US" sz="2400" dirty="0" smtClean="0">
              <a:latin typeface="Arial" charset="0"/>
              <a:cs typeface="Arial" charset="0"/>
            </a:endParaRPr>
          </a:p>
        </p:txBody>
      </p:sp>
      <p:pic>
        <p:nvPicPr>
          <p:cNvPr id="117764" name="Picture 4" descr="http://t1.gstatic.com/images?q=tbn:ANd9GcRBXenB40zFhe7Rjvh3lVigk4SBQ0_7xInDad6uEqPWBx5m4JlNeQ:2.bp.blogspot.com/-GJU3EgmHkpY/TjHCPS4u9sI/AAAAAAAAAC4/RBpwLq_4Qcw/s1600/library_books.gif"/>
          <p:cNvPicPr>
            <a:picLocks noChangeAspect="1" noChangeArrowheads="1"/>
          </p:cNvPicPr>
          <p:nvPr/>
        </p:nvPicPr>
        <p:blipFill>
          <a:blip r:embed="rId2" cstate="print"/>
          <a:srcRect t="20577"/>
          <a:stretch>
            <a:fillRect/>
          </a:stretch>
        </p:blipFill>
        <p:spPr bwMode="auto">
          <a:xfrm>
            <a:off x="838200" y="2743200"/>
            <a:ext cx="2209800" cy="2647013"/>
          </a:xfrm>
          <a:prstGeom prst="rect">
            <a:avLst/>
          </a:prstGeom>
          <a:noFill/>
        </p:spPr>
      </p:pic>
      <p:pic>
        <p:nvPicPr>
          <p:cNvPr id="117766" name="Picture 6" descr="http://t1.gstatic.com/images?q=tbn:ANd9GcS72mmvhxi1u9Z2NXDpyAVuCgUnPwsnhO5U9aQlwOqy7lDYheQHEA:www.gtechnetworks.com/sites/default/files/DellComputer.jpg"/>
          <p:cNvPicPr>
            <a:picLocks noChangeAspect="1" noChangeArrowheads="1"/>
          </p:cNvPicPr>
          <p:nvPr/>
        </p:nvPicPr>
        <p:blipFill>
          <a:blip r:embed="rId3" cstate="print"/>
          <a:srcRect/>
          <a:stretch>
            <a:fillRect/>
          </a:stretch>
        </p:blipFill>
        <p:spPr bwMode="auto">
          <a:xfrm>
            <a:off x="3200399" y="2895600"/>
            <a:ext cx="3223419" cy="2362200"/>
          </a:xfrm>
          <a:prstGeom prst="rect">
            <a:avLst/>
          </a:prstGeom>
          <a:noFill/>
        </p:spPr>
      </p:pic>
      <p:pic>
        <p:nvPicPr>
          <p:cNvPr id="117768" name="Picture 8" descr="http://t3.gstatic.com/images?q=tbn:ANd9GcRnYxgwFzyLVD2dqRbyjQEvKlN4YHYaCkZImeVDmbVZAKq3mRpX:i.i.com.com/cnwk.1d/i/tim/2012/09/17/06_archimedes_35438535_620x433.jpg"/>
          <p:cNvPicPr>
            <a:picLocks noChangeAspect="1" noChangeArrowheads="1"/>
          </p:cNvPicPr>
          <p:nvPr/>
        </p:nvPicPr>
        <p:blipFill>
          <a:blip r:embed="rId4" cstate="print"/>
          <a:srcRect l="13755" r="8922"/>
          <a:stretch>
            <a:fillRect/>
          </a:stretch>
        </p:blipFill>
        <p:spPr bwMode="auto">
          <a:xfrm>
            <a:off x="6477000" y="2895600"/>
            <a:ext cx="2444885" cy="2209800"/>
          </a:xfrm>
          <a:prstGeom prst="rect">
            <a:avLst/>
          </a:prstGeom>
          <a:noFill/>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363">
                                            <p:bg/>
                                          </p:spTgt>
                                        </p:tgtEl>
                                        <p:attrNameLst>
                                          <p:attrName>style.visibility</p:attrName>
                                        </p:attrNameLst>
                                      </p:cBhvr>
                                      <p:to>
                                        <p:strVal val="visible"/>
                                      </p:to>
                                    </p:set>
                                    <p:animEffect transition="in" filter="fade">
                                      <p:cBhvr>
                                        <p:cTn id="7" dur="500"/>
                                        <p:tgtEl>
                                          <p:spTgt spid="1536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363">
                                            <p:txEl>
                                              <p:pRg st="0" end="0"/>
                                            </p:txEl>
                                          </p:spTgt>
                                        </p:tgtEl>
                                        <p:attrNameLst>
                                          <p:attrName>style.visibility</p:attrName>
                                        </p:attrNameLst>
                                      </p:cBhvr>
                                      <p:to>
                                        <p:strVal val="visible"/>
                                      </p:to>
                                    </p:set>
                                    <p:animEffect transition="in" filter="fade">
                                      <p:cBhvr>
                                        <p:cTn id="12" dur="500"/>
                                        <p:tgtEl>
                                          <p:spTgt spid="1536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bldLvl="2"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792162"/>
          </a:xfrm>
        </p:spPr>
        <p:txBody>
          <a:bodyPr/>
          <a:lstStyle/>
          <a:p>
            <a:r>
              <a:rPr lang="en-US" dirty="0" smtClean="0"/>
              <a:t>Government Payments</a:t>
            </a:r>
            <a:endParaRPr lang="en-US" dirty="0"/>
          </a:p>
        </p:txBody>
      </p:sp>
      <p:pic>
        <p:nvPicPr>
          <p:cNvPr id="182276" name="Picture 4" descr="http://static.zoovy.com/img/toynk/v1/F/68676_harvest_moon_adult_farmer_costume.jpg">
            <a:hlinkClick r:id="rId2"/>
          </p:cNvPr>
          <p:cNvPicPr>
            <a:picLocks noChangeAspect="1" noChangeArrowheads="1"/>
          </p:cNvPicPr>
          <p:nvPr/>
        </p:nvPicPr>
        <p:blipFill>
          <a:blip r:embed="rId3" cstate="print"/>
          <a:srcRect/>
          <a:stretch>
            <a:fillRect/>
          </a:stretch>
        </p:blipFill>
        <p:spPr bwMode="auto">
          <a:xfrm>
            <a:off x="3505200" y="838200"/>
            <a:ext cx="2359197" cy="4627217"/>
          </a:xfrm>
          <a:prstGeom prst="rect">
            <a:avLst/>
          </a:prstGeom>
          <a:noFill/>
        </p:spPr>
      </p:pic>
      <p:pic>
        <p:nvPicPr>
          <p:cNvPr id="182284" name="Picture 12" descr="http://www.rightimpulse.com/wp-content/uploads/2012/08/uncle-sam-money1.jpg">
            <a:hlinkClick r:id="rId4"/>
          </p:cNvPr>
          <p:cNvPicPr>
            <a:picLocks noChangeAspect="1" noChangeArrowheads="1"/>
          </p:cNvPicPr>
          <p:nvPr/>
        </p:nvPicPr>
        <p:blipFill>
          <a:blip r:embed="rId5" cstate="print"/>
          <a:srcRect/>
          <a:stretch>
            <a:fillRect/>
          </a:stretch>
        </p:blipFill>
        <p:spPr bwMode="auto">
          <a:xfrm>
            <a:off x="304800" y="838200"/>
            <a:ext cx="2804948" cy="3733800"/>
          </a:xfrm>
          <a:prstGeom prst="rect">
            <a:avLst/>
          </a:prstGeom>
          <a:noFill/>
        </p:spPr>
      </p:pic>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53200" y="2265983"/>
            <a:ext cx="1771650" cy="1771650"/>
          </a:xfrm>
          <a:prstGeom prst="rect">
            <a:avLst/>
          </a:prstGeom>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 name="Rectangle 2"/>
          <p:cNvSpPr txBox="1">
            <a:spLocks noChangeArrowheads="1"/>
          </p:cNvSpPr>
          <p:nvPr/>
        </p:nvSpPr>
        <p:spPr bwMode="auto">
          <a:xfrm>
            <a:off x="609600" y="-152400"/>
            <a:ext cx="8001000" cy="1143000"/>
          </a:xfrm>
          <a:prstGeom prst="rect">
            <a:avLst/>
          </a:prstGeom>
          <a:solidFill>
            <a:schemeClr val="bg1"/>
          </a:solid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85000"/>
              </a:lnSpc>
              <a:spcBef>
                <a:spcPct val="0"/>
              </a:spcBef>
              <a:spcAft>
                <a:spcPct val="0"/>
              </a:spcAft>
              <a:buClrTx/>
              <a:buSzTx/>
              <a:buFontTx/>
              <a:buNone/>
              <a:tabLst/>
              <a:defRPr/>
            </a:pPr>
            <a:r>
              <a:rPr kumimoji="0" lang="en-US" sz="4000" b="0" i="0" u="none" strike="noStrike" kern="0" cap="none" spc="0" normalizeH="0" baseline="0" noProof="0" smtClean="0">
                <a:ln>
                  <a:noFill/>
                </a:ln>
                <a:solidFill>
                  <a:srgbClr val="C00000"/>
                </a:solidFill>
                <a:effectLst/>
                <a:uLnTx/>
                <a:uFillTx/>
                <a:latin typeface="Calibri" pitchFamily="34" charset="0"/>
                <a:ea typeface="+mj-ea"/>
                <a:cs typeface="Arial" charset="0"/>
              </a:rPr>
              <a:t>Activator - Supply</a:t>
            </a:r>
            <a:endParaRPr kumimoji="0" lang="en-US" sz="4000" b="0" i="0" u="none" strike="noStrike" kern="0" cap="none" spc="0" normalizeH="0" baseline="0" noProof="0" dirty="0" smtClean="0">
              <a:ln>
                <a:noFill/>
              </a:ln>
              <a:solidFill>
                <a:srgbClr val="C00000"/>
              </a:solidFill>
              <a:effectLst/>
              <a:uLnTx/>
              <a:uFillTx/>
              <a:latin typeface="Calibri" pitchFamily="34" charset="0"/>
              <a:ea typeface="+mj-ea"/>
              <a:cs typeface="Arial" charset="0"/>
            </a:endParaRPr>
          </a:p>
        </p:txBody>
      </p:sp>
      <p:sp>
        <p:nvSpPr>
          <p:cNvPr id="5122" name="Rectangle 2"/>
          <p:cNvSpPr>
            <a:spLocks noGrp="1" noChangeArrowheads="1"/>
          </p:cNvSpPr>
          <p:nvPr>
            <p:ph type="title"/>
          </p:nvPr>
        </p:nvSpPr>
        <p:spPr>
          <a:xfrm>
            <a:off x="533400" y="-152400"/>
            <a:ext cx="8153400" cy="1143000"/>
          </a:xfrm>
          <a:solidFill>
            <a:schemeClr val="bg1"/>
          </a:solidFill>
        </p:spPr>
        <p:txBody>
          <a:bodyPr/>
          <a:lstStyle/>
          <a:p>
            <a:pPr eaLnBrk="1" hangingPunct="1"/>
            <a:r>
              <a:rPr lang="en-US" sz="4000" dirty="0" smtClean="0">
                <a:solidFill>
                  <a:srgbClr val="C00000"/>
                </a:solidFill>
                <a:latin typeface="Calibri" pitchFamily="34" charset="0"/>
                <a:cs typeface="Arial" charset="0"/>
              </a:rPr>
              <a:t>Activator - Supply</a:t>
            </a:r>
          </a:p>
        </p:txBody>
      </p:sp>
      <p:sp>
        <p:nvSpPr>
          <p:cNvPr id="5123" name="Rectangle 3"/>
          <p:cNvSpPr>
            <a:spLocks noGrp="1" noChangeArrowheads="1"/>
          </p:cNvSpPr>
          <p:nvPr>
            <p:ph idx="1"/>
          </p:nvPr>
        </p:nvSpPr>
        <p:spPr>
          <a:xfrm>
            <a:off x="0" y="609600"/>
            <a:ext cx="8991600" cy="2971800"/>
          </a:xfrm>
          <a:solidFill>
            <a:schemeClr val="bg1"/>
          </a:solidFill>
        </p:spPr>
        <p:txBody>
          <a:bodyPr/>
          <a:lstStyle/>
          <a:p>
            <a:pPr eaLnBrk="1" hangingPunct="1">
              <a:buFontTx/>
              <a:buNone/>
            </a:pPr>
            <a:r>
              <a:rPr lang="en-US" sz="1600" dirty="0" smtClean="0">
                <a:solidFill>
                  <a:srgbClr val="003366"/>
                </a:solidFill>
                <a:latin typeface="Calibri" pitchFamily="34" charset="0"/>
                <a:cs typeface="Arial" charset="0"/>
              </a:rPr>
              <a:t>	Scenario: Imagine you are beginning a landscaping business in your neighborhood. One of your neighbors tells you they are willing to pay you $30 a week for your services, which includes mowing their lawn, edging, and weed whacking. You tell them, “It’s a deal!” and agree to mow their lawn 4 times a month. A second neighbor tells you that they will pay you $20 a week for your services. You think to yourself, “Well, it’s not as good a deal as the first neighbor, but I’m just starting out”, and you agree to mow their lawn 2 times a month. The third neighbor you approach tells you that they are willing to pay you $10 a week for your services. You tell them that you will service their lawn 1 time a month because they are a friend of the family. The 4</a:t>
            </a:r>
            <a:r>
              <a:rPr lang="en-US" sz="1600" baseline="30000" dirty="0" smtClean="0">
                <a:solidFill>
                  <a:srgbClr val="003366"/>
                </a:solidFill>
                <a:latin typeface="Calibri" pitchFamily="34" charset="0"/>
                <a:cs typeface="Arial" charset="0"/>
              </a:rPr>
              <a:t>th</a:t>
            </a:r>
            <a:r>
              <a:rPr lang="en-US" sz="1600" dirty="0" smtClean="0">
                <a:solidFill>
                  <a:srgbClr val="003366"/>
                </a:solidFill>
                <a:latin typeface="Calibri" pitchFamily="34" charset="0"/>
                <a:cs typeface="Arial" charset="0"/>
              </a:rPr>
              <a:t> person offers you $5, and you politely decline.</a:t>
            </a:r>
          </a:p>
          <a:p>
            <a:pPr eaLnBrk="1" hangingPunct="1"/>
            <a:endParaRPr lang="en-US" sz="1600" dirty="0" smtClean="0">
              <a:solidFill>
                <a:srgbClr val="003366"/>
              </a:solidFill>
              <a:latin typeface="Calibri" pitchFamily="34" charset="0"/>
              <a:cs typeface="Arial" charset="0"/>
            </a:endParaRPr>
          </a:p>
        </p:txBody>
      </p:sp>
      <p:graphicFrame>
        <p:nvGraphicFramePr>
          <p:cNvPr id="5" name="Group 115"/>
          <p:cNvGraphicFramePr>
            <a:graphicFrameLocks noGrp="1"/>
          </p:cNvGraphicFramePr>
          <p:nvPr/>
        </p:nvGraphicFramePr>
        <p:xfrm>
          <a:off x="609600" y="2743200"/>
          <a:ext cx="3657600" cy="2666999"/>
        </p:xfrm>
        <a:graphic>
          <a:graphicData uri="http://schemas.openxmlformats.org/drawingml/2006/table">
            <a:tbl>
              <a:tblPr/>
              <a:tblGrid>
                <a:gridCol w="1828800">
                  <a:extLst>
                    <a:ext uri="{9D8B030D-6E8A-4147-A177-3AD203B41FA5}">
                      <a16:colId xmlns:a16="http://schemas.microsoft.com/office/drawing/2014/main" val="20000"/>
                    </a:ext>
                  </a:extLst>
                </a:gridCol>
                <a:gridCol w="1828800">
                  <a:extLst>
                    <a:ext uri="{9D8B030D-6E8A-4147-A177-3AD203B41FA5}">
                      <a16:colId xmlns:a16="http://schemas.microsoft.com/office/drawing/2014/main" val="20001"/>
                    </a:ext>
                  </a:extLst>
                </a:gridCol>
              </a:tblGrid>
              <a:tr h="683595">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dirty="0" smtClean="0">
                          <a:ln>
                            <a:noFill/>
                          </a:ln>
                          <a:solidFill>
                            <a:srgbClr val="C00000"/>
                          </a:solidFill>
                          <a:effectLst/>
                          <a:latin typeface="Calibri" pitchFamily="34" charset="0"/>
                        </a:rPr>
                        <a:t>Price For Lawn Mowing Service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dirty="0" smtClean="0">
                          <a:ln>
                            <a:noFill/>
                          </a:ln>
                          <a:solidFill>
                            <a:srgbClr val="003366"/>
                          </a:solidFill>
                          <a:effectLst/>
                          <a:latin typeface="Calibri" pitchFamily="34" charset="0"/>
                        </a:rPr>
                        <a:t>Quantity Supplied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95851">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dirty="0" smtClean="0">
                          <a:ln>
                            <a:noFill/>
                          </a:ln>
                          <a:solidFill>
                            <a:srgbClr val="000000"/>
                          </a:solidFill>
                          <a:effectLst/>
                          <a:latin typeface="Times New Roman" pitchFamily="18" charset="0"/>
                        </a:rPr>
                        <a:t>$30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dirty="0" smtClean="0">
                          <a:ln>
                            <a:noFill/>
                          </a:ln>
                          <a:solidFill>
                            <a:srgbClr val="000000"/>
                          </a:solidFill>
                          <a:effectLst/>
                          <a:latin typeface="Times New Roman" pitchFamily="18" charset="0"/>
                        </a:rPr>
                        <a:t>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95851">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dirty="0" smtClean="0">
                          <a:ln>
                            <a:noFill/>
                          </a:ln>
                          <a:solidFill>
                            <a:srgbClr val="000000"/>
                          </a:solidFill>
                          <a:effectLst/>
                          <a:latin typeface="Times New Roman" pitchFamily="18" charset="0"/>
                        </a:rPr>
                        <a:t>20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dirty="0" smtClean="0">
                          <a:ln>
                            <a:noFill/>
                          </a:ln>
                          <a:solidFill>
                            <a:srgbClr val="000000"/>
                          </a:solidFill>
                          <a:effectLst/>
                          <a:latin typeface="Times New Roman" pitchFamily="18" charset="0"/>
                        </a:rPr>
                        <a:t>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95851">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dirty="0" smtClean="0">
                          <a:ln>
                            <a:noFill/>
                          </a:ln>
                          <a:solidFill>
                            <a:srgbClr val="000000"/>
                          </a:solidFill>
                          <a:effectLst/>
                          <a:latin typeface="Times New Roman" pitchFamily="18" charset="0"/>
                        </a:rPr>
                        <a:t>10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dirty="0" smtClean="0">
                          <a:ln>
                            <a:noFill/>
                          </a:ln>
                          <a:solidFill>
                            <a:srgbClr val="000000"/>
                          </a:solidFill>
                          <a:effectLst/>
                          <a:latin typeface="Times New Roman" pitchFamily="18" charset="0"/>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95851">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dirty="0" smtClean="0">
                          <a:ln>
                            <a:noFill/>
                          </a:ln>
                          <a:solidFill>
                            <a:srgbClr val="000000"/>
                          </a:solidFill>
                          <a:effectLst/>
                          <a:latin typeface="Times New Roman" pitchFamily="18" charset="0"/>
                        </a:rPr>
                        <a:t>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dirty="0" smtClean="0">
                          <a:ln>
                            <a:noFill/>
                          </a:ln>
                          <a:solidFill>
                            <a:srgbClr val="000000"/>
                          </a:solidFill>
                          <a:effectLst/>
                          <a:latin typeface="Times New Roman" pitchFamily="18" charset="0"/>
                        </a:rPr>
                        <a:t>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grpSp>
        <p:nvGrpSpPr>
          <p:cNvPr id="2" name="Group 50"/>
          <p:cNvGrpSpPr>
            <a:grpSpLocks/>
          </p:cNvGrpSpPr>
          <p:nvPr/>
        </p:nvGrpSpPr>
        <p:grpSpPr bwMode="auto">
          <a:xfrm>
            <a:off x="5105400" y="2587625"/>
            <a:ext cx="3505200" cy="3433763"/>
            <a:chOff x="2531" y="1221"/>
            <a:chExt cx="2669" cy="2788"/>
          </a:xfrm>
        </p:grpSpPr>
        <p:sp>
          <p:nvSpPr>
            <p:cNvPr id="5157" name="Rectangle 51"/>
            <p:cNvSpPr>
              <a:spLocks noChangeArrowheads="1"/>
            </p:cNvSpPr>
            <p:nvPr/>
          </p:nvSpPr>
          <p:spPr bwMode="auto">
            <a:xfrm>
              <a:off x="2768" y="1221"/>
              <a:ext cx="2031" cy="187"/>
            </a:xfrm>
            <a:prstGeom prst="rect">
              <a:avLst/>
            </a:prstGeom>
            <a:noFill/>
            <a:ln w="22225">
              <a:noFill/>
              <a:miter lim="800000"/>
              <a:headEnd/>
              <a:tailEnd/>
            </a:ln>
          </p:spPr>
          <p:txBody>
            <a:bodyPr wrap="none" lIns="0" tIns="0" rIns="0" bIns="0">
              <a:spAutoFit/>
            </a:bodyPr>
            <a:lstStyle/>
            <a:p>
              <a:pPr defTabSz="514350" eaLnBrk="0" hangingPunct="0"/>
              <a:r>
                <a:rPr lang="en-AU" sz="1500" b="1">
                  <a:solidFill>
                    <a:srgbClr val="C00000"/>
                  </a:solidFill>
                  <a:latin typeface="Calibri" pitchFamily="34" charset="0"/>
                </a:rPr>
                <a:t>Price for Landscaping Service</a:t>
              </a:r>
            </a:p>
          </p:txBody>
        </p:sp>
        <p:sp>
          <p:nvSpPr>
            <p:cNvPr id="5158" name="Rectangle 90"/>
            <p:cNvSpPr>
              <a:spLocks noChangeArrowheads="1"/>
            </p:cNvSpPr>
            <p:nvPr/>
          </p:nvSpPr>
          <p:spPr bwMode="auto">
            <a:xfrm>
              <a:off x="3875" y="3822"/>
              <a:ext cx="1267" cy="187"/>
            </a:xfrm>
            <a:prstGeom prst="rect">
              <a:avLst/>
            </a:prstGeom>
            <a:noFill/>
            <a:ln w="22225">
              <a:noFill/>
              <a:miter lim="800000"/>
              <a:headEnd/>
              <a:tailEnd/>
            </a:ln>
          </p:spPr>
          <p:txBody>
            <a:bodyPr wrap="none" lIns="0" tIns="0" rIns="0" bIns="0">
              <a:spAutoFit/>
            </a:bodyPr>
            <a:lstStyle/>
            <a:p>
              <a:pPr defTabSz="514350" eaLnBrk="0" hangingPunct="0"/>
              <a:r>
                <a:rPr lang="en-AU" sz="1500" b="1">
                  <a:solidFill>
                    <a:srgbClr val="003366"/>
                  </a:solidFill>
                  <a:latin typeface="Calibri" pitchFamily="34" charset="0"/>
                </a:rPr>
                <a:t>Quantity Supplied</a:t>
              </a:r>
            </a:p>
          </p:txBody>
        </p:sp>
        <p:sp>
          <p:nvSpPr>
            <p:cNvPr id="5159" name="Freeform 105"/>
            <p:cNvSpPr>
              <a:spLocks/>
            </p:cNvSpPr>
            <p:nvPr/>
          </p:nvSpPr>
          <p:spPr bwMode="auto">
            <a:xfrm>
              <a:off x="2531" y="1358"/>
              <a:ext cx="2669" cy="2125"/>
            </a:xfrm>
            <a:custGeom>
              <a:avLst/>
              <a:gdLst>
                <a:gd name="T0" fmla="*/ 0 w 2621"/>
                <a:gd name="T1" fmla="*/ 0 h 2571"/>
                <a:gd name="T2" fmla="*/ 0 w 2621"/>
                <a:gd name="T3" fmla="*/ 12 h 2571"/>
                <a:gd name="T4" fmla="*/ 788 w 2621"/>
                <a:gd name="T5" fmla="*/ 12 h 2571"/>
                <a:gd name="T6" fmla="*/ 0 60000 65536"/>
                <a:gd name="T7" fmla="*/ 0 60000 65536"/>
                <a:gd name="T8" fmla="*/ 0 60000 65536"/>
                <a:gd name="T9" fmla="*/ 0 w 2621"/>
                <a:gd name="T10" fmla="*/ 0 h 2571"/>
                <a:gd name="T11" fmla="*/ 2621 w 2621"/>
                <a:gd name="T12" fmla="*/ 2571 h 2571"/>
              </a:gdLst>
              <a:ahLst/>
              <a:cxnLst>
                <a:cxn ang="T6">
                  <a:pos x="T0" y="T1"/>
                </a:cxn>
                <a:cxn ang="T7">
                  <a:pos x="T2" y="T3"/>
                </a:cxn>
                <a:cxn ang="T8">
                  <a:pos x="T4" y="T5"/>
                </a:cxn>
              </a:cxnLst>
              <a:rect l="T9" t="T10" r="T11" b="T12"/>
              <a:pathLst>
                <a:path w="2621" h="2571">
                  <a:moveTo>
                    <a:pt x="0" y="0"/>
                  </a:moveTo>
                  <a:lnTo>
                    <a:pt x="0" y="2570"/>
                  </a:lnTo>
                  <a:lnTo>
                    <a:pt x="2620" y="2570"/>
                  </a:lnTo>
                </a:path>
              </a:pathLst>
            </a:custGeom>
            <a:noFill/>
            <a:ln w="22225" cap="rnd">
              <a:solidFill>
                <a:srgbClr val="000000"/>
              </a:solidFill>
              <a:round/>
              <a:headEnd type="triangle" w="sm" len="sm"/>
              <a:tailEnd type="triangle" w="sm" len="sm"/>
            </a:ln>
          </p:spPr>
          <p:txBody>
            <a:bodyPr/>
            <a:lstStyle/>
            <a:p>
              <a:endParaRPr lang="en-US"/>
            </a:p>
          </p:txBody>
        </p:sp>
      </p:grpSp>
      <p:sp>
        <p:nvSpPr>
          <p:cNvPr id="5147" name="Rectangle 57"/>
          <p:cNvSpPr>
            <a:spLocks noChangeArrowheads="1"/>
          </p:cNvSpPr>
          <p:nvPr/>
        </p:nvSpPr>
        <p:spPr bwMode="auto">
          <a:xfrm>
            <a:off x="4419600" y="3121025"/>
            <a:ext cx="588963" cy="231775"/>
          </a:xfrm>
          <a:prstGeom prst="rect">
            <a:avLst/>
          </a:prstGeom>
          <a:noFill/>
          <a:ln w="9525">
            <a:noFill/>
            <a:miter lim="800000"/>
            <a:headEnd/>
            <a:tailEnd/>
          </a:ln>
        </p:spPr>
        <p:txBody>
          <a:bodyPr wrap="none" lIns="0" tIns="0" rIns="0" bIns="0">
            <a:spAutoFit/>
          </a:bodyPr>
          <a:lstStyle/>
          <a:p>
            <a:pPr defTabSz="514350" eaLnBrk="0" hangingPunct="0"/>
            <a:r>
              <a:rPr lang="en-AU" sz="1500" b="1">
                <a:solidFill>
                  <a:srgbClr val="000000"/>
                </a:solidFill>
                <a:latin typeface="Arial" charset="0"/>
              </a:rPr>
              <a:t>$30.00</a:t>
            </a:r>
          </a:p>
        </p:txBody>
      </p:sp>
      <p:sp>
        <p:nvSpPr>
          <p:cNvPr id="5148" name="Rectangle 59"/>
          <p:cNvSpPr>
            <a:spLocks noChangeArrowheads="1"/>
          </p:cNvSpPr>
          <p:nvPr/>
        </p:nvSpPr>
        <p:spPr bwMode="auto">
          <a:xfrm>
            <a:off x="4495800" y="4495800"/>
            <a:ext cx="482600" cy="231775"/>
          </a:xfrm>
          <a:prstGeom prst="rect">
            <a:avLst/>
          </a:prstGeom>
          <a:noFill/>
          <a:ln w="9525">
            <a:noFill/>
            <a:miter lim="800000"/>
            <a:headEnd/>
            <a:tailEnd/>
          </a:ln>
        </p:spPr>
        <p:txBody>
          <a:bodyPr wrap="none" lIns="0" tIns="0" rIns="0" bIns="0">
            <a:spAutoFit/>
          </a:bodyPr>
          <a:lstStyle/>
          <a:p>
            <a:pPr defTabSz="514350" eaLnBrk="0" hangingPunct="0"/>
            <a:r>
              <a:rPr lang="en-AU" sz="1500" b="1">
                <a:solidFill>
                  <a:srgbClr val="000000"/>
                </a:solidFill>
                <a:latin typeface="Arial" charset="0"/>
              </a:rPr>
              <a:t>10.00</a:t>
            </a:r>
          </a:p>
        </p:txBody>
      </p:sp>
      <p:sp>
        <p:nvSpPr>
          <p:cNvPr id="5149" name="Rectangle 60"/>
          <p:cNvSpPr>
            <a:spLocks noChangeArrowheads="1"/>
          </p:cNvSpPr>
          <p:nvPr/>
        </p:nvSpPr>
        <p:spPr bwMode="auto">
          <a:xfrm>
            <a:off x="4800600" y="5349875"/>
            <a:ext cx="93663" cy="212725"/>
          </a:xfrm>
          <a:prstGeom prst="rect">
            <a:avLst/>
          </a:prstGeom>
          <a:noFill/>
          <a:ln w="9525">
            <a:noFill/>
            <a:miter lim="800000"/>
            <a:headEnd/>
            <a:tailEnd/>
          </a:ln>
        </p:spPr>
        <p:txBody>
          <a:bodyPr wrap="none" lIns="0" tIns="0" rIns="0" bIns="0">
            <a:spAutoFit/>
          </a:bodyPr>
          <a:lstStyle/>
          <a:p>
            <a:pPr defTabSz="514350" eaLnBrk="0" hangingPunct="0"/>
            <a:r>
              <a:rPr lang="en-AU" sz="1500" b="1">
                <a:solidFill>
                  <a:srgbClr val="000000"/>
                </a:solidFill>
                <a:latin typeface="Arial" charset="0"/>
              </a:rPr>
              <a:t>0</a:t>
            </a:r>
          </a:p>
        </p:txBody>
      </p:sp>
      <p:sp>
        <p:nvSpPr>
          <p:cNvPr id="5150" name="Rectangle 61"/>
          <p:cNvSpPr>
            <a:spLocks noChangeArrowheads="1"/>
          </p:cNvSpPr>
          <p:nvPr/>
        </p:nvSpPr>
        <p:spPr bwMode="auto">
          <a:xfrm>
            <a:off x="5105400" y="5410200"/>
            <a:ext cx="3403600" cy="230188"/>
          </a:xfrm>
          <a:prstGeom prst="rect">
            <a:avLst/>
          </a:prstGeom>
          <a:noFill/>
          <a:ln w="9525">
            <a:noFill/>
            <a:miter lim="800000"/>
            <a:headEnd/>
            <a:tailEnd/>
          </a:ln>
        </p:spPr>
        <p:txBody>
          <a:bodyPr wrap="none" lIns="0" tIns="0" rIns="0" bIns="0">
            <a:spAutoFit/>
          </a:bodyPr>
          <a:lstStyle/>
          <a:p>
            <a:pPr defTabSz="514350" eaLnBrk="0" hangingPunct="0"/>
            <a:r>
              <a:rPr lang="en-AU" sz="1500" b="1">
                <a:solidFill>
                  <a:srgbClr val="000000"/>
                </a:solidFill>
                <a:latin typeface="Arial" charset="0"/>
              </a:rPr>
              <a:t>    1     2    3    4     5    6    7    8    9    10</a:t>
            </a:r>
          </a:p>
        </p:txBody>
      </p:sp>
      <p:sp>
        <p:nvSpPr>
          <p:cNvPr id="46" name="Line 92"/>
          <p:cNvSpPr>
            <a:spLocks noChangeShapeType="1"/>
          </p:cNvSpPr>
          <p:nvPr/>
        </p:nvSpPr>
        <p:spPr bwMode="auto">
          <a:xfrm flipH="1">
            <a:off x="5105400" y="3276600"/>
            <a:ext cx="1143000" cy="1905000"/>
          </a:xfrm>
          <a:prstGeom prst="line">
            <a:avLst/>
          </a:prstGeom>
          <a:noFill/>
          <a:ln w="25400">
            <a:solidFill>
              <a:srgbClr val="4D9AFF"/>
            </a:solidFill>
            <a:round/>
            <a:headEnd type="none" w="sm" len="sm"/>
            <a:tailEnd type="none" w="sm" len="sm"/>
          </a:ln>
        </p:spPr>
        <p:txBody>
          <a:bodyPr wrap="none" anchor="ctr"/>
          <a:lstStyle/>
          <a:p>
            <a:endParaRPr lang="en-US"/>
          </a:p>
        </p:txBody>
      </p:sp>
      <p:sp>
        <p:nvSpPr>
          <p:cNvPr id="47" name="Freeform 95"/>
          <p:cNvSpPr>
            <a:spLocks/>
          </p:cNvSpPr>
          <p:nvPr/>
        </p:nvSpPr>
        <p:spPr bwMode="auto">
          <a:xfrm>
            <a:off x="5791200" y="3962400"/>
            <a:ext cx="71438" cy="84138"/>
          </a:xfrm>
          <a:custGeom>
            <a:avLst/>
            <a:gdLst>
              <a:gd name="T0" fmla="*/ 2147483647 w 51"/>
              <a:gd name="T1" fmla="*/ 2147483647 h 57"/>
              <a:gd name="T2" fmla="*/ 2147483647 w 51"/>
              <a:gd name="T3" fmla="*/ 2147483647 h 57"/>
              <a:gd name="T4" fmla="*/ 2147483647 w 51"/>
              <a:gd name="T5" fmla="*/ 2147483647 h 57"/>
              <a:gd name="T6" fmla="*/ 2147483647 w 51"/>
              <a:gd name="T7" fmla="*/ 2147483647 h 57"/>
              <a:gd name="T8" fmla="*/ 2147483647 w 51"/>
              <a:gd name="T9" fmla="*/ 2147483647 h 57"/>
              <a:gd name="T10" fmla="*/ 2147483647 w 51"/>
              <a:gd name="T11" fmla="*/ 0 h 57"/>
              <a:gd name="T12" fmla="*/ 2147483647 w 51"/>
              <a:gd name="T13" fmla="*/ 0 h 57"/>
              <a:gd name="T14" fmla="*/ 2147483647 w 51"/>
              <a:gd name="T15" fmla="*/ 0 h 57"/>
              <a:gd name="T16" fmla="*/ 0 w 51"/>
              <a:gd name="T17" fmla="*/ 2147483647 h 57"/>
              <a:gd name="T18" fmla="*/ 0 w 51"/>
              <a:gd name="T19" fmla="*/ 2147483647 h 57"/>
              <a:gd name="T20" fmla="*/ 0 w 51"/>
              <a:gd name="T21" fmla="*/ 2147483647 h 57"/>
              <a:gd name="T22" fmla="*/ 2147483647 w 51"/>
              <a:gd name="T23" fmla="*/ 2147483647 h 57"/>
              <a:gd name="T24" fmla="*/ 2147483647 w 51"/>
              <a:gd name="T25" fmla="*/ 2147483647 h 5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1"/>
              <a:gd name="T40" fmla="*/ 0 h 57"/>
              <a:gd name="T41" fmla="*/ 51 w 51"/>
              <a:gd name="T42" fmla="*/ 57 h 5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1" h="57">
                <a:moveTo>
                  <a:pt x="20" y="56"/>
                </a:moveTo>
                <a:lnTo>
                  <a:pt x="40" y="45"/>
                </a:lnTo>
                <a:lnTo>
                  <a:pt x="40" y="33"/>
                </a:lnTo>
                <a:lnTo>
                  <a:pt x="50" y="23"/>
                </a:lnTo>
                <a:lnTo>
                  <a:pt x="40" y="11"/>
                </a:lnTo>
                <a:lnTo>
                  <a:pt x="40" y="0"/>
                </a:lnTo>
                <a:lnTo>
                  <a:pt x="20" y="0"/>
                </a:lnTo>
                <a:lnTo>
                  <a:pt x="10" y="0"/>
                </a:lnTo>
                <a:lnTo>
                  <a:pt x="0" y="11"/>
                </a:lnTo>
                <a:lnTo>
                  <a:pt x="0" y="23"/>
                </a:lnTo>
                <a:lnTo>
                  <a:pt x="0" y="33"/>
                </a:lnTo>
                <a:lnTo>
                  <a:pt x="10" y="45"/>
                </a:lnTo>
                <a:lnTo>
                  <a:pt x="20" y="56"/>
                </a:lnTo>
              </a:path>
            </a:pathLst>
          </a:custGeom>
          <a:solidFill>
            <a:srgbClr val="000000"/>
          </a:solidFill>
          <a:ln w="9525" cap="rnd">
            <a:noFill/>
            <a:round/>
            <a:headEnd type="none" w="sm" len="sm"/>
            <a:tailEnd type="none" w="sm" len="sm"/>
          </a:ln>
        </p:spPr>
        <p:txBody>
          <a:bodyPr/>
          <a:lstStyle/>
          <a:p>
            <a:endParaRPr lang="en-US"/>
          </a:p>
        </p:txBody>
      </p:sp>
      <p:sp>
        <p:nvSpPr>
          <p:cNvPr id="48" name="Freeform 98"/>
          <p:cNvSpPr>
            <a:spLocks/>
          </p:cNvSpPr>
          <p:nvPr/>
        </p:nvSpPr>
        <p:spPr bwMode="auto">
          <a:xfrm>
            <a:off x="5410200" y="4572000"/>
            <a:ext cx="71438" cy="84138"/>
          </a:xfrm>
          <a:custGeom>
            <a:avLst/>
            <a:gdLst>
              <a:gd name="T0" fmla="*/ 2147483647 w 51"/>
              <a:gd name="T1" fmla="*/ 2147483647 h 57"/>
              <a:gd name="T2" fmla="*/ 2147483647 w 51"/>
              <a:gd name="T3" fmla="*/ 2147483647 h 57"/>
              <a:gd name="T4" fmla="*/ 2147483647 w 51"/>
              <a:gd name="T5" fmla="*/ 2147483647 h 57"/>
              <a:gd name="T6" fmla="*/ 2147483647 w 51"/>
              <a:gd name="T7" fmla="*/ 2147483647 h 57"/>
              <a:gd name="T8" fmla="*/ 2147483647 w 51"/>
              <a:gd name="T9" fmla="*/ 2147483647 h 57"/>
              <a:gd name="T10" fmla="*/ 2147483647 w 51"/>
              <a:gd name="T11" fmla="*/ 0 h 57"/>
              <a:gd name="T12" fmla="*/ 2147483647 w 51"/>
              <a:gd name="T13" fmla="*/ 0 h 57"/>
              <a:gd name="T14" fmla="*/ 2147483647 w 51"/>
              <a:gd name="T15" fmla="*/ 0 h 57"/>
              <a:gd name="T16" fmla="*/ 2147483647 w 51"/>
              <a:gd name="T17" fmla="*/ 2147483647 h 57"/>
              <a:gd name="T18" fmla="*/ 0 w 51"/>
              <a:gd name="T19" fmla="*/ 2147483647 h 57"/>
              <a:gd name="T20" fmla="*/ 2147483647 w 51"/>
              <a:gd name="T21" fmla="*/ 2147483647 h 57"/>
              <a:gd name="T22" fmla="*/ 2147483647 w 51"/>
              <a:gd name="T23" fmla="*/ 2147483647 h 57"/>
              <a:gd name="T24" fmla="*/ 2147483647 w 51"/>
              <a:gd name="T25" fmla="*/ 2147483647 h 5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1"/>
              <a:gd name="T40" fmla="*/ 0 h 57"/>
              <a:gd name="T41" fmla="*/ 51 w 51"/>
              <a:gd name="T42" fmla="*/ 57 h 5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1" h="57">
                <a:moveTo>
                  <a:pt x="30" y="56"/>
                </a:moveTo>
                <a:lnTo>
                  <a:pt x="40" y="45"/>
                </a:lnTo>
                <a:lnTo>
                  <a:pt x="50" y="45"/>
                </a:lnTo>
                <a:lnTo>
                  <a:pt x="50" y="23"/>
                </a:lnTo>
                <a:lnTo>
                  <a:pt x="50" y="11"/>
                </a:lnTo>
                <a:lnTo>
                  <a:pt x="40" y="0"/>
                </a:lnTo>
                <a:lnTo>
                  <a:pt x="30" y="0"/>
                </a:lnTo>
                <a:lnTo>
                  <a:pt x="20" y="0"/>
                </a:lnTo>
                <a:lnTo>
                  <a:pt x="10" y="11"/>
                </a:lnTo>
                <a:lnTo>
                  <a:pt x="0" y="23"/>
                </a:lnTo>
                <a:lnTo>
                  <a:pt x="10" y="45"/>
                </a:lnTo>
                <a:lnTo>
                  <a:pt x="20" y="45"/>
                </a:lnTo>
                <a:lnTo>
                  <a:pt x="30" y="56"/>
                </a:lnTo>
              </a:path>
            </a:pathLst>
          </a:custGeom>
          <a:solidFill>
            <a:srgbClr val="000000"/>
          </a:solidFill>
          <a:ln w="9525" cap="rnd">
            <a:noFill/>
            <a:round/>
            <a:headEnd type="none" w="sm" len="sm"/>
            <a:tailEnd type="none" w="sm" len="sm"/>
          </a:ln>
        </p:spPr>
        <p:txBody>
          <a:bodyPr/>
          <a:lstStyle/>
          <a:p>
            <a:endParaRPr lang="en-US"/>
          </a:p>
        </p:txBody>
      </p:sp>
      <p:sp>
        <p:nvSpPr>
          <p:cNvPr id="49" name="Freeform 93"/>
          <p:cNvSpPr>
            <a:spLocks/>
          </p:cNvSpPr>
          <p:nvPr/>
        </p:nvSpPr>
        <p:spPr bwMode="auto">
          <a:xfrm>
            <a:off x="6248400" y="3192463"/>
            <a:ext cx="68263" cy="84137"/>
          </a:xfrm>
          <a:custGeom>
            <a:avLst/>
            <a:gdLst>
              <a:gd name="T0" fmla="*/ 2147483647 w 49"/>
              <a:gd name="T1" fmla="*/ 2147483647 h 57"/>
              <a:gd name="T2" fmla="*/ 2147483647 w 49"/>
              <a:gd name="T3" fmla="*/ 2147483647 h 57"/>
              <a:gd name="T4" fmla="*/ 2147483647 w 49"/>
              <a:gd name="T5" fmla="*/ 2147483647 h 57"/>
              <a:gd name="T6" fmla="*/ 2147483647 w 49"/>
              <a:gd name="T7" fmla="*/ 2147483647 h 57"/>
              <a:gd name="T8" fmla="*/ 2147483647 w 49"/>
              <a:gd name="T9" fmla="*/ 2147483647 h 57"/>
              <a:gd name="T10" fmla="*/ 2147483647 w 49"/>
              <a:gd name="T11" fmla="*/ 2147483647 h 57"/>
              <a:gd name="T12" fmla="*/ 2147483647 w 49"/>
              <a:gd name="T13" fmla="*/ 0 h 57"/>
              <a:gd name="T14" fmla="*/ 2147483647 w 49"/>
              <a:gd name="T15" fmla="*/ 2147483647 h 57"/>
              <a:gd name="T16" fmla="*/ 2147483647 w 49"/>
              <a:gd name="T17" fmla="*/ 2147483647 h 57"/>
              <a:gd name="T18" fmla="*/ 0 w 49"/>
              <a:gd name="T19" fmla="*/ 2147483647 h 57"/>
              <a:gd name="T20" fmla="*/ 2147483647 w 49"/>
              <a:gd name="T21" fmla="*/ 2147483647 h 57"/>
              <a:gd name="T22" fmla="*/ 2147483647 w 49"/>
              <a:gd name="T23" fmla="*/ 2147483647 h 57"/>
              <a:gd name="T24" fmla="*/ 2147483647 w 49"/>
              <a:gd name="T25" fmla="*/ 2147483647 h 5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9"/>
              <a:gd name="T40" fmla="*/ 0 h 57"/>
              <a:gd name="T41" fmla="*/ 49 w 49"/>
              <a:gd name="T42" fmla="*/ 57 h 5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9" h="57">
                <a:moveTo>
                  <a:pt x="29" y="56"/>
                </a:moveTo>
                <a:lnTo>
                  <a:pt x="38" y="56"/>
                </a:lnTo>
                <a:lnTo>
                  <a:pt x="48" y="45"/>
                </a:lnTo>
                <a:lnTo>
                  <a:pt x="48" y="33"/>
                </a:lnTo>
                <a:lnTo>
                  <a:pt x="48" y="23"/>
                </a:lnTo>
                <a:lnTo>
                  <a:pt x="38" y="11"/>
                </a:lnTo>
                <a:lnTo>
                  <a:pt x="29" y="0"/>
                </a:lnTo>
                <a:lnTo>
                  <a:pt x="10" y="11"/>
                </a:lnTo>
                <a:lnTo>
                  <a:pt x="10" y="23"/>
                </a:lnTo>
                <a:lnTo>
                  <a:pt x="0" y="33"/>
                </a:lnTo>
                <a:lnTo>
                  <a:pt x="10" y="45"/>
                </a:lnTo>
                <a:lnTo>
                  <a:pt x="10" y="56"/>
                </a:lnTo>
                <a:lnTo>
                  <a:pt x="29" y="56"/>
                </a:lnTo>
              </a:path>
            </a:pathLst>
          </a:custGeom>
          <a:solidFill>
            <a:srgbClr val="000000"/>
          </a:solidFill>
          <a:ln w="9525" cap="rnd">
            <a:noFill/>
            <a:round/>
            <a:headEnd type="none" w="sm" len="sm"/>
            <a:tailEnd type="none" w="sm" len="sm"/>
          </a:ln>
        </p:spPr>
        <p:txBody>
          <a:bodyPr/>
          <a:lstStyle/>
          <a:p>
            <a:endParaRPr lang="en-US"/>
          </a:p>
        </p:txBody>
      </p:sp>
      <p:sp>
        <p:nvSpPr>
          <p:cNvPr id="19" name="Freeform 98"/>
          <p:cNvSpPr>
            <a:spLocks/>
          </p:cNvSpPr>
          <p:nvPr/>
        </p:nvSpPr>
        <p:spPr bwMode="auto">
          <a:xfrm>
            <a:off x="5110163" y="5105400"/>
            <a:ext cx="71437" cy="84138"/>
          </a:xfrm>
          <a:custGeom>
            <a:avLst/>
            <a:gdLst>
              <a:gd name="T0" fmla="*/ 2147483647 w 51"/>
              <a:gd name="T1" fmla="*/ 2147483647 h 57"/>
              <a:gd name="T2" fmla="*/ 2147483647 w 51"/>
              <a:gd name="T3" fmla="*/ 2147483647 h 57"/>
              <a:gd name="T4" fmla="*/ 2147483647 w 51"/>
              <a:gd name="T5" fmla="*/ 2147483647 h 57"/>
              <a:gd name="T6" fmla="*/ 2147483647 w 51"/>
              <a:gd name="T7" fmla="*/ 2147483647 h 57"/>
              <a:gd name="T8" fmla="*/ 2147483647 w 51"/>
              <a:gd name="T9" fmla="*/ 2147483647 h 57"/>
              <a:gd name="T10" fmla="*/ 2147483647 w 51"/>
              <a:gd name="T11" fmla="*/ 0 h 57"/>
              <a:gd name="T12" fmla="*/ 2147483647 w 51"/>
              <a:gd name="T13" fmla="*/ 0 h 57"/>
              <a:gd name="T14" fmla="*/ 2147483647 w 51"/>
              <a:gd name="T15" fmla="*/ 0 h 57"/>
              <a:gd name="T16" fmla="*/ 2147483647 w 51"/>
              <a:gd name="T17" fmla="*/ 2147483647 h 57"/>
              <a:gd name="T18" fmla="*/ 0 w 51"/>
              <a:gd name="T19" fmla="*/ 2147483647 h 57"/>
              <a:gd name="T20" fmla="*/ 2147483647 w 51"/>
              <a:gd name="T21" fmla="*/ 2147483647 h 57"/>
              <a:gd name="T22" fmla="*/ 2147483647 w 51"/>
              <a:gd name="T23" fmla="*/ 2147483647 h 57"/>
              <a:gd name="T24" fmla="*/ 2147483647 w 51"/>
              <a:gd name="T25" fmla="*/ 2147483647 h 5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1"/>
              <a:gd name="T40" fmla="*/ 0 h 57"/>
              <a:gd name="T41" fmla="*/ 51 w 51"/>
              <a:gd name="T42" fmla="*/ 57 h 5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1" h="57">
                <a:moveTo>
                  <a:pt x="30" y="56"/>
                </a:moveTo>
                <a:lnTo>
                  <a:pt x="40" y="45"/>
                </a:lnTo>
                <a:lnTo>
                  <a:pt x="50" y="45"/>
                </a:lnTo>
                <a:lnTo>
                  <a:pt x="50" y="23"/>
                </a:lnTo>
                <a:lnTo>
                  <a:pt x="50" y="11"/>
                </a:lnTo>
                <a:lnTo>
                  <a:pt x="40" y="0"/>
                </a:lnTo>
                <a:lnTo>
                  <a:pt x="30" y="0"/>
                </a:lnTo>
                <a:lnTo>
                  <a:pt x="20" y="0"/>
                </a:lnTo>
                <a:lnTo>
                  <a:pt x="10" y="11"/>
                </a:lnTo>
                <a:lnTo>
                  <a:pt x="0" y="23"/>
                </a:lnTo>
                <a:lnTo>
                  <a:pt x="10" y="45"/>
                </a:lnTo>
                <a:lnTo>
                  <a:pt x="20" y="45"/>
                </a:lnTo>
                <a:lnTo>
                  <a:pt x="30" y="56"/>
                </a:lnTo>
              </a:path>
            </a:pathLst>
          </a:custGeom>
          <a:solidFill>
            <a:srgbClr val="000000"/>
          </a:solidFill>
          <a:ln w="9525" cap="rnd">
            <a:noFill/>
            <a:round/>
            <a:headEnd type="none" w="sm" len="sm"/>
            <a:tailEnd type="none" w="sm" len="sm"/>
          </a:ln>
        </p:spPr>
        <p:txBody>
          <a:bodyPr/>
          <a:lstStyle/>
          <a:p>
            <a:endParaRPr lang="en-US"/>
          </a:p>
        </p:txBody>
      </p:sp>
      <p:sp>
        <p:nvSpPr>
          <p:cNvPr id="5156" name="Rectangle 59"/>
          <p:cNvSpPr>
            <a:spLocks noChangeArrowheads="1"/>
          </p:cNvSpPr>
          <p:nvPr/>
        </p:nvSpPr>
        <p:spPr bwMode="auto">
          <a:xfrm>
            <a:off x="4578350" y="5029200"/>
            <a:ext cx="374650" cy="230188"/>
          </a:xfrm>
          <a:prstGeom prst="rect">
            <a:avLst/>
          </a:prstGeom>
          <a:noFill/>
          <a:ln w="9525">
            <a:noFill/>
            <a:miter lim="800000"/>
            <a:headEnd/>
            <a:tailEnd/>
          </a:ln>
        </p:spPr>
        <p:txBody>
          <a:bodyPr wrap="none" lIns="0" tIns="0" rIns="0" bIns="0">
            <a:spAutoFit/>
          </a:bodyPr>
          <a:lstStyle/>
          <a:p>
            <a:pPr defTabSz="514350" eaLnBrk="0" hangingPunct="0"/>
            <a:r>
              <a:rPr lang="en-AU" sz="1500" b="1">
                <a:solidFill>
                  <a:srgbClr val="000000"/>
                </a:solidFill>
                <a:latin typeface="Arial" charset="0"/>
              </a:rPr>
              <a:t>5.00</a:t>
            </a:r>
          </a:p>
        </p:txBody>
      </p:sp>
      <p:sp>
        <p:nvSpPr>
          <p:cNvPr id="22" name="Text Box 5"/>
          <p:cNvSpPr txBox="1">
            <a:spLocks noChangeArrowheads="1"/>
          </p:cNvSpPr>
          <p:nvPr/>
        </p:nvSpPr>
        <p:spPr bwMode="auto">
          <a:xfrm>
            <a:off x="304800" y="5486400"/>
            <a:ext cx="8610600" cy="1077218"/>
          </a:xfrm>
          <a:prstGeom prst="rect">
            <a:avLst/>
          </a:prstGeom>
          <a:noFill/>
          <a:ln w="9525">
            <a:noFill/>
            <a:miter lim="800000"/>
            <a:headEnd/>
            <a:tailEnd/>
          </a:ln>
        </p:spPr>
        <p:txBody>
          <a:bodyPr>
            <a:spAutoFit/>
          </a:bodyPr>
          <a:lstStyle/>
          <a:p>
            <a:pPr marL="457200" indent="-457200">
              <a:spcBef>
                <a:spcPct val="50000"/>
              </a:spcBef>
              <a:buFontTx/>
              <a:buAutoNum type="arabicPeriod"/>
            </a:pPr>
            <a:r>
              <a:rPr lang="en-US" sz="1600" dirty="0" smtClean="0">
                <a:solidFill>
                  <a:srgbClr val="C00000"/>
                </a:solidFill>
                <a:latin typeface="Calibri" pitchFamily="34" charset="0"/>
              </a:rPr>
              <a:t>Which </a:t>
            </a:r>
            <a:r>
              <a:rPr lang="en-US" sz="1600" dirty="0">
                <a:solidFill>
                  <a:srgbClr val="C00000"/>
                </a:solidFill>
                <a:latin typeface="Calibri" pitchFamily="34" charset="0"/>
              </a:rPr>
              <a:t>way is the curve sloping?</a:t>
            </a:r>
          </a:p>
          <a:p>
            <a:pPr marL="457200" indent="-457200">
              <a:spcBef>
                <a:spcPct val="50000"/>
              </a:spcBef>
              <a:buFontTx/>
              <a:buAutoNum type="arabicPeriod"/>
            </a:pPr>
            <a:endParaRPr lang="en-US" sz="1600" dirty="0" smtClean="0">
              <a:solidFill>
                <a:srgbClr val="003366"/>
              </a:solidFill>
              <a:latin typeface="Calibri" pitchFamily="34" charset="0"/>
            </a:endParaRPr>
          </a:p>
          <a:p>
            <a:pPr marL="457200" indent="-457200">
              <a:spcBef>
                <a:spcPct val="50000"/>
              </a:spcBef>
              <a:buFontTx/>
              <a:buAutoNum type="arabicPeriod"/>
            </a:pPr>
            <a:r>
              <a:rPr lang="en-US" sz="1600" dirty="0" smtClean="0">
                <a:solidFill>
                  <a:srgbClr val="003366"/>
                </a:solidFill>
                <a:latin typeface="Calibri" pitchFamily="34" charset="0"/>
              </a:rPr>
              <a:t>Why </a:t>
            </a:r>
            <a:r>
              <a:rPr lang="en-US" sz="1600" dirty="0">
                <a:solidFill>
                  <a:srgbClr val="003366"/>
                </a:solidFill>
                <a:latin typeface="Calibri" pitchFamily="34" charset="0"/>
              </a:rPr>
              <a:t>do you think it is sloping in that direction?</a:t>
            </a:r>
          </a:p>
        </p:txBody>
      </p:sp>
      <p:sp>
        <p:nvSpPr>
          <p:cNvPr id="24" name="TextBox 23"/>
          <p:cNvSpPr txBox="1"/>
          <p:nvPr/>
        </p:nvSpPr>
        <p:spPr>
          <a:xfrm>
            <a:off x="838200" y="5814536"/>
            <a:ext cx="2514600" cy="369332"/>
          </a:xfrm>
          <a:prstGeom prst="rect">
            <a:avLst/>
          </a:prstGeom>
          <a:noFill/>
        </p:spPr>
        <p:txBody>
          <a:bodyPr wrap="square" rtlCol="0">
            <a:spAutoFit/>
          </a:bodyPr>
          <a:lstStyle/>
          <a:p>
            <a:r>
              <a:rPr lang="en-US" sz="1800" dirty="0" smtClean="0">
                <a:solidFill>
                  <a:srgbClr val="003366"/>
                </a:solidFill>
                <a:latin typeface="Calibri" pitchFamily="34" charset="0"/>
                <a:cs typeface="Calibri" pitchFamily="34" charset="0"/>
              </a:rPr>
              <a:t>Upward</a:t>
            </a:r>
            <a:endParaRPr lang="en-US" sz="1800" dirty="0">
              <a:solidFill>
                <a:srgbClr val="003366"/>
              </a:solidFill>
              <a:latin typeface="Calibri" pitchFamily="34" charset="0"/>
              <a:cs typeface="Calibri" pitchFamily="34" charset="0"/>
            </a:endParaRPr>
          </a:p>
        </p:txBody>
      </p:sp>
      <p:sp>
        <p:nvSpPr>
          <p:cNvPr id="25" name="TextBox 24"/>
          <p:cNvSpPr txBox="1"/>
          <p:nvPr/>
        </p:nvSpPr>
        <p:spPr>
          <a:xfrm>
            <a:off x="838200" y="6412468"/>
            <a:ext cx="4572000" cy="369332"/>
          </a:xfrm>
          <a:prstGeom prst="rect">
            <a:avLst/>
          </a:prstGeom>
          <a:noFill/>
        </p:spPr>
        <p:txBody>
          <a:bodyPr wrap="square" rtlCol="0">
            <a:spAutoFit/>
          </a:bodyPr>
          <a:lstStyle/>
          <a:p>
            <a:r>
              <a:rPr lang="en-US" sz="1800" dirty="0" smtClean="0">
                <a:solidFill>
                  <a:srgbClr val="C00000"/>
                </a:solidFill>
                <a:latin typeface="Calibri" pitchFamily="34" charset="0"/>
                <a:cs typeface="Calibri" pitchFamily="34" charset="0"/>
              </a:rPr>
              <a:t>Price goes up, you are willing to supply more</a:t>
            </a:r>
            <a:endParaRPr lang="en-US" sz="1800" dirty="0">
              <a:solidFill>
                <a:srgbClr val="C00000"/>
              </a:solidFill>
              <a:latin typeface="Calibri" pitchFamily="34" charset="0"/>
              <a:cs typeface="Calibri" pitchFamily="34" charset="0"/>
            </a:endParaRPr>
          </a:p>
        </p:txBody>
      </p:sp>
      <p:sp>
        <p:nvSpPr>
          <p:cNvPr id="26" name="Rectangle 55"/>
          <p:cNvSpPr>
            <a:spLocks noChangeArrowheads="1"/>
          </p:cNvSpPr>
          <p:nvPr/>
        </p:nvSpPr>
        <p:spPr bwMode="auto">
          <a:xfrm>
            <a:off x="4495800" y="3505200"/>
            <a:ext cx="482600" cy="231775"/>
          </a:xfrm>
          <a:prstGeom prst="rect">
            <a:avLst/>
          </a:prstGeom>
          <a:noFill/>
          <a:ln w="9525">
            <a:noFill/>
            <a:miter lim="800000"/>
            <a:headEnd/>
            <a:tailEnd/>
          </a:ln>
        </p:spPr>
        <p:txBody>
          <a:bodyPr wrap="none" lIns="0" tIns="0" rIns="0" bIns="0">
            <a:spAutoFit/>
          </a:bodyPr>
          <a:lstStyle/>
          <a:p>
            <a:pPr defTabSz="514350" eaLnBrk="0" hangingPunct="0"/>
            <a:r>
              <a:rPr lang="en-AU" sz="1500" b="1" dirty="0">
                <a:solidFill>
                  <a:srgbClr val="000000"/>
                </a:solidFill>
                <a:latin typeface="Arial" charset="0"/>
              </a:rPr>
              <a:t>20.00</a:t>
            </a:r>
          </a:p>
        </p:txBody>
      </p:sp>
      <p:sp>
        <p:nvSpPr>
          <p:cNvPr id="27" name="Rectangle 55"/>
          <p:cNvSpPr>
            <a:spLocks noChangeArrowheads="1"/>
          </p:cNvSpPr>
          <p:nvPr/>
        </p:nvSpPr>
        <p:spPr bwMode="auto">
          <a:xfrm>
            <a:off x="4495800" y="4038600"/>
            <a:ext cx="482504" cy="230832"/>
          </a:xfrm>
          <a:prstGeom prst="rect">
            <a:avLst/>
          </a:prstGeom>
          <a:noFill/>
          <a:ln w="9525">
            <a:noFill/>
            <a:miter lim="800000"/>
            <a:headEnd/>
            <a:tailEnd/>
          </a:ln>
        </p:spPr>
        <p:txBody>
          <a:bodyPr wrap="none" lIns="0" tIns="0" rIns="0" bIns="0">
            <a:spAutoFit/>
          </a:bodyPr>
          <a:lstStyle/>
          <a:p>
            <a:pPr defTabSz="514350" eaLnBrk="0" hangingPunct="0"/>
            <a:r>
              <a:rPr lang="en-AU" sz="1500" b="1" dirty="0" smtClean="0">
                <a:solidFill>
                  <a:srgbClr val="000000"/>
                </a:solidFill>
                <a:latin typeface="Arial" charset="0"/>
              </a:rPr>
              <a:t>15.00</a:t>
            </a:r>
            <a:endParaRPr lang="en-AU" sz="1500" b="1" dirty="0">
              <a:solidFill>
                <a:srgbClr val="000000"/>
              </a:solidFill>
              <a:latin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anim calcmode="lin" valueType="num">
                                      <p:cBhvr additive="base">
                                        <p:cTn id="7" dur="500" fill="hold"/>
                                        <p:tgtEl>
                                          <p:spTgt spid="49"/>
                                        </p:tgtEl>
                                        <p:attrNameLst>
                                          <p:attrName>ppt_x</p:attrName>
                                        </p:attrNameLst>
                                      </p:cBhvr>
                                      <p:tavLst>
                                        <p:tav tm="0">
                                          <p:val>
                                            <p:strVal val="#ppt_x"/>
                                          </p:val>
                                        </p:tav>
                                        <p:tav tm="100000">
                                          <p:val>
                                            <p:strVal val="#ppt_x"/>
                                          </p:val>
                                        </p:tav>
                                      </p:tavLst>
                                    </p:anim>
                                    <p:anim calcmode="lin" valueType="num">
                                      <p:cBhvr additive="base">
                                        <p:cTn id="8" dur="500" fill="hold"/>
                                        <p:tgtEl>
                                          <p:spTgt spid="4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47"/>
                                        </p:tgtEl>
                                        <p:attrNameLst>
                                          <p:attrName>style.visibility</p:attrName>
                                        </p:attrNameLst>
                                      </p:cBhvr>
                                      <p:to>
                                        <p:strVal val="visible"/>
                                      </p:to>
                                    </p:set>
                                    <p:anim calcmode="lin" valueType="num">
                                      <p:cBhvr additive="base">
                                        <p:cTn id="12" dur="500" fill="hold"/>
                                        <p:tgtEl>
                                          <p:spTgt spid="47"/>
                                        </p:tgtEl>
                                        <p:attrNameLst>
                                          <p:attrName>ppt_x</p:attrName>
                                        </p:attrNameLst>
                                      </p:cBhvr>
                                      <p:tavLst>
                                        <p:tav tm="0">
                                          <p:val>
                                            <p:strVal val="#ppt_x"/>
                                          </p:val>
                                        </p:tav>
                                        <p:tav tm="100000">
                                          <p:val>
                                            <p:strVal val="#ppt_x"/>
                                          </p:val>
                                        </p:tav>
                                      </p:tavLst>
                                    </p:anim>
                                    <p:anim calcmode="lin" valueType="num">
                                      <p:cBhvr additive="base">
                                        <p:cTn id="13" dur="500" fill="hold"/>
                                        <p:tgtEl>
                                          <p:spTgt spid="47"/>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 calcmode="lin" valueType="num">
                                      <p:cBhvr additive="base">
                                        <p:cTn id="17" dur="500" fill="hold"/>
                                        <p:tgtEl>
                                          <p:spTgt spid="48"/>
                                        </p:tgtEl>
                                        <p:attrNameLst>
                                          <p:attrName>ppt_x</p:attrName>
                                        </p:attrNameLst>
                                      </p:cBhvr>
                                      <p:tavLst>
                                        <p:tav tm="0">
                                          <p:val>
                                            <p:strVal val="#ppt_x"/>
                                          </p:val>
                                        </p:tav>
                                        <p:tav tm="100000">
                                          <p:val>
                                            <p:strVal val="#ppt_x"/>
                                          </p:val>
                                        </p:tav>
                                      </p:tavLst>
                                    </p:anim>
                                    <p:anim calcmode="lin" valueType="num">
                                      <p:cBhvr additive="base">
                                        <p:cTn id="18" dur="500" fill="hold"/>
                                        <p:tgtEl>
                                          <p:spTgt spid="48"/>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additive="base">
                                        <p:cTn id="22" dur="500" fill="hold"/>
                                        <p:tgtEl>
                                          <p:spTgt spid="19"/>
                                        </p:tgtEl>
                                        <p:attrNameLst>
                                          <p:attrName>ppt_x</p:attrName>
                                        </p:attrNameLst>
                                      </p:cBhvr>
                                      <p:tavLst>
                                        <p:tav tm="0">
                                          <p:val>
                                            <p:strVal val="#ppt_x"/>
                                          </p:val>
                                        </p:tav>
                                        <p:tav tm="100000">
                                          <p:val>
                                            <p:strVal val="#ppt_x"/>
                                          </p:val>
                                        </p:tav>
                                      </p:tavLst>
                                    </p:anim>
                                    <p:anim calcmode="lin" valueType="num">
                                      <p:cBhvr additive="base">
                                        <p:cTn id="23" dur="500" fill="hold"/>
                                        <p:tgtEl>
                                          <p:spTgt spid="1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46"/>
                                        </p:tgtEl>
                                        <p:attrNameLst>
                                          <p:attrName>style.visibility</p:attrName>
                                        </p:attrNameLst>
                                      </p:cBhvr>
                                      <p:to>
                                        <p:strVal val="visible"/>
                                      </p:to>
                                    </p:set>
                                    <p:animEffect transition="in" filter="wipe(down)">
                                      <p:cBhvr>
                                        <p:cTn id="27" dur="500"/>
                                        <p:tgtEl>
                                          <p:spTgt spid="46"/>
                                        </p:tgtEl>
                                      </p:cBhvr>
                                    </p:animEffect>
                                  </p:childTnLst>
                                </p:cTn>
                              </p:par>
                            </p:childTnLst>
                          </p:cTn>
                        </p:par>
                      </p:childTnLst>
                    </p:cTn>
                  </p:par>
                  <p:par>
                    <p:cTn id="28" fill="hold">
                      <p:stCondLst>
                        <p:cond delay="indefinite"/>
                      </p:stCondLst>
                      <p:childTnLst>
                        <p:par>
                          <p:cTn id="29" fill="hold">
                            <p:stCondLst>
                              <p:cond delay="0"/>
                            </p:stCondLst>
                            <p:childTnLst>
                              <p:par>
                                <p:cTn id="30" presetID="47" presetClass="entr" presetSubtype="0" fill="hold" grpId="0" nodeType="click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7" presetClass="entr" presetSubtype="0" fill="hold" grpId="0" nodeType="click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fade">
                                      <p:cBhvr>
                                        <p:cTn id="39" dur="1000"/>
                                        <p:tgtEl>
                                          <p:spTgt spid="25"/>
                                        </p:tgtEl>
                                      </p:cBhvr>
                                    </p:animEffect>
                                    <p:anim calcmode="lin" valueType="num">
                                      <p:cBhvr>
                                        <p:cTn id="40" dur="1000" fill="hold"/>
                                        <p:tgtEl>
                                          <p:spTgt spid="25"/>
                                        </p:tgtEl>
                                        <p:attrNameLst>
                                          <p:attrName>ppt_x</p:attrName>
                                        </p:attrNameLst>
                                      </p:cBhvr>
                                      <p:tavLst>
                                        <p:tav tm="0">
                                          <p:val>
                                            <p:strVal val="#ppt_x"/>
                                          </p:val>
                                        </p:tav>
                                        <p:tav tm="100000">
                                          <p:val>
                                            <p:strVal val="#ppt_x"/>
                                          </p:val>
                                        </p:tav>
                                      </p:tavLst>
                                    </p:anim>
                                    <p:anim calcmode="lin" valueType="num">
                                      <p:cBhvr>
                                        <p:cTn id="41"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19" grpId="0" animBg="1"/>
      <p:bldP spid="24" grpId="0"/>
      <p:bldP spid="2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3298" name="Picture 2" descr="http://www.freedomkentucky.org/images/2/2a/Crop_subsidy.JPG">
            <a:hlinkClick r:id="rId2"/>
          </p:cNvPr>
          <p:cNvPicPr>
            <a:picLocks noChangeAspect="1" noChangeArrowheads="1"/>
          </p:cNvPicPr>
          <p:nvPr/>
        </p:nvPicPr>
        <p:blipFill>
          <a:blip r:embed="rId3" cstate="print"/>
          <a:srcRect/>
          <a:stretch>
            <a:fillRect/>
          </a:stretch>
        </p:blipFill>
        <p:spPr bwMode="auto">
          <a:xfrm>
            <a:off x="0" y="76200"/>
            <a:ext cx="9082235" cy="5105400"/>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1066800" y="609600"/>
            <a:ext cx="8216900" cy="1143000"/>
          </a:xfrm>
        </p:spPr>
        <p:txBody>
          <a:bodyPr/>
          <a:lstStyle/>
          <a:p>
            <a:pPr eaLnBrk="1" hangingPunct="1"/>
            <a:r>
              <a:rPr lang="en-US" sz="3600" b="1" dirty="0" smtClean="0">
                <a:solidFill>
                  <a:schemeClr val="folHlink"/>
                </a:solidFill>
                <a:latin typeface="Arial" pitchFamily="34" charset="0"/>
                <a:cs typeface="Arial" pitchFamily="34" charset="0"/>
              </a:rPr>
              <a:t>Subsidies</a:t>
            </a:r>
          </a:p>
        </p:txBody>
      </p:sp>
      <p:sp>
        <p:nvSpPr>
          <p:cNvPr id="16387" name="Rectangle 3"/>
          <p:cNvSpPr>
            <a:spLocks noGrp="1" noChangeArrowheads="1"/>
          </p:cNvSpPr>
          <p:nvPr>
            <p:ph type="body" idx="1"/>
          </p:nvPr>
        </p:nvSpPr>
        <p:spPr>
          <a:xfrm>
            <a:off x="685800" y="1985963"/>
            <a:ext cx="8382000" cy="3881437"/>
          </a:xfrm>
        </p:spPr>
        <p:txBody>
          <a:bodyPr/>
          <a:lstStyle/>
          <a:p>
            <a:pPr marL="514350" indent="-514350" eaLnBrk="1" hangingPunct="1"/>
            <a:r>
              <a:rPr lang="en-US" sz="2400" dirty="0" smtClean="0">
                <a:latin typeface="Arial" pitchFamily="34" charset="0"/>
                <a:cs typeface="Arial" pitchFamily="34" charset="0"/>
              </a:rPr>
              <a:t>Subsidy – a government payment that supports a business or market</a:t>
            </a:r>
          </a:p>
          <a:p>
            <a:pPr marL="914400" lvl="1" indent="-514350" eaLnBrk="1" hangingPunct="1"/>
            <a:r>
              <a:rPr lang="en-US" sz="2000" dirty="0" smtClean="0">
                <a:latin typeface="Arial" pitchFamily="34" charset="0"/>
                <a:cs typeface="Arial" pitchFamily="34" charset="0"/>
              </a:rPr>
              <a:t>Subsidies motivate firms to produce because they are guaranteed revenue from the government</a:t>
            </a:r>
          </a:p>
          <a:p>
            <a:pPr marL="514350" indent="-514350" eaLnBrk="1" hangingPunct="1">
              <a:buFont typeface="Wingdings" pitchFamily="2" charset="2"/>
              <a:buNone/>
            </a:pPr>
            <a:endParaRPr lang="en-US" sz="2400" dirty="0" smtClean="0">
              <a:latin typeface="Arial" pitchFamily="34" charset="0"/>
              <a:cs typeface="Arial" pitchFamily="34" charset="0"/>
            </a:endParaRPr>
          </a:p>
          <a:p>
            <a:pPr marL="514350" indent="-514350" eaLnBrk="1" hangingPunct="1">
              <a:buFont typeface="Times New Roman" pitchFamily="18" charset="0"/>
              <a:buAutoNum type="arabicPeriod"/>
            </a:pPr>
            <a:endParaRPr lang="en-US" sz="2400" dirty="0" smtClean="0">
              <a:latin typeface="Arial" pitchFamily="34" charset="0"/>
              <a:cs typeface="Arial" pitchFamily="34" charset="0"/>
            </a:endParaRPr>
          </a:p>
        </p:txBody>
      </p:sp>
      <p:pic>
        <p:nvPicPr>
          <p:cNvPr id="107522" name="Picture 2" descr="http://posterous.com/getfile/files.posterous.com/whatsorganic/ueAXU7gNXyqxq3IWkrCDCOAdaud9YwBNQsy7hzpJbHGFIHbvYCNKbD9NuoAF/farm-subsidies.jpg"/>
          <p:cNvPicPr>
            <a:picLocks noChangeAspect="1" noChangeArrowheads="1"/>
          </p:cNvPicPr>
          <p:nvPr/>
        </p:nvPicPr>
        <p:blipFill>
          <a:blip r:embed="rId2" cstate="print"/>
          <a:srcRect/>
          <a:stretch>
            <a:fillRect/>
          </a:stretch>
        </p:blipFill>
        <p:spPr bwMode="auto">
          <a:xfrm>
            <a:off x="2667000" y="3581400"/>
            <a:ext cx="4229100" cy="247557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7524" name="Picture 4" descr="http://t3.gstatic.com/images?q=tbn:HHU_wib67Kno5M:http://www.acton.org/files/corn_with_dollars.jpg&amp;t=1"/>
          <p:cNvPicPr>
            <a:picLocks noChangeAspect="1" noChangeArrowheads="1"/>
          </p:cNvPicPr>
          <p:nvPr/>
        </p:nvPicPr>
        <p:blipFill>
          <a:blip r:embed="rId3" cstate="print"/>
          <a:srcRect/>
          <a:stretch>
            <a:fillRect/>
          </a:stretch>
        </p:blipFill>
        <p:spPr bwMode="auto">
          <a:xfrm>
            <a:off x="7162800" y="3581400"/>
            <a:ext cx="1676400" cy="24963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3426" name="Picture 2" descr="http://www.rightimpulse.com/wp-content/uploads/2012/08/uncle-sam-money1.jpg"/>
          <p:cNvPicPr>
            <a:picLocks noChangeAspect="1" noChangeArrowheads="1"/>
          </p:cNvPicPr>
          <p:nvPr/>
        </p:nvPicPr>
        <p:blipFill>
          <a:blip r:embed="rId4" cstate="print"/>
          <a:srcRect/>
          <a:stretch>
            <a:fillRect/>
          </a:stretch>
        </p:blipFill>
        <p:spPr bwMode="auto">
          <a:xfrm>
            <a:off x="685800" y="3581400"/>
            <a:ext cx="1771650" cy="2362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Effect transition="in" filter="fade">
                                      <p:cBhvr>
                                        <p:cTn id="7" dur="500"/>
                                        <p:tgtEl>
                                          <p:spTgt spid="1638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387">
                                            <p:txEl>
                                              <p:pRg st="1" end="1"/>
                                            </p:txEl>
                                          </p:spTgt>
                                        </p:tgtEl>
                                        <p:attrNameLst>
                                          <p:attrName>style.visibility</p:attrName>
                                        </p:attrNameLst>
                                      </p:cBhvr>
                                      <p:to>
                                        <p:strVal val="visible"/>
                                      </p:to>
                                    </p:set>
                                    <p:animEffect transition="in" filter="fade">
                                      <p:cBhvr>
                                        <p:cTn id="12" dur="500"/>
                                        <p:tgtEl>
                                          <p:spTgt spid="1638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bldLvl="2"/>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22" name="Picture 2" descr="http://www.nerdwallet.com/blog/finance/files/2012/08/taxes.jpeg">
            <a:hlinkClick r:id="rId2"/>
          </p:cNvPr>
          <p:cNvPicPr>
            <a:picLocks noChangeAspect="1" noChangeArrowheads="1"/>
          </p:cNvPicPr>
          <p:nvPr/>
        </p:nvPicPr>
        <p:blipFill>
          <a:blip r:embed="rId3" cstate="print"/>
          <a:srcRect/>
          <a:stretch>
            <a:fillRect/>
          </a:stretch>
        </p:blipFill>
        <p:spPr bwMode="auto">
          <a:xfrm>
            <a:off x="1219200" y="1066800"/>
            <a:ext cx="3873813" cy="4572000"/>
          </a:xfrm>
          <a:prstGeom prst="rect">
            <a:avLst/>
          </a:prstGeom>
          <a:noFill/>
        </p:spPr>
      </p:pic>
      <p:sp>
        <p:nvSpPr>
          <p:cNvPr id="5" name="Rectangle 2"/>
          <p:cNvSpPr>
            <a:spLocks noGrp="1" noChangeArrowheads="1"/>
          </p:cNvSpPr>
          <p:nvPr>
            <p:ph type="title"/>
          </p:nvPr>
        </p:nvSpPr>
        <p:spPr>
          <a:xfrm>
            <a:off x="0" y="0"/>
            <a:ext cx="8216900" cy="1143000"/>
          </a:xfrm>
        </p:spPr>
        <p:txBody>
          <a:bodyPr/>
          <a:lstStyle/>
          <a:p>
            <a:pPr eaLnBrk="1" hangingPunct="1"/>
            <a:r>
              <a:rPr lang="en-US" sz="3600" b="1" dirty="0" smtClean="0">
                <a:solidFill>
                  <a:schemeClr val="folHlink"/>
                </a:solidFill>
                <a:latin typeface="Arial" pitchFamily="34" charset="0"/>
                <a:cs typeface="Arial" pitchFamily="34" charset="0"/>
              </a:rPr>
              <a:t>Taxes</a:t>
            </a:r>
          </a:p>
        </p:txBody>
      </p:sp>
      <p:pic>
        <p:nvPicPr>
          <p:cNvPr id="184324" name="Picture 4" descr="http://visionofmidnight.com/wp-content/uploads/2012/01/brhistory_0413.jpg">
            <a:hlinkClick r:id="rId4"/>
          </p:cNvPr>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rot="2075598">
            <a:off x="3844511" y="1404223"/>
            <a:ext cx="5409454" cy="3712998"/>
          </a:xfrm>
          <a:prstGeom prst="rect">
            <a:avLst/>
          </a:prstGeom>
          <a:noFill/>
        </p:spPr>
      </p:pic>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1066800" y="609600"/>
            <a:ext cx="8216900" cy="1143000"/>
          </a:xfrm>
        </p:spPr>
        <p:txBody>
          <a:bodyPr/>
          <a:lstStyle/>
          <a:p>
            <a:pPr eaLnBrk="1" hangingPunct="1"/>
            <a:r>
              <a:rPr lang="en-US" sz="3600" b="1" smtClean="0">
                <a:solidFill>
                  <a:schemeClr val="folHlink"/>
                </a:solidFill>
                <a:latin typeface="Arial" pitchFamily="34" charset="0"/>
                <a:cs typeface="Arial" pitchFamily="34" charset="0"/>
              </a:rPr>
              <a:t>Taxes</a:t>
            </a:r>
          </a:p>
        </p:txBody>
      </p:sp>
      <p:sp>
        <p:nvSpPr>
          <p:cNvPr id="17411" name="Rectangle 3"/>
          <p:cNvSpPr>
            <a:spLocks noGrp="1" noChangeArrowheads="1"/>
          </p:cNvSpPr>
          <p:nvPr>
            <p:ph type="body" idx="1"/>
          </p:nvPr>
        </p:nvSpPr>
        <p:spPr>
          <a:xfrm>
            <a:off x="685800" y="1981200"/>
            <a:ext cx="8382000" cy="3881437"/>
          </a:xfrm>
        </p:spPr>
        <p:txBody>
          <a:bodyPr/>
          <a:lstStyle/>
          <a:p>
            <a:pPr marL="514350" indent="-514350" eaLnBrk="1" hangingPunct="1"/>
            <a:r>
              <a:rPr lang="en-US" sz="2000" dirty="0" smtClean="0">
                <a:latin typeface="Arial" pitchFamily="34" charset="0"/>
                <a:cs typeface="Arial" pitchFamily="34" charset="0"/>
              </a:rPr>
              <a:t>Taxes – imposed payments to the government on the production or sale of a good or service</a:t>
            </a:r>
          </a:p>
          <a:p>
            <a:pPr marL="514350" indent="-514350" eaLnBrk="1" hangingPunct="1"/>
            <a:r>
              <a:rPr lang="en-US" sz="2000" dirty="0" smtClean="0">
                <a:latin typeface="Arial" pitchFamily="34" charset="0"/>
                <a:cs typeface="Arial" pitchFamily="34" charset="0"/>
              </a:rPr>
              <a:t>Excise tax (sin tax) on sale of a good or service that is harmful to the consumer</a:t>
            </a:r>
          </a:p>
          <a:p>
            <a:pPr marL="914400" lvl="1" indent="-514350" eaLnBrk="1" hangingPunct="1"/>
            <a:r>
              <a:rPr lang="en-US" sz="1600" dirty="0" smtClean="0">
                <a:solidFill>
                  <a:srgbClr val="C00000"/>
                </a:solidFill>
                <a:latin typeface="Arial" pitchFamily="34" charset="0"/>
                <a:cs typeface="Arial" pitchFamily="34" charset="0"/>
              </a:rPr>
              <a:t>Increased taxes reduce the incentive to produce</a:t>
            </a:r>
            <a:endParaRPr lang="en-US" sz="2000" dirty="0" smtClean="0">
              <a:latin typeface="Arial" pitchFamily="34" charset="0"/>
              <a:cs typeface="Arial" pitchFamily="34" charset="0"/>
            </a:endParaRPr>
          </a:p>
          <a:p>
            <a:pPr marL="514350" indent="-514350" eaLnBrk="1" hangingPunct="1">
              <a:buFont typeface="Times New Roman" pitchFamily="18" charset="0"/>
              <a:buAutoNum type="arabicPeriod"/>
            </a:pPr>
            <a:endParaRPr lang="en-US" sz="2000" dirty="0" smtClean="0">
              <a:latin typeface="Arial" pitchFamily="34" charset="0"/>
              <a:cs typeface="Arial" pitchFamily="34" charset="0"/>
            </a:endParaRPr>
          </a:p>
        </p:txBody>
      </p:sp>
      <p:pic>
        <p:nvPicPr>
          <p:cNvPr id="106498" name="Picture 2" descr="http://i.ehow.com/images/a04/pu/01/calculate-federal-excise-tax-200X200.jpg"/>
          <p:cNvPicPr>
            <a:picLocks noChangeAspect="1" noChangeArrowheads="1"/>
          </p:cNvPicPr>
          <p:nvPr/>
        </p:nvPicPr>
        <p:blipFill>
          <a:blip r:embed="rId2" cstate="print"/>
          <a:srcRect/>
          <a:stretch>
            <a:fillRect/>
          </a:stretch>
        </p:blipFill>
        <p:spPr bwMode="auto">
          <a:xfrm>
            <a:off x="5715000" y="3733800"/>
            <a:ext cx="2819400" cy="2819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6500" name="Picture 4" descr="http://www.sfwvc.com/images/cigmoney.jpg"/>
          <p:cNvPicPr>
            <a:picLocks noChangeAspect="1" noChangeArrowheads="1"/>
          </p:cNvPicPr>
          <p:nvPr/>
        </p:nvPicPr>
        <p:blipFill>
          <a:blip r:embed="rId3" cstate="print"/>
          <a:srcRect/>
          <a:stretch>
            <a:fillRect/>
          </a:stretch>
        </p:blipFill>
        <p:spPr bwMode="auto">
          <a:xfrm>
            <a:off x="1371600" y="3810000"/>
            <a:ext cx="3581400" cy="268605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animEffect transition="in" filter="fade">
                                      <p:cBhvr>
                                        <p:cTn id="7" dur="500"/>
                                        <p:tgtEl>
                                          <p:spTgt spid="174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411">
                                            <p:txEl>
                                              <p:pRg st="1" end="1"/>
                                            </p:txEl>
                                          </p:spTgt>
                                        </p:tgtEl>
                                        <p:attrNameLst>
                                          <p:attrName>style.visibility</p:attrName>
                                        </p:attrNameLst>
                                      </p:cBhvr>
                                      <p:to>
                                        <p:strVal val="visible"/>
                                      </p:to>
                                    </p:set>
                                    <p:animEffect transition="in" filter="fade">
                                      <p:cBhvr>
                                        <p:cTn id="12" dur="500"/>
                                        <p:tgtEl>
                                          <p:spTgt spid="174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7411">
                                            <p:txEl>
                                              <p:pRg st="2" end="2"/>
                                            </p:txEl>
                                          </p:spTgt>
                                        </p:tgtEl>
                                        <p:attrNameLst>
                                          <p:attrName>style.visibility</p:attrName>
                                        </p:attrNameLst>
                                      </p:cBhvr>
                                      <p:to>
                                        <p:strVal val="visible"/>
                                      </p:to>
                                    </p:set>
                                    <p:animEffect transition="in" filter="fade">
                                      <p:cBhvr>
                                        <p:cTn id="17" dur="500"/>
                                        <p:tgtEl>
                                          <p:spTgt spid="174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bldLvl="2"/>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5346" name="Picture 2"/>
          <p:cNvPicPr>
            <a:picLocks noChangeAspect="1" noChangeArrowheads="1"/>
          </p:cNvPicPr>
          <p:nvPr/>
        </p:nvPicPr>
        <p:blipFill>
          <a:blip r:embed="rId2" cstate="print"/>
          <a:srcRect l="781" t="13542" r="3125" b="8333"/>
          <a:stretch>
            <a:fillRect/>
          </a:stretch>
        </p:blipFill>
        <p:spPr bwMode="auto">
          <a:xfrm>
            <a:off x="0" y="0"/>
            <a:ext cx="9067800" cy="5529146"/>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dirty="0" smtClean="0"/>
              <a:t>Government Regulation</a:t>
            </a:r>
            <a:endParaRPr lang="en-US" dirty="0"/>
          </a:p>
        </p:txBody>
      </p:sp>
      <p:pic>
        <p:nvPicPr>
          <p:cNvPr id="186370" name="Picture 2" descr="http://t1.gstatic.com/images?q=tbn:ANd9GcSCYhkNZmZ2x7iMYKCrPdlqwP0XiiHeDY3KlXtb7_jPucEW7rsdYQ:pacificsource.files.wordpress.com/2012/09/soda-ban.jpg"/>
          <p:cNvPicPr>
            <a:picLocks noChangeAspect="1" noChangeArrowheads="1"/>
          </p:cNvPicPr>
          <p:nvPr/>
        </p:nvPicPr>
        <p:blipFill>
          <a:blip r:embed="rId2" cstate="print"/>
          <a:srcRect/>
          <a:stretch>
            <a:fillRect/>
          </a:stretch>
        </p:blipFill>
        <p:spPr bwMode="auto">
          <a:xfrm>
            <a:off x="0" y="685800"/>
            <a:ext cx="4419600" cy="2618463"/>
          </a:xfrm>
          <a:prstGeom prst="rect">
            <a:avLst/>
          </a:prstGeom>
          <a:noFill/>
        </p:spPr>
      </p:pic>
      <p:pic>
        <p:nvPicPr>
          <p:cNvPr id="5" name="Picture 4"/>
          <p:cNvPicPr>
            <a:picLocks noChangeAspect="1"/>
          </p:cNvPicPr>
          <p:nvPr/>
        </p:nvPicPr>
        <p:blipFill>
          <a:blip r:embed="rId3"/>
          <a:stretch>
            <a:fillRect/>
          </a:stretch>
        </p:blipFill>
        <p:spPr>
          <a:xfrm>
            <a:off x="5029200" y="826049"/>
            <a:ext cx="3225800" cy="5650951"/>
          </a:xfrm>
          <a:prstGeom prst="rect">
            <a:avLst/>
          </a:prstGeom>
        </p:spPr>
      </p:pic>
      <p:pic>
        <p:nvPicPr>
          <p:cNvPr id="6" name="Picture 5"/>
          <p:cNvPicPr>
            <a:picLocks noChangeAspect="1"/>
          </p:cNvPicPr>
          <p:nvPr/>
        </p:nvPicPr>
        <p:blipFill>
          <a:blip r:embed="rId4"/>
          <a:stretch>
            <a:fillRect/>
          </a:stretch>
        </p:blipFill>
        <p:spPr>
          <a:xfrm>
            <a:off x="609600" y="3429000"/>
            <a:ext cx="2692400" cy="2692400"/>
          </a:xfrm>
          <a:prstGeom prst="rect">
            <a:avLst/>
          </a:prstGeom>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3400" y="304800"/>
            <a:ext cx="7737348" cy="5811409"/>
          </a:xfrm>
        </p:spPr>
      </p:pic>
    </p:spTree>
    <p:extLst>
      <p:ext uri="{BB962C8B-B14F-4D97-AF65-F5344CB8AC3E}">
        <p14:creationId xmlns:p14="http://schemas.microsoft.com/office/powerpoint/2010/main" val="125322216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1066800" y="609600"/>
            <a:ext cx="8216900" cy="1143000"/>
          </a:xfrm>
        </p:spPr>
        <p:txBody>
          <a:bodyPr/>
          <a:lstStyle/>
          <a:p>
            <a:pPr eaLnBrk="1" hangingPunct="1"/>
            <a:r>
              <a:rPr lang="en-US" sz="3600" b="1" smtClean="0">
                <a:solidFill>
                  <a:schemeClr val="folHlink"/>
                </a:solidFill>
                <a:latin typeface="Arial" pitchFamily="34" charset="0"/>
                <a:cs typeface="Arial" pitchFamily="34" charset="0"/>
              </a:rPr>
              <a:t>Regulation </a:t>
            </a:r>
          </a:p>
        </p:txBody>
      </p:sp>
      <p:sp>
        <p:nvSpPr>
          <p:cNvPr id="18435" name="Rectangle 3"/>
          <p:cNvSpPr>
            <a:spLocks noGrp="1" noChangeArrowheads="1"/>
          </p:cNvSpPr>
          <p:nvPr>
            <p:ph type="body" idx="1"/>
          </p:nvPr>
        </p:nvSpPr>
        <p:spPr>
          <a:xfrm>
            <a:off x="685800" y="2062163"/>
            <a:ext cx="8382000" cy="3881437"/>
          </a:xfrm>
        </p:spPr>
        <p:txBody>
          <a:bodyPr/>
          <a:lstStyle/>
          <a:p>
            <a:pPr marL="514350" indent="-514350" eaLnBrk="1" hangingPunct="1"/>
            <a:r>
              <a:rPr lang="en-US" sz="2400" dirty="0" smtClean="0">
                <a:latin typeface="Arial" pitchFamily="34" charset="0"/>
                <a:cs typeface="Arial" pitchFamily="34" charset="0"/>
              </a:rPr>
              <a:t>Regulation – government oversight/influence in a market</a:t>
            </a:r>
          </a:p>
          <a:p>
            <a:pPr marL="914400" lvl="1" indent="-514350" eaLnBrk="1" hangingPunct="1"/>
            <a:r>
              <a:rPr lang="en-US" sz="1800" dirty="0" smtClean="0">
                <a:solidFill>
                  <a:srgbClr val="C00000"/>
                </a:solidFill>
                <a:latin typeface="Arial" pitchFamily="34" charset="0"/>
                <a:cs typeface="Arial" pitchFamily="34" charset="0"/>
              </a:rPr>
              <a:t>Imposed regulations increase the cost of production and will reduce the incentive to produce</a:t>
            </a:r>
            <a:endParaRPr lang="en-US" sz="1800" dirty="0" smtClean="0">
              <a:latin typeface="Arial" pitchFamily="34" charset="0"/>
              <a:cs typeface="Arial" pitchFamily="34" charset="0"/>
            </a:endParaRPr>
          </a:p>
          <a:p>
            <a:pPr marL="514350" indent="-514350" eaLnBrk="1" hangingPunct="1">
              <a:buFont typeface="Wingdings" pitchFamily="2" charset="2"/>
              <a:buNone/>
            </a:pPr>
            <a:endParaRPr lang="en-US" sz="2400" dirty="0" smtClean="0">
              <a:latin typeface="Arial" pitchFamily="34" charset="0"/>
              <a:cs typeface="Arial" pitchFamily="34" charset="0"/>
            </a:endParaRPr>
          </a:p>
          <a:p>
            <a:pPr marL="514350" indent="-514350" eaLnBrk="1" hangingPunct="1">
              <a:buFont typeface="Times New Roman" pitchFamily="18" charset="0"/>
              <a:buAutoNum type="arabicPeriod"/>
            </a:pPr>
            <a:endParaRPr lang="en-US" sz="2400" dirty="0" smtClean="0">
              <a:latin typeface="Arial" pitchFamily="34" charset="0"/>
              <a:cs typeface="Arial" pitchFamily="34" charset="0"/>
            </a:endParaRPr>
          </a:p>
        </p:txBody>
      </p:sp>
      <p:pic>
        <p:nvPicPr>
          <p:cNvPr id="21509" name="Picture 6" descr="http://2.bp.blogspot.com/_SZc9hEspn3c/SfupJ6fVCtI/AAAAAAAAA4M/Vwdhld9wRwo/s400/Regulation.jpg"/>
          <p:cNvPicPr>
            <a:picLocks noChangeAspect="1" noChangeArrowheads="1"/>
          </p:cNvPicPr>
          <p:nvPr/>
        </p:nvPicPr>
        <p:blipFill>
          <a:blip r:embed="rId2" cstate="print"/>
          <a:srcRect/>
          <a:stretch>
            <a:fillRect/>
          </a:stretch>
        </p:blipFill>
        <p:spPr bwMode="auto">
          <a:xfrm>
            <a:off x="7162800" y="0"/>
            <a:ext cx="1600200" cy="1700842"/>
          </a:xfrm>
          <a:prstGeom prst="rect">
            <a:avLst/>
          </a:prstGeom>
          <a:noFill/>
          <a:ln w="9525">
            <a:noFill/>
            <a:miter lim="800000"/>
            <a:headEnd/>
            <a:tailEnd/>
          </a:ln>
        </p:spPr>
      </p:pic>
      <p:pic>
        <p:nvPicPr>
          <p:cNvPr id="101378" name="Picture 2" descr="http://4.bp.blogspot.com/-VoiopbYsPo0/TqSPVDJ9VGI/AAAAAAAAA9Q/UypaQbV0ZuM/s1600/Food%2BRegulation.jpg"/>
          <p:cNvPicPr>
            <a:picLocks noChangeAspect="1" noChangeArrowheads="1"/>
          </p:cNvPicPr>
          <p:nvPr/>
        </p:nvPicPr>
        <p:blipFill>
          <a:blip r:embed="rId3" cstate="print"/>
          <a:srcRect/>
          <a:stretch>
            <a:fillRect/>
          </a:stretch>
        </p:blipFill>
        <p:spPr bwMode="auto">
          <a:xfrm>
            <a:off x="762000" y="3200400"/>
            <a:ext cx="4076700" cy="3174373"/>
          </a:xfrm>
          <a:prstGeom prst="rect">
            <a:avLst/>
          </a:prstGeom>
          <a:noFill/>
        </p:spPr>
      </p:pic>
      <p:pic>
        <p:nvPicPr>
          <p:cNvPr id="101380" name="Picture 4" descr="http://www.turbocare.com/turbocare/img/Other/pulp_paper_mill.jpg"/>
          <p:cNvPicPr>
            <a:picLocks noChangeAspect="1" noChangeArrowheads="1"/>
          </p:cNvPicPr>
          <p:nvPr/>
        </p:nvPicPr>
        <p:blipFill>
          <a:blip r:embed="rId4" cstate="print"/>
          <a:srcRect/>
          <a:stretch>
            <a:fillRect/>
          </a:stretch>
        </p:blipFill>
        <p:spPr bwMode="auto">
          <a:xfrm>
            <a:off x="5181600" y="3276600"/>
            <a:ext cx="3566160" cy="2971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animEffect transition="in" filter="fade">
                                      <p:cBhvr>
                                        <p:cTn id="7" dur="500"/>
                                        <p:tgtEl>
                                          <p:spTgt spid="1843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435">
                                            <p:txEl>
                                              <p:pRg st="1" end="1"/>
                                            </p:txEl>
                                          </p:spTgt>
                                        </p:tgtEl>
                                        <p:attrNameLst>
                                          <p:attrName>style.visibility</p:attrName>
                                        </p:attrNameLst>
                                      </p:cBhvr>
                                      <p:to>
                                        <p:strVal val="visible"/>
                                      </p:to>
                                    </p:set>
                                    <p:animEffect transition="in" filter="fade">
                                      <p:cBhvr>
                                        <p:cTn id="12" dur="500"/>
                                        <p:tgtEl>
                                          <p:spTgt spid="1843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bldLvl="2"/>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dirty="0" smtClean="0"/>
              <a:t>Business Expectations</a:t>
            </a:r>
            <a:endParaRPr lang="en-US" dirty="0"/>
          </a:p>
        </p:txBody>
      </p:sp>
      <p:pic>
        <p:nvPicPr>
          <p:cNvPr id="187394" name="Picture 2" descr="http://www.welsteadconstruction.com/wp-content/uploads/2012/11/Home-Builder.jpg">
            <a:hlinkClick r:id="rId2"/>
          </p:cNvPr>
          <p:cNvPicPr>
            <a:picLocks noChangeAspect="1" noChangeArrowheads="1"/>
          </p:cNvPicPr>
          <p:nvPr/>
        </p:nvPicPr>
        <p:blipFill>
          <a:blip r:embed="rId3" cstate="print"/>
          <a:srcRect/>
          <a:stretch>
            <a:fillRect/>
          </a:stretch>
        </p:blipFill>
        <p:spPr bwMode="auto">
          <a:xfrm flipH="1">
            <a:off x="292372" y="964721"/>
            <a:ext cx="4965428" cy="3302479"/>
          </a:xfrm>
          <a:prstGeom prst="rect">
            <a:avLst/>
          </a:prstGeom>
          <a:noFill/>
        </p:spPr>
      </p:pic>
      <p:pic>
        <p:nvPicPr>
          <p:cNvPr id="187396" name="Picture 4" descr="http://t3.gstatic.com/images?q=tbn:ANd9GcQHktGAOC4Tug-Qdqzc7E4CldCukRWWjK1EQBuwO7_mQ6GAY2jz_g:www.dreamstime.com/real-estate-clip-art-house-1-thumb2268977.jpg"/>
          <p:cNvPicPr>
            <a:picLocks noChangeAspect="1" noChangeArrowheads="1"/>
          </p:cNvPicPr>
          <p:nvPr/>
        </p:nvPicPr>
        <p:blipFill>
          <a:blip r:embed="rId4" cstate="print"/>
          <a:srcRect/>
          <a:stretch>
            <a:fillRect/>
          </a:stretch>
        </p:blipFill>
        <p:spPr bwMode="auto">
          <a:xfrm>
            <a:off x="5410200" y="685800"/>
            <a:ext cx="1295400" cy="1295400"/>
          </a:xfrm>
          <a:prstGeom prst="rect">
            <a:avLst/>
          </a:prstGeom>
          <a:noFill/>
        </p:spPr>
      </p:pic>
      <p:pic>
        <p:nvPicPr>
          <p:cNvPr id="7" name="Picture 4" descr="http://t3.gstatic.com/images?q=tbn:ANd9GcQHktGAOC4Tug-Qdqzc7E4CldCukRWWjK1EQBuwO7_mQ6GAY2jz_g:www.dreamstime.com/real-estate-clip-art-house-1-thumb2268977.jpg"/>
          <p:cNvPicPr>
            <a:picLocks noChangeAspect="1" noChangeArrowheads="1"/>
          </p:cNvPicPr>
          <p:nvPr/>
        </p:nvPicPr>
        <p:blipFill>
          <a:blip r:embed="rId4" cstate="print"/>
          <a:srcRect/>
          <a:stretch>
            <a:fillRect/>
          </a:stretch>
        </p:blipFill>
        <p:spPr bwMode="auto">
          <a:xfrm>
            <a:off x="6553200" y="685800"/>
            <a:ext cx="1295400" cy="1295400"/>
          </a:xfrm>
          <a:prstGeom prst="rect">
            <a:avLst/>
          </a:prstGeom>
          <a:noFill/>
        </p:spPr>
      </p:pic>
      <p:pic>
        <p:nvPicPr>
          <p:cNvPr id="8" name="Picture 4" descr="http://t3.gstatic.com/images?q=tbn:ANd9GcQHktGAOC4Tug-Qdqzc7E4CldCukRWWjK1EQBuwO7_mQ6GAY2jz_g:www.dreamstime.com/real-estate-clip-art-house-1-thumb2268977.jpg"/>
          <p:cNvPicPr>
            <a:picLocks noChangeAspect="1" noChangeArrowheads="1"/>
          </p:cNvPicPr>
          <p:nvPr/>
        </p:nvPicPr>
        <p:blipFill>
          <a:blip r:embed="rId4" cstate="print"/>
          <a:srcRect/>
          <a:stretch>
            <a:fillRect/>
          </a:stretch>
        </p:blipFill>
        <p:spPr bwMode="auto">
          <a:xfrm>
            <a:off x="7772400" y="685800"/>
            <a:ext cx="1295400" cy="1295400"/>
          </a:xfrm>
          <a:prstGeom prst="rect">
            <a:avLst/>
          </a:prstGeom>
          <a:noFill/>
        </p:spPr>
      </p:pic>
      <p:pic>
        <p:nvPicPr>
          <p:cNvPr id="9" name="Picture 4" descr="http://t3.gstatic.com/images?q=tbn:ANd9GcQHktGAOC4Tug-Qdqzc7E4CldCukRWWjK1EQBuwO7_mQ6GAY2jz_g:www.dreamstime.com/real-estate-clip-art-house-1-thumb2268977.jpg"/>
          <p:cNvPicPr>
            <a:picLocks noChangeAspect="1" noChangeArrowheads="1"/>
          </p:cNvPicPr>
          <p:nvPr/>
        </p:nvPicPr>
        <p:blipFill>
          <a:blip r:embed="rId4" cstate="print"/>
          <a:srcRect/>
          <a:stretch>
            <a:fillRect/>
          </a:stretch>
        </p:blipFill>
        <p:spPr bwMode="auto">
          <a:xfrm>
            <a:off x="5410200" y="1828800"/>
            <a:ext cx="1295400" cy="1295400"/>
          </a:xfrm>
          <a:prstGeom prst="rect">
            <a:avLst/>
          </a:prstGeom>
          <a:noFill/>
        </p:spPr>
      </p:pic>
      <p:pic>
        <p:nvPicPr>
          <p:cNvPr id="10" name="Picture 4" descr="http://t3.gstatic.com/images?q=tbn:ANd9GcQHktGAOC4Tug-Qdqzc7E4CldCukRWWjK1EQBuwO7_mQ6GAY2jz_g:www.dreamstime.com/real-estate-clip-art-house-1-thumb2268977.jpg"/>
          <p:cNvPicPr>
            <a:picLocks noChangeAspect="1" noChangeArrowheads="1"/>
          </p:cNvPicPr>
          <p:nvPr/>
        </p:nvPicPr>
        <p:blipFill>
          <a:blip r:embed="rId4" cstate="print"/>
          <a:srcRect/>
          <a:stretch>
            <a:fillRect/>
          </a:stretch>
        </p:blipFill>
        <p:spPr bwMode="auto">
          <a:xfrm>
            <a:off x="6553200" y="1828800"/>
            <a:ext cx="1295400" cy="1295400"/>
          </a:xfrm>
          <a:prstGeom prst="rect">
            <a:avLst/>
          </a:prstGeom>
          <a:noFill/>
        </p:spPr>
      </p:pic>
      <p:pic>
        <p:nvPicPr>
          <p:cNvPr id="11" name="Picture 4" descr="http://t3.gstatic.com/images?q=tbn:ANd9GcQHktGAOC4Tug-Qdqzc7E4CldCukRWWjK1EQBuwO7_mQ6GAY2jz_g:www.dreamstime.com/real-estate-clip-art-house-1-thumb2268977.jpg"/>
          <p:cNvPicPr>
            <a:picLocks noChangeAspect="1" noChangeArrowheads="1"/>
          </p:cNvPicPr>
          <p:nvPr/>
        </p:nvPicPr>
        <p:blipFill>
          <a:blip r:embed="rId4" cstate="print"/>
          <a:srcRect/>
          <a:stretch>
            <a:fillRect/>
          </a:stretch>
        </p:blipFill>
        <p:spPr bwMode="auto">
          <a:xfrm>
            <a:off x="7772400" y="1828800"/>
            <a:ext cx="1295400" cy="1295400"/>
          </a:xfrm>
          <a:prstGeom prst="rect">
            <a:avLst/>
          </a:prstGeom>
          <a:noFill/>
        </p:spPr>
      </p:pic>
      <p:pic>
        <p:nvPicPr>
          <p:cNvPr id="12" name="Picture 4" descr="http://t3.gstatic.com/images?q=tbn:ANd9GcQHktGAOC4Tug-Qdqzc7E4CldCukRWWjK1EQBuwO7_mQ6GAY2jz_g:www.dreamstime.com/real-estate-clip-art-house-1-thumb2268977.jpg"/>
          <p:cNvPicPr>
            <a:picLocks noChangeAspect="1" noChangeArrowheads="1"/>
          </p:cNvPicPr>
          <p:nvPr/>
        </p:nvPicPr>
        <p:blipFill>
          <a:blip r:embed="rId4" cstate="print"/>
          <a:srcRect/>
          <a:stretch>
            <a:fillRect/>
          </a:stretch>
        </p:blipFill>
        <p:spPr bwMode="auto">
          <a:xfrm>
            <a:off x="5410200" y="3048000"/>
            <a:ext cx="1295400" cy="1295400"/>
          </a:xfrm>
          <a:prstGeom prst="rect">
            <a:avLst/>
          </a:prstGeom>
          <a:noFill/>
        </p:spPr>
      </p:pic>
      <p:pic>
        <p:nvPicPr>
          <p:cNvPr id="13" name="Picture 4" descr="http://t3.gstatic.com/images?q=tbn:ANd9GcQHktGAOC4Tug-Qdqzc7E4CldCukRWWjK1EQBuwO7_mQ6GAY2jz_g:www.dreamstime.com/real-estate-clip-art-house-1-thumb2268977.jpg"/>
          <p:cNvPicPr>
            <a:picLocks noChangeAspect="1" noChangeArrowheads="1"/>
          </p:cNvPicPr>
          <p:nvPr/>
        </p:nvPicPr>
        <p:blipFill>
          <a:blip r:embed="rId4" cstate="print"/>
          <a:srcRect/>
          <a:stretch>
            <a:fillRect/>
          </a:stretch>
        </p:blipFill>
        <p:spPr bwMode="auto">
          <a:xfrm>
            <a:off x="6553200" y="3048000"/>
            <a:ext cx="1295400" cy="1295400"/>
          </a:xfrm>
          <a:prstGeom prst="rect">
            <a:avLst/>
          </a:prstGeom>
          <a:noFill/>
        </p:spPr>
      </p:pic>
      <p:pic>
        <p:nvPicPr>
          <p:cNvPr id="14" name="Picture 4" descr="http://t3.gstatic.com/images?q=tbn:ANd9GcQHktGAOC4Tug-Qdqzc7E4CldCukRWWjK1EQBuwO7_mQ6GAY2jz_g:www.dreamstime.com/real-estate-clip-art-house-1-thumb2268977.jpg"/>
          <p:cNvPicPr>
            <a:picLocks noChangeAspect="1" noChangeArrowheads="1"/>
          </p:cNvPicPr>
          <p:nvPr/>
        </p:nvPicPr>
        <p:blipFill>
          <a:blip r:embed="rId4" cstate="print"/>
          <a:srcRect/>
          <a:stretch>
            <a:fillRect/>
          </a:stretch>
        </p:blipFill>
        <p:spPr bwMode="auto">
          <a:xfrm>
            <a:off x="7772400" y="3048000"/>
            <a:ext cx="1295400" cy="1295400"/>
          </a:xfrm>
          <a:prstGeom prst="rect">
            <a:avLst/>
          </a:prstGeom>
          <a:noFill/>
        </p:spPr>
      </p:pic>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1066800" y="609600"/>
            <a:ext cx="8216900" cy="1143000"/>
          </a:xfrm>
        </p:spPr>
        <p:txBody>
          <a:bodyPr/>
          <a:lstStyle/>
          <a:p>
            <a:pPr eaLnBrk="1" hangingPunct="1"/>
            <a:r>
              <a:rPr lang="en-US" sz="3600" b="1" dirty="0" smtClean="0">
                <a:solidFill>
                  <a:schemeClr val="folHlink"/>
                </a:solidFill>
                <a:latin typeface="Arial" pitchFamily="34" charset="0"/>
                <a:cs typeface="Arial" pitchFamily="34" charset="0"/>
              </a:rPr>
              <a:t>Future Expectations of Prices</a:t>
            </a:r>
          </a:p>
        </p:txBody>
      </p:sp>
      <p:sp>
        <p:nvSpPr>
          <p:cNvPr id="19459" name="Rectangle 3"/>
          <p:cNvSpPr>
            <a:spLocks noGrp="1" noChangeArrowheads="1"/>
          </p:cNvSpPr>
          <p:nvPr>
            <p:ph type="body" idx="1"/>
          </p:nvPr>
        </p:nvSpPr>
        <p:spPr>
          <a:xfrm>
            <a:off x="762000" y="2057400"/>
            <a:ext cx="8077200" cy="3881438"/>
          </a:xfrm>
        </p:spPr>
        <p:txBody>
          <a:bodyPr/>
          <a:lstStyle/>
          <a:p>
            <a:pPr marL="514350" indent="-514350" eaLnBrk="1" hangingPunct="1"/>
            <a:r>
              <a:rPr lang="en-US" sz="2200" dirty="0" smtClean="0">
                <a:latin typeface="Arial" pitchFamily="34" charset="0"/>
                <a:cs typeface="Arial" pitchFamily="34" charset="0"/>
              </a:rPr>
              <a:t>Expectations – suppliers inventory will reflect how they view the economy in the future</a:t>
            </a:r>
          </a:p>
          <a:p>
            <a:pPr marL="914400" lvl="1" indent="-514350" eaLnBrk="1" hangingPunct="1"/>
            <a:r>
              <a:rPr lang="en-US" sz="1600" dirty="0" smtClean="0">
                <a:solidFill>
                  <a:srgbClr val="C00000"/>
                </a:solidFill>
                <a:latin typeface="Arial" pitchFamily="34" charset="0"/>
                <a:cs typeface="Arial" pitchFamily="34" charset="0"/>
              </a:rPr>
              <a:t>Suppliers will build up their inventory if they feel the economy will be strong, reduce inventory if they feel it will be weak</a:t>
            </a:r>
            <a:endParaRPr lang="en-US" sz="1600" dirty="0" smtClean="0">
              <a:solidFill>
                <a:srgbClr val="002060"/>
              </a:solidFill>
              <a:latin typeface="Arial" pitchFamily="34" charset="0"/>
              <a:cs typeface="Arial" pitchFamily="34" charset="0"/>
            </a:endParaRPr>
          </a:p>
          <a:p>
            <a:pPr marL="914400" lvl="1" indent="-514350" eaLnBrk="1" hangingPunct="1"/>
            <a:endParaRPr lang="en-US" sz="1600" dirty="0" smtClean="0">
              <a:solidFill>
                <a:srgbClr val="C00000"/>
              </a:solidFill>
              <a:latin typeface="Arial" pitchFamily="34" charset="0"/>
              <a:cs typeface="Arial" pitchFamily="34" charset="0"/>
            </a:endParaRPr>
          </a:p>
          <a:p>
            <a:pPr marL="914400" lvl="1" indent="-514350" eaLnBrk="1" hangingPunct="1"/>
            <a:endParaRPr lang="en-US" sz="1600" dirty="0" smtClean="0">
              <a:solidFill>
                <a:srgbClr val="C00000"/>
              </a:solidFill>
              <a:latin typeface="Arial" pitchFamily="34" charset="0"/>
              <a:cs typeface="Arial" pitchFamily="34" charset="0"/>
            </a:endParaRPr>
          </a:p>
          <a:p>
            <a:pPr marL="514350" indent="-514350" eaLnBrk="1" hangingPunct="1"/>
            <a:endParaRPr lang="en-US" sz="2200" dirty="0" smtClean="0">
              <a:latin typeface="Arial" pitchFamily="34" charset="0"/>
              <a:cs typeface="Arial" pitchFamily="34" charset="0"/>
            </a:endParaRPr>
          </a:p>
          <a:p>
            <a:pPr marL="514350" indent="-514350" eaLnBrk="1" hangingPunct="1"/>
            <a:endParaRPr lang="en-US" sz="2200" dirty="0" smtClean="0">
              <a:latin typeface="Arial" pitchFamily="34" charset="0"/>
              <a:cs typeface="Arial" pitchFamily="34" charset="0"/>
            </a:endParaRPr>
          </a:p>
        </p:txBody>
      </p:sp>
      <p:pic>
        <p:nvPicPr>
          <p:cNvPr id="22533" name="Picture 4" descr="http://www.newarkgas.com/gp.jpg"/>
          <p:cNvPicPr>
            <a:picLocks noChangeAspect="1" noChangeArrowheads="1"/>
          </p:cNvPicPr>
          <p:nvPr/>
        </p:nvPicPr>
        <p:blipFill>
          <a:blip r:embed="rId2" cstate="print"/>
          <a:srcRect/>
          <a:stretch>
            <a:fillRect/>
          </a:stretch>
        </p:blipFill>
        <p:spPr bwMode="auto">
          <a:xfrm>
            <a:off x="1219200" y="3581400"/>
            <a:ext cx="3505200" cy="2628900"/>
          </a:xfrm>
          <a:prstGeom prst="rect">
            <a:avLst/>
          </a:prstGeom>
          <a:noFill/>
          <a:ln w="9525">
            <a:noFill/>
            <a:miter lim="800000"/>
            <a:headEnd/>
            <a:tailEnd/>
          </a:ln>
        </p:spPr>
      </p:pic>
      <p:pic>
        <p:nvPicPr>
          <p:cNvPr id="100354" name="Picture 2" descr="http://www.researchrecap.com/wp-content/uploads/2007/12/bbc-house-price.gif"/>
          <p:cNvPicPr>
            <a:picLocks noChangeAspect="1" noChangeArrowheads="1"/>
          </p:cNvPicPr>
          <p:nvPr/>
        </p:nvPicPr>
        <p:blipFill>
          <a:blip r:embed="rId3" cstate="print"/>
          <a:srcRect/>
          <a:stretch>
            <a:fillRect/>
          </a:stretch>
        </p:blipFill>
        <p:spPr bwMode="auto">
          <a:xfrm>
            <a:off x="5029200" y="3505200"/>
            <a:ext cx="3495675" cy="2743651"/>
          </a:xfrm>
          <a:prstGeom prst="rect">
            <a:avLst/>
          </a:prstGeom>
          <a:noFill/>
        </p:spPr>
      </p:pic>
      <p:pic>
        <p:nvPicPr>
          <p:cNvPr id="100356" name="Picture 4" descr="https://www.nytexaminer.com/wp-content/uploads/2011/11/Housing-Bubble.jpg"/>
          <p:cNvPicPr>
            <a:picLocks noChangeAspect="1" noChangeArrowheads="1"/>
          </p:cNvPicPr>
          <p:nvPr/>
        </p:nvPicPr>
        <p:blipFill>
          <a:blip r:embed="rId4" cstate="print"/>
          <a:srcRect/>
          <a:stretch>
            <a:fillRect/>
          </a:stretch>
        </p:blipFill>
        <p:spPr bwMode="auto">
          <a:xfrm>
            <a:off x="1" y="0"/>
            <a:ext cx="1987804" cy="1981200"/>
          </a:xfrm>
          <a:prstGeom prst="rect">
            <a:avLst/>
          </a:prstGeom>
          <a:noFill/>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animEffect transition="in" filter="fade">
                                      <p:cBhvr>
                                        <p:cTn id="7" dur="500"/>
                                        <p:tgtEl>
                                          <p:spTgt spid="1945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459">
                                            <p:txEl>
                                              <p:pRg st="1" end="1"/>
                                            </p:txEl>
                                          </p:spTgt>
                                        </p:tgtEl>
                                        <p:attrNameLst>
                                          <p:attrName>style.visibility</p:attrName>
                                        </p:attrNameLst>
                                      </p:cBhvr>
                                      <p:to>
                                        <p:strVal val="visible"/>
                                      </p:to>
                                    </p:set>
                                    <p:animEffect transition="in" filter="fade">
                                      <p:cBhvr>
                                        <p:cTn id="12" dur="500"/>
                                        <p:tgtEl>
                                          <p:spTgt spid="1945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uild="p" bldLvl="2"/>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1231900" y="609600"/>
            <a:ext cx="7759700" cy="1143000"/>
          </a:xfrm>
        </p:spPr>
        <p:txBody>
          <a:bodyPr/>
          <a:lstStyle/>
          <a:p>
            <a:pPr eaLnBrk="1" hangingPunct="1"/>
            <a:r>
              <a:rPr lang="en-US" sz="3600" dirty="0" smtClean="0">
                <a:solidFill>
                  <a:schemeClr val="folHlink"/>
                </a:solidFill>
                <a:latin typeface="Arial" pitchFamily="34" charset="0"/>
                <a:cs typeface="Arial" pitchFamily="34" charset="0"/>
              </a:rPr>
              <a:t>Supply</a:t>
            </a:r>
            <a:br>
              <a:rPr lang="en-US" sz="3600" dirty="0" smtClean="0">
                <a:solidFill>
                  <a:schemeClr val="folHlink"/>
                </a:solidFill>
                <a:latin typeface="Arial" pitchFamily="34" charset="0"/>
                <a:cs typeface="Arial" pitchFamily="34" charset="0"/>
              </a:rPr>
            </a:br>
            <a:endParaRPr lang="en-US" sz="3600" dirty="0" smtClean="0">
              <a:solidFill>
                <a:srgbClr val="003366"/>
              </a:solidFill>
              <a:latin typeface="Arial" pitchFamily="34" charset="0"/>
              <a:cs typeface="Arial" pitchFamily="34" charset="0"/>
            </a:endParaRPr>
          </a:p>
        </p:txBody>
      </p:sp>
      <p:sp>
        <p:nvSpPr>
          <p:cNvPr id="32774" name="Rectangle 6"/>
          <p:cNvSpPr>
            <a:spLocks noChangeArrowheads="1"/>
          </p:cNvSpPr>
          <p:nvPr/>
        </p:nvSpPr>
        <p:spPr bwMode="auto">
          <a:xfrm>
            <a:off x="685800" y="2111375"/>
            <a:ext cx="8229600" cy="2387600"/>
          </a:xfrm>
          <a:prstGeom prst="rect">
            <a:avLst/>
          </a:prstGeom>
          <a:noFill/>
          <a:ln w="9525">
            <a:noFill/>
            <a:miter lim="800000"/>
            <a:headEnd/>
            <a:tailEnd/>
          </a:ln>
        </p:spPr>
        <p:txBody>
          <a:bodyPr>
            <a:spAutoFit/>
          </a:bodyPr>
          <a:lstStyle/>
          <a:p>
            <a:pPr>
              <a:spcBef>
                <a:spcPct val="20000"/>
              </a:spcBef>
              <a:buClr>
                <a:schemeClr val="accent2"/>
              </a:buClr>
              <a:buFont typeface="Wingdings" pitchFamily="2" charset="2"/>
              <a:buChar char="w"/>
            </a:pPr>
            <a:r>
              <a:rPr lang="en-US" sz="2000" dirty="0" smtClean="0">
                <a:latin typeface="Arial" charset="0"/>
                <a:cs typeface="Arial" charset="0"/>
              </a:rPr>
              <a:t>Supply – the amount of good and services that sellers are willing and able to sell in the marketplace</a:t>
            </a:r>
          </a:p>
          <a:p>
            <a:pPr lvl="1">
              <a:spcBef>
                <a:spcPct val="20000"/>
              </a:spcBef>
              <a:buClr>
                <a:schemeClr val="accent2"/>
              </a:buClr>
              <a:buFont typeface="Wingdings" pitchFamily="2" charset="2"/>
              <a:buChar char="w"/>
            </a:pPr>
            <a:r>
              <a:rPr lang="en-US" sz="1800" dirty="0" smtClean="0">
                <a:solidFill>
                  <a:srgbClr val="C00000"/>
                </a:solidFill>
                <a:latin typeface="Arial" charset="0"/>
                <a:cs typeface="Arial" charset="0"/>
              </a:rPr>
              <a:t>The amount of a product that is offered for sale by a </a:t>
            </a:r>
            <a:r>
              <a:rPr lang="en-US" sz="1800" dirty="0" err="1" smtClean="0">
                <a:solidFill>
                  <a:srgbClr val="C00000"/>
                </a:solidFill>
                <a:latin typeface="Arial" charset="0"/>
                <a:cs typeface="Arial" charset="0"/>
              </a:rPr>
              <a:t>firm(s</a:t>
            </a:r>
            <a:r>
              <a:rPr lang="en-US" sz="1800" dirty="0" smtClean="0">
                <a:solidFill>
                  <a:srgbClr val="C00000"/>
                </a:solidFill>
                <a:latin typeface="Arial" charset="0"/>
                <a:cs typeface="Arial" charset="0"/>
              </a:rPr>
              <a:t>) at all possible prices</a:t>
            </a:r>
            <a:endParaRPr lang="en-US" sz="1800" dirty="0" smtClean="0">
              <a:latin typeface="Arial" charset="0"/>
              <a:cs typeface="Arial" charset="0"/>
            </a:endParaRPr>
          </a:p>
          <a:p>
            <a:pPr lvl="1">
              <a:spcBef>
                <a:spcPct val="20000"/>
              </a:spcBef>
              <a:buClr>
                <a:schemeClr val="accent2"/>
              </a:buClr>
            </a:pPr>
            <a:endParaRPr lang="en-US" sz="1800" dirty="0">
              <a:latin typeface="Arial" pitchFamily="34" charset="0"/>
              <a:cs typeface="Arial" pitchFamily="34" charset="0"/>
            </a:endParaRPr>
          </a:p>
          <a:p>
            <a:pPr lvl="1">
              <a:spcBef>
                <a:spcPct val="20000"/>
              </a:spcBef>
              <a:buClr>
                <a:schemeClr val="accent2"/>
              </a:buClr>
              <a:buFont typeface="Wingdings" pitchFamily="2" charset="2"/>
              <a:buChar char="w"/>
            </a:pPr>
            <a:endParaRPr lang="en-US" sz="2000" dirty="0">
              <a:latin typeface="Arial" pitchFamily="34" charset="0"/>
              <a:cs typeface="Arial" pitchFamily="34" charset="0"/>
            </a:endParaRPr>
          </a:p>
          <a:p>
            <a:pPr lvl="1">
              <a:spcBef>
                <a:spcPct val="20000"/>
              </a:spcBef>
              <a:buClr>
                <a:schemeClr val="accent2"/>
              </a:buClr>
              <a:buFont typeface="Wingdings" pitchFamily="2" charset="2"/>
              <a:buChar char="w"/>
            </a:pPr>
            <a:endParaRPr lang="en-US" sz="2000" dirty="0">
              <a:latin typeface="Arial" pitchFamily="34" charset="0"/>
              <a:cs typeface="Arial" pitchFamily="34" charset="0"/>
            </a:endParaRPr>
          </a:p>
        </p:txBody>
      </p:sp>
      <p:pic>
        <p:nvPicPr>
          <p:cNvPr id="9220" name="Picture 7" descr="http://www.webweaver.nu/clipart/img/nature/plants/gardening/lawn-mower.gif"/>
          <p:cNvPicPr>
            <a:picLocks noChangeAspect="1" noChangeArrowheads="1" noCrop="1"/>
          </p:cNvPicPr>
          <p:nvPr/>
        </p:nvPicPr>
        <p:blipFill>
          <a:blip r:embed="rId3" cstate="print"/>
          <a:srcRect/>
          <a:stretch>
            <a:fillRect/>
          </a:stretch>
        </p:blipFill>
        <p:spPr bwMode="auto">
          <a:xfrm>
            <a:off x="1219200" y="3429000"/>
            <a:ext cx="4337050" cy="3276600"/>
          </a:xfrm>
          <a:prstGeom prst="rect">
            <a:avLst/>
          </a:prstGeom>
          <a:noFill/>
          <a:ln w="9525">
            <a:noFill/>
            <a:miter lim="800000"/>
            <a:headEnd/>
            <a:tailEnd/>
          </a:ln>
        </p:spPr>
      </p:pic>
      <p:pic>
        <p:nvPicPr>
          <p:cNvPr id="9221" name="Picture 9" descr="http://www.wildmanstevebrill.com/JPEG%27S/Clipart/WeedWacker.gif"/>
          <p:cNvPicPr>
            <a:picLocks noChangeAspect="1" noChangeArrowheads="1"/>
          </p:cNvPicPr>
          <p:nvPr/>
        </p:nvPicPr>
        <p:blipFill>
          <a:blip r:embed="rId4" cstate="print"/>
          <a:srcRect/>
          <a:stretch>
            <a:fillRect/>
          </a:stretch>
        </p:blipFill>
        <p:spPr bwMode="auto">
          <a:xfrm>
            <a:off x="5257800" y="3352800"/>
            <a:ext cx="2895600" cy="2849563"/>
          </a:xfrm>
          <a:prstGeom prst="rect">
            <a:avLst/>
          </a:prstGeom>
          <a:noFill/>
          <a:ln w="9525">
            <a:noFill/>
            <a:miter lim="800000"/>
            <a:headEnd/>
            <a:tailEnd/>
          </a:ln>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2774">
                                            <p:txEl>
                                              <p:pRg st="0" end="0"/>
                                            </p:txEl>
                                          </p:spTgt>
                                        </p:tgtEl>
                                        <p:attrNameLst>
                                          <p:attrName>style.visibility</p:attrName>
                                        </p:attrNameLst>
                                      </p:cBhvr>
                                      <p:to>
                                        <p:strVal val="visible"/>
                                      </p:to>
                                    </p:set>
                                    <p:animEffect transition="in" filter="fade">
                                      <p:cBhvr>
                                        <p:cTn id="7" dur="500"/>
                                        <p:tgtEl>
                                          <p:spTgt spid="3277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2774">
                                            <p:txEl>
                                              <p:pRg st="1" end="1"/>
                                            </p:txEl>
                                          </p:spTgt>
                                        </p:tgtEl>
                                        <p:attrNameLst>
                                          <p:attrName>style.visibility</p:attrName>
                                        </p:attrNameLst>
                                      </p:cBhvr>
                                      <p:to>
                                        <p:strVal val="visible"/>
                                      </p:to>
                                    </p:set>
                                    <p:animEffect transition="in" filter="fade">
                                      <p:cBhvr>
                                        <p:cTn id="12" dur="500"/>
                                        <p:tgtEl>
                                          <p:spTgt spid="3277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4" grpId="0" build="p" bldLvl="5"/>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Number of Sellers</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6107" y="1752600"/>
            <a:ext cx="7211786" cy="4038600"/>
          </a:xfrm>
          <a:prstGeom prst="rect">
            <a:avLst/>
          </a:prstGeom>
        </p:spPr>
      </p:pic>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1066800" y="609600"/>
            <a:ext cx="8216900" cy="1143000"/>
          </a:xfrm>
        </p:spPr>
        <p:txBody>
          <a:bodyPr/>
          <a:lstStyle/>
          <a:p>
            <a:pPr eaLnBrk="1" hangingPunct="1"/>
            <a:r>
              <a:rPr lang="en-US" sz="4000" b="1" smtClean="0">
                <a:solidFill>
                  <a:schemeClr val="folHlink"/>
                </a:solidFill>
                <a:latin typeface="Arial" pitchFamily="34" charset="0"/>
                <a:cs typeface="Arial" pitchFamily="34" charset="0"/>
              </a:rPr>
              <a:t>Number of Sellers</a:t>
            </a:r>
          </a:p>
        </p:txBody>
      </p:sp>
      <p:sp>
        <p:nvSpPr>
          <p:cNvPr id="20483" name="Rectangle 3"/>
          <p:cNvSpPr>
            <a:spLocks noGrp="1" noChangeArrowheads="1"/>
          </p:cNvSpPr>
          <p:nvPr>
            <p:ph type="body" idx="1"/>
          </p:nvPr>
        </p:nvSpPr>
        <p:spPr>
          <a:xfrm>
            <a:off x="914400" y="1600200"/>
            <a:ext cx="8001000" cy="3881438"/>
          </a:xfrm>
          <a:solidFill>
            <a:schemeClr val="bg1"/>
          </a:solidFill>
        </p:spPr>
        <p:txBody>
          <a:bodyPr/>
          <a:lstStyle/>
          <a:p>
            <a:pPr marL="514350" indent="-514350" eaLnBrk="1" hangingPunct="1"/>
            <a:r>
              <a:rPr lang="en-US" sz="2200" dirty="0" smtClean="0">
                <a:latin typeface="Arial" pitchFamily="34" charset="0"/>
                <a:cs typeface="Arial" pitchFamily="34" charset="0"/>
              </a:rPr>
              <a:t>Number of sellers – an increase/decrease in the number of sellers can cause an increase or decrease in the supply of goods and services</a:t>
            </a:r>
          </a:p>
          <a:p>
            <a:pPr marL="914400" lvl="1" indent="-514350" eaLnBrk="1" hangingPunct="1">
              <a:buNone/>
            </a:pPr>
            <a:endParaRPr lang="en-US" sz="1800" dirty="0" smtClean="0">
              <a:latin typeface="Arial" pitchFamily="34" charset="0"/>
              <a:cs typeface="Arial" pitchFamily="34" charset="0"/>
            </a:endParaRPr>
          </a:p>
          <a:p>
            <a:pPr marL="514350" indent="-514350" eaLnBrk="1" hangingPunct="1">
              <a:buFont typeface="Wingdings" pitchFamily="2" charset="2"/>
              <a:buNone/>
            </a:pPr>
            <a:endParaRPr lang="en-US" sz="2200" dirty="0" smtClean="0">
              <a:latin typeface="Arial" pitchFamily="34" charset="0"/>
              <a:cs typeface="Arial" pitchFamily="34" charset="0"/>
            </a:endParaRPr>
          </a:p>
          <a:p>
            <a:pPr marL="514350" indent="-514350" eaLnBrk="1" hangingPunct="1">
              <a:buFont typeface="Times New Roman" pitchFamily="18" charset="0"/>
              <a:buAutoNum type="arabicPeriod"/>
            </a:pPr>
            <a:endParaRPr lang="en-US" sz="2200" dirty="0" smtClean="0">
              <a:latin typeface="Arial" pitchFamily="34" charset="0"/>
              <a:cs typeface="Arial" pitchFamily="34" charset="0"/>
            </a:endParaRPr>
          </a:p>
        </p:txBody>
      </p:sp>
      <p:pic>
        <p:nvPicPr>
          <p:cNvPr id="23557" name="Picture 6" descr="http://reptilianagenda.net/wp-content/uploads/2010/07/fast-food-chains.jpg"/>
          <p:cNvPicPr>
            <a:picLocks noChangeAspect="1" noChangeArrowheads="1"/>
          </p:cNvPicPr>
          <p:nvPr/>
        </p:nvPicPr>
        <p:blipFill>
          <a:blip r:embed="rId2" cstate="print"/>
          <a:srcRect/>
          <a:stretch>
            <a:fillRect/>
          </a:stretch>
        </p:blipFill>
        <p:spPr bwMode="auto">
          <a:xfrm>
            <a:off x="2673085" y="3048000"/>
            <a:ext cx="4483629" cy="2819400"/>
          </a:xfrm>
          <a:prstGeom prst="rect">
            <a:avLst/>
          </a:prstGeom>
          <a:noFill/>
          <a:ln w="9525">
            <a:noFill/>
            <a:miter lim="800000"/>
            <a:headEnd/>
            <a:tailEnd/>
          </a:ln>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animEffect transition="in" filter="fade">
                                      <p:cBhvr>
                                        <p:cTn id="7" dur="500"/>
                                        <p:tgtEl>
                                          <p:spTgt spid="2048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build="p" bldLvl="2" autoUpdateAnimBg="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229600" cy="1143000"/>
          </a:xfrm>
        </p:spPr>
        <p:txBody>
          <a:bodyPr/>
          <a:lstStyle/>
          <a:p>
            <a:r>
              <a:rPr lang="en-US" dirty="0" smtClean="0"/>
              <a:t>Supply Shock</a:t>
            </a:r>
            <a:endParaRPr lang="en-US" dirty="0"/>
          </a:p>
        </p:txBody>
      </p:sp>
      <p:sp>
        <p:nvSpPr>
          <p:cNvPr id="3" name="Content Placeholder 2"/>
          <p:cNvSpPr>
            <a:spLocks noGrp="1"/>
          </p:cNvSpPr>
          <p:nvPr>
            <p:ph idx="1"/>
          </p:nvPr>
        </p:nvSpPr>
        <p:spPr>
          <a:xfrm>
            <a:off x="381000" y="838200"/>
            <a:ext cx="8229600" cy="4525963"/>
          </a:xfrm>
        </p:spPr>
        <p:txBody>
          <a:bodyPr/>
          <a:lstStyle/>
          <a:p>
            <a:r>
              <a:rPr lang="en-US" dirty="0" smtClean="0"/>
              <a:t>Supply Shock – a sudden shortage of a good due to a natural disaster or human error</a:t>
            </a:r>
          </a:p>
          <a:p>
            <a:pPr lvl="1"/>
            <a:r>
              <a:rPr lang="en-US" dirty="0" smtClean="0"/>
              <a:t>Natural disasters – drought, earthquake, hurricane</a:t>
            </a:r>
          </a:p>
          <a:p>
            <a:pPr lvl="1"/>
            <a:r>
              <a:rPr lang="en-US" dirty="0" smtClean="0"/>
              <a:t>Human error – gulf oil spill, refinery fire, etc. </a:t>
            </a:r>
            <a:endParaRPr lang="en-US" dirty="0"/>
          </a:p>
        </p:txBody>
      </p:sp>
      <p:pic>
        <p:nvPicPr>
          <p:cNvPr id="189444" name="Picture 4" descr="http://msnbcmedia.msn.com/i/MSNBC/Components/Photo/_new/g-us-101202-deepwater-9p.jpg">
            <a:hlinkClick r:id="rId2"/>
          </p:cNvPr>
          <p:cNvPicPr>
            <a:picLocks noChangeAspect="1" noChangeArrowheads="1"/>
          </p:cNvPicPr>
          <p:nvPr/>
        </p:nvPicPr>
        <p:blipFill>
          <a:blip r:embed="rId3" cstate="print"/>
          <a:srcRect/>
          <a:stretch>
            <a:fillRect/>
          </a:stretch>
        </p:blipFill>
        <p:spPr bwMode="auto">
          <a:xfrm>
            <a:off x="304800" y="2971800"/>
            <a:ext cx="4352925" cy="2447926"/>
          </a:xfrm>
          <a:prstGeom prst="rect">
            <a:avLst/>
          </a:prstGeom>
          <a:noFill/>
        </p:spPr>
      </p:pic>
      <p:pic>
        <p:nvPicPr>
          <p:cNvPr id="189446" name="Picture 6" descr="http://images.nationalgeographic.com/wpf/media-live/photos/000/332/cache/japan-earthquake-tsunami-nuclear-unforgettable-pictures-wave_33291_600x450.jpg">
            <a:hlinkClick r:id="rId4"/>
          </p:cNvPr>
          <p:cNvPicPr>
            <a:picLocks noChangeAspect="1" noChangeArrowheads="1"/>
          </p:cNvPicPr>
          <p:nvPr/>
        </p:nvPicPr>
        <p:blipFill>
          <a:blip r:embed="rId5" cstate="print"/>
          <a:srcRect/>
          <a:stretch>
            <a:fillRect/>
          </a:stretch>
        </p:blipFill>
        <p:spPr bwMode="auto">
          <a:xfrm>
            <a:off x="4800600" y="2971800"/>
            <a:ext cx="3780171" cy="2514600"/>
          </a:xfrm>
          <a:prstGeom prst="rect">
            <a:avLst/>
          </a:prstGeom>
          <a:noFill/>
        </p:spPr>
      </p:pic>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latin typeface="Arial" pitchFamily="34" charset="0"/>
                <a:cs typeface="Arial" pitchFamily="34" charset="0"/>
              </a:rPr>
              <a:t>Difference Between A Change in Quantity Supplied and a Change in Supply</a:t>
            </a:r>
          </a:p>
        </p:txBody>
      </p:sp>
      <p:sp>
        <p:nvSpPr>
          <p:cNvPr id="3" name="Content Placeholder 2"/>
          <p:cNvSpPr>
            <a:spLocks noGrp="1"/>
          </p:cNvSpPr>
          <p:nvPr>
            <p:ph idx="1"/>
          </p:nvPr>
        </p:nvSpPr>
        <p:spPr>
          <a:xfrm>
            <a:off x="809625" y="1524000"/>
            <a:ext cx="7648575" cy="3881438"/>
          </a:xfrm>
          <a:solidFill>
            <a:schemeClr val="bg1"/>
          </a:solidFill>
        </p:spPr>
        <p:txBody>
          <a:bodyPr/>
          <a:lstStyle/>
          <a:p>
            <a:r>
              <a:rPr lang="en-US" sz="1800" dirty="0" smtClean="0">
                <a:latin typeface="Arial" pitchFamily="34" charset="0"/>
                <a:cs typeface="Arial" pitchFamily="34" charset="0"/>
              </a:rPr>
              <a:t>QS - A change in the amount a supplier will produce as a result of a change in price</a:t>
            </a:r>
          </a:p>
          <a:p>
            <a:pPr lvl="1"/>
            <a:r>
              <a:rPr lang="en-US" sz="1800" dirty="0" smtClean="0">
                <a:solidFill>
                  <a:srgbClr val="C00000"/>
                </a:solidFill>
                <a:latin typeface="Arial" pitchFamily="34" charset="0"/>
                <a:cs typeface="Arial" pitchFamily="34" charset="0"/>
              </a:rPr>
              <a:t>Reflected as movement along the curve</a:t>
            </a:r>
          </a:p>
          <a:p>
            <a:r>
              <a:rPr lang="en-US" sz="1800" dirty="0" smtClean="0">
                <a:latin typeface="Arial" pitchFamily="34" charset="0"/>
                <a:cs typeface="Arial" pitchFamily="34" charset="0"/>
              </a:rPr>
              <a:t>S – A change in the amount a supplier can produce as a result of a change in Ceteris </a:t>
            </a:r>
            <a:r>
              <a:rPr lang="en-US" sz="1800" dirty="0" err="1" smtClean="0">
                <a:latin typeface="Arial" pitchFamily="34" charset="0"/>
                <a:cs typeface="Arial" pitchFamily="34" charset="0"/>
              </a:rPr>
              <a:t>Peribus</a:t>
            </a:r>
            <a:r>
              <a:rPr lang="en-US" sz="1800" dirty="0" smtClean="0">
                <a:latin typeface="Arial" pitchFamily="34" charset="0"/>
                <a:cs typeface="Arial" pitchFamily="34" charset="0"/>
              </a:rPr>
              <a:t> (i.e. investment in new machinery in lawn business) </a:t>
            </a:r>
          </a:p>
          <a:p>
            <a:pPr lvl="1"/>
            <a:r>
              <a:rPr lang="en-US" sz="1800" dirty="0" smtClean="0">
                <a:solidFill>
                  <a:srgbClr val="C00000"/>
                </a:solidFill>
                <a:latin typeface="Arial" pitchFamily="34" charset="0"/>
                <a:cs typeface="Arial" pitchFamily="34" charset="0"/>
              </a:rPr>
              <a:t>Reflected as a shift in the curve</a:t>
            </a:r>
          </a:p>
        </p:txBody>
      </p:sp>
      <p:sp>
        <p:nvSpPr>
          <p:cNvPr id="15364" name="Rectangle 5"/>
          <p:cNvSpPr>
            <a:spLocks noChangeArrowheads="1"/>
          </p:cNvSpPr>
          <p:nvPr/>
        </p:nvSpPr>
        <p:spPr bwMode="auto">
          <a:xfrm>
            <a:off x="6934200" y="3676650"/>
            <a:ext cx="609600" cy="228600"/>
          </a:xfrm>
          <a:prstGeom prst="rect">
            <a:avLst/>
          </a:prstGeom>
          <a:solidFill>
            <a:schemeClr val="bg1"/>
          </a:solidFill>
          <a:ln w="9525" algn="ctr">
            <a:solidFill>
              <a:schemeClr val="bg1"/>
            </a:solidFill>
            <a:round/>
            <a:headEnd/>
            <a:tailEnd/>
          </a:ln>
        </p:spPr>
        <p:txBody>
          <a:bodyPr wrap="none"/>
          <a:lstStyle/>
          <a:p>
            <a:endParaRPr lang="en-US"/>
          </a:p>
        </p:txBody>
      </p:sp>
      <p:pic>
        <p:nvPicPr>
          <p:cNvPr id="93186" name="Picture 2" descr="http://instruction.blackhawk.edu/ghoffarth/economics/shiftsupplyi.gif"/>
          <p:cNvPicPr>
            <a:picLocks noChangeAspect="1" noChangeArrowheads="1"/>
          </p:cNvPicPr>
          <p:nvPr/>
        </p:nvPicPr>
        <p:blipFill>
          <a:blip r:embed="rId2" cstate="print"/>
          <a:srcRect/>
          <a:stretch>
            <a:fillRect/>
          </a:stretch>
        </p:blipFill>
        <p:spPr bwMode="auto">
          <a:xfrm>
            <a:off x="5334000" y="3771900"/>
            <a:ext cx="3200400" cy="2400300"/>
          </a:xfrm>
          <a:prstGeom prst="rect">
            <a:avLst/>
          </a:prstGeom>
          <a:ln>
            <a:noFill/>
          </a:ln>
          <a:effectLst>
            <a:outerShdw blurRad="292100" dist="139700" dir="2700000" algn="tl" rotWithShape="0">
              <a:srgbClr val="333333">
                <a:alpha val="65000"/>
              </a:srgbClr>
            </a:outerShdw>
          </a:effectLst>
        </p:spPr>
      </p:pic>
      <p:pic>
        <p:nvPicPr>
          <p:cNvPr id="93188" name="Picture 4" descr="http://instruction.blackhawk.edu/ghoffarth/economics/supplycurve.gif"/>
          <p:cNvPicPr>
            <a:picLocks noChangeAspect="1" noChangeArrowheads="1"/>
          </p:cNvPicPr>
          <p:nvPr/>
        </p:nvPicPr>
        <p:blipFill>
          <a:blip r:embed="rId3" cstate="print"/>
          <a:srcRect/>
          <a:stretch>
            <a:fillRect/>
          </a:stretch>
        </p:blipFill>
        <p:spPr bwMode="auto">
          <a:xfrm>
            <a:off x="1219200" y="3752850"/>
            <a:ext cx="3200400" cy="240030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1371600" y="0"/>
            <a:ext cx="7378700" cy="1143000"/>
          </a:xfrm>
          <a:solidFill>
            <a:schemeClr val="bg1"/>
          </a:solidFill>
        </p:spPr>
        <p:txBody>
          <a:bodyPr/>
          <a:lstStyle/>
          <a:p>
            <a:r>
              <a:rPr lang="en-US" sz="4000" dirty="0" smtClean="0">
                <a:latin typeface="Calibri" pitchFamily="34" charset="0"/>
              </a:rPr>
              <a:t>Determinants of Supply</a:t>
            </a:r>
            <a:br>
              <a:rPr lang="en-US" sz="4000" dirty="0" smtClean="0">
                <a:latin typeface="Calibri" pitchFamily="34" charset="0"/>
              </a:rPr>
            </a:br>
            <a:r>
              <a:rPr lang="en-US" sz="4000" dirty="0" smtClean="0">
                <a:latin typeface="Calibri" pitchFamily="34" charset="0"/>
              </a:rPr>
              <a:t>What Causes a Shift?</a:t>
            </a:r>
            <a:r>
              <a:rPr lang="en-US" sz="4000" dirty="0" smtClean="0">
                <a:solidFill>
                  <a:srgbClr val="003366"/>
                </a:solidFill>
                <a:latin typeface="Calibri" pitchFamily="34" charset="0"/>
              </a:rPr>
              <a:t> </a:t>
            </a:r>
            <a:endParaRPr lang="en-US" sz="4000" dirty="0" smtClean="0">
              <a:latin typeface="Calibri" pitchFamily="34" charset="0"/>
            </a:endParaRPr>
          </a:p>
        </p:txBody>
      </p:sp>
      <p:graphicFrame>
        <p:nvGraphicFramePr>
          <p:cNvPr id="5" name="Group 49"/>
          <p:cNvGraphicFramePr>
            <a:graphicFrameLocks noGrp="1"/>
          </p:cNvGraphicFramePr>
          <p:nvPr>
            <p:ph idx="1"/>
          </p:nvPr>
        </p:nvGraphicFramePr>
        <p:xfrm>
          <a:off x="76200" y="1066798"/>
          <a:ext cx="9067799" cy="5791201"/>
        </p:xfrm>
        <a:graphic>
          <a:graphicData uri="http://schemas.openxmlformats.org/drawingml/2006/table">
            <a:tbl>
              <a:tblPr/>
              <a:tblGrid>
                <a:gridCol w="2635087">
                  <a:extLst>
                    <a:ext uri="{9D8B030D-6E8A-4147-A177-3AD203B41FA5}">
                      <a16:colId xmlns:a16="http://schemas.microsoft.com/office/drawing/2014/main" val="20000"/>
                    </a:ext>
                  </a:extLst>
                </a:gridCol>
                <a:gridCol w="3336390">
                  <a:extLst>
                    <a:ext uri="{9D8B030D-6E8A-4147-A177-3AD203B41FA5}">
                      <a16:colId xmlns:a16="http://schemas.microsoft.com/office/drawing/2014/main" val="20001"/>
                    </a:ext>
                  </a:extLst>
                </a:gridCol>
                <a:gridCol w="3096322">
                  <a:extLst>
                    <a:ext uri="{9D8B030D-6E8A-4147-A177-3AD203B41FA5}">
                      <a16:colId xmlns:a16="http://schemas.microsoft.com/office/drawing/2014/main" val="20002"/>
                    </a:ext>
                  </a:extLst>
                </a:gridCol>
              </a:tblGrid>
              <a:tr h="74076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Calibri" pitchFamily="34" charset="0"/>
                        </a:rPr>
                        <a:t>Determinant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Calibri" pitchFamily="34" charset="0"/>
                        </a:rPr>
                        <a:t>Example of how it can Increase supply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Calibri" pitchFamily="34" charset="0"/>
                        </a:rPr>
                        <a:t>Example of how it can decrease supply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0"/>
                  </a:ext>
                </a:extLst>
              </a:tr>
              <a:tr h="83396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rgbClr val="FFFFFF"/>
                          </a:solidFill>
                          <a:effectLst/>
                          <a:latin typeface="Calibri" pitchFamily="34" charset="0"/>
                        </a:rPr>
                        <a:t>1. Input costs, Effect of Rising Costs</a:t>
                      </a:r>
                    </a:p>
                  </a:txBody>
                  <a:tcPr horzOverflow="overflow">
                    <a:lnL cap="flat">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rgbClr val="FFFFFF"/>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rgbClr val="FFFFFF"/>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cap="flat">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0001"/>
                  </a:ext>
                </a:extLst>
              </a:tr>
              <a:tr h="84453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rgbClr val="FFFFFF"/>
                          </a:solidFill>
                          <a:effectLst/>
                          <a:latin typeface="Calibri" pitchFamily="34" charset="0"/>
                        </a:rPr>
                        <a:t>2.Technology</a:t>
                      </a:r>
                    </a:p>
                  </a:txBody>
                  <a:tcPr horzOverflow="overflow">
                    <a:lnL cap="flat">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lumMod val="5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rgbClr val="FFFFFF"/>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lumMod val="5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rgbClr val="FFFFFF"/>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cap="flat">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lumMod val="50000"/>
                      </a:schemeClr>
                    </a:solidFill>
                  </a:tcPr>
                </a:tc>
                <a:extLst>
                  <a:ext uri="{0D108BD9-81ED-4DB2-BD59-A6C34878D82A}">
                    <a16:rowId xmlns:a16="http://schemas.microsoft.com/office/drawing/2014/main" val="10002"/>
                  </a:ext>
                </a:extLst>
              </a:tr>
              <a:tr h="73214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rgbClr val="FFFFFF"/>
                          </a:solidFill>
                          <a:effectLst/>
                          <a:latin typeface="Calibri" pitchFamily="34" charset="0"/>
                        </a:rPr>
                        <a:t>3.Subsidies</a:t>
                      </a:r>
                    </a:p>
                  </a:txBody>
                  <a:tcPr horzOverflow="overflow">
                    <a:lnL cap="flat">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rgbClr val="FFFFFF"/>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rgbClr val="FFFFFF"/>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cap="flat">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0003"/>
                  </a:ext>
                </a:extLst>
              </a:tr>
              <a:tr h="57230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rgbClr val="FFFFFF"/>
                          </a:solidFill>
                          <a:effectLst/>
                          <a:latin typeface="Calibri" pitchFamily="34" charset="0"/>
                        </a:rPr>
                        <a:t>4.Taxes</a:t>
                      </a:r>
                    </a:p>
                  </a:txBody>
                  <a:tcPr horzOverflow="overflow">
                    <a:lnL cap="flat">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lumMod val="5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rgbClr val="FFFFFF"/>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lumMod val="5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rgbClr val="FFFFFF"/>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cap="flat">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lumMod val="50000"/>
                      </a:schemeClr>
                    </a:solidFill>
                  </a:tcPr>
                </a:tc>
                <a:extLst>
                  <a:ext uri="{0D108BD9-81ED-4DB2-BD59-A6C34878D82A}">
                    <a16:rowId xmlns:a16="http://schemas.microsoft.com/office/drawing/2014/main" val="10004"/>
                  </a:ext>
                </a:extLst>
              </a:tr>
              <a:tr h="57230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rgbClr val="FFFFFF"/>
                          </a:solidFill>
                          <a:effectLst/>
                          <a:latin typeface="Calibri" pitchFamily="34" charset="0"/>
                        </a:rPr>
                        <a:t>5.Regulation</a:t>
                      </a:r>
                    </a:p>
                  </a:txBody>
                  <a:tcPr horzOverflow="overflow">
                    <a:lnL cap="flat">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rgbClr val="FFFFFF"/>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rgbClr val="FFFFFF"/>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cap="flat">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0005"/>
                  </a:ext>
                </a:extLst>
              </a:tr>
              <a:tr h="74758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rgbClr val="FFFFFF"/>
                          </a:solidFill>
                          <a:effectLst/>
                          <a:latin typeface="Calibri" pitchFamily="34" charset="0"/>
                        </a:rPr>
                        <a:t>6.Future Expectations of Prices</a:t>
                      </a:r>
                    </a:p>
                  </a:txBody>
                  <a:tcPr horzOverflow="overflow">
                    <a:lnL cap="flat">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lumMod val="5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rgbClr val="FFFFFF"/>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lumMod val="5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rgbClr val="FFFFFF"/>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cap="flat">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lumMod val="50000"/>
                      </a:schemeClr>
                    </a:solidFill>
                  </a:tcPr>
                </a:tc>
                <a:extLst>
                  <a:ext uri="{0D108BD9-81ED-4DB2-BD59-A6C34878D82A}">
                    <a16:rowId xmlns:a16="http://schemas.microsoft.com/office/drawing/2014/main" val="10006"/>
                  </a:ext>
                </a:extLst>
              </a:tr>
              <a:tr h="74758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rgbClr val="FFFFFF"/>
                          </a:solidFill>
                          <a:effectLst/>
                          <a:latin typeface="Calibri" pitchFamily="34" charset="0"/>
                        </a:rPr>
                        <a:t>7.Number of Sellers</a:t>
                      </a:r>
                    </a:p>
                  </a:txBody>
                  <a:tcPr horzOverflow="overflow">
                    <a:lnL cap="flat">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cap="flat">
                      <a:noFill/>
                    </a:lnB>
                    <a:lnTlToBr>
                      <a:noFill/>
                    </a:lnTlToBr>
                    <a:lnBlToTr>
                      <a:noFill/>
                    </a:lnBlToTr>
                    <a:solidFill>
                      <a:schemeClr val="tx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rgbClr val="FFFFFF"/>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cap="flat">
                      <a:noFill/>
                    </a:lnB>
                    <a:lnTlToBr>
                      <a:noFill/>
                    </a:lnTlToBr>
                    <a:lnBlToTr>
                      <a:noFill/>
                    </a:lnBlToTr>
                    <a:solidFill>
                      <a:schemeClr val="tx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rgbClr val="FFFFFF"/>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cap="flat">
                      <a:noFill/>
                    </a:lnR>
                    <a:lnT w="12700" cap="flat" cmpd="sng" algn="ctr">
                      <a:solidFill>
                        <a:schemeClr val="bg1"/>
                      </a:solidFill>
                      <a:prstDash val="solid"/>
                      <a:round/>
                      <a:headEnd type="none" w="med" len="med"/>
                      <a:tailEnd type="none" w="med" len="med"/>
                    </a:lnT>
                    <a:lnB cap="flat">
                      <a:noFill/>
                    </a:lnB>
                    <a:lnTlToBr>
                      <a:noFill/>
                    </a:lnTlToBr>
                    <a:lnBlToTr>
                      <a:noFill/>
                    </a:lnBlToTr>
                    <a:solidFill>
                      <a:schemeClr val="tx1"/>
                    </a:solidFill>
                  </a:tcPr>
                </a:tc>
                <a:extLst>
                  <a:ext uri="{0D108BD9-81ED-4DB2-BD59-A6C34878D82A}">
                    <a16:rowId xmlns:a16="http://schemas.microsoft.com/office/drawing/2014/main" val="10007"/>
                  </a:ext>
                </a:extLst>
              </a:tr>
            </a:tbl>
          </a:graphicData>
        </a:graphic>
      </p:graphicFrame>
      <p:sp>
        <p:nvSpPr>
          <p:cNvPr id="4" name="TextBox 3"/>
          <p:cNvSpPr txBox="1"/>
          <p:nvPr/>
        </p:nvSpPr>
        <p:spPr>
          <a:xfrm>
            <a:off x="2743200" y="1752600"/>
            <a:ext cx="3200400" cy="923330"/>
          </a:xfrm>
          <a:prstGeom prst="rect">
            <a:avLst/>
          </a:prstGeom>
          <a:noFill/>
        </p:spPr>
        <p:txBody>
          <a:bodyPr wrap="square" rtlCol="0">
            <a:spAutoFit/>
          </a:bodyPr>
          <a:lstStyle/>
          <a:p>
            <a:r>
              <a:rPr lang="en-US" sz="1800" dirty="0" smtClean="0">
                <a:solidFill>
                  <a:schemeClr val="bg1"/>
                </a:solidFill>
                <a:latin typeface="Calibri" pitchFamily="34" charset="0"/>
                <a:cs typeface="Calibri" pitchFamily="34" charset="0"/>
              </a:rPr>
              <a:t>A fall in the cost of inputs (raw materials) will allow more supply to be produced</a:t>
            </a:r>
            <a:endParaRPr lang="en-US" sz="1800" dirty="0">
              <a:solidFill>
                <a:schemeClr val="bg1"/>
              </a:solidFill>
              <a:latin typeface="Calibri" pitchFamily="34" charset="0"/>
              <a:cs typeface="Calibri" pitchFamily="34" charset="0"/>
            </a:endParaRPr>
          </a:p>
        </p:txBody>
      </p:sp>
      <p:sp>
        <p:nvSpPr>
          <p:cNvPr id="6" name="TextBox 5"/>
          <p:cNvSpPr txBox="1"/>
          <p:nvPr/>
        </p:nvSpPr>
        <p:spPr>
          <a:xfrm>
            <a:off x="6096000" y="1752600"/>
            <a:ext cx="2895600" cy="923330"/>
          </a:xfrm>
          <a:prstGeom prst="rect">
            <a:avLst/>
          </a:prstGeom>
          <a:noFill/>
        </p:spPr>
        <p:txBody>
          <a:bodyPr wrap="square" rtlCol="0">
            <a:spAutoFit/>
          </a:bodyPr>
          <a:lstStyle/>
          <a:p>
            <a:r>
              <a:rPr lang="en-US" sz="1800" dirty="0" smtClean="0">
                <a:solidFill>
                  <a:schemeClr val="bg1"/>
                </a:solidFill>
                <a:latin typeface="Calibri" pitchFamily="34" charset="0"/>
                <a:cs typeface="Calibri" pitchFamily="34" charset="0"/>
              </a:rPr>
              <a:t>A rise in the cost of inputs (machines, labor, etc.) will reduce supply</a:t>
            </a:r>
            <a:endParaRPr lang="en-US" sz="1800" dirty="0">
              <a:solidFill>
                <a:schemeClr val="bg1"/>
              </a:solidFill>
              <a:latin typeface="Calibri" pitchFamily="34" charset="0"/>
              <a:cs typeface="Calibri" pitchFamily="34" charset="0"/>
            </a:endParaRPr>
          </a:p>
        </p:txBody>
      </p:sp>
      <p:sp>
        <p:nvSpPr>
          <p:cNvPr id="7" name="TextBox 6"/>
          <p:cNvSpPr txBox="1"/>
          <p:nvPr/>
        </p:nvSpPr>
        <p:spPr>
          <a:xfrm>
            <a:off x="2667000" y="2590800"/>
            <a:ext cx="3200400" cy="923330"/>
          </a:xfrm>
          <a:prstGeom prst="rect">
            <a:avLst/>
          </a:prstGeom>
          <a:noFill/>
        </p:spPr>
        <p:txBody>
          <a:bodyPr wrap="square" rtlCol="0">
            <a:spAutoFit/>
          </a:bodyPr>
          <a:lstStyle/>
          <a:p>
            <a:r>
              <a:rPr lang="en-US" sz="1800" dirty="0" smtClean="0">
                <a:solidFill>
                  <a:schemeClr val="bg1"/>
                </a:solidFill>
                <a:latin typeface="Calibri" pitchFamily="34" charset="0"/>
                <a:cs typeface="Calibri" pitchFamily="34" charset="0"/>
              </a:rPr>
              <a:t>Robots have replaced human workers on assembly lines, email improves communication.</a:t>
            </a:r>
            <a:endParaRPr lang="en-US" sz="1800" dirty="0">
              <a:solidFill>
                <a:schemeClr val="bg1"/>
              </a:solidFill>
              <a:latin typeface="Calibri" pitchFamily="34" charset="0"/>
              <a:cs typeface="Calibri" pitchFamily="34" charset="0"/>
            </a:endParaRPr>
          </a:p>
        </p:txBody>
      </p:sp>
      <p:sp>
        <p:nvSpPr>
          <p:cNvPr id="8" name="TextBox 7"/>
          <p:cNvSpPr txBox="1"/>
          <p:nvPr/>
        </p:nvSpPr>
        <p:spPr>
          <a:xfrm>
            <a:off x="6019800" y="2590800"/>
            <a:ext cx="2895600" cy="646331"/>
          </a:xfrm>
          <a:prstGeom prst="rect">
            <a:avLst/>
          </a:prstGeom>
          <a:noFill/>
        </p:spPr>
        <p:txBody>
          <a:bodyPr wrap="square" rtlCol="0">
            <a:spAutoFit/>
          </a:bodyPr>
          <a:lstStyle/>
          <a:p>
            <a:r>
              <a:rPr lang="en-US" sz="1800" dirty="0" smtClean="0">
                <a:solidFill>
                  <a:schemeClr val="bg1"/>
                </a:solidFill>
                <a:latin typeface="Calibri" pitchFamily="34" charset="0"/>
                <a:cs typeface="Calibri" pitchFamily="34" charset="0"/>
              </a:rPr>
              <a:t>Breakdowns in technology can reduce supply.</a:t>
            </a:r>
            <a:endParaRPr lang="en-US" sz="1800" dirty="0">
              <a:solidFill>
                <a:schemeClr val="bg1"/>
              </a:solidFill>
              <a:latin typeface="Calibri" pitchFamily="34" charset="0"/>
              <a:cs typeface="Calibri" pitchFamily="34" charset="0"/>
            </a:endParaRPr>
          </a:p>
        </p:txBody>
      </p:sp>
      <p:sp>
        <p:nvSpPr>
          <p:cNvPr id="9" name="TextBox 8"/>
          <p:cNvSpPr txBox="1"/>
          <p:nvPr/>
        </p:nvSpPr>
        <p:spPr>
          <a:xfrm>
            <a:off x="2667000" y="3429000"/>
            <a:ext cx="3352800" cy="646331"/>
          </a:xfrm>
          <a:prstGeom prst="rect">
            <a:avLst/>
          </a:prstGeom>
          <a:noFill/>
        </p:spPr>
        <p:txBody>
          <a:bodyPr wrap="square" rtlCol="0">
            <a:spAutoFit/>
          </a:bodyPr>
          <a:lstStyle/>
          <a:p>
            <a:r>
              <a:rPr lang="en-US" sz="1800" dirty="0" smtClean="0">
                <a:solidFill>
                  <a:schemeClr val="bg1"/>
                </a:solidFill>
                <a:latin typeface="Calibri" pitchFamily="34" charset="0"/>
                <a:cs typeface="Calibri" pitchFamily="34" charset="0"/>
              </a:rPr>
              <a:t>Payments to farmers create incentive to continue to produce</a:t>
            </a:r>
            <a:endParaRPr lang="en-US" sz="1800" dirty="0">
              <a:solidFill>
                <a:schemeClr val="bg1"/>
              </a:solidFill>
              <a:latin typeface="Calibri" pitchFamily="34" charset="0"/>
              <a:cs typeface="Calibri" pitchFamily="34" charset="0"/>
            </a:endParaRPr>
          </a:p>
        </p:txBody>
      </p:sp>
      <p:sp>
        <p:nvSpPr>
          <p:cNvPr id="10" name="TextBox 9"/>
          <p:cNvSpPr txBox="1"/>
          <p:nvPr/>
        </p:nvSpPr>
        <p:spPr>
          <a:xfrm>
            <a:off x="6019800" y="3429000"/>
            <a:ext cx="3352800" cy="646331"/>
          </a:xfrm>
          <a:prstGeom prst="rect">
            <a:avLst/>
          </a:prstGeom>
          <a:noFill/>
        </p:spPr>
        <p:txBody>
          <a:bodyPr wrap="square" rtlCol="0">
            <a:spAutoFit/>
          </a:bodyPr>
          <a:lstStyle/>
          <a:p>
            <a:r>
              <a:rPr lang="en-US" sz="1800" dirty="0" smtClean="0">
                <a:solidFill>
                  <a:schemeClr val="bg1"/>
                </a:solidFill>
                <a:latin typeface="Calibri" pitchFamily="34" charset="0"/>
                <a:cs typeface="Calibri" pitchFamily="34" charset="0"/>
              </a:rPr>
              <a:t>Reduced incentives  when government removes subsidies</a:t>
            </a:r>
            <a:endParaRPr lang="en-US" sz="1800" dirty="0">
              <a:solidFill>
                <a:schemeClr val="bg1"/>
              </a:solidFill>
              <a:latin typeface="Calibri" pitchFamily="34" charset="0"/>
              <a:cs typeface="Calibri" pitchFamily="34" charset="0"/>
            </a:endParaRPr>
          </a:p>
        </p:txBody>
      </p:sp>
      <p:sp>
        <p:nvSpPr>
          <p:cNvPr id="11" name="TextBox 10"/>
          <p:cNvSpPr txBox="1"/>
          <p:nvPr/>
        </p:nvSpPr>
        <p:spPr>
          <a:xfrm>
            <a:off x="2667000" y="4191000"/>
            <a:ext cx="3352800" cy="646331"/>
          </a:xfrm>
          <a:prstGeom prst="rect">
            <a:avLst/>
          </a:prstGeom>
          <a:noFill/>
        </p:spPr>
        <p:txBody>
          <a:bodyPr wrap="square" rtlCol="0">
            <a:spAutoFit/>
          </a:bodyPr>
          <a:lstStyle/>
          <a:p>
            <a:r>
              <a:rPr lang="en-US" sz="1800" dirty="0" smtClean="0">
                <a:solidFill>
                  <a:schemeClr val="bg1"/>
                </a:solidFill>
                <a:latin typeface="Calibri" pitchFamily="34" charset="0"/>
                <a:cs typeface="Calibri" pitchFamily="34" charset="0"/>
              </a:rPr>
              <a:t>Excise taxes increases costs and reduces supply</a:t>
            </a:r>
            <a:endParaRPr lang="en-US" sz="1800" dirty="0">
              <a:solidFill>
                <a:schemeClr val="bg1"/>
              </a:solidFill>
              <a:latin typeface="Calibri" pitchFamily="34" charset="0"/>
              <a:cs typeface="Calibri" pitchFamily="34" charset="0"/>
            </a:endParaRPr>
          </a:p>
        </p:txBody>
      </p:sp>
      <p:sp>
        <p:nvSpPr>
          <p:cNvPr id="12" name="TextBox 11"/>
          <p:cNvSpPr txBox="1"/>
          <p:nvPr/>
        </p:nvSpPr>
        <p:spPr>
          <a:xfrm>
            <a:off x="6019800" y="4191000"/>
            <a:ext cx="3352800" cy="646331"/>
          </a:xfrm>
          <a:prstGeom prst="rect">
            <a:avLst/>
          </a:prstGeom>
          <a:noFill/>
        </p:spPr>
        <p:txBody>
          <a:bodyPr wrap="square" rtlCol="0">
            <a:spAutoFit/>
          </a:bodyPr>
          <a:lstStyle/>
          <a:p>
            <a:r>
              <a:rPr lang="en-US" sz="1800" dirty="0" smtClean="0">
                <a:solidFill>
                  <a:schemeClr val="bg1"/>
                </a:solidFill>
                <a:latin typeface="Calibri" pitchFamily="34" charset="0"/>
                <a:cs typeface="Calibri" pitchFamily="34" charset="0"/>
              </a:rPr>
              <a:t>Removal of taxes decreases costs and increases supply</a:t>
            </a:r>
            <a:endParaRPr lang="en-US" sz="1800" dirty="0">
              <a:solidFill>
                <a:schemeClr val="bg1"/>
              </a:solidFill>
              <a:latin typeface="Calibri" pitchFamily="34" charset="0"/>
              <a:cs typeface="Calibri" pitchFamily="34" charset="0"/>
            </a:endParaRPr>
          </a:p>
        </p:txBody>
      </p:sp>
      <p:sp>
        <p:nvSpPr>
          <p:cNvPr id="13" name="TextBox 12"/>
          <p:cNvSpPr txBox="1"/>
          <p:nvPr/>
        </p:nvSpPr>
        <p:spPr>
          <a:xfrm>
            <a:off x="2667000" y="4763869"/>
            <a:ext cx="3352800" cy="584775"/>
          </a:xfrm>
          <a:prstGeom prst="rect">
            <a:avLst/>
          </a:prstGeom>
          <a:noFill/>
        </p:spPr>
        <p:txBody>
          <a:bodyPr wrap="square" rtlCol="0">
            <a:spAutoFit/>
          </a:bodyPr>
          <a:lstStyle/>
          <a:p>
            <a:r>
              <a:rPr lang="en-US" sz="1600" dirty="0" smtClean="0">
                <a:solidFill>
                  <a:schemeClr val="bg1"/>
                </a:solidFill>
                <a:latin typeface="Calibri" pitchFamily="34" charset="0"/>
                <a:cs typeface="Calibri" pitchFamily="34" charset="0"/>
              </a:rPr>
              <a:t>Government intervention increases costs and reduces supply</a:t>
            </a:r>
            <a:endParaRPr lang="en-US" sz="1600" dirty="0">
              <a:solidFill>
                <a:schemeClr val="bg1"/>
              </a:solidFill>
              <a:latin typeface="Calibri" pitchFamily="34" charset="0"/>
              <a:cs typeface="Calibri" pitchFamily="34" charset="0"/>
            </a:endParaRPr>
          </a:p>
        </p:txBody>
      </p:sp>
      <p:sp>
        <p:nvSpPr>
          <p:cNvPr id="14" name="TextBox 13"/>
          <p:cNvSpPr txBox="1"/>
          <p:nvPr/>
        </p:nvSpPr>
        <p:spPr>
          <a:xfrm>
            <a:off x="6019800" y="4825425"/>
            <a:ext cx="3352800" cy="584775"/>
          </a:xfrm>
          <a:prstGeom prst="rect">
            <a:avLst/>
          </a:prstGeom>
          <a:noFill/>
        </p:spPr>
        <p:txBody>
          <a:bodyPr wrap="square" rtlCol="0">
            <a:spAutoFit/>
          </a:bodyPr>
          <a:lstStyle/>
          <a:p>
            <a:r>
              <a:rPr lang="en-US" sz="1600" dirty="0" smtClean="0">
                <a:solidFill>
                  <a:schemeClr val="bg1"/>
                </a:solidFill>
                <a:latin typeface="Calibri" pitchFamily="34" charset="0"/>
                <a:cs typeface="Calibri" pitchFamily="34" charset="0"/>
              </a:rPr>
              <a:t>Government deregulation decreases costs and increases supply</a:t>
            </a:r>
            <a:endParaRPr lang="en-US" sz="1600" dirty="0">
              <a:solidFill>
                <a:schemeClr val="bg1"/>
              </a:solidFill>
              <a:latin typeface="Calibri" pitchFamily="34" charset="0"/>
              <a:cs typeface="Calibri" pitchFamily="34"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5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500"/>
                                        <p:tgtEl>
                                          <p:spTgt spid="13"/>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fade">
                                      <p:cBhvr>
                                        <p:cTn id="5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8" grpId="0"/>
      <p:bldP spid="9" grpId="0"/>
      <p:bldP spid="10" grpId="0"/>
      <p:bldP spid="11" grpId="0"/>
      <p:bldP spid="12" grpId="0"/>
      <p:bldP spid="13" grpId="0"/>
      <p:bldP spid="14"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Freeform 92"/>
          <p:cNvSpPr>
            <a:spLocks/>
          </p:cNvSpPr>
          <p:nvPr/>
        </p:nvSpPr>
        <p:spPr bwMode="auto">
          <a:xfrm>
            <a:off x="5448300" y="4467225"/>
            <a:ext cx="3400425" cy="1028700"/>
          </a:xfrm>
          <a:custGeom>
            <a:avLst/>
            <a:gdLst>
              <a:gd name="T0" fmla="*/ 1371634 w 3400425"/>
              <a:gd name="T1" fmla="*/ 0 h 1028700"/>
              <a:gd name="T2" fmla="*/ 676275 w 3400425"/>
              <a:gd name="T3" fmla="*/ 542925 h 1028700"/>
              <a:gd name="T4" fmla="*/ 0 w 3400425"/>
              <a:gd name="T5" fmla="*/ 981075 h 1028700"/>
              <a:gd name="T6" fmla="*/ 0 w 3400425"/>
              <a:gd name="T7" fmla="*/ 1028700 h 1028700"/>
              <a:gd name="T8" fmla="*/ 3400425 w 3400425"/>
              <a:gd name="T9" fmla="*/ 1019175 h 1028700"/>
              <a:gd name="T10" fmla="*/ 2124075 w 3400425"/>
              <a:gd name="T11" fmla="*/ 523875 h 1028700"/>
              <a:gd name="T12" fmla="*/ 1371634 w 3400425"/>
              <a:gd name="T13" fmla="*/ 0 h 1028700"/>
              <a:gd name="T14" fmla="*/ 0 60000 65536"/>
              <a:gd name="T15" fmla="*/ 0 60000 65536"/>
              <a:gd name="T16" fmla="*/ 0 60000 65536"/>
              <a:gd name="T17" fmla="*/ 0 60000 65536"/>
              <a:gd name="T18" fmla="*/ 0 60000 65536"/>
              <a:gd name="T19" fmla="*/ 0 60000 65536"/>
              <a:gd name="T20" fmla="*/ 0 60000 65536"/>
              <a:gd name="T21" fmla="*/ 0 w 3400425"/>
              <a:gd name="T22" fmla="*/ 0 h 1028700"/>
              <a:gd name="T23" fmla="*/ 3400425 w 3400425"/>
              <a:gd name="T24" fmla="*/ 1028700 h 10287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400425" h="1028700">
                <a:moveTo>
                  <a:pt x="1371600" y="0"/>
                </a:moveTo>
                <a:lnTo>
                  <a:pt x="676275" y="542925"/>
                </a:lnTo>
                <a:lnTo>
                  <a:pt x="0" y="981075"/>
                </a:lnTo>
                <a:lnTo>
                  <a:pt x="0" y="1028700"/>
                </a:lnTo>
                <a:lnTo>
                  <a:pt x="3400425" y="1019175"/>
                </a:lnTo>
                <a:lnTo>
                  <a:pt x="2124075" y="523875"/>
                </a:lnTo>
                <a:lnTo>
                  <a:pt x="1371600" y="0"/>
                </a:lnTo>
                <a:close/>
              </a:path>
            </a:pathLst>
          </a:custGeom>
          <a:gradFill rotWithShape="0">
            <a:gsLst>
              <a:gs pos="0">
                <a:srgbClr val="5E9EFF"/>
              </a:gs>
              <a:gs pos="39999">
                <a:srgbClr val="85C2FF"/>
              </a:gs>
              <a:gs pos="70000">
                <a:srgbClr val="C4D6EB"/>
              </a:gs>
              <a:gs pos="100000">
                <a:srgbClr val="FFEBFA"/>
              </a:gs>
            </a:gsLst>
            <a:lin ang="16200000" scaled="1"/>
          </a:gradFill>
          <a:ln w="9525" algn="ctr">
            <a:solidFill>
              <a:schemeClr val="tx1"/>
            </a:solidFill>
            <a:round/>
            <a:headEnd/>
            <a:tailEnd/>
          </a:ln>
        </p:spPr>
        <p:txBody>
          <a:bodyPr wrap="none"/>
          <a:lstStyle/>
          <a:p>
            <a:endParaRPr lang="en-US"/>
          </a:p>
        </p:txBody>
      </p:sp>
      <p:cxnSp>
        <p:nvCxnSpPr>
          <p:cNvPr id="60419" name="Straight Connector 82"/>
          <p:cNvCxnSpPr>
            <a:cxnSpLocks noChangeShapeType="1"/>
          </p:cNvCxnSpPr>
          <p:nvPr/>
        </p:nvCxnSpPr>
        <p:spPr bwMode="auto">
          <a:xfrm>
            <a:off x="5410200" y="5486400"/>
            <a:ext cx="3429000" cy="0"/>
          </a:xfrm>
          <a:prstGeom prst="line">
            <a:avLst/>
          </a:prstGeom>
          <a:noFill/>
          <a:ln w="25400" algn="ctr">
            <a:solidFill>
              <a:schemeClr val="tx1"/>
            </a:solidFill>
            <a:round/>
            <a:headEnd/>
            <a:tailEnd/>
          </a:ln>
        </p:spPr>
      </p:cxnSp>
      <p:sp>
        <p:nvSpPr>
          <p:cNvPr id="60420" name="Freeform 68"/>
          <p:cNvSpPr>
            <a:spLocks/>
          </p:cNvSpPr>
          <p:nvPr/>
        </p:nvSpPr>
        <p:spPr bwMode="auto">
          <a:xfrm>
            <a:off x="5486400" y="2819400"/>
            <a:ext cx="2743200" cy="1600200"/>
          </a:xfrm>
          <a:custGeom>
            <a:avLst/>
            <a:gdLst>
              <a:gd name="T0" fmla="*/ 0 w 2724150"/>
              <a:gd name="T1" fmla="*/ 0 h 1590675"/>
              <a:gd name="T2" fmla="*/ 0 w 2724150"/>
              <a:gd name="T3" fmla="*/ 0 h 1590675"/>
              <a:gd name="T4" fmla="*/ 72432 w 2724150"/>
              <a:gd name="T5" fmla="*/ 93348 h 1590675"/>
              <a:gd name="T6" fmla="*/ 1038151 w 2724150"/>
              <a:gd name="T7" fmla="*/ 1271885 h 1590675"/>
              <a:gd name="T8" fmla="*/ 1690020 w 2724150"/>
              <a:gd name="T9" fmla="*/ 1948659 h 1590675"/>
              <a:gd name="T10" fmla="*/ 3452449 w 2724150"/>
              <a:gd name="T11" fmla="*/ 11668 h 1590675"/>
              <a:gd name="T12" fmla="*/ 0 w 2724150"/>
              <a:gd name="T13" fmla="*/ 0 h 1590675"/>
              <a:gd name="T14" fmla="*/ 0 60000 65536"/>
              <a:gd name="T15" fmla="*/ 0 60000 65536"/>
              <a:gd name="T16" fmla="*/ 0 60000 65536"/>
              <a:gd name="T17" fmla="*/ 0 60000 65536"/>
              <a:gd name="T18" fmla="*/ 0 60000 65536"/>
              <a:gd name="T19" fmla="*/ 0 60000 65536"/>
              <a:gd name="T20" fmla="*/ 0 60000 65536"/>
              <a:gd name="T21" fmla="*/ 0 w 2724150"/>
              <a:gd name="T22" fmla="*/ 0 h 1590675"/>
              <a:gd name="T23" fmla="*/ 2724150 w 2724150"/>
              <a:gd name="T24" fmla="*/ 1590675 h 159067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724150" h="1590675">
                <a:moveTo>
                  <a:pt x="0" y="0"/>
                </a:moveTo>
                <a:lnTo>
                  <a:pt x="0" y="0"/>
                </a:lnTo>
                <a:lnTo>
                  <a:pt x="57150" y="76200"/>
                </a:lnTo>
                <a:lnTo>
                  <a:pt x="819150" y="1038225"/>
                </a:lnTo>
                <a:lnTo>
                  <a:pt x="1333500" y="1590675"/>
                </a:lnTo>
                <a:lnTo>
                  <a:pt x="2724150" y="9525"/>
                </a:lnTo>
                <a:lnTo>
                  <a:pt x="0" y="0"/>
                </a:lnTo>
                <a:close/>
              </a:path>
            </a:pathLst>
          </a:custGeom>
          <a:gradFill rotWithShape="0">
            <a:gsLst>
              <a:gs pos="0">
                <a:srgbClr val="5E9EFF"/>
              </a:gs>
              <a:gs pos="39999">
                <a:srgbClr val="85C2FF"/>
              </a:gs>
              <a:gs pos="70000">
                <a:srgbClr val="C4D6EB"/>
              </a:gs>
              <a:gs pos="100000">
                <a:srgbClr val="FFEBFA"/>
              </a:gs>
            </a:gsLst>
            <a:lin ang="5400000"/>
          </a:gradFill>
          <a:ln w="9525" algn="ctr">
            <a:solidFill>
              <a:schemeClr val="tx1"/>
            </a:solidFill>
            <a:round/>
            <a:headEnd/>
            <a:tailEnd/>
          </a:ln>
        </p:spPr>
        <p:txBody>
          <a:bodyPr wrap="none"/>
          <a:lstStyle/>
          <a:p>
            <a:endParaRPr lang="en-US"/>
          </a:p>
        </p:txBody>
      </p:sp>
      <p:sp>
        <p:nvSpPr>
          <p:cNvPr id="60421" name="Freeform 73"/>
          <p:cNvSpPr>
            <a:spLocks/>
          </p:cNvSpPr>
          <p:nvPr/>
        </p:nvSpPr>
        <p:spPr bwMode="auto">
          <a:xfrm>
            <a:off x="5430838" y="2805113"/>
            <a:ext cx="2840037" cy="2646362"/>
          </a:xfrm>
          <a:custGeom>
            <a:avLst/>
            <a:gdLst>
              <a:gd name="T0" fmla="*/ 0 w 2840182"/>
              <a:gd name="T1" fmla="*/ 2650970 h 2646219"/>
              <a:gd name="T2" fmla="*/ 691572 w 2840182"/>
              <a:gd name="T3" fmla="*/ 2192913 h 2646219"/>
              <a:gd name="T4" fmla="*/ 1383111 w 2840182"/>
              <a:gd name="T5" fmla="*/ 1651662 h 2646219"/>
              <a:gd name="T6" fmla="*/ 1839552 w 2840182"/>
              <a:gd name="T7" fmla="*/ 1124233 h 2646219"/>
              <a:gd name="T8" fmla="*/ 2378957 w 2840182"/>
              <a:gd name="T9" fmla="*/ 513543 h 2646219"/>
              <a:gd name="T10" fmla="*/ 2835365 w 2840182"/>
              <a:gd name="T11" fmla="*/ 0 h 2646219"/>
              <a:gd name="T12" fmla="*/ 0 60000 65536"/>
              <a:gd name="T13" fmla="*/ 0 60000 65536"/>
              <a:gd name="T14" fmla="*/ 0 60000 65536"/>
              <a:gd name="T15" fmla="*/ 0 60000 65536"/>
              <a:gd name="T16" fmla="*/ 0 60000 65536"/>
              <a:gd name="T17" fmla="*/ 0 60000 65536"/>
              <a:gd name="T18" fmla="*/ 0 w 2840182"/>
              <a:gd name="T19" fmla="*/ 0 h 2646219"/>
              <a:gd name="T20" fmla="*/ 2840182 w 2840182"/>
              <a:gd name="T21" fmla="*/ 2646219 h 2646219"/>
            </a:gdLst>
            <a:ahLst/>
            <a:cxnLst>
              <a:cxn ang="T12">
                <a:pos x="T0" y="T1"/>
              </a:cxn>
              <a:cxn ang="T13">
                <a:pos x="T2" y="T3"/>
              </a:cxn>
              <a:cxn ang="T14">
                <a:pos x="T4" y="T5"/>
              </a:cxn>
              <a:cxn ang="T15">
                <a:pos x="T6" y="T7"/>
              </a:cxn>
              <a:cxn ang="T16">
                <a:pos x="T8" y="T9"/>
              </a:cxn>
              <a:cxn ang="T17">
                <a:pos x="T10" y="T11"/>
              </a:cxn>
            </a:cxnLst>
            <a:rect l="T18" t="T19" r="T20" b="T21"/>
            <a:pathLst>
              <a:path w="2840182" h="2646219">
                <a:moveTo>
                  <a:pt x="0" y="2646219"/>
                </a:moveTo>
                <a:lnTo>
                  <a:pt x="692727" y="2189019"/>
                </a:lnTo>
                <a:lnTo>
                  <a:pt x="1385454" y="1648691"/>
                </a:lnTo>
                <a:lnTo>
                  <a:pt x="1842654" y="1122219"/>
                </a:lnTo>
                <a:lnTo>
                  <a:pt x="2382982" y="512619"/>
                </a:lnTo>
                <a:lnTo>
                  <a:pt x="2840182" y="0"/>
                </a:lnTo>
              </a:path>
            </a:pathLst>
          </a:custGeom>
          <a:noFill/>
          <a:ln w="25400" algn="ctr">
            <a:solidFill>
              <a:srgbClr val="EE9012"/>
            </a:solidFill>
            <a:round/>
            <a:headEnd/>
            <a:tailEnd/>
          </a:ln>
        </p:spPr>
        <p:txBody>
          <a:bodyPr wrap="none"/>
          <a:lstStyle/>
          <a:p>
            <a:endParaRPr lang="en-US"/>
          </a:p>
        </p:txBody>
      </p:sp>
      <p:sp>
        <p:nvSpPr>
          <p:cNvPr id="60422" name="Freeform 72"/>
          <p:cNvSpPr>
            <a:spLocks/>
          </p:cNvSpPr>
          <p:nvPr/>
        </p:nvSpPr>
        <p:spPr bwMode="auto">
          <a:xfrm>
            <a:off x="5445125" y="2792413"/>
            <a:ext cx="3394075" cy="2693987"/>
          </a:xfrm>
          <a:custGeom>
            <a:avLst/>
            <a:gdLst>
              <a:gd name="T0" fmla="*/ 0 w 3269673"/>
              <a:gd name="T1" fmla="*/ 0 h 2646218"/>
              <a:gd name="T2" fmla="*/ 1430258 w 3269673"/>
              <a:gd name="T3" fmla="*/ 967542 h 2646218"/>
              <a:gd name="T4" fmla="*/ 2959144 w 3269673"/>
              <a:gd name="T5" fmla="*/ 1960539 h 2646218"/>
              <a:gd name="T6" fmla="*/ 4882586 w 3269673"/>
              <a:gd name="T7" fmla="*/ 3055369 h 2646218"/>
              <a:gd name="T8" fmla="*/ 7595111 w 3269673"/>
              <a:gd name="T9" fmla="*/ 4022898 h 2646218"/>
              <a:gd name="T10" fmla="*/ 11639229 w 3269673"/>
              <a:gd name="T11" fmla="*/ 4863116 h 2646218"/>
              <a:gd name="T12" fmla="*/ 11639229 w 3269673"/>
              <a:gd name="T13" fmla="*/ 4863116 h 2646218"/>
              <a:gd name="T14" fmla="*/ 11639229 w 3269673"/>
              <a:gd name="T15" fmla="*/ 4863116 h 2646218"/>
              <a:gd name="T16" fmla="*/ 0 60000 65536"/>
              <a:gd name="T17" fmla="*/ 0 60000 65536"/>
              <a:gd name="T18" fmla="*/ 0 60000 65536"/>
              <a:gd name="T19" fmla="*/ 0 60000 65536"/>
              <a:gd name="T20" fmla="*/ 0 60000 65536"/>
              <a:gd name="T21" fmla="*/ 0 60000 65536"/>
              <a:gd name="T22" fmla="*/ 0 60000 65536"/>
              <a:gd name="T23" fmla="*/ 0 60000 65536"/>
              <a:gd name="T24" fmla="*/ 0 w 3269673"/>
              <a:gd name="T25" fmla="*/ 0 h 2646218"/>
              <a:gd name="T26" fmla="*/ 3269673 w 3269673"/>
              <a:gd name="T27" fmla="*/ 2646218 h 264621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269673" h="2646218">
                <a:moveTo>
                  <a:pt x="0" y="0"/>
                </a:moveTo>
                <a:lnTo>
                  <a:pt x="401782" y="526473"/>
                </a:lnTo>
                <a:lnTo>
                  <a:pt x="831273" y="1066800"/>
                </a:lnTo>
                <a:lnTo>
                  <a:pt x="1371600" y="1662545"/>
                </a:lnTo>
                <a:lnTo>
                  <a:pt x="2133600" y="2189018"/>
                </a:lnTo>
                <a:lnTo>
                  <a:pt x="3269673" y="2646218"/>
                </a:lnTo>
              </a:path>
            </a:pathLst>
          </a:custGeom>
          <a:noFill/>
          <a:ln w="25400" algn="ctr">
            <a:solidFill>
              <a:srgbClr val="00B050"/>
            </a:solidFill>
            <a:round/>
            <a:headEnd/>
            <a:tailEnd/>
          </a:ln>
        </p:spPr>
        <p:txBody>
          <a:bodyPr wrap="none"/>
          <a:lstStyle/>
          <a:p>
            <a:endParaRPr lang="en-US"/>
          </a:p>
        </p:txBody>
      </p:sp>
      <p:sp>
        <p:nvSpPr>
          <p:cNvPr id="60423" name="Rectangle 2"/>
          <p:cNvSpPr>
            <a:spLocks noGrp="1" noChangeArrowheads="1"/>
          </p:cNvSpPr>
          <p:nvPr>
            <p:ph type="title"/>
          </p:nvPr>
        </p:nvSpPr>
        <p:spPr>
          <a:xfrm>
            <a:off x="1447800" y="1143000"/>
            <a:ext cx="7543800" cy="1143000"/>
          </a:xfrm>
        </p:spPr>
        <p:txBody>
          <a:bodyPr/>
          <a:lstStyle/>
          <a:p>
            <a:pPr algn="l" eaLnBrk="1" hangingPunct="1">
              <a:buFontTx/>
              <a:buChar char="•"/>
            </a:pPr>
            <a:r>
              <a:rPr lang="en-US" sz="2000" dirty="0" smtClean="0">
                <a:solidFill>
                  <a:schemeClr val="tx1"/>
                </a:solidFill>
                <a:latin typeface="Arial" pitchFamily="34" charset="0"/>
                <a:cs typeface="Arial" pitchFamily="34" charset="0"/>
              </a:rPr>
              <a:t> Plot the schedule below</a:t>
            </a:r>
          </a:p>
        </p:txBody>
      </p:sp>
      <p:graphicFrame>
        <p:nvGraphicFramePr>
          <p:cNvPr id="79947" name="Group 75"/>
          <p:cNvGraphicFramePr>
            <a:graphicFrameLocks noGrp="1"/>
          </p:cNvGraphicFramePr>
          <p:nvPr/>
        </p:nvGraphicFramePr>
        <p:xfrm>
          <a:off x="152400" y="2586038"/>
          <a:ext cx="2057400" cy="3052766"/>
        </p:xfrm>
        <a:graphic>
          <a:graphicData uri="http://schemas.openxmlformats.org/drawingml/2006/table">
            <a:tbl>
              <a:tblPr/>
              <a:tblGrid>
                <a:gridCol w="1028700">
                  <a:extLst>
                    <a:ext uri="{9D8B030D-6E8A-4147-A177-3AD203B41FA5}">
                      <a16:colId xmlns:a16="http://schemas.microsoft.com/office/drawing/2014/main" val="20000"/>
                    </a:ext>
                  </a:extLst>
                </a:gridCol>
                <a:gridCol w="1028700">
                  <a:extLst>
                    <a:ext uri="{9D8B030D-6E8A-4147-A177-3AD203B41FA5}">
                      <a16:colId xmlns:a16="http://schemas.microsoft.com/office/drawing/2014/main" val="20001"/>
                    </a:ext>
                  </a:extLst>
                </a:gridCol>
              </a:tblGrid>
              <a:tr h="528638">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0" i="0" u="none" strike="noStrike" cap="none" normalizeH="0" baseline="0" dirty="0" smtClean="0">
                          <a:ln>
                            <a:noFill/>
                          </a:ln>
                          <a:solidFill>
                            <a:srgbClr val="000000"/>
                          </a:solidFill>
                          <a:effectLst/>
                          <a:latin typeface="Times New Roman" pitchFamily="18" charset="0"/>
                        </a:rPr>
                        <a:t>Price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0" i="0" u="none" strike="noStrike" cap="none" normalizeH="0" baseline="0" dirty="0" smtClean="0">
                          <a:ln>
                            <a:noFill/>
                          </a:ln>
                          <a:solidFill>
                            <a:srgbClr val="000000"/>
                          </a:solidFill>
                          <a:effectLst/>
                          <a:latin typeface="Times New Roman" pitchFamily="18" charset="0"/>
                        </a:rPr>
                        <a:t>QD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420688">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0" i="0" u="none" strike="noStrike" cap="none" normalizeH="0" baseline="0" dirty="0" smtClean="0">
                          <a:ln>
                            <a:noFill/>
                          </a:ln>
                          <a:solidFill>
                            <a:srgbClr val="000000"/>
                          </a:solidFill>
                          <a:effectLst/>
                          <a:latin typeface="Times New Roman" pitchFamily="18" charset="0"/>
                        </a:rPr>
                        <a:t>$30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0" i="0" u="none" strike="noStrike" cap="none" normalizeH="0" baseline="0" dirty="0" smtClean="0">
                          <a:ln>
                            <a:noFill/>
                          </a:ln>
                          <a:solidFill>
                            <a:srgbClr val="000000"/>
                          </a:solidFill>
                          <a:effectLst/>
                          <a:latin typeface="Times New Roman" pitchFamily="18" charset="0"/>
                        </a:rPr>
                        <a:t>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420688">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0" i="0" u="none" strike="noStrike" cap="none" normalizeH="0" baseline="0" dirty="0" smtClean="0">
                          <a:ln>
                            <a:noFill/>
                          </a:ln>
                          <a:solidFill>
                            <a:srgbClr val="000000"/>
                          </a:solidFill>
                          <a:effectLst/>
                          <a:latin typeface="Times New Roman" pitchFamily="18" charset="0"/>
                        </a:rPr>
                        <a:t>25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0" i="0" u="none" strike="noStrike" cap="none" normalizeH="0" baseline="0" dirty="0" smtClean="0">
                          <a:ln>
                            <a:noFill/>
                          </a:ln>
                          <a:solidFill>
                            <a:srgbClr val="000000"/>
                          </a:solidFill>
                          <a:effectLst/>
                          <a:latin typeface="Times New Roman" pitchFamily="18" charset="0"/>
                        </a:rPr>
                        <a:t>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420688">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0" i="0" u="none" strike="noStrike" cap="none" normalizeH="0" baseline="0" dirty="0" smtClean="0">
                          <a:ln>
                            <a:noFill/>
                          </a:ln>
                          <a:solidFill>
                            <a:srgbClr val="000000"/>
                          </a:solidFill>
                          <a:effectLst/>
                          <a:latin typeface="Times New Roman" pitchFamily="18" charset="0"/>
                        </a:rPr>
                        <a:t>20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0" i="0" u="none" strike="noStrike" cap="none" normalizeH="0" baseline="0" dirty="0" smtClean="0">
                          <a:ln>
                            <a:noFill/>
                          </a:ln>
                          <a:solidFill>
                            <a:srgbClr val="000000"/>
                          </a:solidFill>
                          <a:effectLst/>
                          <a:latin typeface="Times New Roman" pitchFamily="18" charset="0"/>
                        </a:rPr>
                        <a:t>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420688">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0" i="0" u="none" strike="noStrike" cap="none" normalizeH="0" baseline="0" dirty="0" smtClean="0">
                          <a:ln>
                            <a:noFill/>
                          </a:ln>
                          <a:solidFill>
                            <a:srgbClr val="000000"/>
                          </a:solidFill>
                          <a:effectLst/>
                          <a:latin typeface="Times New Roman" pitchFamily="18" charset="0"/>
                        </a:rPr>
                        <a:t>15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0" i="0" u="none" strike="noStrike" cap="none" normalizeH="0" baseline="0" dirty="0" smtClean="0">
                          <a:ln>
                            <a:noFill/>
                          </a:ln>
                          <a:solidFill>
                            <a:srgbClr val="000000"/>
                          </a:solidFill>
                          <a:effectLst/>
                          <a:latin typeface="Times New Roman" pitchFamily="18" charset="0"/>
                        </a:rPr>
                        <a:t>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420688">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0" i="0" u="none" strike="noStrike" cap="none" normalizeH="0" baseline="0" dirty="0" smtClean="0">
                          <a:ln>
                            <a:noFill/>
                          </a:ln>
                          <a:solidFill>
                            <a:srgbClr val="000000"/>
                          </a:solidFill>
                          <a:effectLst/>
                          <a:latin typeface="Times New Roman" pitchFamily="18" charset="0"/>
                        </a:rPr>
                        <a:t>10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0" i="0" u="none" strike="noStrike" cap="none" normalizeH="0" baseline="0" dirty="0" smtClean="0">
                          <a:ln>
                            <a:noFill/>
                          </a:ln>
                          <a:solidFill>
                            <a:srgbClr val="000000"/>
                          </a:solidFill>
                          <a:effectLst/>
                          <a:latin typeface="Times New Roman" pitchFamily="18" charset="0"/>
                        </a:rPr>
                        <a:t>10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r h="420688">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0" i="0" u="none" strike="noStrike" cap="none" normalizeH="0" baseline="0" dirty="0" smtClean="0">
                          <a:ln>
                            <a:noFill/>
                          </a:ln>
                          <a:solidFill>
                            <a:srgbClr val="000000"/>
                          </a:solidFill>
                          <a:effectLst/>
                          <a:latin typeface="Times New Roman" pitchFamily="18" charset="0"/>
                        </a:rPr>
                        <a:t>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0" i="0" u="none" strike="noStrike" cap="none" normalizeH="0" baseline="0" dirty="0" smtClean="0">
                          <a:ln>
                            <a:noFill/>
                          </a:ln>
                          <a:solidFill>
                            <a:srgbClr val="000000"/>
                          </a:solidFill>
                          <a:effectLst/>
                          <a:latin typeface="Times New Roman" pitchFamily="18" charset="0"/>
                        </a:rPr>
                        <a:t>15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6"/>
                  </a:ext>
                </a:extLst>
              </a:tr>
            </a:tbl>
          </a:graphicData>
        </a:graphic>
      </p:graphicFrame>
      <p:graphicFrame>
        <p:nvGraphicFramePr>
          <p:cNvPr id="79953" name="Group 81"/>
          <p:cNvGraphicFramePr>
            <a:graphicFrameLocks noGrp="1"/>
          </p:cNvGraphicFramePr>
          <p:nvPr/>
        </p:nvGraphicFramePr>
        <p:xfrm>
          <a:off x="2209800" y="2586038"/>
          <a:ext cx="1219200" cy="3052766"/>
        </p:xfrm>
        <a:graphic>
          <a:graphicData uri="http://schemas.openxmlformats.org/drawingml/2006/table">
            <a:tbl>
              <a:tblPr/>
              <a:tblGrid>
                <a:gridCol w="1219200">
                  <a:extLst>
                    <a:ext uri="{9D8B030D-6E8A-4147-A177-3AD203B41FA5}">
                      <a16:colId xmlns:a16="http://schemas.microsoft.com/office/drawing/2014/main" val="20000"/>
                    </a:ext>
                  </a:extLst>
                </a:gridCol>
              </a:tblGrid>
              <a:tr h="528638">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dirty="0" smtClean="0">
                          <a:ln>
                            <a:noFill/>
                          </a:ln>
                          <a:solidFill>
                            <a:srgbClr val="000000"/>
                          </a:solidFill>
                          <a:effectLst/>
                          <a:latin typeface="Times New Roman" pitchFamily="18" charset="0"/>
                        </a:rPr>
                        <a:t>QS</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20688">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0" i="0" u="none" strike="noStrike" cap="none" normalizeH="0" baseline="0" dirty="0" smtClean="0">
                          <a:ln>
                            <a:noFill/>
                          </a:ln>
                          <a:solidFill>
                            <a:srgbClr val="000000"/>
                          </a:solidFill>
                          <a:effectLst/>
                          <a:latin typeface="Times New Roman" pitchFamily="18" charset="0"/>
                        </a:rPr>
                        <a:t>13</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20688">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0" i="0" u="none" strike="noStrike" cap="none" normalizeH="0" baseline="0" dirty="0" smtClean="0">
                          <a:ln>
                            <a:noFill/>
                          </a:ln>
                          <a:solidFill>
                            <a:srgbClr val="000000"/>
                          </a:solidFill>
                          <a:effectLst/>
                          <a:latin typeface="Times New Roman" pitchFamily="18" charset="0"/>
                        </a:rPr>
                        <a:t>11</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20688">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0" i="0" u="none" strike="noStrike" cap="none" normalizeH="0" baseline="0" dirty="0" smtClean="0">
                          <a:ln>
                            <a:noFill/>
                          </a:ln>
                          <a:solidFill>
                            <a:srgbClr val="000000"/>
                          </a:solidFill>
                          <a:effectLst/>
                          <a:latin typeface="Times New Roman" pitchFamily="18" charset="0"/>
                        </a:rPr>
                        <a:t>9</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20688">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0" i="0" u="none" strike="noStrike" cap="none" normalizeH="0" baseline="0" dirty="0" smtClean="0">
                          <a:ln>
                            <a:noFill/>
                          </a:ln>
                          <a:solidFill>
                            <a:srgbClr val="000000"/>
                          </a:solidFill>
                          <a:effectLst/>
                          <a:latin typeface="Times New Roman" pitchFamily="18" charset="0"/>
                        </a:rPr>
                        <a:t>6</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20688">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0" i="0" u="none" strike="noStrike" cap="none" normalizeH="0" baseline="0" dirty="0" smtClean="0">
                          <a:ln>
                            <a:noFill/>
                          </a:ln>
                          <a:solidFill>
                            <a:srgbClr val="000000"/>
                          </a:solidFill>
                          <a:effectLst/>
                          <a:latin typeface="Times New Roman" pitchFamily="18" charset="0"/>
                        </a:rPr>
                        <a:t>3</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20688">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0" i="0" u="none" strike="noStrike" cap="none" normalizeH="0" baseline="0" dirty="0" smtClean="0">
                          <a:ln>
                            <a:noFill/>
                          </a:ln>
                          <a:solidFill>
                            <a:srgbClr val="000000"/>
                          </a:solidFill>
                          <a:effectLst/>
                          <a:latin typeface="Times New Roman" pitchFamily="18" charset="0"/>
                        </a:rPr>
                        <a:t>0</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grpSp>
        <p:nvGrpSpPr>
          <p:cNvPr id="60468" name="Group 50"/>
          <p:cNvGrpSpPr>
            <a:grpSpLocks/>
          </p:cNvGrpSpPr>
          <p:nvPr/>
        </p:nvGrpSpPr>
        <p:grpSpPr bwMode="auto">
          <a:xfrm>
            <a:off x="4770438" y="2138311"/>
            <a:ext cx="4275137" cy="4340560"/>
            <a:chOff x="2458" y="1224"/>
            <a:chExt cx="3045" cy="2931"/>
          </a:xfrm>
        </p:grpSpPr>
        <p:sp>
          <p:nvSpPr>
            <p:cNvPr id="60516" name="Rectangle 51"/>
            <p:cNvSpPr>
              <a:spLocks noChangeArrowheads="1"/>
            </p:cNvSpPr>
            <p:nvPr/>
          </p:nvSpPr>
          <p:spPr bwMode="auto">
            <a:xfrm>
              <a:off x="3055" y="1271"/>
              <a:ext cx="335" cy="156"/>
            </a:xfrm>
            <a:prstGeom prst="rect">
              <a:avLst/>
            </a:prstGeom>
            <a:noFill/>
            <a:ln w="9525">
              <a:noFill/>
              <a:miter lim="800000"/>
              <a:headEnd/>
              <a:tailEnd/>
            </a:ln>
          </p:spPr>
          <p:txBody>
            <a:bodyPr wrap="none" lIns="0" tIns="0" rIns="0" bIns="0">
              <a:spAutoFit/>
            </a:bodyPr>
            <a:lstStyle/>
            <a:p>
              <a:pPr defTabSz="514350" eaLnBrk="0" hangingPunct="0"/>
              <a:r>
                <a:rPr lang="en-AU" sz="1500" b="1" dirty="0" smtClean="0">
                  <a:solidFill>
                    <a:srgbClr val="000000"/>
                  </a:solidFill>
                  <a:latin typeface="Arial" pitchFamily="34" charset="0"/>
                </a:rPr>
                <a:t>Price</a:t>
              </a:r>
              <a:endParaRPr lang="en-AU" sz="1500" b="1" dirty="0">
                <a:solidFill>
                  <a:srgbClr val="000000"/>
                </a:solidFill>
                <a:latin typeface="Arial" pitchFamily="34" charset="0"/>
              </a:endParaRPr>
            </a:p>
          </p:txBody>
        </p:sp>
        <p:sp>
          <p:nvSpPr>
            <p:cNvPr id="60517" name="Rectangle 53"/>
            <p:cNvSpPr>
              <a:spLocks noChangeArrowheads="1"/>
            </p:cNvSpPr>
            <p:nvPr/>
          </p:nvSpPr>
          <p:spPr bwMode="auto">
            <a:xfrm>
              <a:off x="3115" y="1485"/>
              <a:ext cx="0" cy="144"/>
            </a:xfrm>
            <a:prstGeom prst="rect">
              <a:avLst/>
            </a:prstGeom>
            <a:noFill/>
            <a:ln w="9525">
              <a:noFill/>
              <a:miter lim="800000"/>
              <a:headEnd/>
              <a:tailEnd/>
            </a:ln>
          </p:spPr>
          <p:txBody>
            <a:bodyPr wrap="none" lIns="0" tIns="0" rIns="0" bIns="0">
              <a:spAutoFit/>
            </a:bodyPr>
            <a:lstStyle/>
            <a:p>
              <a:pPr defTabSz="514350" eaLnBrk="0" hangingPunct="0"/>
              <a:endParaRPr lang="en-AU" sz="1500" b="1">
                <a:solidFill>
                  <a:srgbClr val="000000"/>
                </a:solidFill>
                <a:latin typeface="Arial" pitchFamily="34" charset="0"/>
              </a:endParaRPr>
            </a:p>
          </p:txBody>
        </p:sp>
        <p:sp>
          <p:nvSpPr>
            <p:cNvPr id="60518" name="Rectangle 54"/>
            <p:cNvSpPr>
              <a:spLocks noChangeArrowheads="1"/>
            </p:cNvSpPr>
            <p:nvPr/>
          </p:nvSpPr>
          <p:spPr bwMode="auto">
            <a:xfrm>
              <a:off x="2458" y="2711"/>
              <a:ext cx="344" cy="156"/>
            </a:xfrm>
            <a:prstGeom prst="rect">
              <a:avLst/>
            </a:prstGeom>
            <a:noFill/>
            <a:ln w="9525">
              <a:noFill/>
              <a:miter lim="800000"/>
              <a:headEnd/>
              <a:tailEnd/>
            </a:ln>
          </p:spPr>
          <p:txBody>
            <a:bodyPr wrap="none" lIns="0" tIns="0" rIns="0" bIns="0">
              <a:spAutoFit/>
            </a:bodyPr>
            <a:lstStyle/>
            <a:p>
              <a:pPr defTabSz="514350" eaLnBrk="0" hangingPunct="0"/>
              <a:r>
                <a:rPr lang="en-AU" sz="1500" b="1">
                  <a:solidFill>
                    <a:srgbClr val="000000"/>
                  </a:solidFill>
                  <a:latin typeface="Arial" pitchFamily="34" charset="0"/>
                </a:rPr>
                <a:t>15.00</a:t>
              </a:r>
            </a:p>
          </p:txBody>
        </p:sp>
        <p:sp>
          <p:nvSpPr>
            <p:cNvPr id="60519" name="Rectangle 55"/>
            <p:cNvSpPr>
              <a:spLocks noChangeArrowheads="1"/>
            </p:cNvSpPr>
            <p:nvPr/>
          </p:nvSpPr>
          <p:spPr bwMode="auto">
            <a:xfrm>
              <a:off x="2458" y="2351"/>
              <a:ext cx="344" cy="156"/>
            </a:xfrm>
            <a:prstGeom prst="rect">
              <a:avLst/>
            </a:prstGeom>
            <a:noFill/>
            <a:ln w="9525">
              <a:noFill/>
              <a:miter lim="800000"/>
              <a:headEnd/>
              <a:tailEnd/>
            </a:ln>
          </p:spPr>
          <p:txBody>
            <a:bodyPr wrap="none" lIns="0" tIns="0" rIns="0" bIns="0">
              <a:spAutoFit/>
            </a:bodyPr>
            <a:lstStyle/>
            <a:p>
              <a:pPr defTabSz="514350" eaLnBrk="0" hangingPunct="0"/>
              <a:r>
                <a:rPr lang="en-AU" sz="1500" b="1">
                  <a:solidFill>
                    <a:srgbClr val="000000"/>
                  </a:solidFill>
                  <a:latin typeface="Arial" pitchFamily="34" charset="0"/>
                </a:rPr>
                <a:t>20.00</a:t>
              </a:r>
            </a:p>
          </p:txBody>
        </p:sp>
        <p:sp>
          <p:nvSpPr>
            <p:cNvPr id="60520" name="Rectangle 56"/>
            <p:cNvSpPr>
              <a:spLocks noChangeArrowheads="1"/>
            </p:cNvSpPr>
            <p:nvPr/>
          </p:nvSpPr>
          <p:spPr bwMode="auto">
            <a:xfrm>
              <a:off x="2458" y="1941"/>
              <a:ext cx="344" cy="156"/>
            </a:xfrm>
            <a:prstGeom prst="rect">
              <a:avLst/>
            </a:prstGeom>
            <a:noFill/>
            <a:ln w="9525">
              <a:noFill/>
              <a:miter lim="800000"/>
              <a:headEnd/>
              <a:tailEnd/>
            </a:ln>
          </p:spPr>
          <p:txBody>
            <a:bodyPr wrap="none" lIns="0" tIns="0" rIns="0" bIns="0">
              <a:spAutoFit/>
            </a:bodyPr>
            <a:lstStyle/>
            <a:p>
              <a:pPr defTabSz="514350" eaLnBrk="0" hangingPunct="0"/>
              <a:r>
                <a:rPr lang="en-AU" sz="1500" b="1">
                  <a:solidFill>
                    <a:srgbClr val="000000"/>
                  </a:solidFill>
                  <a:latin typeface="Arial" pitchFamily="34" charset="0"/>
                </a:rPr>
                <a:t>25.00</a:t>
              </a:r>
            </a:p>
          </p:txBody>
        </p:sp>
        <p:sp>
          <p:nvSpPr>
            <p:cNvPr id="60521" name="Rectangle 58"/>
            <p:cNvSpPr>
              <a:spLocks noChangeArrowheads="1"/>
            </p:cNvSpPr>
            <p:nvPr/>
          </p:nvSpPr>
          <p:spPr bwMode="auto">
            <a:xfrm>
              <a:off x="2458" y="3022"/>
              <a:ext cx="344" cy="156"/>
            </a:xfrm>
            <a:prstGeom prst="rect">
              <a:avLst/>
            </a:prstGeom>
            <a:noFill/>
            <a:ln w="9525">
              <a:noFill/>
              <a:miter lim="800000"/>
              <a:headEnd/>
              <a:tailEnd/>
            </a:ln>
          </p:spPr>
          <p:txBody>
            <a:bodyPr wrap="none" lIns="0" tIns="0" rIns="0" bIns="0">
              <a:spAutoFit/>
            </a:bodyPr>
            <a:lstStyle/>
            <a:p>
              <a:pPr defTabSz="514350" eaLnBrk="0" hangingPunct="0"/>
              <a:r>
                <a:rPr lang="en-AU" sz="1500" b="1">
                  <a:solidFill>
                    <a:srgbClr val="000000"/>
                  </a:solidFill>
                  <a:latin typeface="Arial" pitchFamily="34" charset="0"/>
                </a:rPr>
                <a:t>10.00</a:t>
              </a:r>
            </a:p>
          </p:txBody>
        </p:sp>
        <p:sp>
          <p:nvSpPr>
            <p:cNvPr id="60522" name="Rectangle 59"/>
            <p:cNvSpPr>
              <a:spLocks noChangeArrowheads="1"/>
            </p:cNvSpPr>
            <p:nvPr/>
          </p:nvSpPr>
          <p:spPr bwMode="auto">
            <a:xfrm>
              <a:off x="2458" y="3362"/>
              <a:ext cx="267" cy="156"/>
            </a:xfrm>
            <a:prstGeom prst="rect">
              <a:avLst/>
            </a:prstGeom>
            <a:noFill/>
            <a:ln w="9525">
              <a:noFill/>
              <a:miter lim="800000"/>
              <a:headEnd/>
              <a:tailEnd/>
            </a:ln>
          </p:spPr>
          <p:txBody>
            <a:bodyPr wrap="none" lIns="0" tIns="0" rIns="0" bIns="0">
              <a:spAutoFit/>
            </a:bodyPr>
            <a:lstStyle/>
            <a:p>
              <a:pPr defTabSz="514350" eaLnBrk="0" hangingPunct="0"/>
              <a:r>
                <a:rPr lang="en-AU" sz="1500" b="1">
                  <a:solidFill>
                    <a:srgbClr val="000000"/>
                  </a:solidFill>
                  <a:latin typeface="Arial" pitchFamily="34" charset="0"/>
                </a:rPr>
                <a:t>5.00</a:t>
              </a:r>
            </a:p>
          </p:txBody>
        </p:sp>
        <p:sp>
          <p:nvSpPr>
            <p:cNvPr id="60523" name="Rectangle 60"/>
            <p:cNvSpPr>
              <a:spLocks noChangeArrowheads="1"/>
            </p:cNvSpPr>
            <p:nvPr/>
          </p:nvSpPr>
          <p:spPr bwMode="auto">
            <a:xfrm>
              <a:off x="2861" y="3804"/>
              <a:ext cx="67" cy="144"/>
            </a:xfrm>
            <a:prstGeom prst="rect">
              <a:avLst/>
            </a:prstGeom>
            <a:noFill/>
            <a:ln w="9525">
              <a:noFill/>
              <a:miter lim="800000"/>
              <a:headEnd/>
              <a:tailEnd/>
            </a:ln>
          </p:spPr>
          <p:txBody>
            <a:bodyPr wrap="none" lIns="0" tIns="0" rIns="0" bIns="0">
              <a:spAutoFit/>
            </a:bodyPr>
            <a:lstStyle/>
            <a:p>
              <a:pPr defTabSz="514350" eaLnBrk="0" hangingPunct="0"/>
              <a:r>
                <a:rPr lang="en-AU" sz="1500" b="1">
                  <a:solidFill>
                    <a:srgbClr val="000000"/>
                  </a:solidFill>
                  <a:latin typeface="Arial" pitchFamily="34" charset="0"/>
                </a:rPr>
                <a:t>0</a:t>
              </a:r>
            </a:p>
          </p:txBody>
        </p:sp>
        <p:sp>
          <p:nvSpPr>
            <p:cNvPr id="60524" name="Rectangle 61"/>
            <p:cNvSpPr>
              <a:spLocks noChangeArrowheads="1"/>
            </p:cNvSpPr>
            <p:nvPr/>
          </p:nvSpPr>
          <p:spPr bwMode="auto">
            <a:xfrm>
              <a:off x="2961" y="3804"/>
              <a:ext cx="2542" cy="156"/>
            </a:xfrm>
            <a:prstGeom prst="rect">
              <a:avLst/>
            </a:prstGeom>
            <a:noFill/>
            <a:ln w="9525">
              <a:noFill/>
              <a:miter lim="800000"/>
              <a:headEnd/>
              <a:tailEnd/>
            </a:ln>
          </p:spPr>
          <p:txBody>
            <a:bodyPr wrap="none" lIns="0" tIns="0" rIns="0" bIns="0">
              <a:spAutoFit/>
            </a:bodyPr>
            <a:lstStyle/>
            <a:p>
              <a:pPr defTabSz="514350" eaLnBrk="0" hangingPunct="0"/>
              <a:r>
                <a:rPr lang="en-AU" sz="1500" b="1">
                  <a:solidFill>
                    <a:srgbClr val="000000"/>
                  </a:solidFill>
                  <a:latin typeface="Arial" pitchFamily="34" charset="0"/>
                </a:rPr>
                <a:t>  1   2  3  4  5  6  7  8  9 10 11 12 13 14 15</a:t>
              </a:r>
            </a:p>
          </p:txBody>
        </p:sp>
        <p:sp>
          <p:nvSpPr>
            <p:cNvPr id="60525" name="Line 73"/>
            <p:cNvSpPr>
              <a:spLocks noChangeShapeType="1"/>
            </p:cNvSpPr>
            <p:nvPr/>
          </p:nvSpPr>
          <p:spPr bwMode="auto">
            <a:xfrm>
              <a:off x="2846" y="2043"/>
              <a:ext cx="58" cy="1"/>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60526" name="Line 75"/>
            <p:cNvSpPr>
              <a:spLocks noChangeShapeType="1"/>
            </p:cNvSpPr>
            <p:nvPr/>
          </p:nvSpPr>
          <p:spPr bwMode="auto">
            <a:xfrm>
              <a:off x="2846" y="2404"/>
              <a:ext cx="58" cy="0"/>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60527" name="Line 76"/>
            <p:cNvSpPr>
              <a:spLocks noChangeShapeType="1"/>
            </p:cNvSpPr>
            <p:nvPr/>
          </p:nvSpPr>
          <p:spPr bwMode="auto">
            <a:xfrm>
              <a:off x="2846" y="2763"/>
              <a:ext cx="58" cy="1"/>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60528" name="Line 77"/>
            <p:cNvSpPr>
              <a:spLocks noChangeShapeType="1"/>
            </p:cNvSpPr>
            <p:nvPr/>
          </p:nvSpPr>
          <p:spPr bwMode="auto">
            <a:xfrm>
              <a:off x="2846" y="3124"/>
              <a:ext cx="58" cy="1"/>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60529" name="Line 78"/>
            <p:cNvSpPr>
              <a:spLocks noChangeShapeType="1"/>
            </p:cNvSpPr>
            <p:nvPr/>
          </p:nvSpPr>
          <p:spPr bwMode="auto">
            <a:xfrm>
              <a:off x="2846" y="3440"/>
              <a:ext cx="58" cy="1"/>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60530" name="Line 79"/>
            <p:cNvSpPr>
              <a:spLocks noChangeShapeType="1"/>
            </p:cNvSpPr>
            <p:nvPr/>
          </p:nvSpPr>
          <p:spPr bwMode="auto">
            <a:xfrm>
              <a:off x="3061" y="3730"/>
              <a:ext cx="1" cy="64"/>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60531" name="Line 80"/>
            <p:cNvSpPr>
              <a:spLocks noChangeShapeType="1"/>
            </p:cNvSpPr>
            <p:nvPr/>
          </p:nvSpPr>
          <p:spPr bwMode="auto">
            <a:xfrm>
              <a:off x="3238" y="3730"/>
              <a:ext cx="1" cy="64"/>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60532" name="Line 81"/>
            <p:cNvSpPr>
              <a:spLocks noChangeShapeType="1"/>
            </p:cNvSpPr>
            <p:nvPr/>
          </p:nvSpPr>
          <p:spPr bwMode="auto">
            <a:xfrm>
              <a:off x="3410" y="3730"/>
              <a:ext cx="0" cy="64"/>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60533" name="Line 82"/>
            <p:cNvSpPr>
              <a:spLocks noChangeShapeType="1"/>
            </p:cNvSpPr>
            <p:nvPr/>
          </p:nvSpPr>
          <p:spPr bwMode="auto">
            <a:xfrm>
              <a:off x="3565" y="3730"/>
              <a:ext cx="0" cy="64"/>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60534" name="Line 83"/>
            <p:cNvSpPr>
              <a:spLocks noChangeShapeType="1"/>
            </p:cNvSpPr>
            <p:nvPr/>
          </p:nvSpPr>
          <p:spPr bwMode="auto">
            <a:xfrm>
              <a:off x="3727" y="3730"/>
              <a:ext cx="1" cy="64"/>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60535" name="Line 84"/>
            <p:cNvSpPr>
              <a:spLocks noChangeShapeType="1"/>
            </p:cNvSpPr>
            <p:nvPr/>
          </p:nvSpPr>
          <p:spPr bwMode="auto">
            <a:xfrm>
              <a:off x="4053" y="3730"/>
              <a:ext cx="0" cy="64"/>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60536" name="Line 85"/>
            <p:cNvSpPr>
              <a:spLocks noChangeShapeType="1"/>
            </p:cNvSpPr>
            <p:nvPr/>
          </p:nvSpPr>
          <p:spPr bwMode="auto">
            <a:xfrm>
              <a:off x="4215" y="3730"/>
              <a:ext cx="1" cy="64"/>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60537" name="Line 86"/>
            <p:cNvSpPr>
              <a:spLocks noChangeShapeType="1"/>
            </p:cNvSpPr>
            <p:nvPr/>
          </p:nvSpPr>
          <p:spPr bwMode="auto">
            <a:xfrm>
              <a:off x="5030" y="3730"/>
              <a:ext cx="1" cy="64"/>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60538" name="Line 87"/>
            <p:cNvSpPr>
              <a:spLocks noChangeShapeType="1"/>
            </p:cNvSpPr>
            <p:nvPr/>
          </p:nvSpPr>
          <p:spPr bwMode="auto">
            <a:xfrm>
              <a:off x="4378" y="3730"/>
              <a:ext cx="1" cy="64"/>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60539" name="Line 88"/>
            <p:cNvSpPr>
              <a:spLocks noChangeShapeType="1"/>
            </p:cNvSpPr>
            <p:nvPr/>
          </p:nvSpPr>
          <p:spPr bwMode="auto">
            <a:xfrm>
              <a:off x="4541" y="3730"/>
              <a:ext cx="1" cy="64"/>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60540" name="Line 89"/>
            <p:cNvSpPr>
              <a:spLocks noChangeShapeType="1"/>
            </p:cNvSpPr>
            <p:nvPr/>
          </p:nvSpPr>
          <p:spPr bwMode="auto">
            <a:xfrm>
              <a:off x="4704" y="3730"/>
              <a:ext cx="1" cy="64"/>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60541" name="Rectangle 90"/>
            <p:cNvSpPr>
              <a:spLocks noChangeArrowheads="1"/>
            </p:cNvSpPr>
            <p:nvPr/>
          </p:nvSpPr>
          <p:spPr bwMode="auto">
            <a:xfrm>
              <a:off x="4868" y="3999"/>
              <a:ext cx="556" cy="156"/>
            </a:xfrm>
            <a:prstGeom prst="rect">
              <a:avLst/>
            </a:prstGeom>
            <a:noFill/>
            <a:ln w="9525">
              <a:noFill/>
              <a:miter lim="800000"/>
              <a:headEnd/>
              <a:tailEnd/>
            </a:ln>
          </p:spPr>
          <p:txBody>
            <a:bodyPr wrap="none" lIns="0" tIns="0" rIns="0" bIns="0">
              <a:spAutoFit/>
            </a:bodyPr>
            <a:lstStyle/>
            <a:p>
              <a:pPr defTabSz="514350" eaLnBrk="0" hangingPunct="0"/>
              <a:r>
                <a:rPr lang="en-AU" sz="1500" b="1" dirty="0" smtClean="0">
                  <a:solidFill>
                    <a:srgbClr val="000000"/>
                  </a:solidFill>
                  <a:latin typeface="Arial" pitchFamily="34" charset="0"/>
                </a:rPr>
                <a:t>Quantity</a:t>
              </a:r>
              <a:endParaRPr lang="en-AU" sz="1500" b="1" dirty="0">
                <a:solidFill>
                  <a:srgbClr val="000000"/>
                </a:solidFill>
                <a:latin typeface="Arial" pitchFamily="34" charset="0"/>
              </a:endParaRPr>
            </a:p>
          </p:txBody>
        </p:sp>
        <p:sp>
          <p:nvSpPr>
            <p:cNvPr id="60542" name="Line 104"/>
            <p:cNvSpPr>
              <a:spLocks noChangeShapeType="1"/>
            </p:cNvSpPr>
            <p:nvPr/>
          </p:nvSpPr>
          <p:spPr bwMode="auto">
            <a:xfrm>
              <a:off x="4867" y="3730"/>
              <a:ext cx="1" cy="64"/>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60543" name="Freeform 105"/>
            <p:cNvSpPr>
              <a:spLocks/>
            </p:cNvSpPr>
            <p:nvPr/>
          </p:nvSpPr>
          <p:spPr bwMode="auto">
            <a:xfrm>
              <a:off x="2913" y="1224"/>
              <a:ext cx="2498" cy="2571"/>
            </a:xfrm>
            <a:custGeom>
              <a:avLst/>
              <a:gdLst>
                <a:gd name="T0" fmla="*/ 0 w 2621"/>
                <a:gd name="T1" fmla="*/ 0 h 2571"/>
                <a:gd name="T2" fmla="*/ 0 w 2621"/>
                <a:gd name="T3" fmla="*/ 2570 h 2571"/>
                <a:gd name="T4" fmla="*/ 144 w 2621"/>
                <a:gd name="T5" fmla="*/ 2570 h 2571"/>
                <a:gd name="T6" fmla="*/ 0 60000 65536"/>
                <a:gd name="T7" fmla="*/ 0 60000 65536"/>
                <a:gd name="T8" fmla="*/ 0 60000 65536"/>
                <a:gd name="T9" fmla="*/ 0 w 2621"/>
                <a:gd name="T10" fmla="*/ 0 h 2571"/>
                <a:gd name="T11" fmla="*/ 2621 w 2621"/>
                <a:gd name="T12" fmla="*/ 2571 h 2571"/>
              </a:gdLst>
              <a:ahLst/>
              <a:cxnLst>
                <a:cxn ang="T6">
                  <a:pos x="T0" y="T1"/>
                </a:cxn>
                <a:cxn ang="T7">
                  <a:pos x="T2" y="T3"/>
                </a:cxn>
                <a:cxn ang="T8">
                  <a:pos x="T4" y="T5"/>
                </a:cxn>
              </a:cxnLst>
              <a:rect l="T9" t="T10" r="T11" b="T12"/>
              <a:pathLst>
                <a:path w="2621" h="2571">
                  <a:moveTo>
                    <a:pt x="0" y="0"/>
                  </a:moveTo>
                  <a:lnTo>
                    <a:pt x="0" y="2570"/>
                  </a:lnTo>
                  <a:lnTo>
                    <a:pt x="2620" y="2570"/>
                  </a:lnTo>
                </a:path>
              </a:pathLst>
            </a:custGeom>
            <a:noFill/>
            <a:ln w="12700" cap="rnd">
              <a:solidFill>
                <a:srgbClr val="000000"/>
              </a:solidFill>
              <a:round/>
              <a:headEnd type="none" w="sm" len="sm"/>
              <a:tailEnd type="none" w="sm" len="sm"/>
            </a:ln>
          </p:spPr>
          <p:txBody>
            <a:bodyPr/>
            <a:lstStyle/>
            <a:p>
              <a:endParaRPr lang="en-US"/>
            </a:p>
          </p:txBody>
        </p:sp>
      </p:grpSp>
      <p:sp>
        <p:nvSpPr>
          <p:cNvPr id="60469" name="Freeform 95"/>
          <p:cNvSpPr>
            <a:spLocks/>
          </p:cNvSpPr>
          <p:nvPr/>
        </p:nvSpPr>
        <p:spPr bwMode="auto">
          <a:xfrm>
            <a:off x="6329363" y="3878263"/>
            <a:ext cx="71437" cy="84137"/>
          </a:xfrm>
          <a:custGeom>
            <a:avLst/>
            <a:gdLst>
              <a:gd name="T0" fmla="*/ 2147483647 w 51"/>
              <a:gd name="T1" fmla="*/ 2147483647 h 57"/>
              <a:gd name="T2" fmla="*/ 2147483647 w 51"/>
              <a:gd name="T3" fmla="*/ 2147483647 h 57"/>
              <a:gd name="T4" fmla="*/ 2147483647 w 51"/>
              <a:gd name="T5" fmla="*/ 2147483647 h 57"/>
              <a:gd name="T6" fmla="*/ 2147483647 w 51"/>
              <a:gd name="T7" fmla="*/ 2147483647 h 57"/>
              <a:gd name="T8" fmla="*/ 2147483647 w 51"/>
              <a:gd name="T9" fmla="*/ 2147483647 h 57"/>
              <a:gd name="T10" fmla="*/ 2147483647 w 51"/>
              <a:gd name="T11" fmla="*/ 0 h 57"/>
              <a:gd name="T12" fmla="*/ 2147483647 w 51"/>
              <a:gd name="T13" fmla="*/ 0 h 57"/>
              <a:gd name="T14" fmla="*/ 2147483647 w 51"/>
              <a:gd name="T15" fmla="*/ 0 h 57"/>
              <a:gd name="T16" fmla="*/ 0 w 51"/>
              <a:gd name="T17" fmla="*/ 2147483647 h 57"/>
              <a:gd name="T18" fmla="*/ 0 w 51"/>
              <a:gd name="T19" fmla="*/ 2147483647 h 57"/>
              <a:gd name="T20" fmla="*/ 0 w 51"/>
              <a:gd name="T21" fmla="*/ 2147483647 h 57"/>
              <a:gd name="T22" fmla="*/ 2147483647 w 51"/>
              <a:gd name="T23" fmla="*/ 2147483647 h 57"/>
              <a:gd name="T24" fmla="*/ 2147483647 w 51"/>
              <a:gd name="T25" fmla="*/ 2147483647 h 5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1"/>
              <a:gd name="T40" fmla="*/ 0 h 57"/>
              <a:gd name="T41" fmla="*/ 51 w 51"/>
              <a:gd name="T42" fmla="*/ 57 h 5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1" h="57">
                <a:moveTo>
                  <a:pt x="20" y="56"/>
                </a:moveTo>
                <a:lnTo>
                  <a:pt x="40" y="45"/>
                </a:lnTo>
                <a:lnTo>
                  <a:pt x="40" y="33"/>
                </a:lnTo>
                <a:lnTo>
                  <a:pt x="50" y="23"/>
                </a:lnTo>
                <a:lnTo>
                  <a:pt x="40" y="11"/>
                </a:lnTo>
                <a:lnTo>
                  <a:pt x="40" y="0"/>
                </a:lnTo>
                <a:lnTo>
                  <a:pt x="20" y="0"/>
                </a:lnTo>
                <a:lnTo>
                  <a:pt x="10" y="0"/>
                </a:lnTo>
                <a:lnTo>
                  <a:pt x="0" y="11"/>
                </a:lnTo>
                <a:lnTo>
                  <a:pt x="0" y="23"/>
                </a:lnTo>
                <a:lnTo>
                  <a:pt x="0" y="33"/>
                </a:lnTo>
                <a:lnTo>
                  <a:pt x="10" y="45"/>
                </a:lnTo>
                <a:lnTo>
                  <a:pt x="20" y="56"/>
                </a:lnTo>
              </a:path>
            </a:pathLst>
          </a:custGeom>
          <a:solidFill>
            <a:srgbClr val="000000"/>
          </a:solidFill>
          <a:ln w="9525" cap="rnd">
            <a:noFill/>
            <a:round/>
            <a:headEnd type="none" w="sm" len="sm"/>
            <a:tailEnd type="none" w="sm" len="sm"/>
          </a:ln>
        </p:spPr>
        <p:txBody>
          <a:bodyPr/>
          <a:lstStyle/>
          <a:p>
            <a:endParaRPr lang="en-US"/>
          </a:p>
        </p:txBody>
      </p:sp>
      <p:sp>
        <p:nvSpPr>
          <p:cNvPr id="60470" name="Freeform 96"/>
          <p:cNvSpPr>
            <a:spLocks/>
          </p:cNvSpPr>
          <p:nvPr/>
        </p:nvSpPr>
        <p:spPr bwMode="auto">
          <a:xfrm>
            <a:off x="7548563" y="4953000"/>
            <a:ext cx="71437" cy="84138"/>
          </a:xfrm>
          <a:custGeom>
            <a:avLst/>
            <a:gdLst>
              <a:gd name="T0" fmla="*/ 2147483647 w 51"/>
              <a:gd name="T1" fmla="*/ 2147483647 h 57"/>
              <a:gd name="T2" fmla="*/ 2147483647 w 51"/>
              <a:gd name="T3" fmla="*/ 2147483647 h 57"/>
              <a:gd name="T4" fmla="*/ 2147483647 w 51"/>
              <a:gd name="T5" fmla="*/ 2147483647 h 57"/>
              <a:gd name="T6" fmla="*/ 2147483647 w 51"/>
              <a:gd name="T7" fmla="*/ 2147483647 h 57"/>
              <a:gd name="T8" fmla="*/ 2147483647 w 51"/>
              <a:gd name="T9" fmla="*/ 2147483647 h 57"/>
              <a:gd name="T10" fmla="*/ 2147483647 w 51"/>
              <a:gd name="T11" fmla="*/ 0 h 57"/>
              <a:gd name="T12" fmla="*/ 2147483647 w 51"/>
              <a:gd name="T13" fmla="*/ 0 h 57"/>
              <a:gd name="T14" fmla="*/ 2147483647 w 51"/>
              <a:gd name="T15" fmla="*/ 0 h 57"/>
              <a:gd name="T16" fmla="*/ 0 w 51"/>
              <a:gd name="T17" fmla="*/ 2147483647 h 57"/>
              <a:gd name="T18" fmla="*/ 0 w 51"/>
              <a:gd name="T19" fmla="*/ 2147483647 h 57"/>
              <a:gd name="T20" fmla="*/ 0 w 51"/>
              <a:gd name="T21" fmla="*/ 2147483647 h 57"/>
              <a:gd name="T22" fmla="*/ 2147483647 w 51"/>
              <a:gd name="T23" fmla="*/ 2147483647 h 57"/>
              <a:gd name="T24" fmla="*/ 2147483647 w 51"/>
              <a:gd name="T25" fmla="*/ 2147483647 h 5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1"/>
              <a:gd name="T40" fmla="*/ 0 h 57"/>
              <a:gd name="T41" fmla="*/ 51 w 51"/>
              <a:gd name="T42" fmla="*/ 57 h 5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1" h="57">
                <a:moveTo>
                  <a:pt x="30" y="56"/>
                </a:moveTo>
                <a:lnTo>
                  <a:pt x="40" y="56"/>
                </a:lnTo>
                <a:lnTo>
                  <a:pt x="50" y="45"/>
                </a:lnTo>
                <a:lnTo>
                  <a:pt x="50" y="23"/>
                </a:lnTo>
                <a:lnTo>
                  <a:pt x="50" y="11"/>
                </a:lnTo>
                <a:lnTo>
                  <a:pt x="40" y="0"/>
                </a:lnTo>
                <a:lnTo>
                  <a:pt x="30" y="0"/>
                </a:lnTo>
                <a:lnTo>
                  <a:pt x="10" y="0"/>
                </a:lnTo>
                <a:lnTo>
                  <a:pt x="0" y="11"/>
                </a:lnTo>
                <a:lnTo>
                  <a:pt x="0" y="23"/>
                </a:lnTo>
                <a:lnTo>
                  <a:pt x="0" y="45"/>
                </a:lnTo>
                <a:lnTo>
                  <a:pt x="10" y="56"/>
                </a:lnTo>
                <a:lnTo>
                  <a:pt x="30" y="56"/>
                </a:lnTo>
              </a:path>
            </a:pathLst>
          </a:custGeom>
          <a:solidFill>
            <a:srgbClr val="000000"/>
          </a:solidFill>
          <a:ln w="9525" cap="rnd">
            <a:noFill/>
            <a:round/>
            <a:headEnd type="none" w="sm" len="sm"/>
            <a:tailEnd type="none" w="sm" len="sm"/>
          </a:ln>
        </p:spPr>
        <p:txBody>
          <a:bodyPr/>
          <a:lstStyle/>
          <a:p>
            <a:endParaRPr lang="en-US"/>
          </a:p>
        </p:txBody>
      </p:sp>
      <p:sp>
        <p:nvSpPr>
          <p:cNvPr id="60471" name="Freeform 97"/>
          <p:cNvSpPr>
            <a:spLocks/>
          </p:cNvSpPr>
          <p:nvPr/>
        </p:nvSpPr>
        <p:spPr bwMode="auto">
          <a:xfrm>
            <a:off x="5416550" y="5410200"/>
            <a:ext cx="69850" cy="82550"/>
          </a:xfrm>
          <a:custGeom>
            <a:avLst/>
            <a:gdLst>
              <a:gd name="T0" fmla="*/ 2147483647 w 50"/>
              <a:gd name="T1" fmla="*/ 2147483647 h 56"/>
              <a:gd name="T2" fmla="*/ 2147483647 w 50"/>
              <a:gd name="T3" fmla="*/ 2147483647 h 56"/>
              <a:gd name="T4" fmla="*/ 2147483647 w 50"/>
              <a:gd name="T5" fmla="*/ 2147483647 h 56"/>
              <a:gd name="T6" fmla="*/ 2147483647 w 50"/>
              <a:gd name="T7" fmla="*/ 2147483647 h 56"/>
              <a:gd name="T8" fmla="*/ 2147483647 w 50"/>
              <a:gd name="T9" fmla="*/ 2147483647 h 56"/>
              <a:gd name="T10" fmla="*/ 2147483647 w 50"/>
              <a:gd name="T11" fmla="*/ 0 h 56"/>
              <a:gd name="T12" fmla="*/ 2147483647 w 50"/>
              <a:gd name="T13" fmla="*/ 0 h 56"/>
              <a:gd name="T14" fmla="*/ 2147483647 w 50"/>
              <a:gd name="T15" fmla="*/ 0 h 56"/>
              <a:gd name="T16" fmla="*/ 0 w 50"/>
              <a:gd name="T17" fmla="*/ 2147483647 h 56"/>
              <a:gd name="T18" fmla="*/ 0 w 50"/>
              <a:gd name="T19" fmla="*/ 2147483647 h 56"/>
              <a:gd name="T20" fmla="*/ 0 w 50"/>
              <a:gd name="T21" fmla="*/ 2147483647 h 56"/>
              <a:gd name="T22" fmla="*/ 2147483647 w 50"/>
              <a:gd name="T23" fmla="*/ 2147483647 h 56"/>
              <a:gd name="T24" fmla="*/ 2147483647 w 50"/>
              <a:gd name="T25" fmla="*/ 2147483647 h 5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0"/>
              <a:gd name="T40" fmla="*/ 0 h 56"/>
              <a:gd name="T41" fmla="*/ 50 w 50"/>
              <a:gd name="T42" fmla="*/ 56 h 5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0" h="56">
                <a:moveTo>
                  <a:pt x="20" y="55"/>
                </a:moveTo>
                <a:lnTo>
                  <a:pt x="29" y="55"/>
                </a:lnTo>
                <a:lnTo>
                  <a:pt x="39" y="44"/>
                </a:lnTo>
                <a:lnTo>
                  <a:pt x="49" y="33"/>
                </a:lnTo>
                <a:lnTo>
                  <a:pt x="39" y="11"/>
                </a:lnTo>
                <a:lnTo>
                  <a:pt x="29" y="0"/>
                </a:lnTo>
                <a:lnTo>
                  <a:pt x="20" y="0"/>
                </a:lnTo>
                <a:lnTo>
                  <a:pt x="10" y="0"/>
                </a:lnTo>
                <a:lnTo>
                  <a:pt x="0" y="11"/>
                </a:lnTo>
                <a:lnTo>
                  <a:pt x="0" y="33"/>
                </a:lnTo>
                <a:lnTo>
                  <a:pt x="0" y="44"/>
                </a:lnTo>
                <a:lnTo>
                  <a:pt x="10" y="55"/>
                </a:lnTo>
                <a:lnTo>
                  <a:pt x="20" y="55"/>
                </a:lnTo>
              </a:path>
            </a:pathLst>
          </a:custGeom>
          <a:solidFill>
            <a:srgbClr val="000000"/>
          </a:solidFill>
          <a:ln w="9525" cap="rnd">
            <a:noFill/>
            <a:round/>
            <a:headEnd type="none" w="sm" len="sm"/>
            <a:tailEnd type="none" w="sm" len="sm"/>
          </a:ln>
        </p:spPr>
        <p:txBody>
          <a:bodyPr/>
          <a:lstStyle/>
          <a:p>
            <a:endParaRPr lang="en-US"/>
          </a:p>
        </p:txBody>
      </p:sp>
      <p:sp>
        <p:nvSpPr>
          <p:cNvPr id="60472" name="Freeform 98"/>
          <p:cNvSpPr>
            <a:spLocks/>
          </p:cNvSpPr>
          <p:nvPr/>
        </p:nvSpPr>
        <p:spPr bwMode="auto">
          <a:xfrm>
            <a:off x="6786563" y="4419600"/>
            <a:ext cx="71437" cy="84138"/>
          </a:xfrm>
          <a:custGeom>
            <a:avLst/>
            <a:gdLst>
              <a:gd name="T0" fmla="*/ 2147483647 w 51"/>
              <a:gd name="T1" fmla="*/ 2147483647 h 57"/>
              <a:gd name="T2" fmla="*/ 2147483647 w 51"/>
              <a:gd name="T3" fmla="*/ 2147483647 h 57"/>
              <a:gd name="T4" fmla="*/ 2147483647 w 51"/>
              <a:gd name="T5" fmla="*/ 2147483647 h 57"/>
              <a:gd name="T6" fmla="*/ 2147483647 w 51"/>
              <a:gd name="T7" fmla="*/ 2147483647 h 57"/>
              <a:gd name="T8" fmla="*/ 2147483647 w 51"/>
              <a:gd name="T9" fmla="*/ 2147483647 h 57"/>
              <a:gd name="T10" fmla="*/ 2147483647 w 51"/>
              <a:gd name="T11" fmla="*/ 0 h 57"/>
              <a:gd name="T12" fmla="*/ 2147483647 w 51"/>
              <a:gd name="T13" fmla="*/ 0 h 57"/>
              <a:gd name="T14" fmla="*/ 2147483647 w 51"/>
              <a:gd name="T15" fmla="*/ 0 h 57"/>
              <a:gd name="T16" fmla="*/ 2147483647 w 51"/>
              <a:gd name="T17" fmla="*/ 2147483647 h 57"/>
              <a:gd name="T18" fmla="*/ 0 w 51"/>
              <a:gd name="T19" fmla="*/ 2147483647 h 57"/>
              <a:gd name="T20" fmla="*/ 2147483647 w 51"/>
              <a:gd name="T21" fmla="*/ 2147483647 h 57"/>
              <a:gd name="T22" fmla="*/ 2147483647 w 51"/>
              <a:gd name="T23" fmla="*/ 2147483647 h 57"/>
              <a:gd name="T24" fmla="*/ 2147483647 w 51"/>
              <a:gd name="T25" fmla="*/ 2147483647 h 5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1"/>
              <a:gd name="T40" fmla="*/ 0 h 57"/>
              <a:gd name="T41" fmla="*/ 51 w 51"/>
              <a:gd name="T42" fmla="*/ 57 h 5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1" h="57">
                <a:moveTo>
                  <a:pt x="30" y="56"/>
                </a:moveTo>
                <a:lnTo>
                  <a:pt x="40" y="45"/>
                </a:lnTo>
                <a:lnTo>
                  <a:pt x="50" y="45"/>
                </a:lnTo>
                <a:lnTo>
                  <a:pt x="50" y="23"/>
                </a:lnTo>
                <a:lnTo>
                  <a:pt x="50" y="11"/>
                </a:lnTo>
                <a:lnTo>
                  <a:pt x="40" y="0"/>
                </a:lnTo>
                <a:lnTo>
                  <a:pt x="30" y="0"/>
                </a:lnTo>
                <a:lnTo>
                  <a:pt x="20" y="0"/>
                </a:lnTo>
                <a:lnTo>
                  <a:pt x="10" y="11"/>
                </a:lnTo>
                <a:lnTo>
                  <a:pt x="0" y="23"/>
                </a:lnTo>
                <a:lnTo>
                  <a:pt x="10" y="45"/>
                </a:lnTo>
                <a:lnTo>
                  <a:pt x="20" y="45"/>
                </a:lnTo>
                <a:lnTo>
                  <a:pt x="30" y="56"/>
                </a:lnTo>
              </a:path>
            </a:pathLst>
          </a:custGeom>
          <a:solidFill>
            <a:srgbClr val="000000"/>
          </a:solidFill>
          <a:ln w="9525" cap="rnd">
            <a:noFill/>
            <a:round/>
            <a:headEnd type="none" w="sm" len="sm"/>
            <a:tailEnd type="none" w="sm" len="sm"/>
          </a:ln>
        </p:spPr>
        <p:txBody>
          <a:bodyPr/>
          <a:lstStyle/>
          <a:p>
            <a:endParaRPr lang="en-US"/>
          </a:p>
        </p:txBody>
      </p:sp>
      <p:sp>
        <p:nvSpPr>
          <p:cNvPr id="60473" name="Freeform 106"/>
          <p:cNvSpPr>
            <a:spLocks/>
          </p:cNvSpPr>
          <p:nvPr/>
        </p:nvSpPr>
        <p:spPr bwMode="auto">
          <a:xfrm>
            <a:off x="8839200" y="5478463"/>
            <a:ext cx="69850" cy="84137"/>
          </a:xfrm>
          <a:custGeom>
            <a:avLst/>
            <a:gdLst>
              <a:gd name="T0" fmla="*/ 2147483647 w 50"/>
              <a:gd name="T1" fmla="*/ 2147483647 h 57"/>
              <a:gd name="T2" fmla="*/ 2147483647 w 50"/>
              <a:gd name="T3" fmla="*/ 2147483647 h 57"/>
              <a:gd name="T4" fmla="*/ 2147483647 w 50"/>
              <a:gd name="T5" fmla="*/ 2147483647 h 57"/>
              <a:gd name="T6" fmla="*/ 2147483647 w 50"/>
              <a:gd name="T7" fmla="*/ 2147483647 h 57"/>
              <a:gd name="T8" fmla="*/ 2147483647 w 50"/>
              <a:gd name="T9" fmla="*/ 2147483647 h 57"/>
              <a:gd name="T10" fmla="*/ 2147483647 w 50"/>
              <a:gd name="T11" fmla="*/ 0 h 57"/>
              <a:gd name="T12" fmla="*/ 2147483647 w 50"/>
              <a:gd name="T13" fmla="*/ 0 h 57"/>
              <a:gd name="T14" fmla="*/ 2147483647 w 50"/>
              <a:gd name="T15" fmla="*/ 0 h 57"/>
              <a:gd name="T16" fmla="*/ 2147483647 w 50"/>
              <a:gd name="T17" fmla="*/ 2147483647 h 57"/>
              <a:gd name="T18" fmla="*/ 0 w 50"/>
              <a:gd name="T19" fmla="*/ 2147483647 h 57"/>
              <a:gd name="T20" fmla="*/ 2147483647 w 50"/>
              <a:gd name="T21" fmla="*/ 2147483647 h 57"/>
              <a:gd name="T22" fmla="*/ 2147483647 w 50"/>
              <a:gd name="T23" fmla="*/ 2147483647 h 5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0"/>
              <a:gd name="T37" fmla="*/ 0 h 57"/>
              <a:gd name="T38" fmla="*/ 50 w 50"/>
              <a:gd name="T39" fmla="*/ 57 h 5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0" h="57">
                <a:moveTo>
                  <a:pt x="29" y="56"/>
                </a:moveTo>
                <a:lnTo>
                  <a:pt x="39" y="45"/>
                </a:lnTo>
                <a:lnTo>
                  <a:pt x="49" y="45"/>
                </a:lnTo>
                <a:lnTo>
                  <a:pt x="49" y="23"/>
                </a:lnTo>
                <a:lnTo>
                  <a:pt x="49" y="11"/>
                </a:lnTo>
                <a:lnTo>
                  <a:pt x="39" y="0"/>
                </a:lnTo>
                <a:lnTo>
                  <a:pt x="29" y="0"/>
                </a:lnTo>
                <a:lnTo>
                  <a:pt x="10" y="0"/>
                </a:lnTo>
                <a:lnTo>
                  <a:pt x="10" y="11"/>
                </a:lnTo>
                <a:lnTo>
                  <a:pt x="0" y="23"/>
                </a:lnTo>
                <a:lnTo>
                  <a:pt x="10" y="45"/>
                </a:lnTo>
                <a:lnTo>
                  <a:pt x="29" y="56"/>
                </a:lnTo>
              </a:path>
            </a:pathLst>
          </a:custGeom>
          <a:solidFill>
            <a:srgbClr val="000000"/>
          </a:solidFill>
          <a:ln w="9525" cap="rnd">
            <a:noFill/>
            <a:round/>
            <a:headEnd type="none" w="sm" len="sm"/>
            <a:tailEnd type="none" w="sm" len="sm"/>
          </a:ln>
        </p:spPr>
        <p:txBody>
          <a:bodyPr/>
          <a:lstStyle/>
          <a:p>
            <a:endParaRPr lang="en-US"/>
          </a:p>
        </p:txBody>
      </p:sp>
      <p:sp>
        <p:nvSpPr>
          <p:cNvPr id="60474" name="Freeform 93"/>
          <p:cNvSpPr>
            <a:spLocks/>
          </p:cNvSpPr>
          <p:nvPr/>
        </p:nvSpPr>
        <p:spPr bwMode="auto">
          <a:xfrm>
            <a:off x="5799138" y="3276600"/>
            <a:ext cx="68262" cy="84138"/>
          </a:xfrm>
          <a:custGeom>
            <a:avLst/>
            <a:gdLst>
              <a:gd name="T0" fmla="*/ 2147483647 w 49"/>
              <a:gd name="T1" fmla="*/ 2147483647 h 57"/>
              <a:gd name="T2" fmla="*/ 2147483647 w 49"/>
              <a:gd name="T3" fmla="*/ 2147483647 h 57"/>
              <a:gd name="T4" fmla="*/ 2147483647 w 49"/>
              <a:gd name="T5" fmla="*/ 2147483647 h 57"/>
              <a:gd name="T6" fmla="*/ 2147483647 w 49"/>
              <a:gd name="T7" fmla="*/ 2147483647 h 57"/>
              <a:gd name="T8" fmla="*/ 2147483647 w 49"/>
              <a:gd name="T9" fmla="*/ 2147483647 h 57"/>
              <a:gd name="T10" fmla="*/ 2147483647 w 49"/>
              <a:gd name="T11" fmla="*/ 2147483647 h 57"/>
              <a:gd name="T12" fmla="*/ 2147483647 w 49"/>
              <a:gd name="T13" fmla="*/ 0 h 57"/>
              <a:gd name="T14" fmla="*/ 2147483647 w 49"/>
              <a:gd name="T15" fmla="*/ 2147483647 h 57"/>
              <a:gd name="T16" fmla="*/ 2147483647 w 49"/>
              <a:gd name="T17" fmla="*/ 2147483647 h 57"/>
              <a:gd name="T18" fmla="*/ 0 w 49"/>
              <a:gd name="T19" fmla="*/ 2147483647 h 57"/>
              <a:gd name="T20" fmla="*/ 2147483647 w 49"/>
              <a:gd name="T21" fmla="*/ 2147483647 h 57"/>
              <a:gd name="T22" fmla="*/ 2147483647 w 49"/>
              <a:gd name="T23" fmla="*/ 2147483647 h 57"/>
              <a:gd name="T24" fmla="*/ 2147483647 w 49"/>
              <a:gd name="T25" fmla="*/ 2147483647 h 5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9"/>
              <a:gd name="T40" fmla="*/ 0 h 57"/>
              <a:gd name="T41" fmla="*/ 49 w 49"/>
              <a:gd name="T42" fmla="*/ 57 h 5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9" h="57">
                <a:moveTo>
                  <a:pt x="29" y="56"/>
                </a:moveTo>
                <a:lnTo>
                  <a:pt x="38" y="56"/>
                </a:lnTo>
                <a:lnTo>
                  <a:pt x="48" y="45"/>
                </a:lnTo>
                <a:lnTo>
                  <a:pt x="48" y="33"/>
                </a:lnTo>
                <a:lnTo>
                  <a:pt x="48" y="23"/>
                </a:lnTo>
                <a:lnTo>
                  <a:pt x="38" y="11"/>
                </a:lnTo>
                <a:lnTo>
                  <a:pt x="29" y="0"/>
                </a:lnTo>
                <a:lnTo>
                  <a:pt x="10" y="11"/>
                </a:lnTo>
                <a:lnTo>
                  <a:pt x="10" y="23"/>
                </a:lnTo>
                <a:lnTo>
                  <a:pt x="0" y="33"/>
                </a:lnTo>
                <a:lnTo>
                  <a:pt x="10" y="45"/>
                </a:lnTo>
                <a:lnTo>
                  <a:pt x="10" y="56"/>
                </a:lnTo>
                <a:lnTo>
                  <a:pt x="29" y="56"/>
                </a:lnTo>
              </a:path>
            </a:pathLst>
          </a:custGeom>
          <a:solidFill>
            <a:srgbClr val="000000"/>
          </a:solidFill>
          <a:ln w="9525" cap="rnd">
            <a:noFill/>
            <a:round/>
            <a:headEnd type="none" w="sm" len="sm"/>
            <a:tailEnd type="none" w="sm" len="sm"/>
          </a:ln>
        </p:spPr>
        <p:txBody>
          <a:bodyPr/>
          <a:lstStyle/>
          <a:p>
            <a:endParaRPr lang="en-US"/>
          </a:p>
        </p:txBody>
      </p:sp>
      <p:sp>
        <p:nvSpPr>
          <p:cNvPr id="60475" name="Freeform 93"/>
          <p:cNvSpPr>
            <a:spLocks/>
          </p:cNvSpPr>
          <p:nvPr/>
        </p:nvSpPr>
        <p:spPr bwMode="auto">
          <a:xfrm>
            <a:off x="5418138" y="2743200"/>
            <a:ext cx="68262" cy="84138"/>
          </a:xfrm>
          <a:custGeom>
            <a:avLst/>
            <a:gdLst>
              <a:gd name="T0" fmla="*/ 2147483647 w 49"/>
              <a:gd name="T1" fmla="*/ 2147483647 h 57"/>
              <a:gd name="T2" fmla="*/ 2147483647 w 49"/>
              <a:gd name="T3" fmla="*/ 2147483647 h 57"/>
              <a:gd name="T4" fmla="*/ 2147483647 w 49"/>
              <a:gd name="T5" fmla="*/ 2147483647 h 57"/>
              <a:gd name="T6" fmla="*/ 2147483647 w 49"/>
              <a:gd name="T7" fmla="*/ 2147483647 h 57"/>
              <a:gd name="T8" fmla="*/ 2147483647 w 49"/>
              <a:gd name="T9" fmla="*/ 2147483647 h 57"/>
              <a:gd name="T10" fmla="*/ 2147483647 w 49"/>
              <a:gd name="T11" fmla="*/ 2147483647 h 57"/>
              <a:gd name="T12" fmla="*/ 2147483647 w 49"/>
              <a:gd name="T13" fmla="*/ 0 h 57"/>
              <a:gd name="T14" fmla="*/ 2147483647 w 49"/>
              <a:gd name="T15" fmla="*/ 2147483647 h 57"/>
              <a:gd name="T16" fmla="*/ 2147483647 w 49"/>
              <a:gd name="T17" fmla="*/ 2147483647 h 57"/>
              <a:gd name="T18" fmla="*/ 0 w 49"/>
              <a:gd name="T19" fmla="*/ 2147483647 h 57"/>
              <a:gd name="T20" fmla="*/ 2147483647 w 49"/>
              <a:gd name="T21" fmla="*/ 2147483647 h 57"/>
              <a:gd name="T22" fmla="*/ 2147483647 w 49"/>
              <a:gd name="T23" fmla="*/ 2147483647 h 57"/>
              <a:gd name="T24" fmla="*/ 2147483647 w 49"/>
              <a:gd name="T25" fmla="*/ 2147483647 h 5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9"/>
              <a:gd name="T40" fmla="*/ 0 h 57"/>
              <a:gd name="T41" fmla="*/ 49 w 49"/>
              <a:gd name="T42" fmla="*/ 57 h 5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9" h="57">
                <a:moveTo>
                  <a:pt x="29" y="56"/>
                </a:moveTo>
                <a:lnTo>
                  <a:pt x="38" y="56"/>
                </a:lnTo>
                <a:lnTo>
                  <a:pt x="48" y="45"/>
                </a:lnTo>
                <a:lnTo>
                  <a:pt x="48" y="33"/>
                </a:lnTo>
                <a:lnTo>
                  <a:pt x="48" y="23"/>
                </a:lnTo>
                <a:lnTo>
                  <a:pt x="38" y="11"/>
                </a:lnTo>
                <a:lnTo>
                  <a:pt x="29" y="0"/>
                </a:lnTo>
                <a:lnTo>
                  <a:pt x="10" y="11"/>
                </a:lnTo>
                <a:lnTo>
                  <a:pt x="10" y="23"/>
                </a:lnTo>
                <a:lnTo>
                  <a:pt x="0" y="33"/>
                </a:lnTo>
                <a:lnTo>
                  <a:pt x="10" y="45"/>
                </a:lnTo>
                <a:lnTo>
                  <a:pt x="10" y="56"/>
                </a:lnTo>
                <a:lnTo>
                  <a:pt x="29" y="56"/>
                </a:lnTo>
              </a:path>
            </a:pathLst>
          </a:custGeom>
          <a:solidFill>
            <a:srgbClr val="000000"/>
          </a:solidFill>
          <a:ln w="9525" cap="rnd">
            <a:noFill/>
            <a:round/>
            <a:headEnd type="none" w="sm" len="sm"/>
            <a:tailEnd type="none" w="sm" len="sm"/>
          </a:ln>
        </p:spPr>
        <p:txBody>
          <a:bodyPr/>
          <a:lstStyle/>
          <a:p>
            <a:endParaRPr lang="en-US"/>
          </a:p>
        </p:txBody>
      </p:sp>
      <p:sp>
        <p:nvSpPr>
          <p:cNvPr id="60476" name="Rectangle 57"/>
          <p:cNvSpPr>
            <a:spLocks noChangeArrowheads="1"/>
          </p:cNvSpPr>
          <p:nvPr/>
        </p:nvSpPr>
        <p:spPr bwMode="auto">
          <a:xfrm>
            <a:off x="4724400" y="2667000"/>
            <a:ext cx="482600" cy="230188"/>
          </a:xfrm>
          <a:prstGeom prst="rect">
            <a:avLst/>
          </a:prstGeom>
          <a:noFill/>
          <a:ln w="9525">
            <a:noFill/>
            <a:miter lim="800000"/>
            <a:headEnd/>
            <a:tailEnd/>
          </a:ln>
        </p:spPr>
        <p:txBody>
          <a:bodyPr wrap="none" lIns="0" tIns="0" rIns="0" bIns="0">
            <a:spAutoFit/>
          </a:bodyPr>
          <a:lstStyle/>
          <a:p>
            <a:pPr defTabSz="514350" eaLnBrk="0" hangingPunct="0"/>
            <a:r>
              <a:rPr lang="en-AU" sz="1500" b="1">
                <a:solidFill>
                  <a:srgbClr val="000000"/>
                </a:solidFill>
                <a:latin typeface="Arial" pitchFamily="34" charset="0"/>
              </a:rPr>
              <a:t>30.00</a:t>
            </a:r>
          </a:p>
        </p:txBody>
      </p:sp>
      <p:sp>
        <p:nvSpPr>
          <p:cNvPr id="60477" name="Line 103"/>
          <p:cNvSpPr>
            <a:spLocks noChangeShapeType="1"/>
          </p:cNvSpPr>
          <p:nvPr/>
        </p:nvSpPr>
        <p:spPr bwMode="auto">
          <a:xfrm flipH="1">
            <a:off x="5327650" y="2819400"/>
            <a:ext cx="82550" cy="1588"/>
          </a:xfrm>
          <a:prstGeom prst="line">
            <a:avLst/>
          </a:prstGeom>
          <a:noFill/>
          <a:ln w="12700">
            <a:solidFill>
              <a:srgbClr val="000000"/>
            </a:solidFill>
            <a:round/>
            <a:headEnd type="none" w="sm" len="sm"/>
            <a:tailEnd type="none" w="sm" len="sm"/>
          </a:ln>
        </p:spPr>
        <p:txBody>
          <a:bodyPr wrap="none" anchor="ctr"/>
          <a:lstStyle/>
          <a:p>
            <a:endParaRPr lang="en-US"/>
          </a:p>
        </p:txBody>
      </p:sp>
      <p:graphicFrame>
        <p:nvGraphicFramePr>
          <p:cNvPr id="55" name="Group 81"/>
          <p:cNvGraphicFramePr>
            <a:graphicFrameLocks noGrp="1"/>
          </p:cNvGraphicFramePr>
          <p:nvPr/>
        </p:nvGraphicFramePr>
        <p:xfrm>
          <a:off x="3429000" y="2586038"/>
          <a:ext cx="1219200" cy="3052766"/>
        </p:xfrm>
        <a:graphic>
          <a:graphicData uri="http://schemas.openxmlformats.org/drawingml/2006/table">
            <a:tbl>
              <a:tblPr/>
              <a:tblGrid>
                <a:gridCol w="1219200">
                  <a:extLst>
                    <a:ext uri="{9D8B030D-6E8A-4147-A177-3AD203B41FA5}">
                      <a16:colId xmlns:a16="http://schemas.microsoft.com/office/drawing/2014/main" val="20000"/>
                    </a:ext>
                  </a:extLst>
                </a:gridCol>
              </a:tblGrid>
              <a:tr h="528638">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400" b="0" i="0" u="none" strike="noStrike" cap="none" normalizeH="0" baseline="0" dirty="0" smtClean="0">
                          <a:ln>
                            <a:noFill/>
                          </a:ln>
                          <a:solidFill>
                            <a:srgbClr val="000000"/>
                          </a:solidFill>
                          <a:effectLst/>
                          <a:latin typeface="Times New Roman" pitchFamily="18" charset="0"/>
                        </a:rPr>
                        <a:t>Surplus/</a:t>
                      </a:r>
                      <a:br>
                        <a:rPr kumimoji="0" lang="en-US" sz="1400" b="0" i="0" u="none" strike="noStrike" cap="none" normalizeH="0" baseline="0" dirty="0" smtClean="0">
                          <a:ln>
                            <a:noFill/>
                          </a:ln>
                          <a:solidFill>
                            <a:srgbClr val="000000"/>
                          </a:solidFill>
                          <a:effectLst/>
                          <a:latin typeface="Times New Roman" pitchFamily="18" charset="0"/>
                        </a:rPr>
                      </a:br>
                      <a:r>
                        <a:rPr kumimoji="0" lang="en-US" sz="1400" b="0" i="0" u="none" strike="noStrike" cap="none" normalizeH="0" baseline="0" dirty="0" smtClean="0">
                          <a:ln>
                            <a:noFill/>
                          </a:ln>
                          <a:solidFill>
                            <a:srgbClr val="000000"/>
                          </a:solidFill>
                          <a:effectLst/>
                          <a:latin typeface="Times New Roman" pitchFamily="18" charset="0"/>
                        </a:rPr>
                        <a:t>Shortage</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20688">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en-US" sz="1800" b="0" i="0" u="none" strike="noStrike" cap="none" normalizeH="0" baseline="0" dirty="0" smtClean="0">
                        <a:ln>
                          <a:noFill/>
                        </a:ln>
                        <a:solidFill>
                          <a:srgbClr val="000000"/>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20688">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en-US" sz="2000" b="0" i="0" u="none" strike="noStrike" cap="none" normalizeH="0" baseline="0" dirty="0" smtClean="0">
                        <a:ln>
                          <a:noFill/>
                        </a:ln>
                        <a:solidFill>
                          <a:srgbClr val="000000"/>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20688">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en-US" sz="2000" b="0" i="0" u="none" strike="noStrike" cap="none" normalizeH="0" baseline="0" dirty="0" smtClean="0">
                        <a:ln>
                          <a:noFill/>
                        </a:ln>
                        <a:solidFill>
                          <a:srgbClr val="000000"/>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20688">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en-US" sz="2000" b="0" i="0" u="none" strike="noStrike" cap="none" normalizeH="0" baseline="0" dirty="0" smtClean="0">
                        <a:ln>
                          <a:noFill/>
                        </a:ln>
                        <a:solidFill>
                          <a:srgbClr val="000000"/>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20688">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en-US" sz="2000" b="0" i="0" u="none" strike="noStrike" cap="none" normalizeH="0" baseline="0" dirty="0" smtClean="0">
                        <a:ln>
                          <a:noFill/>
                        </a:ln>
                        <a:solidFill>
                          <a:srgbClr val="000000"/>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20688">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en-US" sz="2000" b="0" i="0" u="none" strike="noStrike" cap="none" normalizeH="0" baseline="0" dirty="0" smtClean="0">
                        <a:ln>
                          <a:noFill/>
                        </a:ln>
                        <a:solidFill>
                          <a:srgbClr val="000000"/>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
        <p:nvSpPr>
          <p:cNvPr id="60496" name="Freeform 95"/>
          <p:cNvSpPr>
            <a:spLocks/>
          </p:cNvSpPr>
          <p:nvPr/>
        </p:nvSpPr>
        <p:spPr bwMode="auto">
          <a:xfrm>
            <a:off x="7777163" y="3276600"/>
            <a:ext cx="71437" cy="84138"/>
          </a:xfrm>
          <a:custGeom>
            <a:avLst/>
            <a:gdLst>
              <a:gd name="T0" fmla="*/ 2147483647 w 51"/>
              <a:gd name="T1" fmla="*/ 2147483647 h 57"/>
              <a:gd name="T2" fmla="*/ 2147483647 w 51"/>
              <a:gd name="T3" fmla="*/ 2147483647 h 57"/>
              <a:gd name="T4" fmla="*/ 2147483647 w 51"/>
              <a:gd name="T5" fmla="*/ 2147483647 h 57"/>
              <a:gd name="T6" fmla="*/ 2147483647 w 51"/>
              <a:gd name="T7" fmla="*/ 2147483647 h 57"/>
              <a:gd name="T8" fmla="*/ 2147483647 w 51"/>
              <a:gd name="T9" fmla="*/ 2147483647 h 57"/>
              <a:gd name="T10" fmla="*/ 2147483647 w 51"/>
              <a:gd name="T11" fmla="*/ 0 h 57"/>
              <a:gd name="T12" fmla="*/ 2147483647 w 51"/>
              <a:gd name="T13" fmla="*/ 0 h 57"/>
              <a:gd name="T14" fmla="*/ 2147483647 w 51"/>
              <a:gd name="T15" fmla="*/ 0 h 57"/>
              <a:gd name="T16" fmla="*/ 0 w 51"/>
              <a:gd name="T17" fmla="*/ 2147483647 h 57"/>
              <a:gd name="T18" fmla="*/ 0 w 51"/>
              <a:gd name="T19" fmla="*/ 2147483647 h 57"/>
              <a:gd name="T20" fmla="*/ 0 w 51"/>
              <a:gd name="T21" fmla="*/ 2147483647 h 57"/>
              <a:gd name="T22" fmla="*/ 2147483647 w 51"/>
              <a:gd name="T23" fmla="*/ 2147483647 h 57"/>
              <a:gd name="T24" fmla="*/ 2147483647 w 51"/>
              <a:gd name="T25" fmla="*/ 2147483647 h 5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1"/>
              <a:gd name="T40" fmla="*/ 0 h 57"/>
              <a:gd name="T41" fmla="*/ 51 w 51"/>
              <a:gd name="T42" fmla="*/ 57 h 5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1" h="57">
                <a:moveTo>
                  <a:pt x="20" y="56"/>
                </a:moveTo>
                <a:lnTo>
                  <a:pt x="40" y="45"/>
                </a:lnTo>
                <a:lnTo>
                  <a:pt x="40" y="33"/>
                </a:lnTo>
                <a:lnTo>
                  <a:pt x="50" y="23"/>
                </a:lnTo>
                <a:lnTo>
                  <a:pt x="40" y="11"/>
                </a:lnTo>
                <a:lnTo>
                  <a:pt x="40" y="0"/>
                </a:lnTo>
                <a:lnTo>
                  <a:pt x="20" y="0"/>
                </a:lnTo>
                <a:lnTo>
                  <a:pt x="10" y="0"/>
                </a:lnTo>
                <a:lnTo>
                  <a:pt x="0" y="11"/>
                </a:lnTo>
                <a:lnTo>
                  <a:pt x="0" y="23"/>
                </a:lnTo>
                <a:lnTo>
                  <a:pt x="0" y="33"/>
                </a:lnTo>
                <a:lnTo>
                  <a:pt x="10" y="45"/>
                </a:lnTo>
                <a:lnTo>
                  <a:pt x="20" y="56"/>
                </a:lnTo>
              </a:path>
            </a:pathLst>
          </a:custGeom>
          <a:solidFill>
            <a:srgbClr val="000000"/>
          </a:solidFill>
          <a:ln w="9525" cap="rnd">
            <a:noFill/>
            <a:round/>
            <a:headEnd type="none" w="sm" len="sm"/>
            <a:tailEnd type="none" w="sm" len="sm"/>
          </a:ln>
        </p:spPr>
        <p:txBody>
          <a:bodyPr/>
          <a:lstStyle/>
          <a:p>
            <a:endParaRPr lang="en-US"/>
          </a:p>
        </p:txBody>
      </p:sp>
      <p:sp>
        <p:nvSpPr>
          <p:cNvPr id="60497" name="Freeform 96"/>
          <p:cNvSpPr>
            <a:spLocks/>
          </p:cNvSpPr>
          <p:nvPr/>
        </p:nvSpPr>
        <p:spPr bwMode="auto">
          <a:xfrm>
            <a:off x="6786563" y="4419600"/>
            <a:ext cx="71437" cy="84138"/>
          </a:xfrm>
          <a:custGeom>
            <a:avLst/>
            <a:gdLst>
              <a:gd name="T0" fmla="*/ 2147483647 w 51"/>
              <a:gd name="T1" fmla="*/ 2147483647 h 57"/>
              <a:gd name="T2" fmla="*/ 2147483647 w 51"/>
              <a:gd name="T3" fmla="*/ 2147483647 h 57"/>
              <a:gd name="T4" fmla="*/ 2147483647 w 51"/>
              <a:gd name="T5" fmla="*/ 2147483647 h 57"/>
              <a:gd name="T6" fmla="*/ 2147483647 w 51"/>
              <a:gd name="T7" fmla="*/ 2147483647 h 57"/>
              <a:gd name="T8" fmla="*/ 2147483647 w 51"/>
              <a:gd name="T9" fmla="*/ 2147483647 h 57"/>
              <a:gd name="T10" fmla="*/ 2147483647 w 51"/>
              <a:gd name="T11" fmla="*/ 0 h 57"/>
              <a:gd name="T12" fmla="*/ 2147483647 w 51"/>
              <a:gd name="T13" fmla="*/ 0 h 57"/>
              <a:gd name="T14" fmla="*/ 2147483647 w 51"/>
              <a:gd name="T15" fmla="*/ 0 h 57"/>
              <a:gd name="T16" fmla="*/ 0 w 51"/>
              <a:gd name="T17" fmla="*/ 2147483647 h 57"/>
              <a:gd name="T18" fmla="*/ 0 w 51"/>
              <a:gd name="T19" fmla="*/ 2147483647 h 57"/>
              <a:gd name="T20" fmla="*/ 0 w 51"/>
              <a:gd name="T21" fmla="*/ 2147483647 h 57"/>
              <a:gd name="T22" fmla="*/ 2147483647 w 51"/>
              <a:gd name="T23" fmla="*/ 2147483647 h 57"/>
              <a:gd name="T24" fmla="*/ 2147483647 w 51"/>
              <a:gd name="T25" fmla="*/ 2147483647 h 5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1"/>
              <a:gd name="T40" fmla="*/ 0 h 57"/>
              <a:gd name="T41" fmla="*/ 51 w 51"/>
              <a:gd name="T42" fmla="*/ 57 h 5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1" h="57">
                <a:moveTo>
                  <a:pt x="30" y="56"/>
                </a:moveTo>
                <a:lnTo>
                  <a:pt x="40" y="56"/>
                </a:lnTo>
                <a:lnTo>
                  <a:pt x="50" y="45"/>
                </a:lnTo>
                <a:lnTo>
                  <a:pt x="50" y="23"/>
                </a:lnTo>
                <a:lnTo>
                  <a:pt x="50" y="11"/>
                </a:lnTo>
                <a:lnTo>
                  <a:pt x="40" y="0"/>
                </a:lnTo>
                <a:lnTo>
                  <a:pt x="30" y="0"/>
                </a:lnTo>
                <a:lnTo>
                  <a:pt x="10" y="0"/>
                </a:lnTo>
                <a:lnTo>
                  <a:pt x="0" y="11"/>
                </a:lnTo>
                <a:lnTo>
                  <a:pt x="0" y="23"/>
                </a:lnTo>
                <a:lnTo>
                  <a:pt x="0" y="45"/>
                </a:lnTo>
                <a:lnTo>
                  <a:pt x="10" y="56"/>
                </a:lnTo>
                <a:lnTo>
                  <a:pt x="30" y="56"/>
                </a:lnTo>
              </a:path>
            </a:pathLst>
          </a:custGeom>
          <a:solidFill>
            <a:srgbClr val="000000"/>
          </a:solidFill>
          <a:ln w="9525" cap="rnd">
            <a:noFill/>
            <a:round/>
            <a:headEnd type="none" w="sm" len="sm"/>
            <a:tailEnd type="none" w="sm" len="sm"/>
          </a:ln>
        </p:spPr>
        <p:txBody>
          <a:bodyPr/>
          <a:lstStyle/>
          <a:p>
            <a:endParaRPr lang="en-US"/>
          </a:p>
        </p:txBody>
      </p:sp>
      <p:sp>
        <p:nvSpPr>
          <p:cNvPr id="60498" name="Freeform 97"/>
          <p:cNvSpPr>
            <a:spLocks/>
          </p:cNvSpPr>
          <p:nvPr/>
        </p:nvSpPr>
        <p:spPr bwMode="auto">
          <a:xfrm>
            <a:off x="6096000" y="4953000"/>
            <a:ext cx="69850" cy="82550"/>
          </a:xfrm>
          <a:custGeom>
            <a:avLst/>
            <a:gdLst>
              <a:gd name="T0" fmla="*/ 2147483647 w 50"/>
              <a:gd name="T1" fmla="*/ 2147483647 h 56"/>
              <a:gd name="T2" fmla="*/ 2147483647 w 50"/>
              <a:gd name="T3" fmla="*/ 2147483647 h 56"/>
              <a:gd name="T4" fmla="*/ 2147483647 w 50"/>
              <a:gd name="T5" fmla="*/ 2147483647 h 56"/>
              <a:gd name="T6" fmla="*/ 2147483647 w 50"/>
              <a:gd name="T7" fmla="*/ 2147483647 h 56"/>
              <a:gd name="T8" fmla="*/ 2147483647 w 50"/>
              <a:gd name="T9" fmla="*/ 2147483647 h 56"/>
              <a:gd name="T10" fmla="*/ 2147483647 w 50"/>
              <a:gd name="T11" fmla="*/ 0 h 56"/>
              <a:gd name="T12" fmla="*/ 2147483647 w 50"/>
              <a:gd name="T13" fmla="*/ 0 h 56"/>
              <a:gd name="T14" fmla="*/ 2147483647 w 50"/>
              <a:gd name="T15" fmla="*/ 0 h 56"/>
              <a:gd name="T16" fmla="*/ 0 w 50"/>
              <a:gd name="T17" fmla="*/ 2147483647 h 56"/>
              <a:gd name="T18" fmla="*/ 0 w 50"/>
              <a:gd name="T19" fmla="*/ 2147483647 h 56"/>
              <a:gd name="T20" fmla="*/ 0 w 50"/>
              <a:gd name="T21" fmla="*/ 2147483647 h 56"/>
              <a:gd name="T22" fmla="*/ 2147483647 w 50"/>
              <a:gd name="T23" fmla="*/ 2147483647 h 56"/>
              <a:gd name="T24" fmla="*/ 2147483647 w 50"/>
              <a:gd name="T25" fmla="*/ 2147483647 h 5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0"/>
              <a:gd name="T40" fmla="*/ 0 h 56"/>
              <a:gd name="T41" fmla="*/ 50 w 50"/>
              <a:gd name="T42" fmla="*/ 56 h 5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0" h="56">
                <a:moveTo>
                  <a:pt x="20" y="55"/>
                </a:moveTo>
                <a:lnTo>
                  <a:pt x="29" y="55"/>
                </a:lnTo>
                <a:lnTo>
                  <a:pt x="39" y="44"/>
                </a:lnTo>
                <a:lnTo>
                  <a:pt x="49" y="33"/>
                </a:lnTo>
                <a:lnTo>
                  <a:pt x="39" y="11"/>
                </a:lnTo>
                <a:lnTo>
                  <a:pt x="29" y="0"/>
                </a:lnTo>
                <a:lnTo>
                  <a:pt x="20" y="0"/>
                </a:lnTo>
                <a:lnTo>
                  <a:pt x="10" y="0"/>
                </a:lnTo>
                <a:lnTo>
                  <a:pt x="0" y="11"/>
                </a:lnTo>
                <a:lnTo>
                  <a:pt x="0" y="33"/>
                </a:lnTo>
                <a:lnTo>
                  <a:pt x="0" y="44"/>
                </a:lnTo>
                <a:lnTo>
                  <a:pt x="10" y="55"/>
                </a:lnTo>
                <a:lnTo>
                  <a:pt x="20" y="55"/>
                </a:lnTo>
              </a:path>
            </a:pathLst>
          </a:custGeom>
          <a:solidFill>
            <a:srgbClr val="000000"/>
          </a:solidFill>
          <a:ln w="9525" cap="rnd">
            <a:noFill/>
            <a:round/>
            <a:headEnd type="none" w="sm" len="sm"/>
            <a:tailEnd type="none" w="sm" len="sm"/>
          </a:ln>
        </p:spPr>
        <p:txBody>
          <a:bodyPr/>
          <a:lstStyle/>
          <a:p>
            <a:endParaRPr lang="en-US"/>
          </a:p>
        </p:txBody>
      </p:sp>
      <p:sp>
        <p:nvSpPr>
          <p:cNvPr id="60499" name="Freeform 98"/>
          <p:cNvSpPr>
            <a:spLocks/>
          </p:cNvSpPr>
          <p:nvPr/>
        </p:nvSpPr>
        <p:spPr bwMode="auto">
          <a:xfrm>
            <a:off x="7239000" y="3886200"/>
            <a:ext cx="71438" cy="84138"/>
          </a:xfrm>
          <a:custGeom>
            <a:avLst/>
            <a:gdLst>
              <a:gd name="T0" fmla="*/ 2147483647 w 51"/>
              <a:gd name="T1" fmla="*/ 2147483647 h 57"/>
              <a:gd name="T2" fmla="*/ 2147483647 w 51"/>
              <a:gd name="T3" fmla="*/ 2147483647 h 57"/>
              <a:gd name="T4" fmla="*/ 2147483647 w 51"/>
              <a:gd name="T5" fmla="*/ 2147483647 h 57"/>
              <a:gd name="T6" fmla="*/ 2147483647 w 51"/>
              <a:gd name="T7" fmla="*/ 2147483647 h 57"/>
              <a:gd name="T8" fmla="*/ 2147483647 w 51"/>
              <a:gd name="T9" fmla="*/ 2147483647 h 57"/>
              <a:gd name="T10" fmla="*/ 2147483647 w 51"/>
              <a:gd name="T11" fmla="*/ 0 h 57"/>
              <a:gd name="T12" fmla="*/ 2147483647 w 51"/>
              <a:gd name="T13" fmla="*/ 0 h 57"/>
              <a:gd name="T14" fmla="*/ 2147483647 w 51"/>
              <a:gd name="T15" fmla="*/ 0 h 57"/>
              <a:gd name="T16" fmla="*/ 2147483647 w 51"/>
              <a:gd name="T17" fmla="*/ 2147483647 h 57"/>
              <a:gd name="T18" fmla="*/ 0 w 51"/>
              <a:gd name="T19" fmla="*/ 2147483647 h 57"/>
              <a:gd name="T20" fmla="*/ 2147483647 w 51"/>
              <a:gd name="T21" fmla="*/ 2147483647 h 57"/>
              <a:gd name="T22" fmla="*/ 2147483647 w 51"/>
              <a:gd name="T23" fmla="*/ 2147483647 h 57"/>
              <a:gd name="T24" fmla="*/ 2147483647 w 51"/>
              <a:gd name="T25" fmla="*/ 2147483647 h 5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1"/>
              <a:gd name="T40" fmla="*/ 0 h 57"/>
              <a:gd name="T41" fmla="*/ 51 w 51"/>
              <a:gd name="T42" fmla="*/ 57 h 5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1" h="57">
                <a:moveTo>
                  <a:pt x="30" y="56"/>
                </a:moveTo>
                <a:lnTo>
                  <a:pt x="40" y="45"/>
                </a:lnTo>
                <a:lnTo>
                  <a:pt x="50" y="45"/>
                </a:lnTo>
                <a:lnTo>
                  <a:pt x="50" y="23"/>
                </a:lnTo>
                <a:lnTo>
                  <a:pt x="50" y="11"/>
                </a:lnTo>
                <a:lnTo>
                  <a:pt x="40" y="0"/>
                </a:lnTo>
                <a:lnTo>
                  <a:pt x="30" y="0"/>
                </a:lnTo>
                <a:lnTo>
                  <a:pt x="20" y="0"/>
                </a:lnTo>
                <a:lnTo>
                  <a:pt x="10" y="11"/>
                </a:lnTo>
                <a:lnTo>
                  <a:pt x="0" y="23"/>
                </a:lnTo>
                <a:lnTo>
                  <a:pt x="10" y="45"/>
                </a:lnTo>
                <a:lnTo>
                  <a:pt x="20" y="45"/>
                </a:lnTo>
                <a:lnTo>
                  <a:pt x="30" y="56"/>
                </a:lnTo>
              </a:path>
            </a:pathLst>
          </a:custGeom>
          <a:solidFill>
            <a:srgbClr val="000000"/>
          </a:solidFill>
          <a:ln w="9525" cap="rnd">
            <a:noFill/>
            <a:round/>
            <a:headEnd type="none" w="sm" len="sm"/>
            <a:tailEnd type="none" w="sm" len="sm"/>
          </a:ln>
        </p:spPr>
        <p:txBody>
          <a:bodyPr/>
          <a:lstStyle/>
          <a:p>
            <a:endParaRPr lang="en-US"/>
          </a:p>
        </p:txBody>
      </p:sp>
      <p:sp>
        <p:nvSpPr>
          <p:cNvPr id="60500" name="Freeform 93"/>
          <p:cNvSpPr>
            <a:spLocks/>
          </p:cNvSpPr>
          <p:nvPr/>
        </p:nvSpPr>
        <p:spPr bwMode="auto">
          <a:xfrm>
            <a:off x="8229600" y="2743200"/>
            <a:ext cx="68263" cy="84138"/>
          </a:xfrm>
          <a:custGeom>
            <a:avLst/>
            <a:gdLst>
              <a:gd name="T0" fmla="*/ 2147483647 w 49"/>
              <a:gd name="T1" fmla="*/ 2147483647 h 57"/>
              <a:gd name="T2" fmla="*/ 2147483647 w 49"/>
              <a:gd name="T3" fmla="*/ 2147483647 h 57"/>
              <a:gd name="T4" fmla="*/ 2147483647 w 49"/>
              <a:gd name="T5" fmla="*/ 2147483647 h 57"/>
              <a:gd name="T6" fmla="*/ 2147483647 w 49"/>
              <a:gd name="T7" fmla="*/ 2147483647 h 57"/>
              <a:gd name="T8" fmla="*/ 2147483647 w 49"/>
              <a:gd name="T9" fmla="*/ 2147483647 h 57"/>
              <a:gd name="T10" fmla="*/ 2147483647 w 49"/>
              <a:gd name="T11" fmla="*/ 2147483647 h 57"/>
              <a:gd name="T12" fmla="*/ 2147483647 w 49"/>
              <a:gd name="T13" fmla="*/ 0 h 57"/>
              <a:gd name="T14" fmla="*/ 2147483647 w 49"/>
              <a:gd name="T15" fmla="*/ 2147483647 h 57"/>
              <a:gd name="T16" fmla="*/ 2147483647 w 49"/>
              <a:gd name="T17" fmla="*/ 2147483647 h 57"/>
              <a:gd name="T18" fmla="*/ 0 w 49"/>
              <a:gd name="T19" fmla="*/ 2147483647 h 57"/>
              <a:gd name="T20" fmla="*/ 2147483647 w 49"/>
              <a:gd name="T21" fmla="*/ 2147483647 h 57"/>
              <a:gd name="T22" fmla="*/ 2147483647 w 49"/>
              <a:gd name="T23" fmla="*/ 2147483647 h 57"/>
              <a:gd name="T24" fmla="*/ 2147483647 w 49"/>
              <a:gd name="T25" fmla="*/ 2147483647 h 5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9"/>
              <a:gd name="T40" fmla="*/ 0 h 57"/>
              <a:gd name="T41" fmla="*/ 49 w 49"/>
              <a:gd name="T42" fmla="*/ 57 h 5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9" h="57">
                <a:moveTo>
                  <a:pt x="29" y="56"/>
                </a:moveTo>
                <a:lnTo>
                  <a:pt x="38" y="56"/>
                </a:lnTo>
                <a:lnTo>
                  <a:pt x="48" y="45"/>
                </a:lnTo>
                <a:lnTo>
                  <a:pt x="48" y="33"/>
                </a:lnTo>
                <a:lnTo>
                  <a:pt x="48" y="23"/>
                </a:lnTo>
                <a:lnTo>
                  <a:pt x="38" y="11"/>
                </a:lnTo>
                <a:lnTo>
                  <a:pt x="29" y="0"/>
                </a:lnTo>
                <a:lnTo>
                  <a:pt x="10" y="11"/>
                </a:lnTo>
                <a:lnTo>
                  <a:pt x="10" y="23"/>
                </a:lnTo>
                <a:lnTo>
                  <a:pt x="0" y="33"/>
                </a:lnTo>
                <a:lnTo>
                  <a:pt x="10" y="45"/>
                </a:lnTo>
                <a:lnTo>
                  <a:pt x="10" y="56"/>
                </a:lnTo>
                <a:lnTo>
                  <a:pt x="29" y="56"/>
                </a:lnTo>
              </a:path>
            </a:pathLst>
          </a:custGeom>
          <a:solidFill>
            <a:srgbClr val="000000"/>
          </a:solidFill>
          <a:ln w="9525" cap="rnd">
            <a:noFill/>
            <a:round/>
            <a:headEnd type="none" w="sm" len="sm"/>
            <a:tailEnd type="none" w="sm" len="sm"/>
          </a:ln>
        </p:spPr>
        <p:txBody>
          <a:bodyPr/>
          <a:lstStyle/>
          <a:p>
            <a:endParaRPr lang="en-US"/>
          </a:p>
        </p:txBody>
      </p:sp>
      <p:sp>
        <p:nvSpPr>
          <p:cNvPr id="60501" name="Rectangle 56"/>
          <p:cNvSpPr>
            <a:spLocks noChangeArrowheads="1"/>
          </p:cNvSpPr>
          <p:nvPr/>
        </p:nvSpPr>
        <p:spPr bwMode="auto">
          <a:xfrm>
            <a:off x="8820150" y="5562600"/>
            <a:ext cx="247650" cy="228600"/>
          </a:xfrm>
          <a:prstGeom prst="rect">
            <a:avLst/>
          </a:prstGeom>
          <a:noFill/>
          <a:ln w="9525">
            <a:noFill/>
            <a:miter lim="800000"/>
            <a:headEnd/>
            <a:tailEnd/>
          </a:ln>
        </p:spPr>
        <p:txBody>
          <a:bodyPr lIns="0" tIns="0" rIns="0" bIns="0">
            <a:spAutoFit/>
          </a:bodyPr>
          <a:lstStyle/>
          <a:p>
            <a:pPr defTabSz="514350" eaLnBrk="0" hangingPunct="0"/>
            <a:r>
              <a:rPr lang="en-AU" sz="1500" b="1">
                <a:solidFill>
                  <a:srgbClr val="000000"/>
                </a:solidFill>
                <a:latin typeface="Arial" pitchFamily="34" charset="0"/>
              </a:rPr>
              <a:t>D</a:t>
            </a:r>
          </a:p>
        </p:txBody>
      </p:sp>
      <p:sp>
        <p:nvSpPr>
          <p:cNvPr id="60502" name="Rectangle 56"/>
          <p:cNvSpPr>
            <a:spLocks noChangeArrowheads="1"/>
          </p:cNvSpPr>
          <p:nvPr/>
        </p:nvSpPr>
        <p:spPr bwMode="auto">
          <a:xfrm>
            <a:off x="5486400" y="5486400"/>
            <a:ext cx="128588" cy="230188"/>
          </a:xfrm>
          <a:prstGeom prst="rect">
            <a:avLst/>
          </a:prstGeom>
          <a:noFill/>
          <a:ln w="9525">
            <a:noFill/>
            <a:miter lim="800000"/>
            <a:headEnd/>
            <a:tailEnd/>
          </a:ln>
        </p:spPr>
        <p:txBody>
          <a:bodyPr wrap="none" lIns="0" tIns="0" rIns="0" bIns="0">
            <a:spAutoFit/>
          </a:bodyPr>
          <a:lstStyle/>
          <a:p>
            <a:pPr defTabSz="514350" eaLnBrk="0" hangingPunct="0"/>
            <a:r>
              <a:rPr lang="en-AU" sz="1500" b="1">
                <a:solidFill>
                  <a:srgbClr val="000000"/>
                </a:solidFill>
                <a:latin typeface="Arial" pitchFamily="34" charset="0"/>
              </a:rPr>
              <a:t>S</a:t>
            </a:r>
          </a:p>
        </p:txBody>
      </p:sp>
      <p:cxnSp>
        <p:nvCxnSpPr>
          <p:cNvPr id="60503" name="Straight Arrow Connector 53"/>
          <p:cNvCxnSpPr>
            <a:cxnSpLocks noChangeShapeType="1"/>
          </p:cNvCxnSpPr>
          <p:nvPr/>
        </p:nvCxnSpPr>
        <p:spPr bwMode="auto">
          <a:xfrm rot="10800000" flipV="1">
            <a:off x="6934200" y="4419600"/>
            <a:ext cx="685800" cy="1588"/>
          </a:xfrm>
          <a:prstGeom prst="straightConnector1">
            <a:avLst/>
          </a:prstGeom>
          <a:noFill/>
          <a:ln w="9525" algn="ctr">
            <a:solidFill>
              <a:schemeClr val="tx1"/>
            </a:solidFill>
            <a:round/>
            <a:headEnd/>
            <a:tailEnd type="arrow" w="med" len="med"/>
          </a:ln>
        </p:spPr>
      </p:cxnSp>
      <p:sp>
        <p:nvSpPr>
          <p:cNvPr id="60504" name="Rectangle 51"/>
          <p:cNvSpPr>
            <a:spLocks noChangeArrowheads="1"/>
          </p:cNvSpPr>
          <p:nvPr/>
        </p:nvSpPr>
        <p:spPr bwMode="auto">
          <a:xfrm>
            <a:off x="7620000" y="4170402"/>
            <a:ext cx="1570944" cy="553998"/>
          </a:xfrm>
          <a:prstGeom prst="rect">
            <a:avLst/>
          </a:prstGeom>
          <a:noFill/>
          <a:ln w="9525">
            <a:noFill/>
            <a:miter lim="800000"/>
            <a:headEnd/>
            <a:tailEnd/>
          </a:ln>
        </p:spPr>
        <p:txBody>
          <a:bodyPr wrap="none" lIns="0" tIns="0" rIns="0" bIns="0">
            <a:spAutoFit/>
          </a:bodyPr>
          <a:lstStyle/>
          <a:p>
            <a:pPr algn="ctr" defTabSz="514350" eaLnBrk="0" hangingPunct="0"/>
            <a:r>
              <a:rPr lang="en-AU" sz="1200" b="1" dirty="0" smtClean="0">
                <a:solidFill>
                  <a:srgbClr val="000000"/>
                </a:solidFill>
                <a:latin typeface="Arial" pitchFamily="34" charset="0"/>
              </a:rPr>
              <a:t>Equilibrium Point/</a:t>
            </a:r>
            <a:br>
              <a:rPr lang="en-AU" sz="1200" b="1" dirty="0" smtClean="0">
                <a:solidFill>
                  <a:srgbClr val="000000"/>
                </a:solidFill>
                <a:latin typeface="Arial" pitchFamily="34" charset="0"/>
              </a:rPr>
            </a:br>
            <a:r>
              <a:rPr lang="en-AU" sz="1200" b="1" dirty="0" smtClean="0">
                <a:solidFill>
                  <a:srgbClr val="000000"/>
                </a:solidFill>
                <a:latin typeface="Arial" pitchFamily="34" charset="0"/>
              </a:rPr>
              <a:t>Market Clearing Price</a:t>
            </a:r>
            <a:br>
              <a:rPr lang="en-AU" sz="1200" b="1" dirty="0" smtClean="0">
                <a:solidFill>
                  <a:srgbClr val="000000"/>
                </a:solidFill>
                <a:latin typeface="Arial" pitchFamily="34" charset="0"/>
              </a:rPr>
            </a:br>
            <a:r>
              <a:rPr lang="en-AU" sz="1200" b="1" dirty="0" smtClean="0">
                <a:solidFill>
                  <a:srgbClr val="000000"/>
                </a:solidFill>
                <a:latin typeface="Arial" pitchFamily="34" charset="0"/>
              </a:rPr>
              <a:t>(</a:t>
            </a:r>
            <a:r>
              <a:rPr lang="en-AU" sz="1200" b="1" dirty="0" err="1" smtClean="0">
                <a:solidFill>
                  <a:srgbClr val="000000"/>
                </a:solidFill>
                <a:latin typeface="Arial" pitchFamily="34" charset="0"/>
              </a:rPr>
              <a:t>Pe</a:t>
            </a:r>
            <a:r>
              <a:rPr lang="en-AU" sz="1200" b="1" dirty="0" smtClean="0">
                <a:solidFill>
                  <a:srgbClr val="000000"/>
                </a:solidFill>
                <a:latin typeface="Arial" pitchFamily="34" charset="0"/>
              </a:rPr>
              <a:t>/</a:t>
            </a:r>
            <a:r>
              <a:rPr lang="en-AU" sz="1200" b="1" dirty="0" err="1" smtClean="0">
                <a:solidFill>
                  <a:srgbClr val="000000"/>
                </a:solidFill>
                <a:latin typeface="Arial" pitchFamily="34" charset="0"/>
              </a:rPr>
              <a:t>Qe</a:t>
            </a:r>
            <a:r>
              <a:rPr lang="en-AU" sz="1200" b="1" dirty="0" smtClean="0">
                <a:solidFill>
                  <a:srgbClr val="000000"/>
                </a:solidFill>
                <a:latin typeface="Arial" pitchFamily="34" charset="0"/>
              </a:rPr>
              <a:t>)</a:t>
            </a:r>
            <a:endParaRPr lang="en-AU" sz="1200" b="1" dirty="0">
              <a:solidFill>
                <a:srgbClr val="000000"/>
              </a:solidFill>
              <a:latin typeface="Arial" pitchFamily="34" charset="0"/>
            </a:endParaRPr>
          </a:p>
        </p:txBody>
      </p:sp>
      <p:sp>
        <p:nvSpPr>
          <p:cNvPr id="60505" name="Line 81"/>
          <p:cNvSpPr>
            <a:spLocks noChangeShapeType="1"/>
          </p:cNvSpPr>
          <p:nvPr/>
        </p:nvSpPr>
        <p:spPr bwMode="auto">
          <a:xfrm>
            <a:off x="6781800" y="5848350"/>
            <a:ext cx="0" cy="95250"/>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60506" name="Line 86"/>
          <p:cNvSpPr>
            <a:spLocks noChangeShapeType="1"/>
          </p:cNvSpPr>
          <p:nvPr/>
        </p:nvSpPr>
        <p:spPr bwMode="auto">
          <a:xfrm>
            <a:off x="8610600" y="5848350"/>
            <a:ext cx="1588" cy="95250"/>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60507" name="Line 86"/>
          <p:cNvSpPr>
            <a:spLocks noChangeShapeType="1"/>
          </p:cNvSpPr>
          <p:nvPr/>
        </p:nvSpPr>
        <p:spPr bwMode="auto">
          <a:xfrm>
            <a:off x="8913813" y="5848350"/>
            <a:ext cx="1587" cy="95250"/>
          </a:xfrm>
          <a:prstGeom prst="line">
            <a:avLst/>
          </a:prstGeom>
          <a:noFill/>
          <a:ln w="12700">
            <a:solidFill>
              <a:srgbClr val="000000"/>
            </a:solidFill>
            <a:round/>
            <a:headEnd type="none" w="sm" len="sm"/>
            <a:tailEnd type="none" w="sm" len="sm"/>
          </a:ln>
        </p:spPr>
        <p:txBody>
          <a:bodyPr wrap="none" anchor="ctr"/>
          <a:lstStyle/>
          <a:p>
            <a:endParaRPr lang="en-US"/>
          </a:p>
        </p:txBody>
      </p:sp>
      <p:cxnSp>
        <p:nvCxnSpPr>
          <p:cNvPr id="60508" name="Straight Connector 65"/>
          <p:cNvCxnSpPr>
            <a:cxnSpLocks noChangeShapeType="1"/>
          </p:cNvCxnSpPr>
          <p:nvPr/>
        </p:nvCxnSpPr>
        <p:spPr bwMode="auto">
          <a:xfrm>
            <a:off x="5486400" y="2819400"/>
            <a:ext cx="2743200" cy="0"/>
          </a:xfrm>
          <a:prstGeom prst="line">
            <a:avLst/>
          </a:prstGeom>
          <a:noFill/>
          <a:ln w="25400" algn="ctr">
            <a:solidFill>
              <a:schemeClr val="tx1"/>
            </a:solidFill>
            <a:round/>
            <a:headEnd/>
            <a:tailEnd/>
          </a:ln>
        </p:spPr>
      </p:cxnSp>
      <p:cxnSp>
        <p:nvCxnSpPr>
          <p:cNvPr id="60509" name="Straight Arrow Connector 70"/>
          <p:cNvCxnSpPr>
            <a:cxnSpLocks noChangeShapeType="1"/>
          </p:cNvCxnSpPr>
          <p:nvPr/>
        </p:nvCxnSpPr>
        <p:spPr bwMode="auto">
          <a:xfrm rot="5400000" flipH="1" flipV="1">
            <a:off x="6210300" y="3770313"/>
            <a:ext cx="1293813" cy="1587"/>
          </a:xfrm>
          <a:prstGeom prst="straightConnector1">
            <a:avLst/>
          </a:prstGeom>
          <a:noFill/>
          <a:ln w="9525" algn="ctr">
            <a:solidFill>
              <a:schemeClr val="tx1"/>
            </a:solidFill>
            <a:round/>
            <a:headEnd/>
            <a:tailEnd type="arrow" w="med" len="med"/>
          </a:ln>
        </p:spPr>
      </p:cxnSp>
      <p:sp>
        <p:nvSpPr>
          <p:cNvPr id="60510" name="Rectangle 51"/>
          <p:cNvSpPr>
            <a:spLocks noChangeArrowheads="1"/>
          </p:cNvSpPr>
          <p:nvPr/>
        </p:nvSpPr>
        <p:spPr bwMode="auto">
          <a:xfrm>
            <a:off x="6570663" y="2895600"/>
            <a:ext cx="714375" cy="230188"/>
          </a:xfrm>
          <a:prstGeom prst="rect">
            <a:avLst/>
          </a:prstGeom>
          <a:noFill/>
          <a:ln w="9525">
            <a:noFill/>
            <a:miter lim="800000"/>
            <a:headEnd/>
            <a:tailEnd/>
          </a:ln>
        </p:spPr>
        <p:txBody>
          <a:bodyPr wrap="none" lIns="0" tIns="0" rIns="0" bIns="0">
            <a:spAutoFit/>
          </a:bodyPr>
          <a:lstStyle/>
          <a:p>
            <a:pPr algn="ctr" defTabSz="514350" eaLnBrk="0" hangingPunct="0"/>
            <a:r>
              <a:rPr lang="en-AU" sz="1500" b="1">
                <a:solidFill>
                  <a:srgbClr val="000000"/>
                </a:solidFill>
                <a:latin typeface="Arial" pitchFamily="34" charset="0"/>
              </a:rPr>
              <a:t>Surplus</a:t>
            </a:r>
          </a:p>
        </p:txBody>
      </p:sp>
      <p:cxnSp>
        <p:nvCxnSpPr>
          <p:cNvPr id="60511" name="Straight Arrow Connector 79"/>
          <p:cNvCxnSpPr>
            <a:cxnSpLocks noChangeShapeType="1"/>
          </p:cNvCxnSpPr>
          <p:nvPr/>
        </p:nvCxnSpPr>
        <p:spPr bwMode="auto">
          <a:xfrm rot="5400000">
            <a:off x="6476206" y="4877594"/>
            <a:ext cx="763588" cy="0"/>
          </a:xfrm>
          <a:prstGeom prst="straightConnector1">
            <a:avLst/>
          </a:prstGeom>
          <a:noFill/>
          <a:ln w="9525" algn="ctr">
            <a:solidFill>
              <a:schemeClr val="tx1"/>
            </a:solidFill>
            <a:round/>
            <a:headEnd/>
            <a:tailEnd type="arrow" w="med" len="med"/>
          </a:ln>
        </p:spPr>
      </p:cxnSp>
      <p:sp>
        <p:nvSpPr>
          <p:cNvPr id="60512" name="Rectangle 51"/>
          <p:cNvSpPr>
            <a:spLocks noChangeArrowheads="1"/>
          </p:cNvSpPr>
          <p:nvPr/>
        </p:nvSpPr>
        <p:spPr bwMode="auto">
          <a:xfrm>
            <a:off x="6418263" y="5257800"/>
            <a:ext cx="833437" cy="230188"/>
          </a:xfrm>
          <a:prstGeom prst="rect">
            <a:avLst/>
          </a:prstGeom>
          <a:noFill/>
          <a:ln w="9525">
            <a:noFill/>
            <a:miter lim="800000"/>
            <a:headEnd/>
            <a:tailEnd/>
          </a:ln>
        </p:spPr>
        <p:txBody>
          <a:bodyPr wrap="none" lIns="0" tIns="0" rIns="0" bIns="0">
            <a:spAutoFit/>
          </a:bodyPr>
          <a:lstStyle/>
          <a:p>
            <a:pPr algn="ctr" defTabSz="514350" eaLnBrk="0" hangingPunct="0"/>
            <a:r>
              <a:rPr lang="en-AU" sz="1500" b="1">
                <a:solidFill>
                  <a:srgbClr val="000000"/>
                </a:solidFill>
                <a:latin typeface="Arial" pitchFamily="34" charset="0"/>
              </a:rPr>
              <a:t>Shortage</a:t>
            </a:r>
          </a:p>
        </p:txBody>
      </p:sp>
      <p:sp>
        <p:nvSpPr>
          <p:cNvPr id="60514" name="TextBox 68"/>
          <p:cNvSpPr txBox="1">
            <a:spLocks noChangeArrowheads="1"/>
          </p:cNvSpPr>
          <p:nvPr/>
        </p:nvSpPr>
        <p:spPr bwMode="auto">
          <a:xfrm>
            <a:off x="990600" y="1981200"/>
            <a:ext cx="3962400" cy="461963"/>
          </a:xfrm>
          <a:prstGeom prst="rect">
            <a:avLst/>
          </a:prstGeom>
          <a:noFill/>
          <a:ln w="9525">
            <a:noFill/>
            <a:miter lim="800000"/>
            <a:headEnd/>
            <a:tailEnd/>
          </a:ln>
        </p:spPr>
        <p:txBody>
          <a:bodyPr>
            <a:spAutoFit/>
          </a:bodyPr>
          <a:lstStyle/>
          <a:p>
            <a:r>
              <a:rPr lang="en-US" sz="2400">
                <a:latin typeface="Calibri" pitchFamily="34" charset="0"/>
              </a:rPr>
              <a:t>Formula – QS - QD</a:t>
            </a:r>
          </a:p>
        </p:txBody>
      </p:sp>
      <p:sp>
        <p:nvSpPr>
          <p:cNvPr id="69" name="Rectangle 2"/>
          <p:cNvSpPr txBox="1">
            <a:spLocks noChangeArrowheads="1"/>
          </p:cNvSpPr>
          <p:nvPr/>
        </p:nvSpPr>
        <p:spPr bwMode="auto">
          <a:xfrm>
            <a:off x="838200" y="762000"/>
            <a:ext cx="7759700" cy="1143000"/>
          </a:xfrm>
          <a:prstGeom prst="rect">
            <a:avLst/>
          </a:prstGeom>
          <a:noFill/>
          <a:ln w="9525">
            <a:noFill/>
            <a:miter lim="800000"/>
            <a:headEnd/>
            <a:tailEnd/>
          </a:ln>
        </p:spPr>
        <p:txBody>
          <a:bodyPr anchor="ctr"/>
          <a:lstStyle/>
          <a:p>
            <a:pPr algn="ctr">
              <a:lnSpc>
                <a:spcPct val="85000"/>
              </a:lnSpc>
              <a:defRPr/>
            </a:pPr>
            <a:r>
              <a:rPr lang="en-US" sz="3600" kern="0" dirty="0" smtClean="0">
                <a:solidFill>
                  <a:schemeClr val="folHlink"/>
                </a:solidFill>
                <a:latin typeface="Arial" pitchFamily="34" charset="0"/>
                <a:cs typeface="Arial" pitchFamily="34" charset="0"/>
              </a:rPr>
              <a:t>Activator – Combining </a:t>
            </a:r>
          </a:p>
          <a:p>
            <a:pPr algn="ctr">
              <a:lnSpc>
                <a:spcPct val="85000"/>
              </a:lnSpc>
              <a:defRPr/>
            </a:pPr>
            <a:r>
              <a:rPr lang="en-US" sz="3600" kern="0" dirty="0" smtClean="0">
                <a:solidFill>
                  <a:schemeClr val="folHlink"/>
                </a:solidFill>
                <a:latin typeface="Arial" pitchFamily="34" charset="0"/>
                <a:cs typeface="Arial" pitchFamily="34" charset="0"/>
              </a:rPr>
              <a:t>Supply and Demand</a:t>
            </a:r>
          </a:p>
          <a:p>
            <a:pPr algn="ctr">
              <a:lnSpc>
                <a:spcPct val="85000"/>
              </a:lnSpc>
              <a:defRPr/>
            </a:pPr>
            <a:endParaRPr lang="en-US" sz="3600" kern="0" dirty="0">
              <a:solidFill>
                <a:srgbClr val="003366"/>
              </a:solidFill>
              <a:latin typeface="Arial" pitchFamily="34" charset="0"/>
              <a:ea typeface="+mj-ea"/>
              <a:cs typeface="Arial" pitchFamily="34" charset="0"/>
            </a:endParaRPr>
          </a:p>
        </p:txBody>
      </p:sp>
      <p:graphicFrame>
        <p:nvGraphicFramePr>
          <p:cNvPr id="70" name="Table 69"/>
          <p:cNvGraphicFramePr>
            <a:graphicFrameLocks noGrp="1"/>
          </p:cNvGraphicFramePr>
          <p:nvPr/>
        </p:nvGraphicFramePr>
        <p:xfrm>
          <a:off x="3429000" y="3114672"/>
          <a:ext cx="1219200" cy="2524128"/>
        </p:xfrm>
        <a:graphic>
          <a:graphicData uri="http://schemas.openxmlformats.org/drawingml/2006/table">
            <a:tbl>
              <a:tblPr/>
              <a:tblGrid>
                <a:gridCol w="1219200">
                  <a:extLst>
                    <a:ext uri="{9D8B030D-6E8A-4147-A177-3AD203B41FA5}">
                      <a16:colId xmlns:a16="http://schemas.microsoft.com/office/drawing/2014/main" val="20000"/>
                    </a:ext>
                  </a:extLst>
                </a:gridCol>
              </a:tblGrid>
              <a:tr h="420688">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dirty="0" smtClean="0">
                          <a:ln>
                            <a:noFill/>
                          </a:ln>
                          <a:solidFill>
                            <a:srgbClr val="000000"/>
                          </a:solidFill>
                          <a:effectLst/>
                          <a:latin typeface="Times New Roman" pitchFamily="18" charset="0"/>
                        </a:rPr>
                        <a:t>13</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20688">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0" i="0" u="none" strike="noStrike" cap="none" normalizeH="0" baseline="0" smtClean="0">
                          <a:ln>
                            <a:noFill/>
                          </a:ln>
                          <a:solidFill>
                            <a:srgbClr val="000000"/>
                          </a:solidFill>
                          <a:effectLst/>
                          <a:latin typeface="Times New Roman" pitchFamily="18" charset="0"/>
                        </a:rPr>
                        <a:t>9</a:t>
                      </a:r>
                      <a:endParaRPr kumimoji="0" lang="en-US" sz="2000" b="0" i="0" u="none" strike="noStrike" cap="none" normalizeH="0" baseline="0" dirty="0" smtClean="0">
                        <a:ln>
                          <a:noFill/>
                        </a:ln>
                        <a:solidFill>
                          <a:srgbClr val="000000"/>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20688">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0" i="0" u="none" strike="noStrike" cap="none" normalizeH="0" baseline="0" smtClean="0">
                          <a:ln>
                            <a:noFill/>
                          </a:ln>
                          <a:solidFill>
                            <a:srgbClr val="000000"/>
                          </a:solidFill>
                          <a:effectLst/>
                          <a:latin typeface="Times New Roman" pitchFamily="18" charset="0"/>
                        </a:rPr>
                        <a:t>5</a:t>
                      </a:r>
                      <a:endParaRPr kumimoji="0" lang="en-US" sz="2000" b="0" i="0" u="none" strike="noStrike" cap="none" normalizeH="0" baseline="0" dirty="0" smtClean="0">
                        <a:ln>
                          <a:noFill/>
                        </a:ln>
                        <a:solidFill>
                          <a:srgbClr val="000000"/>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20688">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0" i="0" u="none" strike="noStrike" cap="none" normalizeH="0" baseline="0" smtClean="0">
                          <a:ln>
                            <a:noFill/>
                          </a:ln>
                          <a:solidFill>
                            <a:srgbClr val="000000"/>
                          </a:solidFill>
                          <a:effectLst/>
                          <a:latin typeface="Times New Roman" pitchFamily="18" charset="0"/>
                        </a:rPr>
                        <a:t>0</a:t>
                      </a:r>
                      <a:endParaRPr kumimoji="0" lang="en-US" sz="2000" b="0" i="0" u="none" strike="noStrike" cap="none" normalizeH="0" baseline="0" dirty="0" smtClean="0">
                        <a:ln>
                          <a:noFill/>
                        </a:ln>
                        <a:solidFill>
                          <a:srgbClr val="000000"/>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20688">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0" i="0" u="none" strike="noStrike" cap="none" normalizeH="0" baseline="0" smtClean="0">
                          <a:ln>
                            <a:noFill/>
                          </a:ln>
                          <a:solidFill>
                            <a:srgbClr val="000000"/>
                          </a:solidFill>
                          <a:effectLst/>
                          <a:latin typeface="Times New Roman" pitchFamily="18" charset="0"/>
                        </a:rPr>
                        <a:t>-7</a:t>
                      </a:r>
                      <a:endParaRPr kumimoji="0" lang="en-US" sz="2000" b="0" i="0" u="none" strike="noStrike" cap="none" normalizeH="0" baseline="0" dirty="0" smtClean="0">
                        <a:ln>
                          <a:noFill/>
                        </a:ln>
                        <a:solidFill>
                          <a:srgbClr val="000000"/>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20688">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0" i="0" u="none" strike="noStrike" cap="none" normalizeH="0" baseline="0" dirty="0" smtClean="0">
                          <a:ln>
                            <a:noFill/>
                          </a:ln>
                          <a:solidFill>
                            <a:srgbClr val="000000"/>
                          </a:solidFill>
                          <a:effectLst/>
                          <a:latin typeface="Times New Roman" pitchFamily="18" charset="0"/>
                        </a:rPr>
                        <a:t>-15</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fade">
                                      <p:cBhvr>
                                        <p:cTn id="7"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1066800" y="609600"/>
            <a:ext cx="8216900" cy="1143000"/>
          </a:xfrm>
        </p:spPr>
        <p:txBody>
          <a:bodyPr/>
          <a:lstStyle/>
          <a:p>
            <a:r>
              <a:rPr lang="en-US" sz="3600" b="1" dirty="0" smtClean="0">
                <a:solidFill>
                  <a:schemeClr val="folHlink"/>
                </a:solidFill>
                <a:latin typeface="Arial" pitchFamily="34" charset="0"/>
                <a:cs typeface="Arial" pitchFamily="34" charset="0"/>
              </a:rPr>
              <a:t>Prices</a:t>
            </a:r>
            <a:endParaRPr lang="en-US" sz="3600" dirty="0" smtClean="0">
              <a:solidFill>
                <a:srgbClr val="003366"/>
              </a:solidFill>
              <a:latin typeface="Arial" pitchFamily="34" charset="0"/>
              <a:cs typeface="Arial" pitchFamily="34" charset="0"/>
            </a:endParaRPr>
          </a:p>
        </p:txBody>
      </p:sp>
      <p:sp>
        <p:nvSpPr>
          <p:cNvPr id="24579" name="Rectangle 3"/>
          <p:cNvSpPr>
            <a:spLocks noGrp="1" noChangeArrowheads="1"/>
          </p:cNvSpPr>
          <p:nvPr>
            <p:ph type="body" idx="1"/>
          </p:nvPr>
        </p:nvSpPr>
        <p:spPr>
          <a:xfrm>
            <a:off x="762000" y="2138363"/>
            <a:ext cx="8001000" cy="3881437"/>
          </a:xfrm>
        </p:spPr>
        <p:txBody>
          <a:bodyPr/>
          <a:lstStyle/>
          <a:p>
            <a:pPr marL="514350" indent="-514350" eaLnBrk="1" hangingPunct="1"/>
            <a:r>
              <a:rPr lang="en-US" sz="2200" dirty="0" smtClean="0">
                <a:latin typeface="Arial" pitchFamily="34" charset="0"/>
                <a:cs typeface="Arial" pitchFamily="34" charset="0"/>
              </a:rPr>
              <a:t>Price – the value of a product as established by supply and demand</a:t>
            </a:r>
          </a:p>
          <a:p>
            <a:pPr marL="914400" lvl="1" indent="-514350" eaLnBrk="1" hangingPunct="1"/>
            <a:r>
              <a:rPr lang="en-US" sz="1800" dirty="0" smtClean="0">
                <a:solidFill>
                  <a:srgbClr val="C00000"/>
                </a:solidFill>
                <a:latin typeface="Arial" pitchFamily="34" charset="0"/>
                <a:cs typeface="Arial" pitchFamily="34" charset="0"/>
              </a:rPr>
              <a:t>A link between producers and consumers</a:t>
            </a:r>
          </a:p>
          <a:p>
            <a:pPr marL="914400" lvl="1" indent="-514350" eaLnBrk="1" hangingPunct="1">
              <a:buNone/>
            </a:pPr>
            <a:endParaRPr lang="en-US" sz="1800" dirty="0" smtClean="0">
              <a:solidFill>
                <a:srgbClr val="C00000"/>
              </a:solidFill>
              <a:latin typeface="Arial" pitchFamily="34" charset="0"/>
              <a:cs typeface="Arial" pitchFamily="34" charset="0"/>
            </a:endParaRPr>
          </a:p>
        </p:txBody>
      </p:sp>
      <p:pic>
        <p:nvPicPr>
          <p:cNvPr id="15365" name="Picture 5" descr="supply and demand"/>
          <p:cNvPicPr>
            <a:picLocks noChangeAspect="1" noChangeArrowheads="1"/>
          </p:cNvPicPr>
          <p:nvPr/>
        </p:nvPicPr>
        <p:blipFill>
          <a:blip r:embed="rId2" cstate="print"/>
          <a:srcRect/>
          <a:stretch>
            <a:fillRect/>
          </a:stretch>
        </p:blipFill>
        <p:spPr bwMode="auto">
          <a:xfrm>
            <a:off x="838200" y="3505200"/>
            <a:ext cx="2667000" cy="2667000"/>
          </a:xfrm>
          <a:prstGeom prst="rect">
            <a:avLst/>
          </a:prstGeom>
          <a:ln>
            <a:noFill/>
          </a:ln>
          <a:effectLst>
            <a:outerShdw blurRad="190500" algn="tl" rotWithShape="0">
              <a:srgbClr val="000000">
                <a:alpha val="70000"/>
              </a:srgbClr>
            </a:outerShdw>
          </a:effectLst>
        </p:spPr>
      </p:pic>
      <p:pic>
        <p:nvPicPr>
          <p:cNvPr id="15369" name="Picture 9" descr="http://www.vtc.edu.hk/ti/stti/ba/baste/p&amp;s/Journal%20Website/images/year3-1-2.JPG"/>
          <p:cNvPicPr>
            <a:picLocks noChangeAspect="1" noChangeArrowheads="1"/>
          </p:cNvPicPr>
          <p:nvPr/>
        </p:nvPicPr>
        <p:blipFill>
          <a:blip r:embed="rId3" cstate="print"/>
          <a:srcRect/>
          <a:stretch>
            <a:fillRect/>
          </a:stretch>
        </p:blipFill>
        <p:spPr bwMode="auto">
          <a:xfrm>
            <a:off x="3886200" y="3505200"/>
            <a:ext cx="5029200" cy="2667000"/>
          </a:xfrm>
          <a:prstGeom prst="rect">
            <a:avLst/>
          </a:prstGeom>
          <a:ln>
            <a:noFill/>
          </a:ln>
          <a:effectLst>
            <a:outerShdw blurRad="190500" algn="tl" rotWithShape="0">
              <a:srgbClr val="000000">
                <a:alpha val="70000"/>
              </a:srgbClr>
            </a:outerShdw>
          </a:effectLst>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animEffect transition="in" filter="fade">
                                      <p:cBhvr>
                                        <p:cTn id="7" dur="500"/>
                                        <p:tgtEl>
                                          <p:spTgt spid="2457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4579">
                                            <p:txEl>
                                              <p:pRg st="1" end="1"/>
                                            </p:txEl>
                                          </p:spTgt>
                                        </p:tgtEl>
                                        <p:attrNameLst>
                                          <p:attrName>style.visibility</p:attrName>
                                        </p:attrNameLst>
                                      </p:cBhvr>
                                      <p:to>
                                        <p:strVal val="visible"/>
                                      </p:to>
                                    </p:set>
                                    <p:animEffect transition="in" filter="fade">
                                      <p:cBhvr>
                                        <p:cTn id="12" dur="500"/>
                                        <p:tgtEl>
                                          <p:spTgt spid="2457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bldLvl="2" autoUpdateAnimBg="0"/>
    </p:bld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1066800" y="609600"/>
            <a:ext cx="8216900" cy="1143000"/>
          </a:xfrm>
        </p:spPr>
        <p:txBody>
          <a:bodyPr/>
          <a:lstStyle/>
          <a:p>
            <a:pPr eaLnBrk="1" hangingPunct="1"/>
            <a:r>
              <a:rPr lang="en-US" sz="4000" b="1" smtClean="0">
                <a:solidFill>
                  <a:schemeClr val="folHlink"/>
                </a:solidFill>
                <a:latin typeface="Arial" pitchFamily="34" charset="0"/>
                <a:cs typeface="Arial" pitchFamily="34" charset="0"/>
              </a:rPr>
              <a:t>Defining Equilibrium</a:t>
            </a:r>
          </a:p>
        </p:txBody>
      </p:sp>
      <p:sp>
        <p:nvSpPr>
          <p:cNvPr id="24579" name="Rectangle 3"/>
          <p:cNvSpPr>
            <a:spLocks noGrp="1" noChangeArrowheads="1"/>
          </p:cNvSpPr>
          <p:nvPr>
            <p:ph type="body" idx="1"/>
          </p:nvPr>
        </p:nvSpPr>
        <p:spPr>
          <a:xfrm>
            <a:off x="762000" y="1752600"/>
            <a:ext cx="8382000" cy="3881437"/>
          </a:xfrm>
          <a:solidFill>
            <a:schemeClr val="bg1"/>
          </a:solidFill>
        </p:spPr>
        <p:txBody>
          <a:bodyPr/>
          <a:lstStyle/>
          <a:p>
            <a:pPr marL="514350" indent="-514350" eaLnBrk="1" hangingPunct="1"/>
            <a:r>
              <a:rPr lang="en-US" sz="2200" dirty="0" smtClean="0">
                <a:latin typeface="Arial" pitchFamily="34" charset="0"/>
                <a:cs typeface="Arial" pitchFamily="34" charset="0"/>
              </a:rPr>
              <a:t>Equilibrium – the point of balance where demand and supply come together</a:t>
            </a:r>
          </a:p>
          <a:p>
            <a:pPr marL="514350" indent="-514350" eaLnBrk="1" hangingPunct="1"/>
            <a:r>
              <a:rPr lang="en-US" sz="1800" dirty="0" smtClean="0">
                <a:latin typeface="Arial" pitchFamily="34" charset="0"/>
                <a:cs typeface="Arial" pitchFamily="34" charset="0"/>
              </a:rPr>
              <a:t>Market clearing price – price that has cleared the market, accepted by </a:t>
            </a:r>
            <a:br>
              <a:rPr lang="en-US" sz="1800" dirty="0" smtClean="0">
                <a:latin typeface="Arial" pitchFamily="34" charset="0"/>
                <a:cs typeface="Arial" pitchFamily="34" charset="0"/>
              </a:rPr>
            </a:br>
            <a:r>
              <a:rPr lang="en-US" sz="1800" dirty="0" smtClean="0">
                <a:latin typeface="Arial" pitchFamily="34" charset="0"/>
                <a:cs typeface="Arial" pitchFamily="34" charset="0"/>
              </a:rPr>
              <a:t>both buyers and sellers</a:t>
            </a:r>
          </a:p>
          <a:p>
            <a:pPr marL="914400" lvl="1" indent="-514350" eaLnBrk="1" hangingPunct="1"/>
            <a:r>
              <a:rPr lang="en-US" sz="1800" dirty="0" smtClean="0">
                <a:solidFill>
                  <a:srgbClr val="C00000"/>
                </a:solidFill>
                <a:latin typeface="Arial" pitchFamily="34" charset="0"/>
                <a:cs typeface="Arial" pitchFamily="34" charset="0"/>
              </a:rPr>
              <a:t>QD = QS</a:t>
            </a:r>
          </a:p>
        </p:txBody>
      </p:sp>
      <p:pic>
        <p:nvPicPr>
          <p:cNvPr id="16389" name="Picture 5" descr="http://www.econweb.com/MacroWelcome/sandd/Equilibrium.gif"/>
          <p:cNvPicPr>
            <a:picLocks noChangeAspect="1" noChangeArrowheads="1" noCrop="1"/>
          </p:cNvPicPr>
          <p:nvPr/>
        </p:nvPicPr>
        <p:blipFill>
          <a:blip r:embed="rId2" cstate="print"/>
          <a:srcRect/>
          <a:stretch>
            <a:fillRect/>
          </a:stretch>
        </p:blipFill>
        <p:spPr bwMode="auto">
          <a:xfrm>
            <a:off x="914400" y="3810000"/>
            <a:ext cx="3590925" cy="2971800"/>
          </a:xfrm>
          <a:prstGeom prst="rect">
            <a:avLst/>
          </a:prstGeom>
          <a:ln>
            <a:noFill/>
          </a:ln>
          <a:effectLst>
            <a:outerShdw blurRad="190500" algn="tl" rotWithShape="0">
              <a:srgbClr val="000000">
                <a:alpha val="70000"/>
              </a:srgbClr>
            </a:outerShdw>
          </a:effectLst>
        </p:spPr>
      </p:pic>
      <p:sp>
        <p:nvSpPr>
          <p:cNvPr id="62469" name="Rectangle 4"/>
          <p:cNvSpPr>
            <a:spLocks noChangeArrowheads="1"/>
          </p:cNvSpPr>
          <p:nvPr/>
        </p:nvSpPr>
        <p:spPr bwMode="auto">
          <a:xfrm>
            <a:off x="3048000" y="3886200"/>
            <a:ext cx="1371600" cy="304800"/>
          </a:xfrm>
          <a:prstGeom prst="rect">
            <a:avLst/>
          </a:prstGeom>
          <a:solidFill>
            <a:schemeClr val="bg1"/>
          </a:solidFill>
          <a:ln w="9525" algn="ctr">
            <a:noFill/>
            <a:round/>
            <a:headEnd/>
            <a:tailEnd/>
          </a:ln>
        </p:spPr>
        <p:txBody>
          <a:bodyPr wrap="none"/>
          <a:lstStyle/>
          <a:p>
            <a:endParaRPr lang="en-US"/>
          </a:p>
        </p:txBody>
      </p:sp>
      <p:pic>
        <p:nvPicPr>
          <p:cNvPr id="62470" name="Picture 7" descr="http://library.thinkquest.org/J003305F/scales.gif"/>
          <p:cNvPicPr>
            <a:picLocks noChangeAspect="1" noChangeArrowheads="1"/>
          </p:cNvPicPr>
          <p:nvPr/>
        </p:nvPicPr>
        <p:blipFill>
          <a:blip r:embed="rId3" cstate="print"/>
          <a:srcRect/>
          <a:stretch>
            <a:fillRect/>
          </a:stretch>
        </p:blipFill>
        <p:spPr bwMode="auto">
          <a:xfrm>
            <a:off x="4800600" y="3581400"/>
            <a:ext cx="4114800" cy="3028950"/>
          </a:xfrm>
          <a:prstGeom prst="rect">
            <a:avLst/>
          </a:prstGeom>
          <a:noFill/>
          <a:ln w="9525">
            <a:noFill/>
            <a:miter lim="800000"/>
            <a:headEnd/>
            <a:tailEnd/>
          </a:ln>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animEffect transition="in" filter="fade">
                                      <p:cBhvr>
                                        <p:cTn id="7" dur="500"/>
                                        <p:tgtEl>
                                          <p:spTgt spid="2457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4579">
                                            <p:txEl>
                                              <p:pRg st="1" end="1"/>
                                            </p:txEl>
                                          </p:spTgt>
                                        </p:tgtEl>
                                        <p:attrNameLst>
                                          <p:attrName>style.visibility</p:attrName>
                                        </p:attrNameLst>
                                      </p:cBhvr>
                                      <p:to>
                                        <p:strVal val="visible"/>
                                      </p:to>
                                    </p:set>
                                    <p:animEffect transition="in" filter="fade">
                                      <p:cBhvr>
                                        <p:cTn id="12" dur="500"/>
                                        <p:tgtEl>
                                          <p:spTgt spid="2457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4579">
                                            <p:txEl>
                                              <p:pRg st="2" end="2"/>
                                            </p:txEl>
                                          </p:spTgt>
                                        </p:tgtEl>
                                        <p:attrNameLst>
                                          <p:attrName>style.visibility</p:attrName>
                                        </p:attrNameLst>
                                      </p:cBhvr>
                                      <p:to>
                                        <p:strVal val="visible"/>
                                      </p:to>
                                    </p:set>
                                    <p:animEffect transition="in" filter="fade">
                                      <p:cBhvr>
                                        <p:cTn id="17" dur="500"/>
                                        <p:tgtEl>
                                          <p:spTgt spid="2457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bldLvl="2" autoUpdateAnimBg="0"/>
    </p:bld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1066800" y="609600"/>
            <a:ext cx="8216900" cy="1143000"/>
          </a:xfrm>
        </p:spPr>
        <p:txBody>
          <a:bodyPr/>
          <a:lstStyle/>
          <a:p>
            <a:pPr eaLnBrk="1" hangingPunct="1"/>
            <a:r>
              <a:rPr lang="en-US" b="1" smtClean="0">
                <a:solidFill>
                  <a:schemeClr val="folHlink"/>
                </a:solidFill>
                <a:latin typeface="Arial" pitchFamily="34" charset="0"/>
                <a:cs typeface="Arial" pitchFamily="34" charset="0"/>
              </a:rPr>
              <a:t>Disequilibrium</a:t>
            </a:r>
          </a:p>
        </p:txBody>
      </p:sp>
      <p:sp>
        <p:nvSpPr>
          <p:cNvPr id="24579" name="Rectangle 3"/>
          <p:cNvSpPr>
            <a:spLocks noGrp="1" noChangeArrowheads="1"/>
          </p:cNvSpPr>
          <p:nvPr>
            <p:ph type="body" idx="1"/>
          </p:nvPr>
        </p:nvSpPr>
        <p:spPr>
          <a:xfrm>
            <a:off x="762000" y="2138363"/>
            <a:ext cx="8001000" cy="3881437"/>
          </a:xfrm>
        </p:spPr>
        <p:txBody>
          <a:bodyPr/>
          <a:lstStyle/>
          <a:p>
            <a:pPr marL="514350" indent="-514350" eaLnBrk="1" hangingPunct="1"/>
            <a:r>
              <a:rPr lang="en-US" sz="2200" dirty="0" smtClean="0">
                <a:latin typeface="Arial" pitchFamily="34" charset="0"/>
                <a:cs typeface="Arial" pitchFamily="34" charset="0"/>
              </a:rPr>
              <a:t>Disequilibrium – occurs when the quantity supplied is not equal to the quantity demanded</a:t>
            </a:r>
          </a:p>
          <a:p>
            <a:pPr marL="914400" lvl="1" indent="-514350" eaLnBrk="1" hangingPunct="1"/>
            <a:r>
              <a:rPr lang="en-US" sz="1800" dirty="0" smtClean="0">
                <a:solidFill>
                  <a:srgbClr val="C00000"/>
                </a:solidFill>
                <a:latin typeface="Arial" pitchFamily="34" charset="0"/>
                <a:cs typeface="Arial" pitchFamily="34" charset="0"/>
              </a:rPr>
              <a:t>QD &lt; QS</a:t>
            </a:r>
          </a:p>
          <a:p>
            <a:pPr marL="914400" lvl="1" indent="-514350" eaLnBrk="1" hangingPunct="1"/>
            <a:r>
              <a:rPr lang="en-US" sz="1800" dirty="0" smtClean="0">
                <a:solidFill>
                  <a:srgbClr val="C00000"/>
                </a:solidFill>
                <a:latin typeface="Arial" pitchFamily="34" charset="0"/>
                <a:cs typeface="Arial" pitchFamily="34" charset="0"/>
              </a:rPr>
              <a:t>QD &gt; QS</a:t>
            </a:r>
          </a:p>
          <a:p>
            <a:pPr marL="914400" lvl="1" indent="-514350" eaLnBrk="1" hangingPunct="1"/>
            <a:endParaRPr lang="en-US" sz="1800" dirty="0" smtClean="0">
              <a:solidFill>
                <a:srgbClr val="C00000"/>
              </a:solidFill>
              <a:latin typeface="Arial" pitchFamily="34" charset="0"/>
              <a:cs typeface="Arial" pitchFamily="34" charset="0"/>
            </a:endParaRPr>
          </a:p>
        </p:txBody>
      </p:sp>
      <p:pic>
        <p:nvPicPr>
          <p:cNvPr id="17413" name="Picture 5" descr="http://cdis.missouri.edu/exec/data/courses2/2081/diagram1-3.jpg"/>
          <p:cNvPicPr>
            <a:picLocks noChangeAspect="1" noChangeArrowheads="1"/>
          </p:cNvPicPr>
          <p:nvPr/>
        </p:nvPicPr>
        <p:blipFill>
          <a:blip r:embed="rId2" cstate="print"/>
          <a:srcRect/>
          <a:stretch>
            <a:fillRect/>
          </a:stretch>
        </p:blipFill>
        <p:spPr bwMode="auto">
          <a:xfrm>
            <a:off x="990600" y="3810000"/>
            <a:ext cx="3759200" cy="2819400"/>
          </a:xfrm>
          <a:prstGeom prst="rect">
            <a:avLst/>
          </a:prstGeom>
          <a:ln>
            <a:noFill/>
          </a:ln>
          <a:effectLst>
            <a:outerShdw blurRad="190500" algn="tl" rotWithShape="0">
              <a:srgbClr val="000000">
                <a:alpha val="70000"/>
              </a:srgbClr>
            </a:outerShdw>
          </a:effectLst>
        </p:spPr>
      </p:pic>
      <p:pic>
        <p:nvPicPr>
          <p:cNvPr id="17415" name="Picture 7" descr="http://cdis.missouri.edu/exec/data/courses2/2081/diagram1-4.jpg"/>
          <p:cNvPicPr>
            <a:picLocks noChangeAspect="1" noChangeArrowheads="1"/>
          </p:cNvPicPr>
          <p:nvPr/>
        </p:nvPicPr>
        <p:blipFill>
          <a:blip r:embed="rId3" cstate="print"/>
          <a:srcRect/>
          <a:stretch>
            <a:fillRect/>
          </a:stretch>
        </p:blipFill>
        <p:spPr bwMode="auto">
          <a:xfrm>
            <a:off x="4951413" y="3827463"/>
            <a:ext cx="3735387" cy="2801937"/>
          </a:xfrm>
          <a:prstGeom prst="rect">
            <a:avLst/>
          </a:prstGeom>
          <a:ln>
            <a:noFill/>
          </a:ln>
          <a:effectLst>
            <a:outerShdw blurRad="190500" algn="tl" rotWithShape="0">
              <a:srgbClr val="000000">
                <a:alpha val="70000"/>
              </a:srgbClr>
            </a:outerShdw>
          </a:effectLst>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animEffect transition="in" filter="fade">
                                      <p:cBhvr>
                                        <p:cTn id="7" dur="500"/>
                                        <p:tgtEl>
                                          <p:spTgt spid="2457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4579">
                                            <p:txEl>
                                              <p:pRg st="1" end="1"/>
                                            </p:txEl>
                                          </p:spTgt>
                                        </p:tgtEl>
                                        <p:attrNameLst>
                                          <p:attrName>style.visibility</p:attrName>
                                        </p:attrNameLst>
                                      </p:cBhvr>
                                      <p:to>
                                        <p:strVal val="visible"/>
                                      </p:to>
                                    </p:set>
                                    <p:animEffect transition="in" filter="fade">
                                      <p:cBhvr>
                                        <p:cTn id="12" dur="500"/>
                                        <p:tgtEl>
                                          <p:spTgt spid="2457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4579">
                                            <p:txEl>
                                              <p:pRg st="2" end="2"/>
                                            </p:txEl>
                                          </p:spTgt>
                                        </p:tgtEl>
                                        <p:attrNameLst>
                                          <p:attrName>style.visibility</p:attrName>
                                        </p:attrNameLst>
                                      </p:cBhvr>
                                      <p:to>
                                        <p:strVal val="visible"/>
                                      </p:to>
                                    </p:set>
                                    <p:animEffect transition="in" filter="fade">
                                      <p:cBhvr>
                                        <p:cTn id="17" dur="500"/>
                                        <p:tgtEl>
                                          <p:spTgt spid="2457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bldLvl="2" autoUpdateAnimBg="0"/>
    </p:bld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381000" y="609600"/>
            <a:ext cx="8216900" cy="1143000"/>
          </a:xfrm>
        </p:spPr>
        <p:txBody>
          <a:bodyPr/>
          <a:lstStyle/>
          <a:p>
            <a:pPr eaLnBrk="1" hangingPunct="1"/>
            <a:r>
              <a:rPr lang="en-US" sz="4000" b="1" dirty="0" smtClean="0">
                <a:solidFill>
                  <a:schemeClr val="folHlink"/>
                </a:solidFill>
                <a:latin typeface="Arial" pitchFamily="34" charset="0"/>
                <a:cs typeface="Arial" pitchFamily="34" charset="0"/>
              </a:rPr>
              <a:t>Excess Demand</a:t>
            </a:r>
          </a:p>
        </p:txBody>
      </p:sp>
      <p:sp>
        <p:nvSpPr>
          <p:cNvPr id="24579" name="Rectangle 3"/>
          <p:cNvSpPr>
            <a:spLocks noGrp="1" noChangeArrowheads="1"/>
          </p:cNvSpPr>
          <p:nvPr>
            <p:ph type="body" idx="1"/>
          </p:nvPr>
        </p:nvSpPr>
        <p:spPr>
          <a:xfrm>
            <a:off x="762000" y="2057400"/>
            <a:ext cx="8001000" cy="3881438"/>
          </a:xfrm>
        </p:spPr>
        <p:txBody>
          <a:bodyPr/>
          <a:lstStyle/>
          <a:p>
            <a:pPr marL="514350" indent="-514350" eaLnBrk="1" hangingPunct="1"/>
            <a:r>
              <a:rPr lang="en-US" sz="2000" dirty="0" smtClean="0">
                <a:latin typeface="Arial" pitchFamily="34" charset="0"/>
                <a:cs typeface="Arial" pitchFamily="34" charset="0"/>
              </a:rPr>
              <a:t>Excess Demand – quantity demanded is greater than quantity supplied at the current price</a:t>
            </a:r>
          </a:p>
          <a:p>
            <a:pPr marL="914400" lvl="1" indent="-514350" eaLnBrk="1" hangingPunct="1"/>
            <a:r>
              <a:rPr lang="en-US" sz="1600" dirty="0" smtClean="0">
                <a:latin typeface="Arial" pitchFamily="34" charset="0"/>
                <a:cs typeface="Arial" pitchFamily="34" charset="0"/>
              </a:rPr>
              <a:t>Causes a shortage	</a:t>
            </a:r>
          </a:p>
          <a:p>
            <a:pPr marL="514350" indent="-514350" eaLnBrk="1" hangingPunct="1"/>
            <a:r>
              <a:rPr lang="en-US" sz="2000" dirty="0" smtClean="0">
                <a:solidFill>
                  <a:srgbClr val="C00000"/>
                </a:solidFill>
                <a:latin typeface="Arial" pitchFamily="34" charset="0"/>
                <a:cs typeface="Arial" pitchFamily="34" charset="0"/>
              </a:rPr>
              <a:t>Shortage – not enough of a product to satisfy the amount demanded by the consumer </a:t>
            </a:r>
          </a:p>
          <a:p>
            <a:pPr marL="914400" lvl="1" indent="-514350" eaLnBrk="1" hangingPunct="1"/>
            <a:r>
              <a:rPr lang="en-US" sz="1600" dirty="0" smtClean="0">
                <a:solidFill>
                  <a:srgbClr val="003366"/>
                </a:solidFill>
                <a:latin typeface="Arial" pitchFamily="34" charset="0"/>
                <a:cs typeface="Arial" pitchFamily="34" charset="0"/>
              </a:rPr>
              <a:t>QD &gt; QS</a:t>
            </a:r>
          </a:p>
          <a:p>
            <a:pPr marL="914400" lvl="1" indent="-514350" eaLnBrk="1" hangingPunct="1"/>
            <a:r>
              <a:rPr lang="en-US" sz="1600" dirty="0" smtClean="0">
                <a:solidFill>
                  <a:srgbClr val="C00000"/>
                </a:solidFill>
                <a:latin typeface="Arial" pitchFamily="34" charset="0"/>
                <a:cs typeface="Arial" pitchFamily="34" charset="0"/>
              </a:rPr>
              <a:t>Shortages puts upward pressure on price, forces</a:t>
            </a:r>
            <a:br>
              <a:rPr lang="en-US" sz="1600" dirty="0" smtClean="0">
                <a:solidFill>
                  <a:srgbClr val="C00000"/>
                </a:solidFill>
                <a:latin typeface="Arial" pitchFamily="34" charset="0"/>
                <a:cs typeface="Arial" pitchFamily="34" charset="0"/>
              </a:rPr>
            </a:br>
            <a:r>
              <a:rPr lang="en-US" sz="1600" dirty="0" smtClean="0">
                <a:solidFill>
                  <a:srgbClr val="C00000"/>
                </a:solidFill>
                <a:latin typeface="Arial" pitchFamily="34" charset="0"/>
                <a:cs typeface="Arial" pitchFamily="34" charset="0"/>
              </a:rPr>
              <a:t>prices up</a:t>
            </a:r>
          </a:p>
        </p:txBody>
      </p:sp>
      <p:pic>
        <p:nvPicPr>
          <p:cNvPr id="7" name="Picture 7" descr="http://cdis.missouri.edu/exec/data/courses2/2081/diagram1-4.jpg"/>
          <p:cNvPicPr>
            <a:picLocks noChangeAspect="1" noChangeArrowheads="1"/>
          </p:cNvPicPr>
          <p:nvPr/>
        </p:nvPicPr>
        <p:blipFill>
          <a:blip r:embed="rId2" cstate="print"/>
          <a:srcRect/>
          <a:stretch>
            <a:fillRect/>
          </a:stretch>
        </p:blipFill>
        <p:spPr bwMode="auto">
          <a:xfrm>
            <a:off x="6858000" y="76200"/>
            <a:ext cx="2133600" cy="1600200"/>
          </a:xfrm>
          <a:prstGeom prst="rect">
            <a:avLst/>
          </a:prstGeom>
          <a:ln>
            <a:noFill/>
          </a:ln>
          <a:effectLst>
            <a:outerShdw blurRad="190500" algn="tl" rotWithShape="0">
              <a:srgbClr val="000000">
                <a:alpha val="70000"/>
              </a:srgbClr>
            </a:outerShdw>
          </a:effectLst>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animEffect transition="in" filter="fade">
                                      <p:cBhvr>
                                        <p:cTn id="7" dur="500"/>
                                        <p:tgtEl>
                                          <p:spTgt spid="2457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4579">
                                            <p:txEl>
                                              <p:pRg st="1" end="1"/>
                                            </p:txEl>
                                          </p:spTgt>
                                        </p:tgtEl>
                                        <p:attrNameLst>
                                          <p:attrName>style.visibility</p:attrName>
                                        </p:attrNameLst>
                                      </p:cBhvr>
                                      <p:to>
                                        <p:strVal val="visible"/>
                                      </p:to>
                                    </p:set>
                                    <p:animEffect transition="in" filter="fade">
                                      <p:cBhvr>
                                        <p:cTn id="12" dur="500"/>
                                        <p:tgtEl>
                                          <p:spTgt spid="2457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4579">
                                            <p:txEl>
                                              <p:pRg st="2" end="2"/>
                                            </p:txEl>
                                          </p:spTgt>
                                        </p:tgtEl>
                                        <p:attrNameLst>
                                          <p:attrName>style.visibility</p:attrName>
                                        </p:attrNameLst>
                                      </p:cBhvr>
                                      <p:to>
                                        <p:strVal val="visible"/>
                                      </p:to>
                                    </p:set>
                                    <p:animEffect transition="in" filter="fade">
                                      <p:cBhvr>
                                        <p:cTn id="17" dur="500"/>
                                        <p:tgtEl>
                                          <p:spTgt spid="2457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4579">
                                            <p:txEl>
                                              <p:pRg st="3" end="3"/>
                                            </p:txEl>
                                          </p:spTgt>
                                        </p:tgtEl>
                                        <p:attrNameLst>
                                          <p:attrName>style.visibility</p:attrName>
                                        </p:attrNameLst>
                                      </p:cBhvr>
                                      <p:to>
                                        <p:strVal val="visible"/>
                                      </p:to>
                                    </p:set>
                                    <p:animEffect transition="in" filter="fade">
                                      <p:cBhvr>
                                        <p:cTn id="22" dur="500"/>
                                        <p:tgtEl>
                                          <p:spTgt spid="2457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4579">
                                            <p:txEl>
                                              <p:pRg st="4" end="4"/>
                                            </p:txEl>
                                          </p:spTgt>
                                        </p:tgtEl>
                                        <p:attrNameLst>
                                          <p:attrName>style.visibility</p:attrName>
                                        </p:attrNameLst>
                                      </p:cBhvr>
                                      <p:to>
                                        <p:strVal val="visible"/>
                                      </p:to>
                                    </p:set>
                                    <p:animEffect transition="in" filter="fade">
                                      <p:cBhvr>
                                        <p:cTn id="27" dur="500"/>
                                        <p:tgtEl>
                                          <p:spTgt spid="2457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bldLvl="2" autoUpdateAnimBg="0"/>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1143000" y="609600"/>
            <a:ext cx="7912100" cy="1143000"/>
          </a:xfrm>
        </p:spPr>
        <p:txBody>
          <a:bodyPr/>
          <a:lstStyle/>
          <a:p>
            <a:pPr eaLnBrk="1" hangingPunct="1"/>
            <a:r>
              <a:rPr lang="en-US" sz="4800" dirty="0" smtClean="0">
                <a:solidFill>
                  <a:schemeClr val="folHlink"/>
                </a:solidFill>
                <a:latin typeface="Arial" pitchFamily="34" charset="0"/>
                <a:cs typeface="Arial" pitchFamily="34" charset="0"/>
              </a:rPr>
              <a:t>The Law of Supply</a:t>
            </a:r>
          </a:p>
        </p:txBody>
      </p:sp>
      <p:sp>
        <p:nvSpPr>
          <p:cNvPr id="39939" name="Rectangle 3"/>
          <p:cNvSpPr>
            <a:spLocks noGrp="1" noChangeArrowheads="1"/>
          </p:cNvSpPr>
          <p:nvPr>
            <p:ph type="body" idx="1"/>
          </p:nvPr>
        </p:nvSpPr>
        <p:spPr>
          <a:xfrm>
            <a:off x="609600" y="1981200"/>
            <a:ext cx="4724400" cy="2967038"/>
          </a:xfrm>
        </p:spPr>
        <p:txBody>
          <a:bodyPr/>
          <a:lstStyle/>
          <a:p>
            <a:pPr eaLnBrk="1" hangingPunct="1"/>
            <a:r>
              <a:rPr lang="en-US" sz="2100" dirty="0" smtClean="0">
                <a:latin typeface="Arial" pitchFamily="34" charset="0"/>
                <a:cs typeface="Arial" pitchFamily="34" charset="0"/>
              </a:rPr>
              <a:t>Law of Supply – the higher the price offered, the larger the quantity (amount) produced by the supplier; the lower prices offered, the lower quantity supplied</a:t>
            </a:r>
          </a:p>
          <a:p>
            <a:pPr lvl="1" eaLnBrk="1" hangingPunct="1"/>
            <a:r>
              <a:rPr lang="en-US" sz="2100" dirty="0" smtClean="0">
                <a:solidFill>
                  <a:srgbClr val="C00000"/>
                </a:solidFill>
                <a:latin typeface="Arial" pitchFamily="34" charset="0"/>
                <a:cs typeface="Arial" pitchFamily="34" charset="0"/>
              </a:rPr>
              <a:t>Direct (positive) relationship between price and the QS of a product. </a:t>
            </a:r>
          </a:p>
          <a:p>
            <a:pPr eaLnBrk="1" hangingPunct="1">
              <a:buFont typeface="Wingdings" pitchFamily="2" charset="2"/>
              <a:buNone/>
            </a:pPr>
            <a:endParaRPr lang="en-US" sz="2100" dirty="0" smtClean="0">
              <a:latin typeface="Arial" pitchFamily="34" charset="0"/>
              <a:cs typeface="Arial" pitchFamily="34" charset="0"/>
            </a:endParaRPr>
          </a:p>
        </p:txBody>
      </p:sp>
      <p:sp>
        <p:nvSpPr>
          <p:cNvPr id="7" name="Up Arrow 6"/>
          <p:cNvSpPr/>
          <p:nvPr/>
        </p:nvSpPr>
        <p:spPr bwMode="auto">
          <a:xfrm>
            <a:off x="7086600" y="2286000"/>
            <a:ext cx="1981200" cy="1981200"/>
          </a:xfrm>
          <a:prstGeom prst="upArrow">
            <a:avLst/>
          </a:prstGeom>
          <a:gradFill flip="none" rotWithShape="1">
            <a:gsLst>
              <a:gs pos="0">
                <a:schemeClr val="tx1"/>
              </a:gs>
              <a:gs pos="67000">
                <a:schemeClr val="tx1"/>
              </a:gs>
              <a:gs pos="100000">
                <a:schemeClr val="bg1"/>
              </a:gs>
            </a:gsLst>
            <a:lin ang="5400000" scaled="1"/>
            <a:tileRect/>
          </a:gradFill>
          <a:ln w="9525" cap="flat" cmpd="sng" algn="ctr">
            <a:solidFill>
              <a:schemeClr val="tx1"/>
            </a:solidFill>
            <a:prstDash val="solid"/>
            <a:round/>
            <a:headEnd type="none" w="med" len="med"/>
            <a:tailEnd type="none" w="med" len="med"/>
          </a:ln>
          <a:effectLst/>
        </p:spPr>
        <p:txBody>
          <a:bodyPr wrap="none"/>
          <a:lstStyle/>
          <a:p>
            <a:pPr algn="ctr">
              <a:defRPr/>
            </a:pPr>
            <a:r>
              <a:rPr lang="en-US" sz="1600" dirty="0">
                <a:solidFill>
                  <a:schemeClr val="bg1"/>
                </a:solidFill>
              </a:rPr>
              <a:t>Supply</a:t>
            </a:r>
            <a:br>
              <a:rPr lang="en-US" sz="1600" dirty="0">
                <a:solidFill>
                  <a:schemeClr val="bg1"/>
                </a:solidFill>
              </a:rPr>
            </a:br>
            <a:r>
              <a:rPr lang="en-US" sz="1600" dirty="0">
                <a:solidFill>
                  <a:schemeClr val="bg1"/>
                </a:solidFill>
              </a:rPr>
              <a:t/>
            </a:r>
            <a:br>
              <a:rPr lang="en-US" sz="1600" dirty="0">
                <a:solidFill>
                  <a:schemeClr val="bg1"/>
                </a:solidFill>
              </a:rPr>
            </a:br>
            <a:r>
              <a:rPr lang="en-US" sz="1600" dirty="0">
                <a:solidFill>
                  <a:schemeClr val="bg1"/>
                </a:solidFill>
              </a:rPr>
              <a:t>Quantity </a:t>
            </a:r>
            <a:br>
              <a:rPr lang="en-US" sz="1600" dirty="0">
                <a:solidFill>
                  <a:schemeClr val="bg1"/>
                </a:solidFill>
              </a:rPr>
            </a:br>
            <a:r>
              <a:rPr lang="en-US" sz="1600" dirty="0">
                <a:solidFill>
                  <a:schemeClr val="bg1"/>
                </a:solidFill>
              </a:rPr>
              <a:t>Supplied </a:t>
            </a:r>
          </a:p>
          <a:p>
            <a:pPr algn="ctr">
              <a:defRPr/>
            </a:pPr>
            <a:r>
              <a:rPr lang="en-US" sz="1600" dirty="0">
                <a:solidFill>
                  <a:schemeClr val="bg1"/>
                </a:solidFill>
              </a:rPr>
              <a:t>Increases</a:t>
            </a:r>
          </a:p>
        </p:txBody>
      </p:sp>
      <p:sp>
        <p:nvSpPr>
          <p:cNvPr id="12" name="Up Arrow 11"/>
          <p:cNvSpPr/>
          <p:nvPr/>
        </p:nvSpPr>
        <p:spPr bwMode="auto">
          <a:xfrm>
            <a:off x="5029200" y="2286000"/>
            <a:ext cx="1981200" cy="1981200"/>
          </a:xfrm>
          <a:prstGeom prst="upArrow">
            <a:avLst/>
          </a:prstGeom>
          <a:gradFill flip="none" rotWithShape="1">
            <a:gsLst>
              <a:gs pos="0">
                <a:schemeClr val="tx1"/>
              </a:gs>
              <a:gs pos="67000">
                <a:schemeClr val="tx1"/>
              </a:gs>
              <a:gs pos="100000">
                <a:schemeClr val="bg1"/>
              </a:gs>
            </a:gsLst>
            <a:lin ang="5400000" scaled="1"/>
            <a:tileRect/>
          </a:gradFill>
          <a:ln w="9525" cap="flat" cmpd="sng" algn="ctr">
            <a:solidFill>
              <a:schemeClr val="tx1"/>
            </a:solidFill>
            <a:prstDash val="solid"/>
            <a:round/>
            <a:headEnd type="none" w="med" len="med"/>
            <a:tailEnd type="none" w="med" len="med"/>
          </a:ln>
          <a:effectLst/>
        </p:spPr>
        <p:txBody>
          <a:bodyPr wrap="none"/>
          <a:lstStyle/>
          <a:p>
            <a:pPr algn="ctr">
              <a:defRPr/>
            </a:pPr>
            <a:r>
              <a:rPr lang="en-US" sz="1600" dirty="0">
                <a:solidFill>
                  <a:schemeClr val="bg1"/>
                </a:solidFill>
              </a:rPr>
              <a:t>Price</a:t>
            </a:r>
            <a:br>
              <a:rPr lang="en-US" sz="1600" dirty="0">
                <a:solidFill>
                  <a:schemeClr val="bg1"/>
                </a:solidFill>
              </a:rPr>
            </a:br>
            <a:r>
              <a:rPr lang="en-US" sz="1600" dirty="0">
                <a:solidFill>
                  <a:schemeClr val="bg1"/>
                </a:solidFill>
              </a:rPr>
              <a:t/>
            </a:r>
            <a:br>
              <a:rPr lang="en-US" sz="1600" dirty="0">
                <a:solidFill>
                  <a:schemeClr val="bg1"/>
                </a:solidFill>
              </a:rPr>
            </a:br>
            <a:r>
              <a:rPr lang="en-US" sz="1600" dirty="0">
                <a:solidFill>
                  <a:schemeClr val="bg1"/>
                </a:solidFill>
              </a:rPr>
              <a:t>As </a:t>
            </a:r>
            <a:br>
              <a:rPr lang="en-US" sz="1600" dirty="0">
                <a:solidFill>
                  <a:schemeClr val="bg1"/>
                </a:solidFill>
              </a:rPr>
            </a:br>
            <a:r>
              <a:rPr lang="en-US" sz="1600" dirty="0">
                <a:solidFill>
                  <a:schemeClr val="bg1"/>
                </a:solidFill>
              </a:rPr>
              <a:t>Prices</a:t>
            </a:r>
          </a:p>
          <a:p>
            <a:pPr algn="ctr">
              <a:defRPr/>
            </a:pPr>
            <a:r>
              <a:rPr lang="en-US" sz="1600" dirty="0">
                <a:solidFill>
                  <a:schemeClr val="bg1"/>
                </a:solidFill>
              </a:rPr>
              <a:t>Increase</a:t>
            </a:r>
          </a:p>
        </p:txBody>
      </p:sp>
      <p:sp>
        <p:nvSpPr>
          <p:cNvPr id="13" name="Down Arrow 12"/>
          <p:cNvSpPr/>
          <p:nvPr/>
        </p:nvSpPr>
        <p:spPr bwMode="auto">
          <a:xfrm>
            <a:off x="7086600" y="4572000"/>
            <a:ext cx="2057400" cy="2057400"/>
          </a:xfrm>
          <a:prstGeom prst="downArrow">
            <a:avLst/>
          </a:prstGeom>
          <a:gradFill flip="none" rotWithShape="1">
            <a:gsLst>
              <a:gs pos="0">
                <a:srgbClr val="C00000"/>
              </a:gs>
              <a:gs pos="71000">
                <a:srgbClr val="FF0000"/>
              </a:gs>
              <a:gs pos="100000">
                <a:schemeClr val="accent1">
                  <a:tint val="23500"/>
                  <a:satMod val="160000"/>
                </a:schemeClr>
              </a:gs>
            </a:gsLst>
            <a:lin ang="16200000" scaled="1"/>
            <a:tileRect/>
          </a:gradFill>
          <a:ln w="9525" cap="flat" cmpd="sng" algn="ctr">
            <a:solidFill>
              <a:schemeClr val="tx1"/>
            </a:solidFill>
            <a:prstDash val="solid"/>
            <a:round/>
            <a:headEnd type="none" w="med" len="med"/>
            <a:tailEnd type="none" w="med" len="med"/>
          </a:ln>
          <a:effectLst/>
        </p:spPr>
        <p:txBody>
          <a:bodyPr wrap="none"/>
          <a:lstStyle/>
          <a:p>
            <a:pPr algn="ctr">
              <a:defRPr/>
            </a:pPr>
            <a:r>
              <a:rPr lang="en-US" sz="1800" dirty="0">
                <a:solidFill>
                  <a:schemeClr val="bg1"/>
                </a:solidFill>
              </a:rPr>
              <a:t/>
            </a:r>
            <a:br>
              <a:rPr lang="en-US" sz="1800" dirty="0">
                <a:solidFill>
                  <a:schemeClr val="bg1"/>
                </a:solidFill>
              </a:rPr>
            </a:br>
            <a:endParaRPr lang="en-US" sz="1800" dirty="0">
              <a:solidFill>
                <a:schemeClr val="bg1"/>
              </a:solidFill>
            </a:endParaRPr>
          </a:p>
          <a:p>
            <a:pPr algn="ctr">
              <a:defRPr/>
            </a:pPr>
            <a:r>
              <a:rPr lang="en-US" sz="1800" dirty="0">
                <a:solidFill>
                  <a:schemeClr val="bg1"/>
                </a:solidFill>
              </a:rPr>
              <a:t>Supply</a:t>
            </a:r>
          </a:p>
          <a:p>
            <a:pPr algn="ctr">
              <a:defRPr/>
            </a:pPr>
            <a:endParaRPr lang="en-US" sz="1800" dirty="0">
              <a:solidFill>
                <a:schemeClr val="bg1"/>
              </a:solidFill>
            </a:endParaRPr>
          </a:p>
          <a:p>
            <a:pPr algn="ctr">
              <a:defRPr/>
            </a:pPr>
            <a:r>
              <a:rPr lang="en-US" sz="1600" dirty="0">
                <a:solidFill>
                  <a:schemeClr val="bg1"/>
                </a:solidFill>
              </a:rPr>
              <a:t>Quantity </a:t>
            </a:r>
          </a:p>
          <a:p>
            <a:pPr algn="ctr">
              <a:defRPr/>
            </a:pPr>
            <a:r>
              <a:rPr lang="en-US" sz="1600" dirty="0">
                <a:solidFill>
                  <a:schemeClr val="bg1"/>
                </a:solidFill>
              </a:rPr>
              <a:t>Supplied</a:t>
            </a:r>
          </a:p>
          <a:p>
            <a:pPr algn="ctr">
              <a:defRPr/>
            </a:pPr>
            <a:r>
              <a:rPr lang="en-US" sz="1600" dirty="0">
                <a:solidFill>
                  <a:schemeClr val="bg1"/>
                </a:solidFill>
              </a:rPr>
              <a:t>Falls</a:t>
            </a:r>
          </a:p>
          <a:p>
            <a:pPr>
              <a:defRPr/>
            </a:pPr>
            <a:endParaRPr lang="en-US" sz="1800" dirty="0"/>
          </a:p>
        </p:txBody>
      </p:sp>
      <p:sp>
        <p:nvSpPr>
          <p:cNvPr id="8" name="Down Arrow 7"/>
          <p:cNvSpPr/>
          <p:nvPr/>
        </p:nvSpPr>
        <p:spPr bwMode="auto">
          <a:xfrm>
            <a:off x="4953000" y="4572000"/>
            <a:ext cx="2057400" cy="2057400"/>
          </a:xfrm>
          <a:prstGeom prst="downArrow">
            <a:avLst/>
          </a:prstGeom>
          <a:gradFill flip="none" rotWithShape="1">
            <a:gsLst>
              <a:gs pos="0">
                <a:srgbClr val="C00000"/>
              </a:gs>
              <a:gs pos="71000">
                <a:srgbClr val="FF0000"/>
              </a:gs>
              <a:gs pos="100000">
                <a:schemeClr val="accent1">
                  <a:tint val="23500"/>
                  <a:satMod val="160000"/>
                </a:schemeClr>
              </a:gs>
            </a:gsLst>
            <a:lin ang="16200000" scaled="1"/>
            <a:tileRect/>
          </a:gradFill>
          <a:ln w="9525" cap="flat" cmpd="sng" algn="ctr">
            <a:solidFill>
              <a:schemeClr val="tx1"/>
            </a:solidFill>
            <a:prstDash val="solid"/>
            <a:round/>
            <a:headEnd type="none" w="med" len="med"/>
            <a:tailEnd type="none" w="med" len="med"/>
          </a:ln>
          <a:effectLst/>
        </p:spPr>
        <p:txBody>
          <a:bodyPr wrap="none"/>
          <a:lstStyle/>
          <a:p>
            <a:pPr algn="ctr">
              <a:defRPr/>
            </a:pPr>
            <a:r>
              <a:rPr lang="en-US" sz="1800" dirty="0">
                <a:solidFill>
                  <a:schemeClr val="bg1"/>
                </a:solidFill>
              </a:rPr>
              <a:t/>
            </a:r>
            <a:br>
              <a:rPr lang="en-US" sz="1800" dirty="0">
                <a:solidFill>
                  <a:schemeClr val="bg1"/>
                </a:solidFill>
              </a:rPr>
            </a:br>
            <a:endParaRPr lang="en-US" sz="1800" dirty="0">
              <a:solidFill>
                <a:schemeClr val="bg1"/>
              </a:solidFill>
            </a:endParaRPr>
          </a:p>
          <a:p>
            <a:pPr algn="ctr">
              <a:defRPr/>
            </a:pPr>
            <a:r>
              <a:rPr lang="en-US" sz="1800" dirty="0">
                <a:solidFill>
                  <a:schemeClr val="bg1"/>
                </a:solidFill>
              </a:rPr>
              <a:t>Price</a:t>
            </a:r>
          </a:p>
          <a:p>
            <a:pPr algn="ctr">
              <a:defRPr/>
            </a:pPr>
            <a:endParaRPr lang="en-US" sz="1800" dirty="0">
              <a:solidFill>
                <a:schemeClr val="bg1"/>
              </a:solidFill>
            </a:endParaRPr>
          </a:p>
          <a:p>
            <a:pPr algn="ctr">
              <a:defRPr/>
            </a:pPr>
            <a:r>
              <a:rPr lang="en-US" sz="1600" dirty="0">
                <a:solidFill>
                  <a:schemeClr val="bg1"/>
                </a:solidFill>
              </a:rPr>
              <a:t>As</a:t>
            </a:r>
            <a:br>
              <a:rPr lang="en-US" sz="1600" dirty="0">
                <a:solidFill>
                  <a:schemeClr val="bg1"/>
                </a:solidFill>
              </a:rPr>
            </a:br>
            <a:r>
              <a:rPr lang="en-US" sz="1600" dirty="0">
                <a:solidFill>
                  <a:schemeClr val="bg1"/>
                </a:solidFill>
              </a:rPr>
              <a:t>Prices </a:t>
            </a:r>
          </a:p>
          <a:p>
            <a:pPr algn="ctr">
              <a:defRPr/>
            </a:pPr>
            <a:r>
              <a:rPr lang="en-US" sz="1600" dirty="0">
                <a:solidFill>
                  <a:schemeClr val="bg1"/>
                </a:solidFill>
              </a:rPr>
              <a:t>Fall</a:t>
            </a:r>
          </a:p>
          <a:p>
            <a:pPr>
              <a:defRPr/>
            </a:pPr>
            <a:endParaRPr lang="en-US" sz="1800" dirty="0"/>
          </a:p>
        </p:txBody>
      </p:sp>
      <p:pic>
        <p:nvPicPr>
          <p:cNvPr id="10248" name="Picture 13" descr="http://www.chiefingredient.com/blog/wp-content/supply-demand.jpg"/>
          <p:cNvPicPr>
            <a:picLocks noChangeAspect="1" noChangeArrowheads="1"/>
          </p:cNvPicPr>
          <p:nvPr/>
        </p:nvPicPr>
        <p:blipFill>
          <a:blip r:embed="rId3" cstate="print"/>
          <a:srcRect/>
          <a:stretch>
            <a:fillRect/>
          </a:stretch>
        </p:blipFill>
        <p:spPr bwMode="auto">
          <a:xfrm>
            <a:off x="1600200" y="4695825"/>
            <a:ext cx="3124200" cy="2063750"/>
          </a:xfrm>
          <a:prstGeom prst="rect">
            <a:avLst/>
          </a:prstGeom>
          <a:noFill/>
          <a:ln w="9525">
            <a:noFill/>
            <a:miter lim="800000"/>
            <a:headEnd/>
            <a:tailEnd/>
          </a:ln>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9939">
                                            <p:txEl>
                                              <p:pRg st="0" end="0"/>
                                            </p:txEl>
                                          </p:spTgt>
                                        </p:tgtEl>
                                        <p:attrNameLst>
                                          <p:attrName>style.visibility</p:attrName>
                                        </p:attrNameLst>
                                      </p:cBhvr>
                                      <p:to>
                                        <p:strVal val="visible"/>
                                      </p:to>
                                    </p:set>
                                    <p:animEffect transition="in" filter="fade">
                                      <p:cBhvr>
                                        <p:cTn id="7" dur="500"/>
                                        <p:tgtEl>
                                          <p:spTgt spid="3993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9939">
                                            <p:txEl>
                                              <p:pRg st="1" end="1"/>
                                            </p:txEl>
                                          </p:spTgt>
                                        </p:tgtEl>
                                        <p:attrNameLst>
                                          <p:attrName>style.visibility</p:attrName>
                                        </p:attrNameLst>
                                      </p:cBhvr>
                                      <p:to>
                                        <p:strVal val="visible"/>
                                      </p:to>
                                    </p:set>
                                    <p:animEffect transition="in" filter="fade">
                                      <p:cBhvr>
                                        <p:cTn id="12" dur="500"/>
                                        <p:tgtEl>
                                          <p:spTgt spid="3993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down)">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up)">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9" grpId="0" build="p" bldLvl="2" autoUpdateAnimBg="0"/>
      <p:bldP spid="7" grpId="0" animBg="1" autoUpdateAnimBg="0"/>
      <p:bldP spid="12" grpId="0" animBg="1" autoUpdateAnimBg="0"/>
      <p:bldP spid="13" grpId="0" animBg="1" autoUpdateAnimBg="0"/>
      <p:bldP spid="8" grpId="0" animBg="1" autoUpdateAnimBg="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Freeform 89"/>
          <p:cNvSpPr>
            <a:spLocks/>
          </p:cNvSpPr>
          <p:nvPr/>
        </p:nvSpPr>
        <p:spPr bwMode="auto">
          <a:xfrm>
            <a:off x="5753100" y="2638425"/>
            <a:ext cx="3114675" cy="2733675"/>
          </a:xfrm>
          <a:custGeom>
            <a:avLst/>
            <a:gdLst>
              <a:gd name="T0" fmla="*/ 0 w 3114675"/>
              <a:gd name="T1" fmla="*/ 0 h 2733675"/>
              <a:gd name="T2" fmla="*/ 295275 w 3114675"/>
              <a:gd name="T3" fmla="*/ 514350 h 2733675"/>
              <a:gd name="T4" fmla="*/ 838200 w 3114675"/>
              <a:gd name="T5" fmla="*/ 1133510 h 2733675"/>
              <a:gd name="T6" fmla="*/ 1362110 w 3114675"/>
              <a:gd name="T7" fmla="*/ 1657385 h 2733675"/>
              <a:gd name="T8" fmla="*/ 2057435 w 3114675"/>
              <a:gd name="T9" fmla="*/ 2200275 h 2733675"/>
              <a:gd name="T10" fmla="*/ 3114675 w 3114675"/>
              <a:gd name="T11" fmla="*/ 2733675 h 2733675"/>
              <a:gd name="T12" fmla="*/ 3114675 w 3114675"/>
              <a:gd name="T13" fmla="*/ 2733675 h 2733675"/>
              <a:gd name="T14" fmla="*/ 0 60000 65536"/>
              <a:gd name="T15" fmla="*/ 0 60000 65536"/>
              <a:gd name="T16" fmla="*/ 0 60000 65536"/>
              <a:gd name="T17" fmla="*/ 0 60000 65536"/>
              <a:gd name="T18" fmla="*/ 0 60000 65536"/>
              <a:gd name="T19" fmla="*/ 0 60000 65536"/>
              <a:gd name="T20" fmla="*/ 0 60000 65536"/>
              <a:gd name="T21" fmla="*/ 0 w 3114675"/>
              <a:gd name="T22" fmla="*/ 0 h 2733675"/>
              <a:gd name="T23" fmla="*/ 3114675 w 3114675"/>
              <a:gd name="T24" fmla="*/ 2733675 h 273367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14675" h="2733675">
                <a:moveTo>
                  <a:pt x="0" y="0"/>
                </a:moveTo>
                <a:lnTo>
                  <a:pt x="295275" y="514350"/>
                </a:lnTo>
                <a:lnTo>
                  <a:pt x="838200" y="1133475"/>
                </a:lnTo>
                <a:lnTo>
                  <a:pt x="1362075" y="1657350"/>
                </a:lnTo>
                <a:lnTo>
                  <a:pt x="2057400" y="2200275"/>
                </a:lnTo>
                <a:lnTo>
                  <a:pt x="3114675" y="2733675"/>
                </a:lnTo>
              </a:path>
            </a:pathLst>
          </a:custGeom>
          <a:noFill/>
          <a:ln w="25400" algn="ctr">
            <a:solidFill>
              <a:srgbClr val="C00000"/>
            </a:solidFill>
            <a:round/>
            <a:headEnd/>
            <a:tailEnd/>
          </a:ln>
        </p:spPr>
        <p:txBody>
          <a:bodyPr wrap="none"/>
          <a:lstStyle/>
          <a:p>
            <a:endParaRPr lang="en-US"/>
          </a:p>
        </p:txBody>
      </p:sp>
      <p:sp>
        <p:nvSpPr>
          <p:cNvPr id="36867" name="Freeform 73"/>
          <p:cNvSpPr>
            <a:spLocks/>
          </p:cNvSpPr>
          <p:nvPr/>
        </p:nvSpPr>
        <p:spPr bwMode="auto">
          <a:xfrm>
            <a:off x="5430838" y="2667000"/>
            <a:ext cx="1731962" cy="2632075"/>
          </a:xfrm>
          <a:custGeom>
            <a:avLst/>
            <a:gdLst>
              <a:gd name="T0" fmla="*/ 0 w 2840182"/>
              <a:gd name="T1" fmla="*/ 2193878 h 2646219"/>
              <a:gd name="T2" fmla="*/ 1 w 2840182"/>
              <a:gd name="T3" fmla="*/ 1814839 h 2646219"/>
              <a:gd name="T4" fmla="*/ 1 w 2840182"/>
              <a:gd name="T5" fmla="*/ 1366872 h 2646219"/>
              <a:gd name="T6" fmla="*/ 1 w 2840182"/>
              <a:gd name="T7" fmla="*/ 930395 h 2646219"/>
              <a:gd name="T8" fmla="*/ 1 w 2840182"/>
              <a:gd name="T9" fmla="*/ 424996 h 2646219"/>
              <a:gd name="T10" fmla="*/ 1 w 2840182"/>
              <a:gd name="T11" fmla="*/ 0 h 2646219"/>
              <a:gd name="T12" fmla="*/ 0 60000 65536"/>
              <a:gd name="T13" fmla="*/ 0 60000 65536"/>
              <a:gd name="T14" fmla="*/ 0 60000 65536"/>
              <a:gd name="T15" fmla="*/ 0 60000 65536"/>
              <a:gd name="T16" fmla="*/ 0 60000 65536"/>
              <a:gd name="T17" fmla="*/ 0 60000 65536"/>
              <a:gd name="T18" fmla="*/ 0 w 2840182"/>
              <a:gd name="T19" fmla="*/ 0 h 2646219"/>
              <a:gd name="T20" fmla="*/ 2840182 w 2840182"/>
              <a:gd name="T21" fmla="*/ 2646219 h 2646219"/>
            </a:gdLst>
            <a:ahLst/>
            <a:cxnLst>
              <a:cxn ang="T12">
                <a:pos x="T0" y="T1"/>
              </a:cxn>
              <a:cxn ang="T13">
                <a:pos x="T2" y="T3"/>
              </a:cxn>
              <a:cxn ang="T14">
                <a:pos x="T4" y="T5"/>
              </a:cxn>
              <a:cxn ang="T15">
                <a:pos x="T6" y="T7"/>
              </a:cxn>
              <a:cxn ang="T16">
                <a:pos x="T8" y="T9"/>
              </a:cxn>
              <a:cxn ang="T17">
                <a:pos x="T10" y="T11"/>
              </a:cxn>
            </a:cxnLst>
            <a:rect l="T18" t="T19" r="T20" b="T21"/>
            <a:pathLst>
              <a:path w="2840182" h="2646219">
                <a:moveTo>
                  <a:pt x="0" y="2646219"/>
                </a:moveTo>
                <a:lnTo>
                  <a:pt x="692727" y="2189019"/>
                </a:lnTo>
                <a:lnTo>
                  <a:pt x="1385454" y="1648691"/>
                </a:lnTo>
                <a:lnTo>
                  <a:pt x="1842654" y="1122219"/>
                </a:lnTo>
                <a:lnTo>
                  <a:pt x="2382982" y="512619"/>
                </a:lnTo>
                <a:lnTo>
                  <a:pt x="2840182" y="0"/>
                </a:lnTo>
              </a:path>
            </a:pathLst>
          </a:custGeom>
          <a:noFill/>
          <a:ln w="25400" algn="ctr">
            <a:solidFill>
              <a:srgbClr val="EE9012"/>
            </a:solidFill>
            <a:round/>
            <a:headEnd/>
            <a:tailEnd/>
          </a:ln>
        </p:spPr>
        <p:txBody>
          <a:bodyPr wrap="none"/>
          <a:lstStyle/>
          <a:p>
            <a:endParaRPr lang="en-US"/>
          </a:p>
        </p:txBody>
      </p:sp>
      <p:sp>
        <p:nvSpPr>
          <p:cNvPr id="36868" name="Freeform 72"/>
          <p:cNvSpPr>
            <a:spLocks/>
          </p:cNvSpPr>
          <p:nvPr/>
        </p:nvSpPr>
        <p:spPr bwMode="auto">
          <a:xfrm>
            <a:off x="5445125" y="2640013"/>
            <a:ext cx="1946275" cy="2617787"/>
          </a:xfrm>
          <a:custGeom>
            <a:avLst/>
            <a:gdLst>
              <a:gd name="T0" fmla="*/ 0 w 3269673"/>
              <a:gd name="T1" fmla="*/ 0 h 2646218"/>
              <a:gd name="T2" fmla="*/ 1 w 3269673"/>
              <a:gd name="T3" fmla="*/ 360825 h 2646218"/>
              <a:gd name="T4" fmla="*/ 1 w 3269673"/>
              <a:gd name="T5" fmla="*/ 731148 h 2646218"/>
              <a:gd name="T6" fmla="*/ 1 w 3269673"/>
              <a:gd name="T7" fmla="*/ 1139454 h 2646218"/>
              <a:gd name="T8" fmla="*/ 1 w 3269673"/>
              <a:gd name="T9" fmla="*/ 1500281 h 2646218"/>
              <a:gd name="T10" fmla="*/ 1 w 3269673"/>
              <a:gd name="T11" fmla="*/ 1813623 h 2646218"/>
              <a:gd name="T12" fmla="*/ 1 w 3269673"/>
              <a:gd name="T13" fmla="*/ 1813623 h 2646218"/>
              <a:gd name="T14" fmla="*/ 1 w 3269673"/>
              <a:gd name="T15" fmla="*/ 1813623 h 2646218"/>
              <a:gd name="T16" fmla="*/ 0 60000 65536"/>
              <a:gd name="T17" fmla="*/ 0 60000 65536"/>
              <a:gd name="T18" fmla="*/ 0 60000 65536"/>
              <a:gd name="T19" fmla="*/ 0 60000 65536"/>
              <a:gd name="T20" fmla="*/ 0 60000 65536"/>
              <a:gd name="T21" fmla="*/ 0 60000 65536"/>
              <a:gd name="T22" fmla="*/ 0 60000 65536"/>
              <a:gd name="T23" fmla="*/ 0 60000 65536"/>
              <a:gd name="T24" fmla="*/ 0 w 3269673"/>
              <a:gd name="T25" fmla="*/ 0 h 2646218"/>
              <a:gd name="T26" fmla="*/ 3269673 w 3269673"/>
              <a:gd name="T27" fmla="*/ 2646218 h 264621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269673" h="2646218">
                <a:moveTo>
                  <a:pt x="0" y="0"/>
                </a:moveTo>
                <a:lnTo>
                  <a:pt x="401782" y="526473"/>
                </a:lnTo>
                <a:lnTo>
                  <a:pt x="831273" y="1066800"/>
                </a:lnTo>
                <a:lnTo>
                  <a:pt x="1371600" y="1662545"/>
                </a:lnTo>
                <a:lnTo>
                  <a:pt x="2133600" y="2189018"/>
                </a:lnTo>
                <a:lnTo>
                  <a:pt x="3269673" y="2646218"/>
                </a:lnTo>
              </a:path>
            </a:pathLst>
          </a:custGeom>
          <a:noFill/>
          <a:ln w="25400" algn="ctr">
            <a:solidFill>
              <a:srgbClr val="00B050"/>
            </a:solidFill>
            <a:round/>
            <a:headEnd/>
            <a:tailEnd/>
          </a:ln>
        </p:spPr>
        <p:txBody>
          <a:bodyPr wrap="none"/>
          <a:lstStyle/>
          <a:p>
            <a:endParaRPr lang="en-US"/>
          </a:p>
        </p:txBody>
      </p:sp>
      <p:sp>
        <p:nvSpPr>
          <p:cNvPr id="66566" name="Rectangle 2"/>
          <p:cNvSpPr>
            <a:spLocks noGrp="1" noChangeArrowheads="1"/>
          </p:cNvSpPr>
          <p:nvPr>
            <p:ph type="title"/>
          </p:nvPr>
        </p:nvSpPr>
        <p:spPr>
          <a:xfrm>
            <a:off x="1447800" y="914400"/>
            <a:ext cx="7543800" cy="1143000"/>
          </a:xfrm>
        </p:spPr>
        <p:txBody>
          <a:bodyPr/>
          <a:lstStyle/>
          <a:p>
            <a:pPr algn="l" eaLnBrk="1" hangingPunct="1">
              <a:buFontTx/>
              <a:buChar char="•"/>
            </a:pPr>
            <a:r>
              <a:rPr lang="en-US" sz="1800" smtClean="0">
                <a:solidFill>
                  <a:schemeClr val="tx1"/>
                </a:solidFill>
                <a:latin typeface="Arial" pitchFamily="34" charset="0"/>
                <a:cs typeface="Arial" pitchFamily="34" charset="0"/>
              </a:rPr>
              <a:t> Plot the schedule below, which represents market supply and demand and the effects of a change in demand.</a:t>
            </a:r>
          </a:p>
        </p:txBody>
      </p:sp>
      <p:graphicFrame>
        <p:nvGraphicFramePr>
          <p:cNvPr id="79947" name="Group 75"/>
          <p:cNvGraphicFramePr>
            <a:graphicFrameLocks noGrp="1"/>
          </p:cNvGraphicFramePr>
          <p:nvPr/>
        </p:nvGraphicFramePr>
        <p:xfrm>
          <a:off x="152400" y="2124071"/>
          <a:ext cx="2057400" cy="3052766"/>
        </p:xfrm>
        <a:graphic>
          <a:graphicData uri="http://schemas.openxmlformats.org/drawingml/2006/table">
            <a:tbl>
              <a:tblPr/>
              <a:tblGrid>
                <a:gridCol w="1028700">
                  <a:extLst>
                    <a:ext uri="{9D8B030D-6E8A-4147-A177-3AD203B41FA5}">
                      <a16:colId xmlns:a16="http://schemas.microsoft.com/office/drawing/2014/main" val="20000"/>
                    </a:ext>
                  </a:extLst>
                </a:gridCol>
                <a:gridCol w="1028700">
                  <a:extLst>
                    <a:ext uri="{9D8B030D-6E8A-4147-A177-3AD203B41FA5}">
                      <a16:colId xmlns:a16="http://schemas.microsoft.com/office/drawing/2014/main" val="20001"/>
                    </a:ext>
                  </a:extLst>
                </a:gridCol>
              </a:tblGrid>
              <a:tr h="528638">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0" i="0" u="none" strike="noStrike" cap="none" normalizeH="0" baseline="0" dirty="0" smtClean="0">
                          <a:ln>
                            <a:noFill/>
                          </a:ln>
                          <a:solidFill>
                            <a:srgbClr val="000000"/>
                          </a:solidFill>
                          <a:effectLst/>
                          <a:latin typeface="Calibri" pitchFamily="34" charset="0"/>
                        </a:rPr>
                        <a:t>Price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0" i="0" u="none" strike="noStrike" cap="none" normalizeH="0" baseline="0" dirty="0" smtClean="0">
                          <a:ln>
                            <a:noFill/>
                          </a:ln>
                          <a:solidFill>
                            <a:srgbClr val="000000"/>
                          </a:solidFill>
                          <a:effectLst/>
                          <a:latin typeface="Calibri" pitchFamily="34" charset="0"/>
                        </a:rPr>
                        <a:t>QD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420688">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0" i="0" u="none" strike="noStrike" cap="none" normalizeH="0" baseline="0" dirty="0" smtClean="0">
                          <a:ln>
                            <a:noFill/>
                          </a:ln>
                          <a:solidFill>
                            <a:srgbClr val="000000"/>
                          </a:solidFill>
                          <a:effectLst/>
                          <a:latin typeface="Calibri" pitchFamily="34" charset="0"/>
                        </a:rPr>
                        <a:t>$50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0" i="0" u="none" strike="noStrike" cap="none" normalizeH="0" baseline="0" dirty="0" smtClean="0">
                          <a:ln>
                            <a:noFill/>
                          </a:ln>
                          <a:solidFill>
                            <a:srgbClr val="000000"/>
                          </a:solidFill>
                          <a:effectLst/>
                          <a:latin typeface="Calibri" pitchFamily="34" charset="0"/>
                        </a:rPr>
                        <a:t>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420688">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0" i="0" u="none" strike="noStrike" cap="none" normalizeH="0" baseline="0" dirty="0" smtClean="0">
                          <a:ln>
                            <a:noFill/>
                          </a:ln>
                          <a:solidFill>
                            <a:srgbClr val="000000"/>
                          </a:solidFill>
                          <a:effectLst/>
                          <a:latin typeface="Calibri" pitchFamily="34" charset="0"/>
                        </a:rPr>
                        <a:t>40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0" i="0" u="none" strike="noStrike" cap="none" normalizeH="0" baseline="0" dirty="0" smtClean="0">
                          <a:ln>
                            <a:noFill/>
                          </a:ln>
                          <a:solidFill>
                            <a:srgbClr val="000000"/>
                          </a:solidFill>
                          <a:effectLst/>
                          <a:latin typeface="Calibri" pitchFamily="34" charset="0"/>
                        </a:rPr>
                        <a:t>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420688">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0" i="0" u="none" strike="noStrike" cap="none" normalizeH="0" baseline="0" dirty="0" smtClean="0">
                          <a:ln>
                            <a:noFill/>
                          </a:ln>
                          <a:solidFill>
                            <a:srgbClr val="000000"/>
                          </a:solidFill>
                          <a:effectLst/>
                          <a:latin typeface="Calibri" pitchFamily="34" charset="0"/>
                        </a:rPr>
                        <a:t>30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0" i="0" u="none" strike="noStrike" cap="none" normalizeH="0" baseline="0" dirty="0" smtClean="0">
                          <a:ln>
                            <a:noFill/>
                          </a:ln>
                          <a:solidFill>
                            <a:srgbClr val="000000"/>
                          </a:solidFill>
                          <a:effectLst/>
                          <a:latin typeface="Calibri" pitchFamily="34" charset="0"/>
                        </a:rPr>
                        <a:t>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420688">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0" i="0" u="none" strike="noStrike" cap="none" normalizeH="0" baseline="0" dirty="0" smtClean="0">
                          <a:ln>
                            <a:noFill/>
                          </a:ln>
                          <a:solidFill>
                            <a:srgbClr val="000000"/>
                          </a:solidFill>
                          <a:effectLst/>
                          <a:latin typeface="Calibri" pitchFamily="34" charset="0"/>
                        </a:rPr>
                        <a:t>20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0" i="0" u="none" strike="noStrike" cap="none" normalizeH="0" baseline="0" dirty="0" smtClean="0">
                          <a:ln>
                            <a:noFill/>
                          </a:ln>
                          <a:solidFill>
                            <a:srgbClr val="000000"/>
                          </a:solidFill>
                          <a:effectLst/>
                          <a:latin typeface="Calibri" pitchFamily="34" charset="0"/>
                        </a:rPr>
                        <a:t>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420688">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0" i="0" u="none" strike="noStrike" cap="none" normalizeH="0" baseline="0" dirty="0" smtClean="0">
                          <a:ln>
                            <a:noFill/>
                          </a:ln>
                          <a:solidFill>
                            <a:srgbClr val="000000"/>
                          </a:solidFill>
                          <a:effectLst/>
                          <a:latin typeface="Calibri" pitchFamily="34" charset="0"/>
                        </a:rPr>
                        <a:t>10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0" i="0" u="none" strike="noStrike" cap="none" normalizeH="0" baseline="0" dirty="0" smtClean="0">
                          <a:ln>
                            <a:noFill/>
                          </a:ln>
                          <a:solidFill>
                            <a:srgbClr val="000000"/>
                          </a:solidFill>
                          <a:effectLst/>
                          <a:latin typeface="Calibri" pitchFamily="34" charset="0"/>
                        </a:rPr>
                        <a:t>10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r h="420688">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0" i="0" u="none" strike="noStrike" cap="none" normalizeH="0" baseline="0" dirty="0" smtClean="0">
                          <a:ln>
                            <a:noFill/>
                          </a:ln>
                          <a:solidFill>
                            <a:srgbClr val="000000"/>
                          </a:solidFill>
                          <a:effectLst/>
                          <a:latin typeface="Calibri" pitchFamily="34" charset="0"/>
                        </a:rPr>
                        <a:t>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0" i="0" u="none" strike="noStrike" cap="none" normalizeH="0" baseline="0" dirty="0" smtClean="0">
                          <a:ln>
                            <a:noFill/>
                          </a:ln>
                          <a:solidFill>
                            <a:srgbClr val="000000"/>
                          </a:solidFill>
                          <a:effectLst/>
                          <a:latin typeface="Calibri" pitchFamily="34" charset="0"/>
                        </a:rPr>
                        <a:t>15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6"/>
                  </a:ext>
                </a:extLst>
              </a:tr>
            </a:tbl>
          </a:graphicData>
        </a:graphic>
      </p:graphicFrame>
      <p:graphicFrame>
        <p:nvGraphicFramePr>
          <p:cNvPr id="79953" name="Group 81"/>
          <p:cNvGraphicFramePr>
            <a:graphicFrameLocks noGrp="1"/>
          </p:cNvGraphicFramePr>
          <p:nvPr/>
        </p:nvGraphicFramePr>
        <p:xfrm>
          <a:off x="2209800" y="2124071"/>
          <a:ext cx="1219200" cy="3052766"/>
        </p:xfrm>
        <a:graphic>
          <a:graphicData uri="http://schemas.openxmlformats.org/drawingml/2006/table">
            <a:tbl>
              <a:tblPr/>
              <a:tblGrid>
                <a:gridCol w="1219200">
                  <a:extLst>
                    <a:ext uri="{9D8B030D-6E8A-4147-A177-3AD203B41FA5}">
                      <a16:colId xmlns:a16="http://schemas.microsoft.com/office/drawing/2014/main" val="20000"/>
                    </a:ext>
                  </a:extLst>
                </a:gridCol>
              </a:tblGrid>
              <a:tr h="528638">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dirty="0" smtClean="0">
                          <a:ln>
                            <a:noFill/>
                          </a:ln>
                          <a:solidFill>
                            <a:srgbClr val="000000"/>
                          </a:solidFill>
                          <a:effectLst/>
                          <a:latin typeface="Calibri" pitchFamily="34" charset="0"/>
                        </a:rPr>
                        <a:t>QS</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20688">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0" i="0" u="none" strike="noStrike" cap="none" normalizeH="0" baseline="0" dirty="0" smtClean="0">
                          <a:ln>
                            <a:noFill/>
                          </a:ln>
                          <a:solidFill>
                            <a:srgbClr val="000000"/>
                          </a:solidFill>
                          <a:effectLst/>
                          <a:latin typeface="Calibri" pitchFamily="34" charset="0"/>
                        </a:rPr>
                        <a:t>13</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20688">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0" i="0" u="none" strike="noStrike" cap="none" normalizeH="0" baseline="0" dirty="0" smtClean="0">
                          <a:ln>
                            <a:noFill/>
                          </a:ln>
                          <a:solidFill>
                            <a:srgbClr val="000000"/>
                          </a:solidFill>
                          <a:effectLst/>
                          <a:latin typeface="Calibri" pitchFamily="34" charset="0"/>
                        </a:rPr>
                        <a:t>11</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20688">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0" i="0" u="none" strike="noStrike" cap="none" normalizeH="0" baseline="0" dirty="0" smtClean="0">
                          <a:ln>
                            <a:noFill/>
                          </a:ln>
                          <a:solidFill>
                            <a:srgbClr val="000000"/>
                          </a:solidFill>
                          <a:effectLst/>
                          <a:latin typeface="Calibri" pitchFamily="34" charset="0"/>
                        </a:rPr>
                        <a:t>9</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20688">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0" i="0" u="none" strike="noStrike" cap="none" normalizeH="0" baseline="0" dirty="0" smtClean="0">
                          <a:ln>
                            <a:noFill/>
                          </a:ln>
                          <a:solidFill>
                            <a:srgbClr val="000000"/>
                          </a:solidFill>
                          <a:effectLst/>
                          <a:latin typeface="Calibri" pitchFamily="34" charset="0"/>
                        </a:rPr>
                        <a:t>6</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20688">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0" i="0" u="none" strike="noStrike" cap="none" normalizeH="0" baseline="0" dirty="0" smtClean="0">
                          <a:ln>
                            <a:noFill/>
                          </a:ln>
                          <a:solidFill>
                            <a:srgbClr val="000000"/>
                          </a:solidFill>
                          <a:effectLst/>
                          <a:latin typeface="Calibri" pitchFamily="34" charset="0"/>
                        </a:rPr>
                        <a:t>3</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20688">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0" i="0" u="none" strike="noStrike" cap="none" normalizeH="0" baseline="0" dirty="0" smtClean="0">
                          <a:ln>
                            <a:noFill/>
                          </a:ln>
                          <a:solidFill>
                            <a:srgbClr val="000000"/>
                          </a:solidFill>
                          <a:effectLst/>
                          <a:latin typeface="Calibri" pitchFamily="34" charset="0"/>
                        </a:rPr>
                        <a:t>0</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
        <p:nvSpPr>
          <p:cNvPr id="5" name="Rectangle 2"/>
          <p:cNvSpPr txBox="1">
            <a:spLocks noChangeArrowheads="1"/>
          </p:cNvSpPr>
          <p:nvPr/>
        </p:nvSpPr>
        <p:spPr bwMode="auto">
          <a:xfrm>
            <a:off x="1003300" y="457200"/>
            <a:ext cx="7759700" cy="1143000"/>
          </a:xfrm>
          <a:prstGeom prst="rect">
            <a:avLst/>
          </a:prstGeom>
          <a:noFill/>
          <a:ln w="9525">
            <a:noFill/>
            <a:miter lim="800000"/>
            <a:headEnd/>
            <a:tailEnd/>
          </a:ln>
        </p:spPr>
        <p:txBody>
          <a:bodyPr anchor="ctr"/>
          <a:lstStyle/>
          <a:p>
            <a:pPr algn="ctr">
              <a:lnSpc>
                <a:spcPct val="85000"/>
              </a:lnSpc>
              <a:defRPr/>
            </a:pPr>
            <a:r>
              <a:rPr lang="en-US" sz="2400" kern="0" dirty="0">
                <a:solidFill>
                  <a:schemeClr val="folHlink"/>
                </a:solidFill>
                <a:latin typeface="Arial" charset="0"/>
                <a:ea typeface="+mj-ea"/>
                <a:cs typeface="Arial" charset="0"/>
              </a:rPr>
              <a:t>Application – The Effects of a Change in Demand</a:t>
            </a:r>
            <a:br>
              <a:rPr lang="en-US" sz="2400" kern="0" dirty="0">
                <a:solidFill>
                  <a:schemeClr val="folHlink"/>
                </a:solidFill>
                <a:latin typeface="Arial" charset="0"/>
                <a:ea typeface="+mj-ea"/>
                <a:cs typeface="Arial" charset="0"/>
              </a:rPr>
            </a:br>
            <a:endParaRPr lang="en-US" sz="2400" kern="0" dirty="0">
              <a:solidFill>
                <a:srgbClr val="003366"/>
              </a:solidFill>
              <a:latin typeface="Arial" charset="0"/>
              <a:ea typeface="+mj-ea"/>
              <a:cs typeface="Arial" charset="0"/>
            </a:endParaRPr>
          </a:p>
        </p:txBody>
      </p:sp>
      <p:grpSp>
        <p:nvGrpSpPr>
          <p:cNvPr id="66612" name="Group 50"/>
          <p:cNvGrpSpPr>
            <a:grpSpLocks/>
          </p:cNvGrpSpPr>
          <p:nvPr/>
        </p:nvGrpSpPr>
        <p:grpSpPr bwMode="auto">
          <a:xfrm>
            <a:off x="4770438" y="1985911"/>
            <a:ext cx="4379912" cy="4278364"/>
            <a:chOff x="2458" y="1224"/>
            <a:chExt cx="3120" cy="2889"/>
          </a:xfrm>
        </p:grpSpPr>
        <p:sp>
          <p:nvSpPr>
            <p:cNvPr id="66682" name="Rectangle 51"/>
            <p:cNvSpPr>
              <a:spLocks noChangeArrowheads="1"/>
            </p:cNvSpPr>
            <p:nvPr/>
          </p:nvSpPr>
          <p:spPr bwMode="auto">
            <a:xfrm>
              <a:off x="3131" y="1272"/>
              <a:ext cx="336" cy="156"/>
            </a:xfrm>
            <a:prstGeom prst="rect">
              <a:avLst/>
            </a:prstGeom>
            <a:noFill/>
            <a:ln w="9525">
              <a:noFill/>
              <a:miter lim="800000"/>
              <a:headEnd/>
              <a:tailEnd/>
            </a:ln>
          </p:spPr>
          <p:txBody>
            <a:bodyPr wrap="none" lIns="0" tIns="0" rIns="0" bIns="0">
              <a:spAutoFit/>
            </a:bodyPr>
            <a:lstStyle/>
            <a:p>
              <a:pPr defTabSz="514350" eaLnBrk="0" hangingPunct="0"/>
              <a:r>
                <a:rPr lang="en-AU" sz="1500" b="1" dirty="0">
                  <a:solidFill>
                    <a:srgbClr val="000000"/>
                  </a:solidFill>
                  <a:latin typeface="Arial" pitchFamily="34" charset="0"/>
                </a:rPr>
                <a:t>Price</a:t>
              </a:r>
            </a:p>
          </p:txBody>
        </p:sp>
        <p:sp>
          <p:nvSpPr>
            <p:cNvPr id="66683" name="Rectangle 53"/>
            <p:cNvSpPr>
              <a:spLocks noChangeArrowheads="1"/>
            </p:cNvSpPr>
            <p:nvPr/>
          </p:nvSpPr>
          <p:spPr bwMode="auto">
            <a:xfrm>
              <a:off x="3115" y="1485"/>
              <a:ext cx="0" cy="144"/>
            </a:xfrm>
            <a:prstGeom prst="rect">
              <a:avLst/>
            </a:prstGeom>
            <a:noFill/>
            <a:ln w="9525">
              <a:noFill/>
              <a:miter lim="800000"/>
              <a:headEnd/>
              <a:tailEnd/>
            </a:ln>
          </p:spPr>
          <p:txBody>
            <a:bodyPr wrap="none" lIns="0" tIns="0" rIns="0" bIns="0">
              <a:spAutoFit/>
            </a:bodyPr>
            <a:lstStyle/>
            <a:p>
              <a:pPr defTabSz="514350" eaLnBrk="0" hangingPunct="0"/>
              <a:endParaRPr lang="en-AU" sz="1500" b="1">
                <a:solidFill>
                  <a:srgbClr val="000000"/>
                </a:solidFill>
                <a:latin typeface="Arial" pitchFamily="34" charset="0"/>
              </a:endParaRPr>
            </a:p>
          </p:txBody>
        </p:sp>
        <p:sp>
          <p:nvSpPr>
            <p:cNvPr id="66684" name="Rectangle 54"/>
            <p:cNvSpPr>
              <a:spLocks noChangeArrowheads="1"/>
            </p:cNvSpPr>
            <p:nvPr/>
          </p:nvSpPr>
          <p:spPr bwMode="auto">
            <a:xfrm>
              <a:off x="2458" y="2711"/>
              <a:ext cx="344" cy="156"/>
            </a:xfrm>
            <a:prstGeom prst="rect">
              <a:avLst/>
            </a:prstGeom>
            <a:noFill/>
            <a:ln w="9525">
              <a:noFill/>
              <a:miter lim="800000"/>
              <a:headEnd/>
              <a:tailEnd/>
            </a:ln>
          </p:spPr>
          <p:txBody>
            <a:bodyPr wrap="none" lIns="0" tIns="0" rIns="0" bIns="0">
              <a:spAutoFit/>
            </a:bodyPr>
            <a:lstStyle/>
            <a:p>
              <a:pPr defTabSz="514350" eaLnBrk="0" hangingPunct="0"/>
              <a:r>
                <a:rPr lang="en-AU" sz="1500" b="1">
                  <a:solidFill>
                    <a:srgbClr val="000000"/>
                  </a:solidFill>
                  <a:latin typeface="Arial" pitchFamily="34" charset="0"/>
                </a:rPr>
                <a:t>20.00</a:t>
              </a:r>
            </a:p>
          </p:txBody>
        </p:sp>
        <p:sp>
          <p:nvSpPr>
            <p:cNvPr id="66685" name="Rectangle 55"/>
            <p:cNvSpPr>
              <a:spLocks noChangeArrowheads="1"/>
            </p:cNvSpPr>
            <p:nvPr/>
          </p:nvSpPr>
          <p:spPr bwMode="auto">
            <a:xfrm>
              <a:off x="2458" y="2351"/>
              <a:ext cx="344" cy="156"/>
            </a:xfrm>
            <a:prstGeom prst="rect">
              <a:avLst/>
            </a:prstGeom>
            <a:noFill/>
            <a:ln w="9525">
              <a:noFill/>
              <a:miter lim="800000"/>
              <a:headEnd/>
              <a:tailEnd/>
            </a:ln>
          </p:spPr>
          <p:txBody>
            <a:bodyPr wrap="none" lIns="0" tIns="0" rIns="0" bIns="0">
              <a:spAutoFit/>
            </a:bodyPr>
            <a:lstStyle/>
            <a:p>
              <a:pPr defTabSz="514350" eaLnBrk="0" hangingPunct="0"/>
              <a:r>
                <a:rPr lang="en-AU" sz="1500" b="1">
                  <a:solidFill>
                    <a:srgbClr val="000000"/>
                  </a:solidFill>
                  <a:latin typeface="Arial" pitchFamily="34" charset="0"/>
                </a:rPr>
                <a:t>30.00</a:t>
              </a:r>
            </a:p>
          </p:txBody>
        </p:sp>
        <p:sp>
          <p:nvSpPr>
            <p:cNvPr id="66686" name="Rectangle 56"/>
            <p:cNvSpPr>
              <a:spLocks noChangeArrowheads="1"/>
            </p:cNvSpPr>
            <p:nvPr/>
          </p:nvSpPr>
          <p:spPr bwMode="auto">
            <a:xfrm>
              <a:off x="2458" y="1941"/>
              <a:ext cx="344" cy="156"/>
            </a:xfrm>
            <a:prstGeom prst="rect">
              <a:avLst/>
            </a:prstGeom>
            <a:noFill/>
            <a:ln w="9525">
              <a:noFill/>
              <a:miter lim="800000"/>
              <a:headEnd/>
              <a:tailEnd/>
            </a:ln>
          </p:spPr>
          <p:txBody>
            <a:bodyPr wrap="none" lIns="0" tIns="0" rIns="0" bIns="0">
              <a:spAutoFit/>
            </a:bodyPr>
            <a:lstStyle/>
            <a:p>
              <a:pPr defTabSz="514350" eaLnBrk="0" hangingPunct="0"/>
              <a:r>
                <a:rPr lang="en-AU" sz="1500" b="1">
                  <a:solidFill>
                    <a:srgbClr val="000000"/>
                  </a:solidFill>
                  <a:latin typeface="Arial" pitchFamily="34" charset="0"/>
                </a:rPr>
                <a:t>40.00</a:t>
              </a:r>
            </a:p>
          </p:txBody>
        </p:sp>
        <p:sp>
          <p:nvSpPr>
            <p:cNvPr id="66687" name="Rectangle 58"/>
            <p:cNvSpPr>
              <a:spLocks noChangeArrowheads="1"/>
            </p:cNvSpPr>
            <p:nvPr/>
          </p:nvSpPr>
          <p:spPr bwMode="auto">
            <a:xfrm>
              <a:off x="2458" y="3022"/>
              <a:ext cx="344" cy="156"/>
            </a:xfrm>
            <a:prstGeom prst="rect">
              <a:avLst/>
            </a:prstGeom>
            <a:noFill/>
            <a:ln w="9525">
              <a:noFill/>
              <a:miter lim="800000"/>
              <a:headEnd/>
              <a:tailEnd/>
            </a:ln>
          </p:spPr>
          <p:txBody>
            <a:bodyPr wrap="none" lIns="0" tIns="0" rIns="0" bIns="0">
              <a:spAutoFit/>
            </a:bodyPr>
            <a:lstStyle/>
            <a:p>
              <a:pPr defTabSz="514350" eaLnBrk="0" hangingPunct="0"/>
              <a:r>
                <a:rPr lang="en-AU" sz="1500" b="1">
                  <a:solidFill>
                    <a:srgbClr val="000000"/>
                  </a:solidFill>
                  <a:latin typeface="Arial" pitchFamily="34" charset="0"/>
                </a:rPr>
                <a:t>10.00</a:t>
              </a:r>
            </a:p>
          </p:txBody>
        </p:sp>
        <p:sp>
          <p:nvSpPr>
            <p:cNvPr id="66688" name="Rectangle 59"/>
            <p:cNvSpPr>
              <a:spLocks noChangeArrowheads="1"/>
            </p:cNvSpPr>
            <p:nvPr/>
          </p:nvSpPr>
          <p:spPr bwMode="auto">
            <a:xfrm>
              <a:off x="2458" y="3362"/>
              <a:ext cx="267" cy="156"/>
            </a:xfrm>
            <a:prstGeom prst="rect">
              <a:avLst/>
            </a:prstGeom>
            <a:noFill/>
            <a:ln w="9525">
              <a:noFill/>
              <a:miter lim="800000"/>
              <a:headEnd/>
              <a:tailEnd/>
            </a:ln>
          </p:spPr>
          <p:txBody>
            <a:bodyPr wrap="none" lIns="0" tIns="0" rIns="0" bIns="0">
              <a:spAutoFit/>
            </a:bodyPr>
            <a:lstStyle/>
            <a:p>
              <a:pPr defTabSz="514350" eaLnBrk="0" hangingPunct="0"/>
              <a:r>
                <a:rPr lang="en-AU" sz="1500" b="1">
                  <a:solidFill>
                    <a:srgbClr val="000000"/>
                  </a:solidFill>
                  <a:latin typeface="Arial" pitchFamily="34" charset="0"/>
                </a:rPr>
                <a:t>5.00</a:t>
              </a:r>
            </a:p>
          </p:txBody>
        </p:sp>
        <p:sp>
          <p:nvSpPr>
            <p:cNvPr id="66689" name="Rectangle 60"/>
            <p:cNvSpPr>
              <a:spLocks noChangeArrowheads="1"/>
            </p:cNvSpPr>
            <p:nvPr/>
          </p:nvSpPr>
          <p:spPr bwMode="auto">
            <a:xfrm>
              <a:off x="2861" y="3804"/>
              <a:ext cx="67" cy="144"/>
            </a:xfrm>
            <a:prstGeom prst="rect">
              <a:avLst/>
            </a:prstGeom>
            <a:noFill/>
            <a:ln w="9525">
              <a:noFill/>
              <a:miter lim="800000"/>
              <a:headEnd/>
              <a:tailEnd/>
            </a:ln>
          </p:spPr>
          <p:txBody>
            <a:bodyPr wrap="none" lIns="0" tIns="0" rIns="0" bIns="0">
              <a:spAutoFit/>
            </a:bodyPr>
            <a:lstStyle/>
            <a:p>
              <a:pPr defTabSz="514350" eaLnBrk="0" hangingPunct="0"/>
              <a:r>
                <a:rPr lang="en-AU" sz="1500" b="1">
                  <a:solidFill>
                    <a:srgbClr val="000000"/>
                  </a:solidFill>
                  <a:latin typeface="Arial" pitchFamily="34" charset="0"/>
                </a:rPr>
                <a:t>0</a:t>
              </a:r>
            </a:p>
          </p:txBody>
        </p:sp>
        <p:sp>
          <p:nvSpPr>
            <p:cNvPr id="66690" name="Rectangle 61"/>
            <p:cNvSpPr>
              <a:spLocks noChangeArrowheads="1"/>
            </p:cNvSpPr>
            <p:nvPr/>
          </p:nvSpPr>
          <p:spPr bwMode="auto">
            <a:xfrm>
              <a:off x="2961" y="3804"/>
              <a:ext cx="2617" cy="156"/>
            </a:xfrm>
            <a:prstGeom prst="rect">
              <a:avLst/>
            </a:prstGeom>
            <a:noFill/>
            <a:ln w="9525">
              <a:noFill/>
              <a:miter lim="800000"/>
              <a:headEnd/>
              <a:tailEnd/>
            </a:ln>
          </p:spPr>
          <p:txBody>
            <a:bodyPr wrap="none" lIns="0" tIns="0" rIns="0" bIns="0">
              <a:spAutoFit/>
            </a:bodyPr>
            <a:lstStyle/>
            <a:p>
              <a:pPr defTabSz="514350" eaLnBrk="0" hangingPunct="0"/>
              <a:r>
                <a:rPr lang="en-AU" sz="1500" b="1">
                  <a:solidFill>
                    <a:srgbClr val="000000"/>
                  </a:solidFill>
                  <a:latin typeface="Arial" pitchFamily="34" charset="0"/>
                </a:rPr>
                <a:t>  1   3   5   7   9  11 13  15  17  19  21 23 25</a:t>
              </a:r>
            </a:p>
          </p:txBody>
        </p:sp>
        <p:sp>
          <p:nvSpPr>
            <p:cNvPr id="66691" name="Line 73"/>
            <p:cNvSpPr>
              <a:spLocks noChangeShapeType="1"/>
            </p:cNvSpPr>
            <p:nvPr/>
          </p:nvSpPr>
          <p:spPr bwMode="auto">
            <a:xfrm>
              <a:off x="2846" y="2043"/>
              <a:ext cx="58" cy="1"/>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66692" name="Line 75"/>
            <p:cNvSpPr>
              <a:spLocks noChangeShapeType="1"/>
            </p:cNvSpPr>
            <p:nvPr/>
          </p:nvSpPr>
          <p:spPr bwMode="auto">
            <a:xfrm>
              <a:off x="2846" y="2404"/>
              <a:ext cx="58" cy="0"/>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66693" name="Line 76"/>
            <p:cNvSpPr>
              <a:spLocks noChangeShapeType="1"/>
            </p:cNvSpPr>
            <p:nvPr/>
          </p:nvSpPr>
          <p:spPr bwMode="auto">
            <a:xfrm>
              <a:off x="2846" y="2763"/>
              <a:ext cx="58" cy="1"/>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66694" name="Line 77"/>
            <p:cNvSpPr>
              <a:spLocks noChangeShapeType="1"/>
            </p:cNvSpPr>
            <p:nvPr/>
          </p:nvSpPr>
          <p:spPr bwMode="auto">
            <a:xfrm>
              <a:off x="2846" y="3124"/>
              <a:ext cx="58" cy="1"/>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66695" name="Line 78"/>
            <p:cNvSpPr>
              <a:spLocks noChangeShapeType="1"/>
            </p:cNvSpPr>
            <p:nvPr/>
          </p:nvSpPr>
          <p:spPr bwMode="auto">
            <a:xfrm>
              <a:off x="2846" y="3440"/>
              <a:ext cx="58" cy="1"/>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66696" name="Line 79"/>
            <p:cNvSpPr>
              <a:spLocks noChangeShapeType="1"/>
            </p:cNvSpPr>
            <p:nvPr/>
          </p:nvSpPr>
          <p:spPr bwMode="auto">
            <a:xfrm>
              <a:off x="3061" y="3730"/>
              <a:ext cx="1" cy="64"/>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66697" name="Line 80"/>
            <p:cNvSpPr>
              <a:spLocks noChangeShapeType="1"/>
            </p:cNvSpPr>
            <p:nvPr/>
          </p:nvSpPr>
          <p:spPr bwMode="auto">
            <a:xfrm>
              <a:off x="3261" y="3730"/>
              <a:ext cx="1" cy="64"/>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66698" name="Line 81"/>
            <p:cNvSpPr>
              <a:spLocks noChangeShapeType="1"/>
            </p:cNvSpPr>
            <p:nvPr/>
          </p:nvSpPr>
          <p:spPr bwMode="auto">
            <a:xfrm>
              <a:off x="3450" y="3730"/>
              <a:ext cx="0" cy="64"/>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66699" name="Line 82"/>
            <p:cNvSpPr>
              <a:spLocks noChangeShapeType="1"/>
            </p:cNvSpPr>
            <p:nvPr/>
          </p:nvSpPr>
          <p:spPr bwMode="auto">
            <a:xfrm>
              <a:off x="3619" y="3730"/>
              <a:ext cx="0" cy="64"/>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66700" name="Line 83"/>
            <p:cNvSpPr>
              <a:spLocks noChangeShapeType="1"/>
            </p:cNvSpPr>
            <p:nvPr/>
          </p:nvSpPr>
          <p:spPr bwMode="auto">
            <a:xfrm>
              <a:off x="3781" y="3730"/>
              <a:ext cx="1" cy="64"/>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66701" name="Line 84"/>
            <p:cNvSpPr>
              <a:spLocks noChangeShapeType="1"/>
            </p:cNvSpPr>
            <p:nvPr/>
          </p:nvSpPr>
          <p:spPr bwMode="auto">
            <a:xfrm>
              <a:off x="3945" y="3730"/>
              <a:ext cx="0" cy="64"/>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66702" name="Line 85"/>
            <p:cNvSpPr>
              <a:spLocks noChangeShapeType="1"/>
            </p:cNvSpPr>
            <p:nvPr/>
          </p:nvSpPr>
          <p:spPr bwMode="auto">
            <a:xfrm>
              <a:off x="4162" y="3730"/>
              <a:ext cx="1" cy="64"/>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66703" name="Line 86"/>
            <p:cNvSpPr>
              <a:spLocks noChangeShapeType="1"/>
            </p:cNvSpPr>
            <p:nvPr/>
          </p:nvSpPr>
          <p:spPr bwMode="auto">
            <a:xfrm>
              <a:off x="5248" y="3730"/>
              <a:ext cx="1" cy="64"/>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66704" name="Line 87"/>
            <p:cNvSpPr>
              <a:spLocks noChangeShapeType="1"/>
            </p:cNvSpPr>
            <p:nvPr/>
          </p:nvSpPr>
          <p:spPr bwMode="auto">
            <a:xfrm>
              <a:off x="4378" y="3730"/>
              <a:ext cx="1" cy="64"/>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66705" name="Line 88"/>
            <p:cNvSpPr>
              <a:spLocks noChangeShapeType="1"/>
            </p:cNvSpPr>
            <p:nvPr/>
          </p:nvSpPr>
          <p:spPr bwMode="auto">
            <a:xfrm>
              <a:off x="4616" y="3730"/>
              <a:ext cx="1" cy="64"/>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66706" name="Line 89"/>
            <p:cNvSpPr>
              <a:spLocks noChangeShapeType="1"/>
            </p:cNvSpPr>
            <p:nvPr/>
          </p:nvSpPr>
          <p:spPr bwMode="auto">
            <a:xfrm>
              <a:off x="4845" y="3730"/>
              <a:ext cx="1" cy="64"/>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66707" name="Rectangle 90"/>
            <p:cNvSpPr>
              <a:spLocks noChangeArrowheads="1"/>
            </p:cNvSpPr>
            <p:nvPr/>
          </p:nvSpPr>
          <p:spPr bwMode="auto">
            <a:xfrm>
              <a:off x="2846" y="3957"/>
              <a:ext cx="593" cy="156"/>
            </a:xfrm>
            <a:prstGeom prst="rect">
              <a:avLst/>
            </a:prstGeom>
            <a:noFill/>
            <a:ln w="9525">
              <a:noFill/>
              <a:miter lim="800000"/>
              <a:headEnd/>
              <a:tailEnd/>
            </a:ln>
          </p:spPr>
          <p:txBody>
            <a:bodyPr wrap="none" lIns="0" tIns="0" rIns="0" bIns="0">
              <a:spAutoFit/>
            </a:bodyPr>
            <a:lstStyle/>
            <a:p>
              <a:pPr defTabSz="514350" eaLnBrk="0" hangingPunct="0"/>
              <a:r>
                <a:rPr lang="en-AU" sz="1500" b="1">
                  <a:solidFill>
                    <a:srgbClr val="000000"/>
                  </a:solidFill>
                  <a:latin typeface="Arial" pitchFamily="34" charset="0"/>
                </a:rPr>
                <a:t>Quantity </a:t>
              </a:r>
            </a:p>
          </p:txBody>
        </p:sp>
        <p:sp>
          <p:nvSpPr>
            <p:cNvPr id="66708" name="Line 104"/>
            <p:cNvSpPr>
              <a:spLocks noChangeShapeType="1"/>
            </p:cNvSpPr>
            <p:nvPr/>
          </p:nvSpPr>
          <p:spPr bwMode="auto">
            <a:xfrm>
              <a:off x="5064" y="3730"/>
              <a:ext cx="1" cy="64"/>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66709" name="Freeform 105"/>
            <p:cNvSpPr>
              <a:spLocks/>
            </p:cNvSpPr>
            <p:nvPr/>
          </p:nvSpPr>
          <p:spPr bwMode="auto">
            <a:xfrm>
              <a:off x="2913" y="1224"/>
              <a:ext cx="2552" cy="2571"/>
            </a:xfrm>
            <a:custGeom>
              <a:avLst/>
              <a:gdLst>
                <a:gd name="T0" fmla="*/ 0 w 2621"/>
                <a:gd name="T1" fmla="*/ 0 h 2571"/>
                <a:gd name="T2" fmla="*/ 0 w 2621"/>
                <a:gd name="T3" fmla="*/ 2570 h 2571"/>
                <a:gd name="T4" fmla="*/ 289 w 2621"/>
                <a:gd name="T5" fmla="*/ 2570 h 2571"/>
                <a:gd name="T6" fmla="*/ 0 60000 65536"/>
                <a:gd name="T7" fmla="*/ 0 60000 65536"/>
                <a:gd name="T8" fmla="*/ 0 60000 65536"/>
                <a:gd name="T9" fmla="*/ 0 w 2621"/>
                <a:gd name="T10" fmla="*/ 0 h 2571"/>
                <a:gd name="T11" fmla="*/ 2621 w 2621"/>
                <a:gd name="T12" fmla="*/ 2571 h 2571"/>
              </a:gdLst>
              <a:ahLst/>
              <a:cxnLst>
                <a:cxn ang="T6">
                  <a:pos x="T0" y="T1"/>
                </a:cxn>
                <a:cxn ang="T7">
                  <a:pos x="T2" y="T3"/>
                </a:cxn>
                <a:cxn ang="T8">
                  <a:pos x="T4" y="T5"/>
                </a:cxn>
              </a:cxnLst>
              <a:rect l="T9" t="T10" r="T11" b="T12"/>
              <a:pathLst>
                <a:path w="2621" h="2571">
                  <a:moveTo>
                    <a:pt x="0" y="0"/>
                  </a:moveTo>
                  <a:lnTo>
                    <a:pt x="0" y="2570"/>
                  </a:lnTo>
                  <a:lnTo>
                    <a:pt x="2620" y="2570"/>
                  </a:lnTo>
                </a:path>
              </a:pathLst>
            </a:custGeom>
            <a:noFill/>
            <a:ln w="12700" cap="rnd">
              <a:solidFill>
                <a:srgbClr val="000000"/>
              </a:solidFill>
              <a:round/>
              <a:headEnd type="none" w="sm" len="sm"/>
              <a:tailEnd type="none" w="sm" len="sm"/>
            </a:ln>
          </p:spPr>
          <p:txBody>
            <a:bodyPr/>
            <a:lstStyle/>
            <a:p>
              <a:endParaRPr lang="en-US"/>
            </a:p>
          </p:txBody>
        </p:sp>
      </p:grpSp>
      <p:sp>
        <p:nvSpPr>
          <p:cNvPr id="2" name="Freeform 95"/>
          <p:cNvSpPr>
            <a:spLocks/>
          </p:cNvSpPr>
          <p:nvPr/>
        </p:nvSpPr>
        <p:spPr bwMode="auto">
          <a:xfrm>
            <a:off x="5948363" y="3725863"/>
            <a:ext cx="71437" cy="84137"/>
          </a:xfrm>
          <a:custGeom>
            <a:avLst/>
            <a:gdLst>
              <a:gd name="T0" fmla="*/ 2147483647 w 51"/>
              <a:gd name="T1" fmla="*/ 2147483647 h 57"/>
              <a:gd name="T2" fmla="*/ 2147483647 w 51"/>
              <a:gd name="T3" fmla="*/ 2147483647 h 57"/>
              <a:gd name="T4" fmla="*/ 2147483647 w 51"/>
              <a:gd name="T5" fmla="*/ 2147483647 h 57"/>
              <a:gd name="T6" fmla="*/ 2147483647 w 51"/>
              <a:gd name="T7" fmla="*/ 2147483647 h 57"/>
              <a:gd name="T8" fmla="*/ 2147483647 w 51"/>
              <a:gd name="T9" fmla="*/ 2147483647 h 57"/>
              <a:gd name="T10" fmla="*/ 2147483647 w 51"/>
              <a:gd name="T11" fmla="*/ 0 h 57"/>
              <a:gd name="T12" fmla="*/ 2147483647 w 51"/>
              <a:gd name="T13" fmla="*/ 0 h 57"/>
              <a:gd name="T14" fmla="*/ 2147483647 w 51"/>
              <a:gd name="T15" fmla="*/ 0 h 57"/>
              <a:gd name="T16" fmla="*/ 0 w 51"/>
              <a:gd name="T17" fmla="*/ 2147483647 h 57"/>
              <a:gd name="T18" fmla="*/ 0 w 51"/>
              <a:gd name="T19" fmla="*/ 2147483647 h 57"/>
              <a:gd name="T20" fmla="*/ 0 w 51"/>
              <a:gd name="T21" fmla="*/ 2147483647 h 57"/>
              <a:gd name="T22" fmla="*/ 2147483647 w 51"/>
              <a:gd name="T23" fmla="*/ 2147483647 h 57"/>
              <a:gd name="T24" fmla="*/ 2147483647 w 51"/>
              <a:gd name="T25" fmla="*/ 2147483647 h 5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1"/>
              <a:gd name="T40" fmla="*/ 0 h 57"/>
              <a:gd name="T41" fmla="*/ 51 w 51"/>
              <a:gd name="T42" fmla="*/ 57 h 5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1" h="57">
                <a:moveTo>
                  <a:pt x="20" y="56"/>
                </a:moveTo>
                <a:lnTo>
                  <a:pt x="40" y="45"/>
                </a:lnTo>
                <a:lnTo>
                  <a:pt x="40" y="33"/>
                </a:lnTo>
                <a:lnTo>
                  <a:pt x="50" y="23"/>
                </a:lnTo>
                <a:lnTo>
                  <a:pt x="40" y="11"/>
                </a:lnTo>
                <a:lnTo>
                  <a:pt x="40" y="0"/>
                </a:lnTo>
                <a:lnTo>
                  <a:pt x="20" y="0"/>
                </a:lnTo>
                <a:lnTo>
                  <a:pt x="10" y="0"/>
                </a:lnTo>
                <a:lnTo>
                  <a:pt x="0" y="11"/>
                </a:lnTo>
                <a:lnTo>
                  <a:pt x="0" y="23"/>
                </a:lnTo>
                <a:lnTo>
                  <a:pt x="0" y="33"/>
                </a:lnTo>
                <a:lnTo>
                  <a:pt x="10" y="45"/>
                </a:lnTo>
                <a:lnTo>
                  <a:pt x="20" y="56"/>
                </a:lnTo>
              </a:path>
            </a:pathLst>
          </a:custGeom>
          <a:solidFill>
            <a:srgbClr val="000000"/>
          </a:solidFill>
          <a:ln w="9525" cap="rnd">
            <a:noFill/>
            <a:round/>
            <a:headEnd type="none" w="sm" len="sm"/>
            <a:tailEnd type="none" w="sm" len="sm"/>
          </a:ln>
        </p:spPr>
        <p:txBody>
          <a:bodyPr/>
          <a:lstStyle/>
          <a:p>
            <a:endParaRPr lang="en-US"/>
          </a:p>
        </p:txBody>
      </p:sp>
      <p:sp>
        <p:nvSpPr>
          <p:cNvPr id="36917" name="Freeform 96"/>
          <p:cNvSpPr>
            <a:spLocks/>
          </p:cNvSpPr>
          <p:nvPr/>
        </p:nvSpPr>
        <p:spPr bwMode="auto">
          <a:xfrm>
            <a:off x="6710363" y="4800600"/>
            <a:ext cx="71437" cy="84138"/>
          </a:xfrm>
          <a:custGeom>
            <a:avLst/>
            <a:gdLst>
              <a:gd name="T0" fmla="*/ 2147483647 w 51"/>
              <a:gd name="T1" fmla="*/ 2147483647 h 57"/>
              <a:gd name="T2" fmla="*/ 2147483647 w 51"/>
              <a:gd name="T3" fmla="*/ 2147483647 h 57"/>
              <a:gd name="T4" fmla="*/ 2147483647 w 51"/>
              <a:gd name="T5" fmla="*/ 2147483647 h 57"/>
              <a:gd name="T6" fmla="*/ 2147483647 w 51"/>
              <a:gd name="T7" fmla="*/ 2147483647 h 57"/>
              <a:gd name="T8" fmla="*/ 2147483647 w 51"/>
              <a:gd name="T9" fmla="*/ 2147483647 h 57"/>
              <a:gd name="T10" fmla="*/ 2147483647 w 51"/>
              <a:gd name="T11" fmla="*/ 0 h 57"/>
              <a:gd name="T12" fmla="*/ 2147483647 w 51"/>
              <a:gd name="T13" fmla="*/ 0 h 57"/>
              <a:gd name="T14" fmla="*/ 2147483647 w 51"/>
              <a:gd name="T15" fmla="*/ 0 h 57"/>
              <a:gd name="T16" fmla="*/ 0 w 51"/>
              <a:gd name="T17" fmla="*/ 2147483647 h 57"/>
              <a:gd name="T18" fmla="*/ 0 w 51"/>
              <a:gd name="T19" fmla="*/ 2147483647 h 57"/>
              <a:gd name="T20" fmla="*/ 0 w 51"/>
              <a:gd name="T21" fmla="*/ 2147483647 h 57"/>
              <a:gd name="T22" fmla="*/ 2147483647 w 51"/>
              <a:gd name="T23" fmla="*/ 2147483647 h 57"/>
              <a:gd name="T24" fmla="*/ 2147483647 w 51"/>
              <a:gd name="T25" fmla="*/ 2147483647 h 5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1"/>
              <a:gd name="T40" fmla="*/ 0 h 57"/>
              <a:gd name="T41" fmla="*/ 51 w 51"/>
              <a:gd name="T42" fmla="*/ 57 h 5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1" h="57">
                <a:moveTo>
                  <a:pt x="30" y="56"/>
                </a:moveTo>
                <a:lnTo>
                  <a:pt x="40" y="56"/>
                </a:lnTo>
                <a:lnTo>
                  <a:pt x="50" y="45"/>
                </a:lnTo>
                <a:lnTo>
                  <a:pt x="50" y="23"/>
                </a:lnTo>
                <a:lnTo>
                  <a:pt x="50" y="11"/>
                </a:lnTo>
                <a:lnTo>
                  <a:pt x="40" y="0"/>
                </a:lnTo>
                <a:lnTo>
                  <a:pt x="30" y="0"/>
                </a:lnTo>
                <a:lnTo>
                  <a:pt x="10" y="0"/>
                </a:lnTo>
                <a:lnTo>
                  <a:pt x="0" y="11"/>
                </a:lnTo>
                <a:lnTo>
                  <a:pt x="0" y="23"/>
                </a:lnTo>
                <a:lnTo>
                  <a:pt x="0" y="45"/>
                </a:lnTo>
                <a:lnTo>
                  <a:pt x="10" y="56"/>
                </a:lnTo>
                <a:lnTo>
                  <a:pt x="30" y="56"/>
                </a:lnTo>
              </a:path>
            </a:pathLst>
          </a:custGeom>
          <a:solidFill>
            <a:srgbClr val="000000"/>
          </a:solidFill>
          <a:ln w="9525" cap="rnd">
            <a:noFill/>
            <a:round/>
            <a:headEnd type="none" w="sm" len="sm"/>
            <a:tailEnd type="none" w="sm" len="sm"/>
          </a:ln>
        </p:spPr>
        <p:txBody>
          <a:bodyPr/>
          <a:lstStyle/>
          <a:p>
            <a:endParaRPr lang="en-US"/>
          </a:p>
        </p:txBody>
      </p:sp>
      <p:sp>
        <p:nvSpPr>
          <p:cNvPr id="36918" name="Freeform 97"/>
          <p:cNvSpPr>
            <a:spLocks/>
          </p:cNvSpPr>
          <p:nvPr/>
        </p:nvSpPr>
        <p:spPr bwMode="auto">
          <a:xfrm>
            <a:off x="5416550" y="5257800"/>
            <a:ext cx="69850" cy="82550"/>
          </a:xfrm>
          <a:custGeom>
            <a:avLst/>
            <a:gdLst>
              <a:gd name="T0" fmla="*/ 2147483647 w 50"/>
              <a:gd name="T1" fmla="*/ 2147483647 h 56"/>
              <a:gd name="T2" fmla="*/ 2147483647 w 50"/>
              <a:gd name="T3" fmla="*/ 2147483647 h 56"/>
              <a:gd name="T4" fmla="*/ 2147483647 w 50"/>
              <a:gd name="T5" fmla="*/ 2147483647 h 56"/>
              <a:gd name="T6" fmla="*/ 2147483647 w 50"/>
              <a:gd name="T7" fmla="*/ 2147483647 h 56"/>
              <a:gd name="T8" fmla="*/ 2147483647 w 50"/>
              <a:gd name="T9" fmla="*/ 2147483647 h 56"/>
              <a:gd name="T10" fmla="*/ 2147483647 w 50"/>
              <a:gd name="T11" fmla="*/ 0 h 56"/>
              <a:gd name="T12" fmla="*/ 2147483647 w 50"/>
              <a:gd name="T13" fmla="*/ 0 h 56"/>
              <a:gd name="T14" fmla="*/ 2147483647 w 50"/>
              <a:gd name="T15" fmla="*/ 0 h 56"/>
              <a:gd name="T16" fmla="*/ 0 w 50"/>
              <a:gd name="T17" fmla="*/ 2147483647 h 56"/>
              <a:gd name="T18" fmla="*/ 0 w 50"/>
              <a:gd name="T19" fmla="*/ 2147483647 h 56"/>
              <a:gd name="T20" fmla="*/ 0 w 50"/>
              <a:gd name="T21" fmla="*/ 2147483647 h 56"/>
              <a:gd name="T22" fmla="*/ 2147483647 w 50"/>
              <a:gd name="T23" fmla="*/ 2147483647 h 56"/>
              <a:gd name="T24" fmla="*/ 2147483647 w 50"/>
              <a:gd name="T25" fmla="*/ 2147483647 h 5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0"/>
              <a:gd name="T40" fmla="*/ 0 h 56"/>
              <a:gd name="T41" fmla="*/ 50 w 50"/>
              <a:gd name="T42" fmla="*/ 56 h 5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0" h="56">
                <a:moveTo>
                  <a:pt x="20" y="55"/>
                </a:moveTo>
                <a:lnTo>
                  <a:pt x="29" y="55"/>
                </a:lnTo>
                <a:lnTo>
                  <a:pt x="39" y="44"/>
                </a:lnTo>
                <a:lnTo>
                  <a:pt x="49" y="33"/>
                </a:lnTo>
                <a:lnTo>
                  <a:pt x="39" y="11"/>
                </a:lnTo>
                <a:lnTo>
                  <a:pt x="29" y="0"/>
                </a:lnTo>
                <a:lnTo>
                  <a:pt x="20" y="0"/>
                </a:lnTo>
                <a:lnTo>
                  <a:pt x="10" y="0"/>
                </a:lnTo>
                <a:lnTo>
                  <a:pt x="0" y="11"/>
                </a:lnTo>
                <a:lnTo>
                  <a:pt x="0" y="33"/>
                </a:lnTo>
                <a:lnTo>
                  <a:pt x="0" y="44"/>
                </a:lnTo>
                <a:lnTo>
                  <a:pt x="10" y="55"/>
                </a:lnTo>
                <a:lnTo>
                  <a:pt x="20" y="55"/>
                </a:lnTo>
              </a:path>
            </a:pathLst>
          </a:custGeom>
          <a:solidFill>
            <a:srgbClr val="000000"/>
          </a:solidFill>
          <a:ln w="9525" cap="rnd">
            <a:noFill/>
            <a:round/>
            <a:headEnd type="none" w="sm" len="sm"/>
            <a:tailEnd type="none" w="sm" len="sm"/>
          </a:ln>
        </p:spPr>
        <p:txBody>
          <a:bodyPr/>
          <a:lstStyle/>
          <a:p>
            <a:endParaRPr lang="en-US"/>
          </a:p>
        </p:txBody>
      </p:sp>
      <p:sp>
        <p:nvSpPr>
          <p:cNvPr id="36920" name="Freeform 106"/>
          <p:cNvSpPr>
            <a:spLocks/>
          </p:cNvSpPr>
          <p:nvPr/>
        </p:nvSpPr>
        <p:spPr bwMode="auto">
          <a:xfrm>
            <a:off x="7391400" y="5257800"/>
            <a:ext cx="69850" cy="84138"/>
          </a:xfrm>
          <a:custGeom>
            <a:avLst/>
            <a:gdLst>
              <a:gd name="T0" fmla="*/ 2147483647 w 50"/>
              <a:gd name="T1" fmla="*/ 2147483647 h 57"/>
              <a:gd name="T2" fmla="*/ 2147483647 w 50"/>
              <a:gd name="T3" fmla="*/ 2147483647 h 57"/>
              <a:gd name="T4" fmla="*/ 2147483647 w 50"/>
              <a:gd name="T5" fmla="*/ 2147483647 h 57"/>
              <a:gd name="T6" fmla="*/ 2147483647 w 50"/>
              <a:gd name="T7" fmla="*/ 2147483647 h 57"/>
              <a:gd name="T8" fmla="*/ 2147483647 w 50"/>
              <a:gd name="T9" fmla="*/ 2147483647 h 57"/>
              <a:gd name="T10" fmla="*/ 2147483647 w 50"/>
              <a:gd name="T11" fmla="*/ 0 h 57"/>
              <a:gd name="T12" fmla="*/ 2147483647 w 50"/>
              <a:gd name="T13" fmla="*/ 0 h 57"/>
              <a:gd name="T14" fmla="*/ 2147483647 w 50"/>
              <a:gd name="T15" fmla="*/ 0 h 57"/>
              <a:gd name="T16" fmla="*/ 2147483647 w 50"/>
              <a:gd name="T17" fmla="*/ 2147483647 h 57"/>
              <a:gd name="T18" fmla="*/ 0 w 50"/>
              <a:gd name="T19" fmla="*/ 2147483647 h 57"/>
              <a:gd name="T20" fmla="*/ 2147483647 w 50"/>
              <a:gd name="T21" fmla="*/ 2147483647 h 57"/>
              <a:gd name="T22" fmla="*/ 2147483647 w 50"/>
              <a:gd name="T23" fmla="*/ 2147483647 h 5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0"/>
              <a:gd name="T37" fmla="*/ 0 h 57"/>
              <a:gd name="T38" fmla="*/ 50 w 50"/>
              <a:gd name="T39" fmla="*/ 57 h 5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0" h="57">
                <a:moveTo>
                  <a:pt x="29" y="56"/>
                </a:moveTo>
                <a:lnTo>
                  <a:pt x="39" y="45"/>
                </a:lnTo>
                <a:lnTo>
                  <a:pt x="49" y="45"/>
                </a:lnTo>
                <a:lnTo>
                  <a:pt x="49" y="23"/>
                </a:lnTo>
                <a:lnTo>
                  <a:pt x="49" y="11"/>
                </a:lnTo>
                <a:lnTo>
                  <a:pt x="39" y="0"/>
                </a:lnTo>
                <a:lnTo>
                  <a:pt x="29" y="0"/>
                </a:lnTo>
                <a:lnTo>
                  <a:pt x="10" y="0"/>
                </a:lnTo>
                <a:lnTo>
                  <a:pt x="10" y="11"/>
                </a:lnTo>
                <a:lnTo>
                  <a:pt x="0" y="23"/>
                </a:lnTo>
                <a:lnTo>
                  <a:pt x="10" y="45"/>
                </a:lnTo>
                <a:lnTo>
                  <a:pt x="29" y="56"/>
                </a:lnTo>
              </a:path>
            </a:pathLst>
          </a:custGeom>
          <a:solidFill>
            <a:srgbClr val="000000"/>
          </a:solidFill>
          <a:ln w="9525" cap="rnd">
            <a:noFill/>
            <a:round/>
            <a:headEnd type="none" w="sm" len="sm"/>
            <a:tailEnd type="none" w="sm" len="sm"/>
          </a:ln>
        </p:spPr>
        <p:txBody>
          <a:bodyPr/>
          <a:lstStyle/>
          <a:p>
            <a:endParaRPr lang="en-US"/>
          </a:p>
        </p:txBody>
      </p:sp>
      <p:sp>
        <p:nvSpPr>
          <p:cNvPr id="36921" name="Freeform 93"/>
          <p:cNvSpPr>
            <a:spLocks/>
          </p:cNvSpPr>
          <p:nvPr/>
        </p:nvSpPr>
        <p:spPr bwMode="auto">
          <a:xfrm>
            <a:off x="5646738" y="3124200"/>
            <a:ext cx="68262" cy="84138"/>
          </a:xfrm>
          <a:custGeom>
            <a:avLst/>
            <a:gdLst>
              <a:gd name="T0" fmla="*/ 2147483647 w 49"/>
              <a:gd name="T1" fmla="*/ 2147483647 h 57"/>
              <a:gd name="T2" fmla="*/ 2147483647 w 49"/>
              <a:gd name="T3" fmla="*/ 2147483647 h 57"/>
              <a:gd name="T4" fmla="*/ 2147483647 w 49"/>
              <a:gd name="T5" fmla="*/ 2147483647 h 57"/>
              <a:gd name="T6" fmla="*/ 2147483647 w 49"/>
              <a:gd name="T7" fmla="*/ 2147483647 h 57"/>
              <a:gd name="T8" fmla="*/ 2147483647 w 49"/>
              <a:gd name="T9" fmla="*/ 2147483647 h 57"/>
              <a:gd name="T10" fmla="*/ 2147483647 w 49"/>
              <a:gd name="T11" fmla="*/ 2147483647 h 57"/>
              <a:gd name="T12" fmla="*/ 2147483647 w 49"/>
              <a:gd name="T13" fmla="*/ 0 h 57"/>
              <a:gd name="T14" fmla="*/ 2147483647 w 49"/>
              <a:gd name="T15" fmla="*/ 2147483647 h 57"/>
              <a:gd name="T16" fmla="*/ 2147483647 w 49"/>
              <a:gd name="T17" fmla="*/ 2147483647 h 57"/>
              <a:gd name="T18" fmla="*/ 0 w 49"/>
              <a:gd name="T19" fmla="*/ 2147483647 h 57"/>
              <a:gd name="T20" fmla="*/ 2147483647 w 49"/>
              <a:gd name="T21" fmla="*/ 2147483647 h 57"/>
              <a:gd name="T22" fmla="*/ 2147483647 w 49"/>
              <a:gd name="T23" fmla="*/ 2147483647 h 57"/>
              <a:gd name="T24" fmla="*/ 2147483647 w 49"/>
              <a:gd name="T25" fmla="*/ 2147483647 h 5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9"/>
              <a:gd name="T40" fmla="*/ 0 h 57"/>
              <a:gd name="T41" fmla="*/ 49 w 49"/>
              <a:gd name="T42" fmla="*/ 57 h 5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9" h="57">
                <a:moveTo>
                  <a:pt x="29" y="56"/>
                </a:moveTo>
                <a:lnTo>
                  <a:pt x="38" y="56"/>
                </a:lnTo>
                <a:lnTo>
                  <a:pt x="48" y="45"/>
                </a:lnTo>
                <a:lnTo>
                  <a:pt x="48" y="33"/>
                </a:lnTo>
                <a:lnTo>
                  <a:pt x="48" y="23"/>
                </a:lnTo>
                <a:lnTo>
                  <a:pt x="38" y="11"/>
                </a:lnTo>
                <a:lnTo>
                  <a:pt x="29" y="0"/>
                </a:lnTo>
                <a:lnTo>
                  <a:pt x="10" y="11"/>
                </a:lnTo>
                <a:lnTo>
                  <a:pt x="10" y="23"/>
                </a:lnTo>
                <a:lnTo>
                  <a:pt x="0" y="33"/>
                </a:lnTo>
                <a:lnTo>
                  <a:pt x="10" y="45"/>
                </a:lnTo>
                <a:lnTo>
                  <a:pt x="10" y="56"/>
                </a:lnTo>
                <a:lnTo>
                  <a:pt x="29" y="56"/>
                </a:lnTo>
              </a:path>
            </a:pathLst>
          </a:custGeom>
          <a:solidFill>
            <a:srgbClr val="000000"/>
          </a:solidFill>
          <a:ln w="9525" cap="rnd">
            <a:noFill/>
            <a:round/>
            <a:headEnd type="none" w="sm" len="sm"/>
            <a:tailEnd type="none" w="sm" len="sm"/>
          </a:ln>
        </p:spPr>
        <p:txBody>
          <a:bodyPr/>
          <a:lstStyle/>
          <a:p>
            <a:endParaRPr lang="en-US"/>
          </a:p>
        </p:txBody>
      </p:sp>
      <p:sp>
        <p:nvSpPr>
          <p:cNvPr id="36922" name="Freeform 93"/>
          <p:cNvSpPr>
            <a:spLocks/>
          </p:cNvSpPr>
          <p:nvPr/>
        </p:nvSpPr>
        <p:spPr bwMode="auto">
          <a:xfrm>
            <a:off x="5418138" y="2590800"/>
            <a:ext cx="68262" cy="84138"/>
          </a:xfrm>
          <a:custGeom>
            <a:avLst/>
            <a:gdLst>
              <a:gd name="T0" fmla="*/ 2147483647 w 49"/>
              <a:gd name="T1" fmla="*/ 2147483647 h 57"/>
              <a:gd name="T2" fmla="*/ 2147483647 w 49"/>
              <a:gd name="T3" fmla="*/ 2147483647 h 57"/>
              <a:gd name="T4" fmla="*/ 2147483647 w 49"/>
              <a:gd name="T5" fmla="*/ 2147483647 h 57"/>
              <a:gd name="T6" fmla="*/ 2147483647 w 49"/>
              <a:gd name="T7" fmla="*/ 2147483647 h 57"/>
              <a:gd name="T8" fmla="*/ 2147483647 w 49"/>
              <a:gd name="T9" fmla="*/ 2147483647 h 57"/>
              <a:gd name="T10" fmla="*/ 2147483647 w 49"/>
              <a:gd name="T11" fmla="*/ 2147483647 h 57"/>
              <a:gd name="T12" fmla="*/ 2147483647 w 49"/>
              <a:gd name="T13" fmla="*/ 0 h 57"/>
              <a:gd name="T14" fmla="*/ 2147483647 w 49"/>
              <a:gd name="T15" fmla="*/ 2147483647 h 57"/>
              <a:gd name="T16" fmla="*/ 2147483647 w 49"/>
              <a:gd name="T17" fmla="*/ 2147483647 h 57"/>
              <a:gd name="T18" fmla="*/ 0 w 49"/>
              <a:gd name="T19" fmla="*/ 2147483647 h 57"/>
              <a:gd name="T20" fmla="*/ 2147483647 w 49"/>
              <a:gd name="T21" fmla="*/ 2147483647 h 57"/>
              <a:gd name="T22" fmla="*/ 2147483647 w 49"/>
              <a:gd name="T23" fmla="*/ 2147483647 h 57"/>
              <a:gd name="T24" fmla="*/ 2147483647 w 49"/>
              <a:gd name="T25" fmla="*/ 2147483647 h 5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9"/>
              <a:gd name="T40" fmla="*/ 0 h 57"/>
              <a:gd name="T41" fmla="*/ 49 w 49"/>
              <a:gd name="T42" fmla="*/ 57 h 5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9" h="57">
                <a:moveTo>
                  <a:pt x="29" y="56"/>
                </a:moveTo>
                <a:lnTo>
                  <a:pt x="38" y="56"/>
                </a:lnTo>
                <a:lnTo>
                  <a:pt x="48" y="45"/>
                </a:lnTo>
                <a:lnTo>
                  <a:pt x="48" y="33"/>
                </a:lnTo>
                <a:lnTo>
                  <a:pt x="48" y="23"/>
                </a:lnTo>
                <a:lnTo>
                  <a:pt x="38" y="11"/>
                </a:lnTo>
                <a:lnTo>
                  <a:pt x="29" y="0"/>
                </a:lnTo>
                <a:lnTo>
                  <a:pt x="10" y="11"/>
                </a:lnTo>
                <a:lnTo>
                  <a:pt x="10" y="23"/>
                </a:lnTo>
                <a:lnTo>
                  <a:pt x="0" y="33"/>
                </a:lnTo>
                <a:lnTo>
                  <a:pt x="10" y="45"/>
                </a:lnTo>
                <a:lnTo>
                  <a:pt x="10" y="56"/>
                </a:lnTo>
                <a:lnTo>
                  <a:pt x="29" y="56"/>
                </a:lnTo>
              </a:path>
            </a:pathLst>
          </a:custGeom>
          <a:solidFill>
            <a:srgbClr val="000000"/>
          </a:solidFill>
          <a:ln w="9525" cap="rnd">
            <a:noFill/>
            <a:round/>
            <a:headEnd type="none" w="sm" len="sm"/>
            <a:tailEnd type="none" w="sm" len="sm"/>
          </a:ln>
        </p:spPr>
        <p:txBody>
          <a:bodyPr/>
          <a:lstStyle/>
          <a:p>
            <a:endParaRPr lang="en-US"/>
          </a:p>
        </p:txBody>
      </p:sp>
      <p:sp>
        <p:nvSpPr>
          <p:cNvPr id="66619" name="Rectangle 57"/>
          <p:cNvSpPr>
            <a:spLocks noChangeArrowheads="1"/>
          </p:cNvSpPr>
          <p:nvPr/>
        </p:nvSpPr>
        <p:spPr bwMode="auto">
          <a:xfrm>
            <a:off x="4724400" y="2514600"/>
            <a:ext cx="482600" cy="230188"/>
          </a:xfrm>
          <a:prstGeom prst="rect">
            <a:avLst/>
          </a:prstGeom>
          <a:noFill/>
          <a:ln w="9525">
            <a:noFill/>
            <a:miter lim="800000"/>
            <a:headEnd/>
            <a:tailEnd/>
          </a:ln>
        </p:spPr>
        <p:txBody>
          <a:bodyPr wrap="none" lIns="0" tIns="0" rIns="0" bIns="0">
            <a:spAutoFit/>
          </a:bodyPr>
          <a:lstStyle/>
          <a:p>
            <a:pPr defTabSz="514350" eaLnBrk="0" hangingPunct="0"/>
            <a:r>
              <a:rPr lang="en-AU" sz="1500" b="1">
                <a:solidFill>
                  <a:srgbClr val="000000"/>
                </a:solidFill>
                <a:latin typeface="Arial" pitchFamily="34" charset="0"/>
              </a:rPr>
              <a:t>50.00</a:t>
            </a:r>
          </a:p>
        </p:txBody>
      </p:sp>
      <p:sp>
        <p:nvSpPr>
          <p:cNvPr id="66620" name="Line 103"/>
          <p:cNvSpPr>
            <a:spLocks noChangeShapeType="1"/>
          </p:cNvSpPr>
          <p:nvPr/>
        </p:nvSpPr>
        <p:spPr bwMode="auto">
          <a:xfrm flipH="1">
            <a:off x="5327650" y="2667000"/>
            <a:ext cx="82550" cy="1588"/>
          </a:xfrm>
          <a:prstGeom prst="line">
            <a:avLst/>
          </a:prstGeom>
          <a:noFill/>
          <a:ln w="12700">
            <a:solidFill>
              <a:srgbClr val="000000"/>
            </a:solidFill>
            <a:round/>
            <a:headEnd type="none" w="sm" len="sm"/>
            <a:tailEnd type="none" w="sm" len="sm"/>
          </a:ln>
        </p:spPr>
        <p:txBody>
          <a:bodyPr wrap="none" anchor="ctr"/>
          <a:lstStyle/>
          <a:p>
            <a:endParaRPr lang="en-US"/>
          </a:p>
        </p:txBody>
      </p:sp>
      <p:graphicFrame>
        <p:nvGraphicFramePr>
          <p:cNvPr id="55" name="Group 81"/>
          <p:cNvGraphicFramePr>
            <a:graphicFrameLocks noGrp="1"/>
          </p:cNvGraphicFramePr>
          <p:nvPr/>
        </p:nvGraphicFramePr>
        <p:xfrm>
          <a:off x="3429000" y="2124071"/>
          <a:ext cx="1219200" cy="3052766"/>
        </p:xfrm>
        <a:graphic>
          <a:graphicData uri="http://schemas.openxmlformats.org/drawingml/2006/table">
            <a:tbl>
              <a:tblPr/>
              <a:tblGrid>
                <a:gridCol w="1219200">
                  <a:extLst>
                    <a:ext uri="{9D8B030D-6E8A-4147-A177-3AD203B41FA5}">
                      <a16:colId xmlns:a16="http://schemas.microsoft.com/office/drawing/2014/main" val="20000"/>
                    </a:ext>
                  </a:extLst>
                </a:gridCol>
              </a:tblGrid>
              <a:tr h="528638">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400" b="0" i="0" u="none" strike="noStrike" cap="none" normalizeH="0" baseline="0" dirty="0" smtClean="0">
                          <a:ln>
                            <a:noFill/>
                          </a:ln>
                          <a:solidFill>
                            <a:srgbClr val="000000"/>
                          </a:solidFill>
                          <a:effectLst/>
                          <a:latin typeface="Calibri" pitchFamily="34" charset="0"/>
                        </a:rPr>
                        <a:t>QD (change in demand)</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20688">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en-US" sz="1800" b="0" i="0" u="none" strike="noStrike" cap="none" normalizeH="0" baseline="0" dirty="0" smtClean="0">
                        <a:ln>
                          <a:noFill/>
                        </a:ln>
                        <a:solidFill>
                          <a:srgbClr val="000000"/>
                        </a:solidFill>
                        <a:effectLst/>
                        <a:latin typeface="Calibri"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20688">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en-US" sz="2000" b="0" i="0" u="none" strike="noStrike" cap="none" normalizeH="0" baseline="0" dirty="0" smtClean="0">
                        <a:ln>
                          <a:noFill/>
                        </a:ln>
                        <a:solidFill>
                          <a:srgbClr val="000000"/>
                        </a:solidFill>
                        <a:effectLst/>
                        <a:latin typeface="Calibri"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20688">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en-US" sz="2000" b="0" i="0" u="none" strike="noStrike" cap="none" normalizeH="0" baseline="0" dirty="0" smtClean="0">
                        <a:ln>
                          <a:noFill/>
                        </a:ln>
                        <a:solidFill>
                          <a:srgbClr val="000000"/>
                        </a:solidFill>
                        <a:effectLst/>
                        <a:latin typeface="Calibri"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20688">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en-US" sz="2000" b="0" i="0" u="none" strike="noStrike" cap="none" normalizeH="0" baseline="0" dirty="0" smtClean="0">
                        <a:ln>
                          <a:noFill/>
                        </a:ln>
                        <a:solidFill>
                          <a:srgbClr val="000000"/>
                        </a:solidFill>
                        <a:effectLst/>
                        <a:latin typeface="Calibri"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20688">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en-US" sz="2000" b="0" i="0" u="none" strike="noStrike" cap="none" normalizeH="0" baseline="0" dirty="0" smtClean="0">
                        <a:ln>
                          <a:noFill/>
                        </a:ln>
                        <a:solidFill>
                          <a:srgbClr val="000000"/>
                        </a:solidFill>
                        <a:effectLst/>
                        <a:latin typeface="Calibri"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20688">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en-US" sz="2000" b="0" i="0" u="none" strike="noStrike" cap="none" normalizeH="0" baseline="0" dirty="0" smtClean="0">
                        <a:ln>
                          <a:noFill/>
                        </a:ln>
                        <a:solidFill>
                          <a:srgbClr val="000000"/>
                        </a:solidFill>
                        <a:effectLst/>
                        <a:latin typeface="Calibri"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
        <p:nvSpPr>
          <p:cNvPr id="36943" name="Freeform 95"/>
          <p:cNvSpPr>
            <a:spLocks/>
          </p:cNvSpPr>
          <p:nvPr/>
        </p:nvSpPr>
        <p:spPr bwMode="auto">
          <a:xfrm>
            <a:off x="6862763" y="3124200"/>
            <a:ext cx="71437" cy="84138"/>
          </a:xfrm>
          <a:custGeom>
            <a:avLst/>
            <a:gdLst>
              <a:gd name="T0" fmla="*/ 2147483647 w 51"/>
              <a:gd name="T1" fmla="*/ 2147483647 h 57"/>
              <a:gd name="T2" fmla="*/ 2147483647 w 51"/>
              <a:gd name="T3" fmla="*/ 2147483647 h 57"/>
              <a:gd name="T4" fmla="*/ 2147483647 w 51"/>
              <a:gd name="T5" fmla="*/ 2147483647 h 57"/>
              <a:gd name="T6" fmla="*/ 2147483647 w 51"/>
              <a:gd name="T7" fmla="*/ 2147483647 h 57"/>
              <a:gd name="T8" fmla="*/ 2147483647 w 51"/>
              <a:gd name="T9" fmla="*/ 2147483647 h 57"/>
              <a:gd name="T10" fmla="*/ 2147483647 w 51"/>
              <a:gd name="T11" fmla="*/ 0 h 57"/>
              <a:gd name="T12" fmla="*/ 2147483647 w 51"/>
              <a:gd name="T13" fmla="*/ 0 h 57"/>
              <a:gd name="T14" fmla="*/ 2147483647 w 51"/>
              <a:gd name="T15" fmla="*/ 0 h 57"/>
              <a:gd name="T16" fmla="*/ 0 w 51"/>
              <a:gd name="T17" fmla="*/ 2147483647 h 57"/>
              <a:gd name="T18" fmla="*/ 0 w 51"/>
              <a:gd name="T19" fmla="*/ 2147483647 h 57"/>
              <a:gd name="T20" fmla="*/ 0 w 51"/>
              <a:gd name="T21" fmla="*/ 2147483647 h 57"/>
              <a:gd name="T22" fmla="*/ 2147483647 w 51"/>
              <a:gd name="T23" fmla="*/ 2147483647 h 57"/>
              <a:gd name="T24" fmla="*/ 2147483647 w 51"/>
              <a:gd name="T25" fmla="*/ 2147483647 h 5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1"/>
              <a:gd name="T40" fmla="*/ 0 h 57"/>
              <a:gd name="T41" fmla="*/ 51 w 51"/>
              <a:gd name="T42" fmla="*/ 57 h 5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1" h="57">
                <a:moveTo>
                  <a:pt x="20" y="56"/>
                </a:moveTo>
                <a:lnTo>
                  <a:pt x="40" y="45"/>
                </a:lnTo>
                <a:lnTo>
                  <a:pt x="40" y="33"/>
                </a:lnTo>
                <a:lnTo>
                  <a:pt x="50" y="23"/>
                </a:lnTo>
                <a:lnTo>
                  <a:pt x="40" y="11"/>
                </a:lnTo>
                <a:lnTo>
                  <a:pt x="40" y="0"/>
                </a:lnTo>
                <a:lnTo>
                  <a:pt x="20" y="0"/>
                </a:lnTo>
                <a:lnTo>
                  <a:pt x="10" y="0"/>
                </a:lnTo>
                <a:lnTo>
                  <a:pt x="0" y="11"/>
                </a:lnTo>
                <a:lnTo>
                  <a:pt x="0" y="23"/>
                </a:lnTo>
                <a:lnTo>
                  <a:pt x="0" y="33"/>
                </a:lnTo>
                <a:lnTo>
                  <a:pt x="10" y="45"/>
                </a:lnTo>
                <a:lnTo>
                  <a:pt x="20" y="56"/>
                </a:lnTo>
              </a:path>
            </a:pathLst>
          </a:custGeom>
          <a:solidFill>
            <a:srgbClr val="000000"/>
          </a:solidFill>
          <a:ln w="9525" cap="rnd">
            <a:noFill/>
            <a:round/>
            <a:headEnd type="none" w="sm" len="sm"/>
            <a:tailEnd type="none" w="sm" len="sm"/>
          </a:ln>
        </p:spPr>
        <p:txBody>
          <a:bodyPr/>
          <a:lstStyle/>
          <a:p>
            <a:endParaRPr lang="en-US"/>
          </a:p>
        </p:txBody>
      </p:sp>
      <p:sp>
        <p:nvSpPr>
          <p:cNvPr id="36944" name="Freeform 96"/>
          <p:cNvSpPr>
            <a:spLocks/>
          </p:cNvSpPr>
          <p:nvPr/>
        </p:nvSpPr>
        <p:spPr bwMode="auto">
          <a:xfrm>
            <a:off x="6253163" y="4267200"/>
            <a:ext cx="71437" cy="84138"/>
          </a:xfrm>
          <a:custGeom>
            <a:avLst/>
            <a:gdLst>
              <a:gd name="T0" fmla="*/ 2147483647 w 51"/>
              <a:gd name="T1" fmla="*/ 2147483647 h 57"/>
              <a:gd name="T2" fmla="*/ 2147483647 w 51"/>
              <a:gd name="T3" fmla="*/ 2147483647 h 57"/>
              <a:gd name="T4" fmla="*/ 2147483647 w 51"/>
              <a:gd name="T5" fmla="*/ 2147483647 h 57"/>
              <a:gd name="T6" fmla="*/ 2147483647 w 51"/>
              <a:gd name="T7" fmla="*/ 2147483647 h 57"/>
              <a:gd name="T8" fmla="*/ 2147483647 w 51"/>
              <a:gd name="T9" fmla="*/ 2147483647 h 57"/>
              <a:gd name="T10" fmla="*/ 2147483647 w 51"/>
              <a:gd name="T11" fmla="*/ 0 h 57"/>
              <a:gd name="T12" fmla="*/ 2147483647 w 51"/>
              <a:gd name="T13" fmla="*/ 0 h 57"/>
              <a:gd name="T14" fmla="*/ 2147483647 w 51"/>
              <a:gd name="T15" fmla="*/ 0 h 57"/>
              <a:gd name="T16" fmla="*/ 0 w 51"/>
              <a:gd name="T17" fmla="*/ 2147483647 h 57"/>
              <a:gd name="T18" fmla="*/ 0 w 51"/>
              <a:gd name="T19" fmla="*/ 2147483647 h 57"/>
              <a:gd name="T20" fmla="*/ 0 w 51"/>
              <a:gd name="T21" fmla="*/ 2147483647 h 57"/>
              <a:gd name="T22" fmla="*/ 2147483647 w 51"/>
              <a:gd name="T23" fmla="*/ 2147483647 h 57"/>
              <a:gd name="T24" fmla="*/ 2147483647 w 51"/>
              <a:gd name="T25" fmla="*/ 2147483647 h 5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1"/>
              <a:gd name="T40" fmla="*/ 0 h 57"/>
              <a:gd name="T41" fmla="*/ 51 w 51"/>
              <a:gd name="T42" fmla="*/ 57 h 5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1" h="57">
                <a:moveTo>
                  <a:pt x="30" y="56"/>
                </a:moveTo>
                <a:lnTo>
                  <a:pt x="40" y="56"/>
                </a:lnTo>
                <a:lnTo>
                  <a:pt x="50" y="45"/>
                </a:lnTo>
                <a:lnTo>
                  <a:pt x="50" y="23"/>
                </a:lnTo>
                <a:lnTo>
                  <a:pt x="50" y="11"/>
                </a:lnTo>
                <a:lnTo>
                  <a:pt x="40" y="0"/>
                </a:lnTo>
                <a:lnTo>
                  <a:pt x="30" y="0"/>
                </a:lnTo>
                <a:lnTo>
                  <a:pt x="10" y="0"/>
                </a:lnTo>
                <a:lnTo>
                  <a:pt x="0" y="11"/>
                </a:lnTo>
                <a:lnTo>
                  <a:pt x="0" y="23"/>
                </a:lnTo>
                <a:lnTo>
                  <a:pt x="0" y="45"/>
                </a:lnTo>
                <a:lnTo>
                  <a:pt x="10" y="56"/>
                </a:lnTo>
                <a:lnTo>
                  <a:pt x="30" y="56"/>
                </a:lnTo>
              </a:path>
            </a:pathLst>
          </a:custGeom>
          <a:solidFill>
            <a:srgbClr val="000000"/>
          </a:solidFill>
          <a:ln w="9525" cap="rnd">
            <a:noFill/>
            <a:round/>
            <a:headEnd type="none" w="sm" len="sm"/>
            <a:tailEnd type="none" w="sm" len="sm"/>
          </a:ln>
        </p:spPr>
        <p:txBody>
          <a:bodyPr/>
          <a:lstStyle/>
          <a:p>
            <a:endParaRPr lang="en-US"/>
          </a:p>
        </p:txBody>
      </p:sp>
      <p:sp>
        <p:nvSpPr>
          <p:cNvPr id="36945" name="Freeform 97"/>
          <p:cNvSpPr>
            <a:spLocks/>
          </p:cNvSpPr>
          <p:nvPr/>
        </p:nvSpPr>
        <p:spPr bwMode="auto">
          <a:xfrm>
            <a:off x="5867400" y="4800600"/>
            <a:ext cx="69850" cy="82550"/>
          </a:xfrm>
          <a:custGeom>
            <a:avLst/>
            <a:gdLst>
              <a:gd name="T0" fmla="*/ 2147483647 w 50"/>
              <a:gd name="T1" fmla="*/ 2147483647 h 56"/>
              <a:gd name="T2" fmla="*/ 2147483647 w 50"/>
              <a:gd name="T3" fmla="*/ 2147483647 h 56"/>
              <a:gd name="T4" fmla="*/ 2147483647 w 50"/>
              <a:gd name="T5" fmla="*/ 2147483647 h 56"/>
              <a:gd name="T6" fmla="*/ 2147483647 w 50"/>
              <a:gd name="T7" fmla="*/ 2147483647 h 56"/>
              <a:gd name="T8" fmla="*/ 2147483647 w 50"/>
              <a:gd name="T9" fmla="*/ 2147483647 h 56"/>
              <a:gd name="T10" fmla="*/ 2147483647 w 50"/>
              <a:gd name="T11" fmla="*/ 0 h 56"/>
              <a:gd name="T12" fmla="*/ 2147483647 w 50"/>
              <a:gd name="T13" fmla="*/ 0 h 56"/>
              <a:gd name="T14" fmla="*/ 2147483647 w 50"/>
              <a:gd name="T15" fmla="*/ 0 h 56"/>
              <a:gd name="T16" fmla="*/ 0 w 50"/>
              <a:gd name="T17" fmla="*/ 2147483647 h 56"/>
              <a:gd name="T18" fmla="*/ 0 w 50"/>
              <a:gd name="T19" fmla="*/ 2147483647 h 56"/>
              <a:gd name="T20" fmla="*/ 0 w 50"/>
              <a:gd name="T21" fmla="*/ 2147483647 h 56"/>
              <a:gd name="T22" fmla="*/ 2147483647 w 50"/>
              <a:gd name="T23" fmla="*/ 2147483647 h 56"/>
              <a:gd name="T24" fmla="*/ 2147483647 w 50"/>
              <a:gd name="T25" fmla="*/ 2147483647 h 5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0"/>
              <a:gd name="T40" fmla="*/ 0 h 56"/>
              <a:gd name="T41" fmla="*/ 50 w 50"/>
              <a:gd name="T42" fmla="*/ 56 h 5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0" h="56">
                <a:moveTo>
                  <a:pt x="20" y="55"/>
                </a:moveTo>
                <a:lnTo>
                  <a:pt x="29" y="55"/>
                </a:lnTo>
                <a:lnTo>
                  <a:pt x="39" y="44"/>
                </a:lnTo>
                <a:lnTo>
                  <a:pt x="49" y="33"/>
                </a:lnTo>
                <a:lnTo>
                  <a:pt x="39" y="11"/>
                </a:lnTo>
                <a:lnTo>
                  <a:pt x="29" y="0"/>
                </a:lnTo>
                <a:lnTo>
                  <a:pt x="20" y="0"/>
                </a:lnTo>
                <a:lnTo>
                  <a:pt x="10" y="0"/>
                </a:lnTo>
                <a:lnTo>
                  <a:pt x="0" y="11"/>
                </a:lnTo>
                <a:lnTo>
                  <a:pt x="0" y="33"/>
                </a:lnTo>
                <a:lnTo>
                  <a:pt x="0" y="44"/>
                </a:lnTo>
                <a:lnTo>
                  <a:pt x="10" y="55"/>
                </a:lnTo>
                <a:lnTo>
                  <a:pt x="20" y="55"/>
                </a:lnTo>
              </a:path>
            </a:pathLst>
          </a:custGeom>
          <a:solidFill>
            <a:srgbClr val="000000"/>
          </a:solidFill>
          <a:ln w="9525" cap="rnd">
            <a:noFill/>
            <a:round/>
            <a:headEnd type="none" w="sm" len="sm"/>
            <a:tailEnd type="none" w="sm" len="sm"/>
          </a:ln>
        </p:spPr>
        <p:txBody>
          <a:bodyPr/>
          <a:lstStyle/>
          <a:p>
            <a:endParaRPr lang="en-US"/>
          </a:p>
        </p:txBody>
      </p:sp>
      <p:sp>
        <p:nvSpPr>
          <p:cNvPr id="36947" name="Freeform 93"/>
          <p:cNvSpPr>
            <a:spLocks/>
          </p:cNvSpPr>
          <p:nvPr/>
        </p:nvSpPr>
        <p:spPr bwMode="auto">
          <a:xfrm>
            <a:off x="7170738" y="2590800"/>
            <a:ext cx="68262" cy="84138"/>
          </a:xfrm>
          <a:custGeom>
            <a:avLst/>
            <a:gdLst>
              <a:gd name="T0" fmla="*/ 2147483647 w 49"/>
              <a:gd name="T1" fmla="*/ 2147483647 h 57"/>
              <a:gd name="T2" fmla="*/ 2147483647 w 49"/>
              <a:gd name="T3" fmla="*/ 2147483647 h 57"/>
              <a:gd name="T4" fmla="*/ 2147483647 w 49"/>
              <a:gd name="T5" fmla="*/ 2147483647 h 57"/>
              <a:gd name="T6" fmla="*/ 2147483647 w 49"/>
              <a:gd name="T7" fmla="*/ 2147483647 h 57"/>
              <a:gd name="T8" fmla="*/ 2147483647 w 49"/>
              <a:gd name="T9" fmla="*/ 2147483647 h 57"/>
              <a:gd name="T10" fmla="*/ 2147483647 w 49"/>
              <a:gd name="T11" fmla="*/ 2147483647 h 57"/>
              <a:gd name="T12" fmla="*/ 2147483647 w 49"/>
              <a:gd name="T13" fmla="*/ 0 h 57"/>
              <a:gd name="T14" fmla="*/ 2147483647 w 49"/>
              <a:gd name="T15" fmla="*/ 2147483647 h 57"/>
              <a:gd name="T16" fmla="*/ 2147483647 w 49"/>
              <a:gd name="T17" fmla="*/ 2147483647 h 57"/>
              <a:gd name="T18" fmla="*/ 0 w 49"/>
              <a:gd name="T19" fmla="*/ 2147483647 h 57"/>
              <a:gd name="T20" fmla="*/ 2147483647 w 49"/>
              <a:gd name="T21" fmla="*/ 2147483647 h 57"/>
              <a:gd name="T22" fmla="*/ 2147483647 w 49"/>
              <a:gd name="T23" fmla="*/ 2147483647 h 57"/>
              <a:gd name="T24" fmla="*/ 2147483647 w 49"/>
              <a:gd name="T25" fmla="*/ 2147483647 h 5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9"/>
              <a:gd name="T40" fmla="*/ 0 h 57"/>
              <a:gd name="T41" fmla="*/ 49 w 49"/>
              <a:gd name="T42" fmla="*/ 57 h 5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9" h="57">
                <a:moveTo>
                  <a:pt x="29" y="56"/>
                </a:moveTo>
                <a:lnTo>
                  <a:pt x="38" y="56"/>
                </a:lnTo>
                <a:lnTo>
                  <a:pt x="48" y="45"/>
                </a:lnTo>
                <a:lnTo>
                  <a:pt x="48" y="33"/>
                </a:lnTo>
                <a:lnTo>
                  <a:pt x="48" y="23"/>
                </a:lnTo>
                <a:lnTo>
                  <a:pt x="38" y="11"/>
                </a:lnTo>
                <a:lnTo>
                  <a:pt x="29" y="0"/>
                </a:lnTo>
                <a:lnTo>
                  <a:pt x="10" y="11"/>
                </a:lnTo>
                <a:lnTo>
                  <a:pt x="10" y="23"/>
                </a:lnTo>
                <a:lnTo>
                  <a:pt x="0" y="33"/>
                </a:lnTo>
                <a:lnTo>
                  <a:pt x="10" y="45"/>
                </a:lnTo>
                <a:lnTo>
                  <a:pt x="10" y="56"/>
                </a:lnTo>
                <a:lnTo>
                  <a:pt x="29" y="56"/>
                </a:lnTo>
              </a:path>
            </a:pathLst>
          </a:custGeom>
          <a:solidFill>
            <a:srgbClr val="000000"/>
          </a:solidFill>
          <a:ln w="9525" cap="rnd">
            <a:noFill/>
            <a:round/>
            <a:headEnd type="none" w="sm" len="sm"/>
            <a:tailEnd type="none" w="sm" len="sm"/>
          </a:ln>
        </p:spPr>
        <p:txBody>
          <a:bodyPr/>
          <a:lstStyle/>
          <a:p>
            <a:endParaRPr lang="en-US"/>
          </a:p>
        </p:txBody>
      </p:sp>
      <p:sp>
        <p:nvSpPr>
          <p:cNvPr id="36948" name="Rectangle 56"/>
          <p:cNvSpPr>
            <a:spLocks noChangeArrowheads="1"/>
          </p:cNvSpPr>
          <p:nvPr/>
        </p:nvSpPr>
        <p:spPr bwMode="auto">
          <a:xfrm>
            <a:off x="5638800" y="5257800"/>
            <a:ext cx="128588" cy="230188"/>
          </a:xfrm>
          <a:prstGeom prst="rect">
            <a:avLst/>
          </a:prstGeom>
          <a:noFill/>
          <a:ln w="9525">
            <a:noFill/>
            <a:miter lim="800000"/>
            <a:headEnd/>
            <a:tailEnd/>
          </a:ln>
        </p:spPr>
        <p:txBody>
          <a:bodyPr wrap="none" lIns="0" tIns="0" rIns="0" bIns="0">
            <a:spAutoFit/>
          </a:bodyPr>
          <a:lstStyle/>
          <a:p>
            <a:pPr defTabSz="514350" eaLnBrk="0" hangingPunct="0"/>
            <a:r>
              <a:rPr lang="en-AU" sz="1500" b="1">
                <a:solidFill>
                  <a:srgbClr val="000000"/>
                </a:solidFill>
                <a:latin typeface="Arial" pitchFamily="34" charset="0"/>
              </a:rPr>
              <a:t>S</a:t>
            </a:r>
          </a:p>
        </p:txBody>
      </p:sp>
      <p:sp>
        <p:nvSpPr>
          <p:cNvPr id="66644" name="Line 86"/>
          <p:cNvSpPr>
            <a:spLocks noChangeShapeType="1"/>
          </p:cNvSpPr>
          <p:nvPr/>
        </p:nvSpPr>
        <p:spPr bwMode="auto">
          <a:xfrm>
            <a:off x="8915400" y="5684838"/>
            <a:ext cx="1588" cy="95250"/>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84" name="Freeform 95"/>
          <p:cNvSpPr>
            <a:spLocks/>
          </p:cNvSpPr>
          <p:nvPr/>
        </p:nvSpPr>
        <p:spPr bwMode="auto">
          <a:xfrm>
            <a:off x="6557963" y="3733800"/>
            <a:ext cx="71437" cy="84138"/>
          </a:xfrm>
          <a:custGeom>
            <a:avLst/>
            <a:gdLst>
              <a:gd name="T0" fmla="*/ 2147483647 w 51"/>
              <a:gd name="T1" fmla="*/ 2147483647 h 57"/>
              <a:gd name="T2" fmla="*/ 2147483647 w 51"/>
              <a:gd name="T3" fmla="*/ 2147483647 h 57"/>
              <a:gd name="T4" fmla="*/ 2147483647 w 51"/>
              <a:gd name="T5" fmla="*/ 2147483647 h 57"/>
              <a:gd name="T6" fmla="*/ 2147483647 w 51"/>
              <a:gd name="T7" fmla="*/ 2147483647 h 57"/>
              <a:gd name="T8" fmla="*/ 2147483647 w 51"/>
              <a:gd name="T9" fmla="*/ 2147483647 h 57"/>
              <a:gd name="T10" fmla="*/ 2147483647 w 51"/>
              <a:gd name="T11" fmla="*/ 0 h 57"/>
              <a:gd name="T12" fmla="*/ 2147483647 w 51"/>
              <a:gd name="T13" fmla="*/ 0 h 57"/>
              <a:gd name="T14" fmla="*/ 2147483647 w 51"/>
              <a:gd name="T15" fmla="*/ 0 h 57"/>
              <a:gd name="T16" fmla="*/ 0 w 51"/>
              <a:gd name="T17" fmla="*/ 2147483647 h 57"/>
              <a:gd name="T18" fmla="*/ 0 w 51"/>
              <a:gd name="T19" fmla="*/ 2147483647 h 57"/>
              <a:gd name="T20" fmla="*/ 0 w 51"/>
              <a:gd name="T21" fmla="*/ 2147483647 h 57"/>
              <a:gd name="T22" fmla="*/ 2147483647 w 51"/>
              <a:gd name="T23" fmla="*/ 2147483647 h 57"/>
              <a:gd name="T24" fmla="*/ 2147483647 w 51"/>
              <a:gd name="T25" fmla="*/ 2147483647 h 5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1"/>
              <a:gd name="T40" fmla="*/ 0 h 57"/>
              <a:gd name="T41" fmla="*/ 51 w 51"/>
              <a:gd name="T42" fmla="*/ 57 h 5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1" h="57">
                <a:moveTo>
                  <a:pt x="20" y="56"/>
                </a:moveTo>
                <a:lnTo>
                  <a:pt x="40" y="45"/>
                </a:lnTo>
                <a:lnTo>
                  <a:pt x="40" y="33"/>
                </a:lnTo>
                <a:lnTo>
                  <a:pt x="50" y="23"/>
                </a:lnTo>
                <a:lnTo>
                  <a:pt x="40" y="11"/>
                </a:lnTo>
                <a:lnTo>
                  <a:pt x="40" y="0"/>
                </a:lnTo>
                <a:lnTo>
                  <a:pt x="20" y="0"/>
                </a:lnTo>
                <a:lnTo>
                  <a:pt x="10" y="0"/>
                </a:lnTo>
                <a:lnTo>
                  <a:pt x="0" y="11"/>
                </a:lnTo>
                <a:lnTo>
                  <a:pt x="0" y="23"/>
                </a:lnTo>
                <a:lnTo>
                  <a:pt x="0" y="33"/>
                </a:lnTo>
                <a:lnTo>
                  <a:pt x="10" y="45"/>
                </a:lnTo>
                <a:lnTo>
                  <a:pt x="20" y="56"/>
                </a:lnTo>
              </a:path>
            </a:pathLst>
          </a:custGeom>
          <a:solidFill>
            <a:srgbClr val="000000"/>
          </a:solidFill>
          <a:ln w="9525" cap="rnd">
            <a:noFill/>
            <a:round/>
            <a:headEnd type="none" w="sm" len="sm"/>
            <a:tailEnd type="none" w="sm" len="sm"/>
          </a:ln>
        </p:spPr>
        <p:txBody>
          <a:bodyPr/>
          <a:lstStyle/>
          <a:p>
            <a:endParaRPr lang="en-US"/>
          </a:p>
        </p:txBody>
      </p:sp>
      <p:sp>
        <p:nvSpPr>
          <p:cNvPr id="85" name="Freeform 96"/>
          <p:cNvSpPr>
            <a:spLocks/>
          </p:cNvSpPr>
          <p:nvPr/>
        </p:nvSpPr>
        <p:spPr bwMode="auto">
          <a:xfrm>
            <a:off x="7777163" y="4800600"/>
            <a:ext cx="71437" cy="84138"/>
          </a:xfrm>
          <a:custGeom>
            <a:avLst/>
            <a:gdLst>
              <a:gd name="T0" fmla="*/ 2147483647 w 51"/>
              <a:gd name="T1" fmla="*/ 2147483647 h 57"/>
              <a:gd name="T2" fmla="*/ 2147483647 w 51"/>
              <a:gd name="T3" fmla="*/ 2147483647 h 57"/>
              <a:gd name="T4" fmla="*/ 2147483647 w 51"/>
              <a:gd name="T5" fmla="*/ 2147483647 h 57"/>
              <a:gd name="T6" fmla="*/ 2147483647 w 51"/>
              <a:gd name="T7" fmla="*/ 2147483647 h 57"/>
              <a:gd name="T8" fmla="*/ 2147483647 w 51"/>
              <a:gd name="T9" fmla="*/ 2147483647 h 57"/>
              <a:gd name="T10" fmla="*/ 2147483647 w 51"/>
              <a:gd name="T11" fmla="*/ 0 h 57"/>
              <a:gd name="T12" fmla="*/ 2147483647 w 51"/>
              <a:gd name="T13" fmla="*/ 0 h 57"/>
              <a:gd name="T14" fmla="*/ 2147483647 w 51"/>
              <a:gd name="T15" fmla="*/ 0 h 57"/>
              <a:gd name="T16" fmla="*/ 0 w 51"/>
              <a:gd name="T17" fmla="*/ 2147483647 h 57"/>
              <a:gd name="T18" fmla="*/ 0 w 51"/>
              <a:gd name="T19" fmla="*/ 2147483647 h 57"/>
              <a:gd name="T20" fmla="*/ 0 w 51"/>
              <a:gd name="T21" fmla="*/ 2147483647 h 57"/>
              <a:gd name="T22" fmla="*/ 2147483647 w 51"/>
              <a:gd name="T23" fmla="*/ 2147483647 h 57"/>
              <a:gd name="T24" fmla="*/ 2147483647 w 51"/>
              <a:gd name="T25" fmla="*/ 2147483647 h 5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1"/>
              <a:gd name="T40" fmla="*/ 0 h 57"/>
              <a:gd name="T41" fmla="*/ 51 w 51"/>
              <a:gd name="T42" fmla="*/ 57 h 5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1" h="57">
                <a:moveTo>
                  <a:pt x="30" y="56"/>
                </a:moveTo>
                <a:lnTo>
                  <a:pt x="40" y="56"/>
                </a:lnTo>
                <a:lnTo>
                  <a:pt x="50" y="45"/>
                </a:lnTo>
                <a:lnTo>
                  <a:pt x="50" y="23"/>
                </a:lnTo>
                <a:lnTo>
                  <a:pt x="50" y="11"/>
                </a:lnTo>
                <a:lnTo>
                  <a:pt x="40" y="0"/>
                </a:lnTo>
                <a:lnTo>
                  <a:pt x="30" y="0"/>
                </a:lnTo>
                <a:lnTo>
                  <a:pt x="10" y="0"/>
                </a:lnTo>
                <a:lnTo>
                  <a:pt x="0" y="11"/>
                </a:lnTo>
                <a:lnTo>
                  <a:pt x="0" y="23"/>
                </a:lnTo>
                <a:lnTo>
                  <a:pt x="0" y="45"/>
                </a:lnTo>
                <a:lnTo>
                  <a:pt x="10" y="56"/>
                </a:lnTo>
                <a:lnTo>
                  <a:pt x="30" y="56"/>
                </a:lnTo>
              </a:path>
            </a:pathLst>
          </a:custGeom>
          <a:solidFill>
            <a:srgbClr val="000000"/>
          </a:solidFill>
          <a:ln w="9525" cap="rnd">
            <a:noFill/>
            <a:round/>
            <a:headEnd type="none" w="sm" len="sm"/>
            <a:tailEnd type="none" w="sm" len="sm"/>
          </a:ln>
        </p:spPr>
        <p:txBody>
          <a:bodyPr/>
          <a:lstStyle/>
          <a:p>
            <a:endParaRPr lang="en-US"/>
          </a:p>
        </p:txBody>
      </p:sp>
      <p:sp>
        <p:nvSpPr>
          <p:cNvPr id="86" name="Freeform 98"/>
          <p:cNvSpPr>
            <a:spLocks/>
          </p:cNvSpPr>
          <p:nvPr/>
        </p:nvSpPr>
        <p:spPr bwMode="auto">
          <a:xfrm>
            <a:off x="7086600" y="4267200"/>
            <a:ext cx="71438" cy="84138"/>
          </a:xfrm>
          <a:custGeom>
            <a:avLst/>
            <a:gdLst>
              <a:gd name="T0" fmla="*/ 2147483647 w 51"/>
              <a:gd name="T1" fmla="*/ 2147483647 h 57"/>
              <a:gd name="T2" fmla="*/ 2147483647 w 51"/>
              <a:gd name="T3" fmla="*/ 2147483647 h 57"/>
              <a:gd name="T4" fmla="*/ 2147483647 w 51"/>
              <a:gd name="T5" fmla="*/ 2147483647 h 57"/>
              <a:gd name="T6" fmla="*/ 2147483647 w 51"/>
              <a:gd name="T7" fmla="*/ 2147483647 h 57"/>
              <a:gd name="T8" fmla="*/ 2147483647 w 51"/>
              <a:gd name="T9" fmla="*/ 2147483647 h 57"/>
              <a:gd name="T10" fmla="*/ 2147483647 w 51"/>
              <a:gd name="T11" fmla="*/ 0 h 57"/>
              <a:gd name="T12" fmla="*/ 2147483647 w 51"/>
              <a:gd name="T13" fmla="*/ 0 h 57"/>
              <a:gd name="T14" fmla="*/ 2147483647 w 51"/>
              <a:gd name="T15" fmla="*/ 0 h 57"/>
              <a:gd name="T16" fmla="*/ 2147483647 w 51"/>
              <a:gd name="T17" fmla="*/ 2147483647 h 57"/>
              <a:gd name="T18" fmla="*/ 0 w 51"/>
              <a:gd name="T19" fmla="*/ 2147483647 h 57"/>
              <a:gd name="T20" fmla="*/ 2147483647 w 51"/>
              <a:gd name="T21" fmla="*/ 2147483647 h 57"/>
              <a:gd name="T22" fmla="*/ 2147483647 w 51"/>
              <a:gd name="T23" fmla="*/ 2147483647 h 57"/>
              <a:gd name="T24" fmla="*/ 2147483647 w 51"/>
              <a:gd name="T25" fmla="*/ 2147483647 h 5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1"/>
              <a:gd name="T40" fmla="*/ 0 h 57"/>
              <a:gd name="T41" fmla="*/ 51 w 51"/>
              <a:gd name="T42" fmla="*/ 57 h 5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1" h="57">
                <a:moveTo>
                  <a:pt x="30" y="56"/>
                </a:moveTo>
                <a:lnTo>
                  <a:pt x="40" y="45"/>
                </a:lnTo>
                <a:lnTo>
                  <a:pt x="50" y="45"/>
                </a:lnTo>
                <a:lnTo>
                  <a:pt x="50" y="23"/>
                </a:lnTo>
                <a:lnTo>
                  <a:pt x="50" y="11"/>
                </a:lnTo>
                <a:lnTo>
                  <a:pt x="40" y="0"/>
                </a:lnTo>
                <a:lnTo>
                  <a:pt x="30" y="0"/>
                </a:lnTo>
                <a:lnTo>
                  <a:pt x="20" y="0"/>
                </a:lnTo>
                <a:lnTo>
                  <a:pt x="10" y="11"/>
                </a:lnTo>
                <a:lnTo>
                  <a:pt x="0" y="23"/>
                </a:lnTo>
                <a:lnTo>
                  <a:pt x="10" y="45"/>
                </a:lnTo>
                <a:lnTo>
                  <a:pt x="20" y="45"/>
                </a:lnTo>
                <a:lnTo>
                  <a:pt x="30" y="56"/>
                </a:lnTo>
              </a:path>
            </a:pathLst>
          </a:custGeom>
          <a:solidFill>
            <a:srgbClr val="000000"/>
          </a:solidFill>
          <a:ln w="9525" cap="rnd">
            <a:noFill/>
            <a:round/>
            <a:headEnd type="none" w="sm" len="sm"/>
            <a:tailEnd type="none" w="sm" len="sm"/>
          </a:ln>
        </p:spPr>
        <p:txBody>
          <a:bodyPr/>
          <a:lstStyle/>
          <a:p>
            <a:endParaRPr lang="en-US"/>
          </a:p>
        </p:txBody>
      </p:sp>
      <p:sp>
        <p:nvSpPr>
          <p:cNvPr id="87" name="Freeform 106"/>
          <p:cNvSpPr>
            <a:spLocks/>
          </p:cNvSpPr>
          <p:nvPr/>
        </p:nvSpPr>
        <p:spPr bwMode="auto">
          <a:xfrm>
            <a:off x="8839200" y="5334000"/>
            <a:ext cx="69850" cy="84138"/>
          </a:xfrm>
          <a:custGeom>
            <a:avLst/>
            <a:gdLst>
              <a:gd name="T0" fmla="*/ 2147483647 w 50"/>
              <a:gd name="T1" fmla="*/ 2147483647 h 57"/>
              <a:gd name="T2" fmla="*/ 2147483647 w 50"/>
              <a:gd name="T3" fmla="*/ 2147483647 h 57"/>
              <a:gd name="T4" fmla="*/ 2147483647 w 50"/>
              <a:gd name="T5" fmla="*/ 2147483647 h 57"/>
              <a:gd name="T6" fmla="*/ 2147483647 w 50"/>
              <a:gd name="T7" fmla="*/ 2147483647 h 57"/>
              <a:gd name="T8" fmla="*/ 2147483647 w 50"/>
              <a:gd name="T9" fmla="*/ 2147483647 h 57"/>
              <a:gd name="T10" fmla="*/ 2147483647 w 50"/>
              <a:gd name="T11" fmla="*/ 0 h 57"/>
              <a:gd name="T12" fmla="*/ 2147483647 w 50"/>
              <a:gd name="T13" fmla="*/ 0 h 57"/>
              <a:gd name="T14" fmla="*/ 2147483647 w 50"/>
              <a:gd name="T15" fmla="*/ 0 h 57"/>
              <a:gd name="T16" fmla="*/ 2147483647 w 50"/>
              <a:gd name="T17" fmla="*/ 2147483647 h 57"/>
              <a:gd name="T18" fmla="*/ 0 w 50"/>
              <a:gd name="T19" fmla="*/ 2147483647 h 57"/>
              <a:gd name="T20" fmla="*/ 2147483647 w 50"/>
              <a:gd name="T21" fmla="*/ 2147483647 h 57"/>
              <a:gd name="T22" fmla="*/ 2147483647 w 50"/>
              <a:gd name="T23" fmla="*/ 2147483647 h 5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0"/>
              <a:gd name="T37" fmla="*/ 0 h 57"/>
              <a:gd name="T38" fmla="*/ 50 w 50"/>
              <a:gd name="T39" fmla="*/ 57 h 5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0" h="57">
                <a:moveTo>
                  <a:pt x="29" y="56"/>
                </a:moveTo>
                <a:lnTo>
                  <a:pt x="39" y="45"/>
                </a:lnTo>
                <a:lnTo>
                  <a:pt x="49" y="45"/>
                </a:lnTo>
                <a:lnTo>
                  <a:pt x="49" y="23"/>
                </a:lnTo>
                <a:lnTo>
                  <a:pt x="49" y="11"/>
                </a:lnTo>
                <a:lnTo>
                  <a:pt x="39" y="0"/>
                </a:lnTo>
                <a:lnTo>
                  <a:pt x="29" y="0"/>
                </a:lnTo>
                <a:lnTo>
                  <a:pt x="10" y="0"/>
                </a:lnTo>
                <a:lnTo>
                  <a:pt x="10" y="11"/>
                </a:lnTo>
                <a:lnTo>
                  <a:pt x="0" y="23"/>
                </a:lnTo>
                <a:lnTo>
                  <a:pt x="10" y="45"/>
                </a:lnTo>
                <a:lnTo>
                  <a:pt x="29" y="56"/>
                </a:lnTo>
              </a:path>
            </a:pathLst>
          </a:custGeom>
          <a:solidFill>
            <a:srgbClr val="000000"/>
          </a:solidFill>
          <a:ln w="9525" cap="rnd">
            <a:noFill/>
            <a:round/>
            <a:headEnd type="none" w="sm" len="sm"/>
            <a:tailEnd type="none" w="sm" len="sm"/>
          </a:ln>
        </p:spPr>
        <p:txBody>
          <a:bodyPr/>
          <a:lstStyle/>
          <a:p>
            <a:endParaRPr lang="en-US"/>
          </a:p>
        </p:txBody>
      </p:sp>
      <p:sp>
        <p:nvSpPr>
          <p:cNvPr id="88" name="Freeform 93"/>
          <p:cNvSpPr>
            <a:spLocks/>
          </p:cNvSpPr>
          <p:nvPr/>
        </p:nvSpPr>
        <p:spPr bwMode="auto">
          <a:xfrm>
            <a:off x="6019800" y="3124200"/>
            <a:ext cx="68263" cy="84138"/>
          </a:xfrm>
          <a:custGeom>
            <a:avLst/>
            <a:gdLst>
              <a:gd name="T0" fmla="*/ 2147483647 w 49"/>
              <a:gd name="T1" fmla="*/ 2147483647 h 57"/>
              <a:gd name="T2" fmla="*/ 2147483647 w 49"/>
              <a:gd name="T3" fmla="*/ 2147483647 h 57"/>
              <a:gd name="T4" fmla="*/ 2147483647 w 49"/>
              <a:gd name="T5" fmla="*/ 2147483647 h 57"/>
              <a:gd name="T6" fmla="*/ 2147483647 w 49"/>
              <a:gd name="T7" fmla="*/ 2147483647 h 57"/>
              <a:gd name="T8" fmla="*/ 2147483647 w 49"/>
              <a:gd name="T9" fmla="*/ 2147483647 h 57"/>
              <a:gd name="T10" fmla="*/ 2147483647 w 49"/>
              <a:gd name="T11" fmla="*/ 2147483647 h 57"/>
              <a:gd name="T12" fmla="*/ 2147483647 w 49"/>
              <a:gd name="T13" fmla="*/ 0 h 57"/>
              <a:gd name="T14" fmla="*/ 2147483647 w 49"/>
              <a:gd name="T15" fmla="*/ 2147483647 h 57"/>
              <a:gd name="T16" fmla="*/ 2147483647 w 49"/>
              <a:gd name="T17" fmla="*/ 2147483647 h 57"/>
              <a:gd name="T18" fmla="*/ 0 w 49"/>
              <a:gd name="T19" fmla="*/ 2147483647 h 57"/>
              <a:gd name="T20" fmla="*/ 2147483647 w 49"/>
              <a:gd name="T21" fmla="*/ 2147483647 h 57"/>
              <a:gd name="T22" fmla="*/ 2147483647 w 49"/>
              <a:gd name="T23" fmla="*/ 2147483647 h 57"/>
              <a:gd name="T24" fmla="*/ 2147483647 w 49"/>
              <a:gd name="T25" fmla="*/ 2147483647 h 5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9"/>
              <a:gd name="T40" fmla="*/ 0 h 57"/>
              <a:gd name="T41" fmla="*/ 49 w 49"/>
              <a:gd name="T42" fmla="*/ 57 h 5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9" h="57">
                <a:moveTo>
                  <a:pt x="29" y="56"/>
                </a:moveTo>
                <a:lnTo>
                  <a:pt x="38" y="56"/>
                </a:lnTo>
                <a:lnTo>
                  <a:pt x="48" y="45"/>
                </a:lnTo>
                <a:lnTo>
                  <a:pt x="48" y="33"/>
                </a:lnTo>
                <a:lnTo>
                  <a:pt x="48" y="23"/>
                </a:lnTo>
                <a:lnTo>
                  <a:pt x="38" y="11"/>
                </a:lnTo>
                <a:lnTo>
                  <a:pt x="29" y="0"/>
                </a:lnTo>
                <a:lnTo>
                  <a:pt x="10" y="11"/>
                </a:lnTo>
                <a:lnTo>
                  <a:pt x="10" y="23"/>
                </a:lnTo>
                <a:lnTo>
                  <a:pt x="0" y="33"/>
                </a:lnTo>
                <a:lnTo>
                  <a:pt x="10" y="45"/>
                </a:lnTo>
                <a:lnTo>
                  <a:pt x="10" y="56"/>
                </a:lnTo>
                <a:lnTo>
                  <a:pt x="29" y="56"/>
                </a:lnTo>
              </a:path>
            </a:pathLst>
          </a:custGeom>
          <a:solidFill>
            <a:srgbClr val="000000"/>
          </a:solidFill>
          <a:ln w="9525" cap="rnd">
            <a:noFill/>
            <a:round/>
            <a:headEnd type="none" w="sm" len="sm"/>
            <a:tailEnd type="none" w="sm" len="sm"/>
          </a:ln>
        </p:spPr>
        <p:txBody>
          <a:bodyPr/>
          <a:lstStyle/>
          <a:p>
            <a:endParaRPr lang="en-US"/>
          </a:p>
        </p:txBody>
      </p:sp>
      <p:sp>
        <p:nvSpPr>
          <p:cNvPr id="89" name="Freeform 93"/>
          <p:cNvSpPr>
            <a:spLocks/>
          </p:cNvSpPr>
          <p:nvPr/>
        </p:nvSpPr>
        <p:spPr bwMode="auto">
          <a:xfrm>
            <a:off x="5715000" y="2590800"/>
            <a:ext cx="68263" cy="84138"/>
          </a:xfrm>
          <a:custGeom>
            <a:avLst/>
            <a:gdLst>
              <a:gd name="T0" fmla="*/ 2147483647 w 49"/>
              <a:gd name="T1" fmla="*/ 2147483647 h 57"/>
              <a:gd name="T2" fmla="*/ 2147483647 w 49"/>
              <a:gd name="T3" fmla="*/ 2147483647 h 57"/>
              <a:gd name="T4" fmla="*/ 2147483647 w 49"/>
              <a:gd name="T5" fmla="*/ 2147483647 h 57"/>
              <a:gd name="T6" fmla="*/ 2147483647 w 49"/>
              <a:gd name="T7" fmla="*/ 2147483647 h 57"/>
              <a:gd name="T8" fmla="*/ 2147483647 w 49"/>
              <a:gd name="T9" fmla="*/ 2147483647 h 57"/>
              <a:gd name="T10" fmla="*/ 2147483647 w 49"/>
              <a:gd name="T11" fmla="*/ 2147483647 h 57"/>
              <a:gd name="T12" fmla="*/ 2147483647 w 49"/>
              <a:gd name="T13" fmla="*/ 0 h 57"/>
              <a:gd name="T14" fmla="*/ 2147483647 w 49"/>
              <a:gd name="T15" fmla="*/ 2147483647 h 57"/>
              <a:gd name="T16" fmla="*/ 2147483647 w 49"/>
              <a:gd name="T17" fmla="*/ 2147483647 h 57"/>
              <a:gd name="T18" fmla="*/ 0 w 49"/>
              <a:gd name="T19" fmla="*/ 2147483647 h 57"/>
              <a:gd name="T20" fmla="*/ 2147483647 w 49"/>
              <a:gd name="T21" fmla="*/ 2147483647 h 57"/>
              <a:gd name="T22" fmla="*/ 2147483647 w 49"/>
              <a:gd name="T23" fmla="*/ 2147483647 h 57"/>
              <a:gd name="T24" fmla="*/ 2147483647 w 49"/>
              <a:gd name="T25" fmla="*/ 2147483647 h 5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9"/>
              <a:gd name="T40" fmla="*/ 0 h 57"/>
              <a:gd name="T41" fmla="*/ 49 w 49"/>
              <a:gd name="T42" fmla="*/ 57 h 5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9" h="57">
                <a:moveTo>
                  <a:pt x="29" y="56"/>
                </a:moveTo>
                <a:lnTo>
                  <a:pt x="38" y="56"/>
                </a:lnTo>
                <a:lnTo>
                  <a:pt x="48" y="45"/>
                </a:lnTo>
                <a:lnTo>
                  <a:pt x="48" y="33"/>
                </a:lnTo>
                <a:lnTo>
                  <a:pt x="48" y="23"/>
                </a:lnTo>
                <a:lnTo>
                  <a:pt x="38" y="11"/>
                </a:lnTo>
                <a:lnTo>
                  <a:pt x="29" y="0"/>
                </a:lnTo>
                <a:lnTo>
                  <a:pt x="10" y="11"/>
                </a:lnTo>
                <a:lnTo>
                  <a:pt x="10" y="23"/>
                </a:lnTo>
                <a:lnTo>
                  <a:pt x="0" y="33"/>
                </a:lnTo>
                <a:lnTo>
                  <a:pt x="10" y="45"/>
                </a:lnTo>
                <a:lnTo>
                  <a:pt x="10" y="56"/>
                </a:lnTo>
                <a:lnTo>
                  <a:pt x="29" y="56"/>
                </a:lnTo>
              </a:path>
            </a:pathLst>
          </a:custGeom>
          <a:solidFill>
            <a:srgbClr val="000000"/>
          </a:solidFill>
          <a:ln w="9525" cap="rnd">
            <a:noFill/>
            <a:round/>
            <a:headEnd type="none" w="sm" len="sm"/>
            <a:tailEnd type="none" w="sm" len="sm"/>
          </a:ln>
        </p:spPr>
        <p:txBody>
          <a:bodyPr/>
          <a:lstStyle/>
          <a:p>
            <a:endParaRPr lang="en-US"/>
          </a:p>
        </p:txBody>
      </p:sp>
      <p:cxnSp>
        <p:nvCxnSpPr>
          <p:cNvPr id="91" name="Straight Arrow Connector 90"/>
          <p:cNvCxnSpPr>
            <a:cxnSpLocks noChangeShapeType="1"/>
          </p:cNvCxnSpPr>
          <p:nvPr/>
        </p:nvCxnSpPr>
        <p:spPr bwMode="auto">
          <a:xfrm>
            <a:off x="7696200" y="5257800"/>
            <a:ext cx="762000" cy="1588"/>
          </a:xfrm>
          <a:prstGeom prst="straightConnector1">
            <a:avLst/>
          </a:prstGeom>
          <a:noFill/>
          <a:ln w="22225" algn="ctr">
            <a:solidFill>
              <a:schemeClr val="tx1"/>
            </a:solidFill>
            <a:round/>
            <a:headEnd/>
            <a:tailEnd type="arrow" w="med" len="med"/>
          </a:ln>
        </p:spPr>
      </p:cxnSp>
      <p:sp>
        <p:nvSpPr>
          <p:cNvPr id="36957" name="Rectangle 56"/>
          <p:cNvSpPr>
            <a:spLocks noChangeArrowheads="1"/>
          </p:cNvSpPr>
          <p:nvPr/>
        </p:nvSpPr>
        <p:spPr bwMode="auto">
          <a:xfrm>
            <a:off x="7391400" y="5334000"/>
            <a:ext cx="247650" cy="230188"/>
          </a:xfrm>
          <a:prstGeom prst="rect">
            <a:avLst/>
          </a:prstGeom>
          <a:noFill/>
          <a:ln w="9525">
            <a:noFill/>
            <a:miter lim="800000"/>
            <a:headEnd/>
            <a:tailEnd/>
          </a:ln>
        </p:spPr>
        <p:txBody>
          <a:bodyPr wrap="none" lIns="0" tIns="0" rIns="0" bIns="0">
            <a:spAutoFit/>
          </a:bodyPr>
          <a:lstStyle/>
          <a:p>
            <a:pPr defTabSz="514350" eaLnBrk="0" hangingPunct="0"/>
            <a:r>
              <a:rPr lang="en-AU" sz="1500" b="1">
                <a:solidFill>
                  <a:srgbClr val="000000"/>
                </a:solidFill>
                <a:latin typeface="Arial" pitchFamily="34" charset="0"/>
              </a:rPr>
              <a:t>D1</a:t>
            </a:r>
          </a:p>
        </p:txBody>
      </p:sp>
      <p:sp>
        <p:nvSpPr>
          <p:cNvPr id="93" name="Rectangle 56"/>
          <p:cNvSpPr>
            <a:spLocks noChangeArrowheads="1"/>
          </p:cNvSpPr>
          <p:nvPr/>
        </p:nvSpPr>
        <p:spPr bwMode="auto">
          <a:xfrm>
            <a:off x="8763000" y="5410200"/>
            <a:ext cx="247650" cy="230188"/>
          </a:xfrm>
          <a:prstGeom prst="rect">
            <a:avLst/>
          </a:prstGeom>
          <a:noFill/>
          <a:ln w="9525">
            <a:noFill/>
            <a:miter lim="800000"/>
            <a:headEnd/>
            <a:tailEnd/>
          </a:ln>
        </p:spPr>
        <p:txBody>
          <a:bodyPr wrap="none" lIns="0" tIns="0" rIns="0" bIns="0">
            <a:spAutoFit/>
          </a:bodyPr>
          <a:lstStyle/>
          <a:p>
            <a:pPr defTabSz="514350" eaLnBrk="0" hangingPunct="0"/>
            <a:r>
              <a:rPr lang="en-AU" sz="1500" b="1">
                <a:solidFill>
                  <a:srgbClr val="000000"/>
                </a:solidFill>
                <a:latin typeface="Arial" pitchFamily="34" charset="0"/>
              </a:rPr>
              <a:t>D2</a:t>
            </a:r>
          </a:p>
        </p:txBody>
      </p:sp>
      <p:sp>
        <p:nvSpPr>
          <p:cNvPr id="94" name="Freeform 83"/>
          <p:cNvSpPr>
            <a:spLocks/>
          </p:cNvSpPr>
          <p:nvPr/>
        </p:nvSpPr>
        <p:spPr bwMode="auto">
          <a:xfrm>
            <a:off x="5410200" y="3733800"/>
            <a:ext cx="1219200" cy="2057400"/>
          </a:xfrm>
          <a:custGeom>
            <a:avLst/>
            <a:gdLst>
              <a:gd name="T0" fmla="*/ 0 w 976"/>
              <a:gd name="T1" fmla="*/ 0 h 1009"/>
              <a:gd name="T2" fmla="*/ 2147483647 w 976"/>
              <a:gd name="T3" fmla="*/ 0 h 1009"/>
              <a:gd name="T4" fmla="*/ 2147483647 w 976"/>
              <a:gd name="T5" fmla="*/ 2147483647 h 1009"/>
              <a:gd name="T6" fmla="*/ 0 60000 65536"/>
              <a:gd name="T7" fmla="*/ 0 60000 65536"/>
              <a:gd name="T8" fmla="*/ 0 60000 65536"/>
              <a:gd name="T9" fmla="*/ 0 w 976"/>
              <a:gd name="T10" fmla="*/ 0 h 1009"/>
              <a:gd name="T11" fmla="*/ 976 w 976"/>
              <a:gd name="T12" fmla="*/ 1009 h 1009"/>
            </a:gdLst>
            <a:ahLst/>
            <a:cxnLst>
              <a:cxn ang="T6">
                <a:pos x="T0" y="T1"/>
              </a:cxn>
              <a:cxn ang="T7">
                <a:pos x="T2" y="T3"/>
              </a:cxn>
              <a:cxn ang="T8">
                <a:pos x="T4" y="T5"/>
              </a:cxn>
            </a:cxnLst>
            <a:rect l="T9" t="T10" r="T11" b="T12"/>
            <a:pathLst>
              <a:path w="976" h="1009">
                <a:moveTo>
                  <a:pt x="0" y="0"/>
                </a:moveTo>
                <a:lnTo>
                  <a:pt x="975" y="0"/>
                </a:lnTo>
                <a:lnTo>
                  <a:pt x="975" y="1008"/>
                </a:lnTo>
              </a:path>
            </a:pathLst>
          </a:custGeom>
          <a:noFill/>
          <a:ln w="25400" cap="rnd">
            <a:solidFill>
              <a:srgbClr val="000000"/>
            </a:solidFill>
            <a:prstDash val="dash"/>
            <a:round/>
            <a:headEnd type="none" w="sm" len="sm"/>
            <a:tailEnd type="none" w="sm" len="sm"/>
          </a:ln>
        </p:spPr>
        <p:txBody>
          <a:bodyPr/>
          <a:lstStyle/>
          <a:p>
            <a:endParaRPr lang="en-US"/>
          </a:p>
        </p:txBody>
      </p:sp>
      <p:cxnSp>
        <p:nvCxnSpPr>
          <p:cNvPr id="66" name="Straight Arrow Connector 65"/>
          <p:cNvCxnSpPr>
            <a:cxnSpLocks noChangeShapeType="1"/>
          </p:cNvCxnSpPr>
          <p:nvPr/>
        </p:nvCxnSpPr>
        <p:spPr bwMode="auto">
          <a:xfrm rot="10800000" flipV="1">
            <a:off x="6781800" y="3733800"/>
            <a:ext cx="685800" cy="1588"/>
          </a:xfrm>
          <a:prstGeom prst="straightConnector1">
            <a:avLst/>
          </a:prstGeom>
          <a:noFill/>
          <a:ln w="9525" algn="ctr">
            <a:solidFill>
              <a:schemeClr val="tx1"/>
            </a:solidFill>
            <a:round/>
            <a:headEnd/>
            <a:tailEnd type="arrow" w="med" len="med"/>
          </a:ln>
        </p:spPr>
      </p:cxnSp>
      <p:sp>
        <p:nvSpPr>
          <p:cNvPr id="67" name="Rectangle 51"/>
          <p:cNvSpPr>
            <a:spLocks noChangeArrowheads="1"/>
          </p:cNvSpPr>
          <p:nvPr/>
        </p:nvSpPr>
        <p:spPr bwMode="auto">
          <a:xfrm>
            <a:off x="7543800" y="3581400"/>
            <a:ext cx="1503363" cy="461963"/>
          </a:xfrm>
          <a:prstGeom prst="rect">
            <a:avLst/>
          </a:prstGeom>
          <a:noFill/>
          <a:ln w="9525">
            <a:noFill/>
            <a:miter lim="800000"/>
            <a:headEnd/>
            <a:tailEnd/>
          </a:ln>
        </p:spPr>
        <p:txBody>
          <a:bodyPr wrap="none" lIns="0" tIns="0" rIns="0" bIns="0">
            <a:spAutoFit/>
          </a:bodyPr>
          <a:lstStyle/>
          <a:p>
            <a:pPr algn="ctr" defTabSz="514350" eaLnBrk="0" hangingPunct="0"/>
            <a:r>
              <a:rPr lang="en-AU" sz="1500" b="1">
                <a:solidFill>
                  <a:srgbClr val="000000"/>
                </a:solidFill>
                <a:latin typeface="Arial" pitchFamily="34" charset="0"/>
              </a:rPr>
              <a:t>New Equilibrium</a:t>
            </a:r>
          </a:p>
          <a:p>
            <a:pPr algn="ctr" defTabSz="514350" eaLnBrk="0" hangingPunct="0"/>
            <a:r>
              <a:rPr lang="en-AU" sz="1500" b="1">
                <a:solidFill>
                  <a:srgbClr val="000000"/>
                </a:solidFill>
                <a:latin typeface="Arial" pitchFamily="34" charset="0"/>
              </a:rPr>
              <a:t>Price/Quantity</a:t>
            </a:r>
          </a:p>
        </p:txBody>
      </p:sp>
      <p:sp>
        <p:nvSpPr>
          <p:cNvPr id="22624" name="Right Arrow 94"/>
          <p:cNvSpPr>
            <a:spLocks noChangeArrowheads="1"/>
          </p:cNvSpPr>
          <p:nvPr/>
        </p:nvSpPr>
        <p:spPr bwMode="auto">
          <a:xfrm rot="-3582347">
            <a:off x="6173787" y="3819526"/>
            <a:ext cx="512763" cy="430212"/>
          </a:xfrm>
          <a:prstGeom prst="rightArrow">
            <a:avLst>
              <a:gd name="adj1" fmla="val 25000"/>
              <a:gd name="adj2" fmla="val 35955"/>
            </a:avLst>
          </a:prstGeom>
          <a:solidFill>
            <a:srgbClr val="EE9012">
              <a:alpha val="41176"/>
            </a:srgbClr>
          </a:solidFill>
          <a:ln w="9525" algn="ctr">
            <a:solidFill>
              <a:schemeClr val="tx1"/>
            </a:solidFill>
            <a:round/>
            <a:headEnd/>
            <a:tailEnd/>
          </a:ln>
        </p:spPr>
        <p:txBody>
          <a:bodyPr wrap="none"/>
          <a:lstStyle/>
          <a:p>
            <a:endParaRPr lang="en-US"/>
          </a:p>
        </p:txBody>
      </p:sp>
      <p:graphicFrame>
        <p:nvGraphicFramePr>
          <p:cNvPr id="70" name="Group 81"/>
          <p:cNvGraphicFramePr>
            <a:graphicFrameLocks noGrp="1"/>
          </p:cNvGraphicFramePr>
          <p:nvPr/>
        </p:nvGraphicFramePr>
        <p:xfrm>
          <a:off x="3429000" y="2128834"/>
          <a:ext cx="1219200" cy="3052766"/>
        </p:xfrm>
        <a:graphic>
          <a:graphicData uri="http://schemas.openxmlformats.org/drawingml/2006/table">
            <a:tbl>
              <a:tblPr/>
              <a:tblGrid>
                <a:gridCol w="1219200">
                  <a:extLst>
                    <a:ext uri="{9D8B030D-6E8A-4147-A177-3AD203B41FA5}">
                      <a16:colId xmlns:a16="http://schemas.microsoft.com/office/drawing/2014/main" val="20000"/>
                    </a:ext>
                  </a:extLst>
                </a:gridCol>
              </a:tblGrid>
              <a:tr h="528638">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en-US" sz="1400" b="0" i="0" u="none" strike="noStrike" cap="none" normalizeH="0" baseline="0" dirty="0" smtClean="0">
                        <a:ln>
                          <a:noFill/>
                        </a:ln>
                        <a:solidFill>
                          <a:srgbClr val="000000"/>
                        </a:solidFill>
                        <a:effectLst/>
                        <a:latin typeface="Calibri"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20688">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dirty="0" smtClean="0">
                          <a:ln>
                            <a:noFill/>
                          </a:ln>
                          <a:solidFill>
                            <a:srgbClr val="000000"/>
                          </a:solidFill>
                          <a:effectLst/>
                          <a:latin typeface="Calibri" pitchFamily="34" charset="0"/>
                        </a:rPr>
                        <a:t>3</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20688">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0" i="0" u="none" strike="noStrike" cap="none" normalizeH="0" baseline="0" dirty="0" smtClean="0">
                          <a:ln>
                            <a:noFill/>
                          </a:ln>
                          <a:solidFill>
                            <a:srgbClr val="000000"/>
                          </a:solidFill>
                          <a:effectLst/>
                          <a:latin typeface="Calibri" pitchFamily="34" charset="0"/>
                        </a:rPr>
                        <a:t>5</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20688">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0" i="0" u="none" strike="noStrike" cap="none" normalizeH="0" baseline="0" dirty="0" smtClean="0">
                          <a:ln>
                            <a:noFill/>
                          </a:ln>
                          <a:solidFill>
                            <a:srgbClr val="000000"/>
                          </a:solidFill>
                          <a:effectLst/>
                          <a:latin typeface="Calibri" pitchFamily="34" charset="0"/>
                        </a:rPr>
                        <a:t>9</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20688">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0" i="0" u="none" strike="noStrike" cap="none" normalizeH="0" baseline="0" dirty="0" smtClean="0">
                          <a:ln>
                            <a:noFill/>
                          </a:ln>
                          <a:solidFill>
                            <a:srgbClr val="000000"/>
                          </a:solidFill>
                          <a:effectLst/>
                          <a:latin typeface="Calibri" pitchFamily="34" charset="0"/>
                        </a:rPr>
                        <a:t>13</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20688">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0" i="0" u="none" strike="noStrike" cap="none" normalizeH="0" baseline="0" dirty="0" smtClean="0">
                          <a:ln>
                            <a:noFill/>
                          </a:ln>
                          <a:solidFill>
                            <a:srgbClr val="000000"/>
                          </a:solidFill>
                          <a:effectLst/>
                          <a:latin typeface="Calibri" pitchFamily="34" charset="0"/>
                        </a:rPr>
                        <a:t>17</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20688">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0" i="0" u="none" strike="noStrike" cap="none" normalizeH="0" baseline="0" dirty="0" smtClean="0">
                          <a:ln>
                            <a:noFill/>
                          </a:ln>
                          <a:solidFill>
                            <a:srgbClr val="000000"/>
                          </a:solidFill>
                          <a:effectLst/>
                          <a:latin typeface="Calibri" pitchFamily="34" charset="0"/>
                        </a:rPr>
                        <a:t>25</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6922"/>
                                        </p:tgtEl>
                                        <p:attrNameLst>
                                          <p:attrName>style.visibility</p:attrName>
                                        </p:attrNameLst>
                                      </p:cBhvr>
                                      <p:to>
                                        <p:strVal val="visible"/>
                                      </p:to>
                                    </p:set>
                                    <p:animEffect transition="in" filter="fade">
                                      <p:cBhvr>
                                        <p:cTn id="7" dur="500"/>
                                        <p:tgtEl>
                                          <p:spTgt spid="3692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6921"/>
                                        </p:tgtEl>
                                        <p:attrNameLst>
                                          <p:attrName>style.visibility</p:attrName>
                                        </p:attrNameLst>
                                      </p:cBhvr>
                                      <p:to>
                                        <p:strVal val="visible"/>
                                      </p:to>
                                    </p:set>
                                    <p:animEffect transition="in" filter="fade">
                                      <p:cBhvr>
                                        <p:cTn id="11" dur="500"/>
                                        <p:tgtEl>
                                          <p:spTgt spid="36921"/>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6944"/>
                                        </p:tgtEl>
                                        <p:attrNameLst>
                                          <p:attrName>style.visibility</p:attrName>
                                        </p:attrNameLst>
                                      </p:cBhvr>
                                      <p:to>
                                        <p:strVal val="visible"/>
                                      </p:to>
                                    </p:set>
                                    <p:animEffect transition="in" filter="fade">
                                      <p:cBhvr>
                                        <p:cTn id="19" dur="500"/>
                                        <p:tgtEl>
                                          <p:spTgt spid="36944"/>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36917"/>
                                        </p:tgtEl>
                                        <p:attrNameLst>
                                          <p:attrName>style.visibility</p:attrName>
                                        </p:attrNameLst>
                                      </p:cBhvr>
                                      <p:to>
                                        <p:strVal val="visible"/>
                                      </p:to>
                                    </p:set>
                                    <p:animEffect transition="in" filter="fade">
                                      <p:cBhvr>
                                        <p:cTn id="23" dur="500"/>
                                        <p:tgtEl>
                                          <p:spTgt spid="36917"/>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36920"/>
                                        </p:tgtEl>
                                        <p:attrNameLst>
                                          <p:attrName>style.visibility</p:attrName>
                                        </p:attrNameLst>
                                      </p:cBhvr>
                                      <p:to>
                                        <p:strVal val="visible"/>
                                      </p:to>
                                    </p:set>
                                    <p:animEffect transition="in" filter="fade">
                                      <p:cBhvr>
                                        <p:cTn id="27" dur="500"/>
                                        <p:tgtEl>
                                          <p:spTgt spid="36920"/>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36918"/>
                                        </p:tgtEl>
                                        <p:attrNameLst>
                                          <p:attrName>style.visibility</p:attrName>
                                        </p:attrNameLst>
                                      </p:cBhvr>
                                      <p:to>
                                        <p:strVal val="visible"/>
                                      </p:to>
                                    </p:set>
                                    <p:animEffect transition="in" filter="fade">
                                      <p:cBhvr>
                                        <p:cTn id="31" dur="500"/>
                                        <p:tgtEl>
                                          <p:spTgt spid="36918"/>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36945"/>
                                        </p:tgtEl>
                                        <p:attrNameLst>
                                          <p:attrName>style.visibility</p:attrName>
                                        </p:attrNameLst>
                                      </p:cBhvr>
                                      <p:to>
                                        <p:strVal val="visible"/>
                                      </p:to>
                                    </p:set>
                                    <p:animEffect transition="in" filter="fade">
                                      <p:cBhvr>
                                        <p:cTn id="35" dur="500"/>
                                        <p:tgtEl>
                                          <p:spTgt spid="36945"/>
                                        </p:tgtEl>
                                      </p:cBhvr>
                                    </p:animEffect>
                                  </p:childTnLst>
                                </p:cTn>
                              </p:par>
                            </p:childTnLst>
                          </p:cTn>
                        </p:par>
                        <p:par>
                          <p:cTn id="36" fill="hold">
                            <p:stCondLst>
                              <p:cond delay="4000"/>
                            </p:stCondLst>
                            <p:childTnLst>
                              <p:par>
                                <p:cTn id="37" presetID="10" presetClass="entr" presetSubtype="0" fill="hold" grpId="1" nodeType="afterEffect">
                                  <p:stCondLst>
                                    <p:cond delay="0"/>
                                  </p:stCondLst>
                                  <p:childTnLst>
                                    <p:set>
                                      <p:cBhvr>
                                        <p:cTn id="38" dur="1" fill="hold">
                                          <p:stCondLst>
                                            <p:cond delay="0"/>
                                          </p:stCondLst>
                                        </p:cTn>
                                        <p:tgtEl>
                                          <p:spTgt spid="84"/>
                                        </p:tgtEl>
                                        <p:attrNameLst>
                                          <p:attrName>style.visibility</p:attrName>
                                        </p:attrNameLst>
                                      </p:cBhvr>
                                      <p:to>
                                        <p:strVal val="visible"/>
                                      </p:to>
                                    </p:set>
                                    <p:animEffect transition="in" filter="fade">
                                      <p:cBhvr>
                                        <p:cTn id="39" dur="500"/>
                                        <p:tgtEl>
                                          <p:spTgt spid="84"/>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36943"/>
                                        </p:tgtEl>
                                        <p:attrNameLst>
                                          <p:attrName>style.visibility</p:attrName>
                                        </p:attrNameLst>
                                      </p:cBhvr>
                                      <p:to>
                                        <p:strVal val="visible"/>
                                      </p:to>
                                    </p:set>
                                    <p:animEffect transition="in" filter="fade">
                                      <p:cBhvr>
                                        <p:cTn id="43" dur="500"/>
                                        <p:tgtEl>
                                          <p:spTgt spid="36943"/>
                                        </p:tgtEl>
                                      </p:cBhvr>
                                    </p:animEffect>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36947"/>
                                        </p:tgtEl>
                                        <p:attrNameLst>
                                          <p:attrName>style.visibility</p:attrName>
                                        </p:attrNameLst>
                                      </p:cBhvr>
                                      <p:to>
                                        <p:strVal val="visible"/>
                                      </p:to>
                                    </p:set>
                                    <p:animEffect transition="in" filter="fade">
                                      <p:cBhvr>
                                        <p:cTn id="47" dur="500"/>
                                        <p:tgtEl>
                                          <p:spTgt spid="36947"/>
                                        </p:tgtEl>
                                      </p:cBhvr>
                                    </p:animEffect>
                                  </p:childTnLst>
                                </p:cTn>
                              </p:par>
                            </p:childTnLst>
                          </p:cTn>
                        </p:par>
                        <p:par>
                          <p:cTn id="48" fill="hold">
                            <p:stCondLst>
                              <p:cond delay="6500"/>
                            </p:stCondLst>
                            <p:childTnLst>
                              <p:par>
                                <p:cTn id="49" presetID="22" presetClass="entr" presetSubtype="1" fill="hold" grpId="0" nodeType="afterEffect">
                                  <p:stCondLst>
                                    <p:cond delay="0"/>
                                  </p:stCondLst>
                                  <p:childTnLst>
                                    <p:set>
                                      <p:cBhvr>
                                        <p:cTn id="50" dur="1" fill="hold">
                                          <p:stCondLst>
                                            <p:cond delay="0"/>
                                          </p:stCondLst>
                                        </p:cTn>
                                        <p:tgtEl>
                                          <p:spTgt spid="36868"/>
                                        </p:tgtEl>
                                        <p:attrNameLst>
                                          <p:attrName>style.visibility</p:attrName>
                                        </p:attrNameLst>
                                      </p:cBhvr>
                                      <p:to>
                                        <p:strVal val="visible"/>
                                      </p:to>
                                    </p:set>
                                    <p:animEffect transition="in" filter="wipe(up)">
                                      <p:cBhvr>
                                        <p:cTn id="51" dur="500"/>
                                        <p:tgtEl>
                                          <p:spTgt spid="36868"/>
                                        </p:tgtEl>
                                      </p:cBhvr>
                                    </p:animEffect>
                                  </p:childTnLst>
                                </p:cTn>
                              </p:par>
                            </p:childTnLst>
                          </p:cTn>
                        </p:par>
                        <p:par>
                          <p:cTn id="52" fill="hold">
                            <p:stCondLst>
                              <p:cond delay="7000"/>
                            </p:stCondLst>
                            <p:childTnLst>
                              <p:par>
                                <p:cTn id="53" presetID="22" presetClass="entr" presetSubtype="4" fill="hold" grpId="0" nodeType="afterEffect">
                                  <p:stCondLst>
                                    <p:cond delay="0"/>
                                  </p:stCondLst>
                                  <p:childTnLst>
                                    <p:set>
                                      <p:cBhvr>
                                        <p:cTn id="54" dur="1" fill="hold">
                                          <p:stCondLst>
                                            <p:cond delay="0"/>
                                          </p:stCondLst>
                                        </p:cTn>
                                        <p:tgtEl>
                                          <p:spTgt spid="36867"/>
                                        </p:tgtEl>
                                        <p:attrNameLst>
                                          <p:attrName>style.visibility</p:attrName>
                                        </p:attrNameLst>
                                      </p:cBhvr>
                                      <p:to>
                                        <p:strVal val="visible"/>
                                      </p:to>
                                    </p:set>
                                    <p:animEffect transition="in" filter="wipe(down)">
                                      <p:cBhvr>
                                        <p:cTn id="55" dur="500"/>
                                        <p:tgtEl>
                                          <p:spTgt spid="36867"/>
                                        </p:tgtEl>
                                      </p:cBhvr>
                                    </p:animEffect>
                                  </p:childTnLst>
                                </p:cTn>
                              </p:par>
                            </p:childTnLst>
                          </p:cTn>
                        </p:par>
                        <p:par>
                          <p:cTn id="56" fill="hold">
                            <p:stCondLst>
                              <p:cond delay="7500"/>
                            </p:stCondLst>
                            <p:childTnLst>
                              <p:par>
                                <p:cTn id="57" presetID="10" presetClass="entr" presetSubtype="0" fill="hold" grpId="0" nodeType="afterEffect">
                                  <p:stCondLst>
                                    <p:cond delay="0"/>
                                  </p:stCondLst>
                                  <p:childTnLst>
                                    <p:set>
                                      <p:cBhvr>
                                        <p:cTn id="58" dur="1" fill="hold">
                                          <p:stCondLst>
                                            <p:cond delay="0"/>
                                          </p:stCondLst>
                                        </p:cTn>
                                        <p:tgtEl>
                                          <p:spTgt spid="36948"/>
                                        </p:tgtEl>
                                        <p:attrNameLst>
                                          <p:attrName>style.visibility</p:attrName>
                                        </p:attrNameLst>
                                      </p:cBhvr>
                                      <p:to>
                                        <p:strVal val="visible"/>
                                      </p:to>
                                    </p:set>
                                    <p:animEffect transition="in" filter="fade">
                                      <p:cBhvr>
                                        <p:cTn id="59" dur="500"/>
                                        <p:tgtEl>
                                          <p:spTgt spid="36948"/>
                                        </p:tgtEl>
                                      </p:cBhvr>
                                    </p:animEffect>
                                  </p:childTnLst>
                                </p:cTn>
                              </p:par>
                            </p:childTnLst>
                          </p:cTn>
                        </p:par>
                        <p:par>
                          <p:cTn id="60" fill="hold">
                            <p:stCondLst>
                              <p:cond delay="8000"/>
                            </p:stCondLst>
                            <p:childTnLst>
                              <p:par>
                                <p:cTn id="61" presetID="10" presetClass="entr" presetSubtype="0" fill="hold" grpId="0" nodeType="afterEffect">
                                  <p:stCondLst>
                                    <p:cond delay="0"/>
                                  </p:stCondLst>
                                  <p:childTnLst>
                                    <p:set>
                                      <p:cBhvr>
                                        <p:cTn id="62" dur="1" fill="hold">
                                          <p:stCondLst>
                                            <p:cond delay="0"/>
                                          </p:stCondLst>
                                        </p:cTn>
                                        <p:tgtEl>
                                          <p:spTgt spid="36957"/>
                                        </p:tgtEl>
                                        <p:attrNameLst>
                                          <p:attrName>style.visibility</p:attrName>
                                        </p:attrNameLst>
                                      </p:cBhvr>
                                      <p:to>
                                        <p:strVal val="visible"/>
                                      </p:to>
                                    </p:set>
                                    <p:animEffect transition="in" filter="fade">
                                      <p:cBhvr>
                                        <p:cTn id="63" dur="500"/>
                                        <p:tgtEl>
                                          <p:spTgt spid="36957"/>
                                        </p:tgtEl>
                                      </p:cBhvr>
                                    </p:animEffect>
                                  </p:childTnLst>
                                </p:cTn>
                              </p:par>
                            </p:childTnLst>
                          </p:cTn>
                        </p:par>
                      </p:childTnLst>
                    </p:cTn>
                  </p:par>
                  <p:par>
                    <p:cTn id="64" fill="hold">
                      <p:stCondLst>
                        <p:cond delay="indefinite"/>
                      </p:stCondLst>
                      <p:childTnLst>
                        <p:par>
                          <p:cTn id="65" fill="hold">
                            <p:stCondLst>
                              <p:cond delay="0"/>
                            </p:stCondLst>
                            <p:childTnLst>
                              <p:par>
                                <p:cTn id="66" presetID="2" presetClass="entr" presetSubtype="4" fill="hold" grpId="0" nodeType="clickEffect">
                                  <p:stCondLst>
                                    <p:cond delay="0"/>
                                  </p:stCondLst>
                                  <p:childTnLst>
                                    <p:set>
                                      <p:cBhvr>
                                        <p:cTn id="67" dur="1" fill="hold">
                                          <p:stCondLst>
                                            <p:cond delay="0"/>
                                          </p:stCondLst>
                                        </p:cTn>
                                        <p:tgtEl>
                                          <p:spTgt spid="89"/>
                                        </p:tgtEl>
                                        <p:attrNameLst>
                                          <p:attrName>style.visibility</p:attrName>
                                        </p:attrNameLst>
                                      </p:cBhvr>
                                      <p:to>
                                        <p:strVal val="visible"/>
                                      </p:to>
                                    </p:set>
                                    <p:anim calcmode="lin" valueType="num">
                                      <p:cBhvr additive="base">
                                        <p:cTn id="68" dur="500" fill="hold"/>
                                        <p:tgtEl>
                                          <p:spTgt spid="89"/>
                                        </p:tgtEl>
                                        <p:attrNameLst>
                                          <p:attrName>ppt_x</p:attrName>
                                        </p:attrNameLst>
                                      </p:cBhvr>
                                      <p:tavLst>
                                        <p:tav tm="0">
                                          <p:val>
                                            <p:strVal val="#ppt_x"/>
                                          </p:val>
                                        </p:tav>
                                        <p:tav tm="100000">
                                          <p:val>
                                            <p:strVal val="#ppt_x"/>
                                          </p:val>
                                        </p:tav>
                                      </p:tavLst>
                                    </p:anim>
                                    <p:anim calcmode="lin" valueType="num">
                                      <p:cBhvr additive="base">
                                        <p:cTn id="69" dur="500" fill="hold"/>
                                        <p:tgtEl>
                                          <p:spTgt spid="89"/>
                                        </p:tgtEl>
                                        <p:attrNameLst>
                                          <p:attrName>ppt_y</p:attrName>
                                        </p:attrNameLst>
                                      </p:cBhvr>
                                      <p:tavLst>
                                        <p:tav tm="0">
                                          <p:val>
                                            <p:strVal val="1+#ppt_h/2"/>
                                          </p:val>
                                        </p:tav>
                                        <p:tav tm="100000">
                                          <p:val>
                                            <p:strVal val="#ppt_y"/>
                                          </p:val>
                                        </p:tav>
                                      </p:tavLst>
                                    </p:anim>
                                  </p:childTnLst>
                                </p:cTn>
                              </p:par>
                            </p:childTnLst>
                          </p:cTn>
                        </p:par>
                        <p:par>
                          <p:cTn id="70" fill="hold">
                            <p:stCondLst>
                              <p:cond delay="500"/>
                            </p:stCondLst>
                            <p:childTnLst>
                              <p:par>
                                <p:cTn id="71" presetID="2" presetClass="entr" presetSubtype="4" fill="hold" grpId="0" nodeType="after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additive="base">
                                        <p:cTn id="73" dur="500" fill="hold"/>
                                        <p:tgtEl>
                                          <p:spTgt spid="88"/>
                                        </p:tgtEl>
                                        <p:attrNameLst>
                                          <p:attrName>ppt_x</p:attrName>
                                        </p:attrNameLst>
                                      </p:cBhvr>
                                      <p:tavLst>
                                        <p:tav tm="0">
                                          <p:val>
                                            <p:strVal val="#ppt_x"/>
                                          </p:val>
                                        </p:tav>
                                        <p:tav tm="100000">
                                          <p:val>
                                            <p:strVal val="#ppt_x"/>
                                          </p:val>
                                        </p:tav>
                                      </p:tavLst>
                                    </p:anim>
                                    <p:anim calcmode="lin" valueType="num">
                                      <p:cBhvr additive="base">
                                        <p:cTn id="74" dur="500" fill="hold"/>
                                        <p:tgtEl>
                                          <p:spTgt spid="88"/>
                                        </p:tgtEl>
                                        <p:attrNameLst>
                                          <p:attrName>ppt_y</p:attrName>
                                        </p:attrNameLst>
                                      </p:cBhvr>
                                      <p:tavLst>
                                        <p:tav tm="0">
                                          <p:val>
                                            <p:strVal val="1+#ppt_h/2"/>
                                          </p:val>
                                        </p:tav>
                                        <p:tav tm="100000">
                                          <p:val>
                                            <p:strVal val="#ppt_y"/>
                                          </p:val>
                                        </p:tav>
                                      </p:tavLst>
                                    </p:anim>
                                  </p:childTnLst>
                                </p:cTn>
                              </p:par>
                            </p:childTnLst>
                          </p:cTn>
                        </p:par>
                        <p:par>
                          <p:cTn id="75" fill="hold">
                            <p:stCondLst>
                              <p:cond delay="1000"/>
                            </p:stCondLst>
                            <p:childTnLst>
                              <p:par>
                                <p:cTn id="76" presetID="2" presetClass="entr" presetSubtype="4" fill="hold" grpId="0" nodeType="afterEffect">
                                  <p:stCondLst>
                                    <p:cond delay="0"/>
                                  </p:stCondLst>
                                  <p:childTnLst>
                                    <p:set>
                                      <p:cBhvr>
                                        <p:cTn id="77" dur="1" fill="hold">
                                          <p:stCondLst>
                                            <p:cond delay="0"/>
                                          </p:stCondLst>
                                        </p:cTn>
                                        <p:tgtEl>
                                          <p:spTgt spid="84"/>
                                        </p:tgtEl>
                                        <p:attrNameLst>
                                          <p:attrName>style.visibility</p:attrName>
                                        </p:attrNameLst>
                                      </p:cBhvr>
                                      <p:to>
                                        <p:strVal val="visible"/>
                                      </p:to>
                                    </p:set>
                                    <p:anim calcmode="lin" valueType="num">
                                      <p:cBhvr additive="base">
                                        <p:cTn id="78" dur="500" fill="hold"/>
                                        <p:tgtEl>
                                          <p:spTgt spid="84"/>
                                        </p:tgtEl>
                                        <p:attrNameLst>
                                          <p:attrName>ppt_x</p:attrName>
                                        </p:attrNameLst>
                                      </p:cBhvr>
                                      <p:tavLst>
                                        <p:tav tm="0">
                                          <p:val>
                                            <p:strVal val="#ppt_x"/>
                                          </p:val>
                                        </p:tav>
                                        <p:tav tm="100000">
                                          <p:val>
                                            <p:strVal val="#ppt_x"/>
                                          </p:val>
                                        </p:tav>
                                      </p:tavLst>
                                    </p:anim>
                                    <p:anim calcmode="lin" valueType="num">
                                      <p:cBhvr additive="base">
                                        <p:cTn id="79" dur="500" fill="hold"/>
                                        <p:tgtEl>
                                          <p:spTgt spid="84"/>
                                        </p:tgtEl>
                                        <p:attrNameLst>
                                          <p:attrName>ppt_y</p:attrName>
                                        </p:attrNameLst>
                                      </p:cBhvr>
                                      <p:tavLst>
                                        <p:tav tm="0">
                                          <p:val>
                                            <p:strVal val="1+#ppt_h/2"/>
                                          </p:val>
                                        </p:tav>
                                        <p:tav tm="100000">
                                          <p:val>
                                            <p:strVal val="#ppt_y"/>
                                          </p:val>
                                        </p:tav>
                                      </p:tavLst>
                                    </p:anim>
                                  </p:childTnLst>
                                </p:cTn>
                              </p:par>
                            </p:childTnLst>
                          </p:cTn>
                        </p:par>
                        <p:par>
                          <p:cTn id="80" fill="hold">
                            <p:stCondLst>
                              <p:cond delay="1500"/>
                            </p:stCondLst>
                            <p:childTnLst>
                              <p:par>
                                <p:cTn id="81" presetID="2" presetClass="entr" presetSubtype="4" fill="hold" grpId="0" nodeType="afterEffect">
                                  <p:stCondLst>
                                    <p:cond delay="0"/>
                                  </p:stCondLst>
                                  <p:childTnLst>
                                    <p:set>
                                      <p:cBhvr>
                                        <p:cTn id="82" dur="1" fill="hold">
                                          <p:stCondLst>
                                            <p:cond delay="0"/>
                                          </p:stCondLst>
                                        </p:cTn>
                                        <p:tgtEl>
                                          <p:spTgt spid="86"/>
                                        </p:tgtEl>
                                        <p:attrNameLst>
                                          <p:attrName>style.visibility</p:attrName>
                                        </p:attrNameLst>
                                      </p:cBhvr>
                                      <p:to>
                                        <p:strVal val="visible"/>
                                      </p:to>
                                    </p:set>
                                    <p:anim calcmode="lin" valueType="num">
                                      <p:cBhvr additive="base">
                                        <p:cTn id="83" dur="500" fill="hold"/>
                                        <p:tgtEl>
                                          <p:spTgt spid="86"/>
                                        </p:tgtEl>
                                        <p:attrNameLst>
                                          <p:attrName>ppt_x</p:attrName>
                                        </p:attrNameLst>
                                      </p:cBhvr>
                                      <p:tavLst>
                                        <p:tav tm="0">
                                          <p:val>
                                            <p:strVal val="#ppt_x"/>
                                          </p:val>
                                        </p:tav>
                                        <p:tav tm="100000">
                                          <p:val>
                                            <p:strVal val="#ppt_x"/>
                                          </p:val>
                                        </p:tav>
                                      </p:tavLst>
                                    </p:anim>
                                    <p:anim calcmode="lin" valueType="num">
                                      <p:cBhvr additive="base">
                                        <p:cTn id="84" dur="500" fill="hold"/>
                                        <p:tgtEl>
                                          <p:spTgt spid="86"/>
                                        </p:tgtEl>
                                        <p:attrNameLst>
                                          <p:attrName>ppt_y</p:attrName>
                                        </p:attrNameLst>
                                      </p:cBhvr>
                                      <p:tavLst>
                                        <p:tav tm="0">
                                          <p:val>
                                            <p:strVal val="1+#ppt_h/2"/>
                                          </p:val>
                                        </p:tav>
                                        <p:tav tm="100000">
                                          <p:val>
                                            <p:strVal val="#ppt_y"/>
                                          </p:val>
                                        </p:tav>
                                      </p:tavLst>
                                    </p:anim>
                                  </p:childTnLst>
                                </p:cTn>
                              </p:par>
                            </p:childTnLst>
                          </p:cTn>
                        </p:par>
                        <p:par>
                          <p:cTn id="85" fill="hold">
                            <p:stCondLst>
                              <p:cond delay="2000"/>
                            </p:stCondLst>
                            <p:childTnLst>
                              <p:par>
                                <p:cTn id="86" presetID="2" presetClass="entr" presetSubtype="4" fill="hold" grpId="0" nodeType="afterEffect">
                                  <p:stCondLst>
                                    <p:cond delay="0"/>
                                  </p:stCondLst>
                                  <p:childTnLst>
                                    <p:set>
                                      <p:cBhvr>
                                        <p:cTn id="87" dur="1" fill="hold">
                                          <p:stCondLst>
                                            <p:cond delay="0"/>
                                          </p:stCondLst>
                                        </p:cTn>
                                        <p:tgtEl>
                                          <p:spTgt spid="85"/>
                                        </p:tgtEl>
                                        <p:attrNameLst>
                                          <p:attrName>style.visibility</p:attrName>
                                        </p:attrNameLst>
                                      </p:cBhvr>
                                      <p:to>
                                        <p:strVal val="visible"/>
                                      </p:to>
                                    </p:set>
                                    <p:anim calcmode="lin" valueType="num">
                                      <p:cBhvr additive="base">
                                        <p:cTn id="88" dur="500" fill="hold"/>
                                        <p:tgtEl>
                                          <p:spTgt spid="85"/>
                                        </p:tgtEl>
                                        <p:attrNameLst>
                                          <p:attrName>ppt_x</p:attrName>
                                        </p:attrNameLst>
                                      </p:cBhvr>
                                      <p:tavLst>
                                        <p:tav tm="0">
                                          <p:val>
                                            <p:strVal val="#ppt_x"/>
                                          </p:val>
                                        </p:tav>
                                        <p:tav tm="100000">
                                          <p:val>
                                            <p:strVal val="#ppt_x"/>
                                          </p:val>
                                        </p:tav>
                                      </p:tavLst>
                                    </p:anim>
                                    <p:anim calcmode="lin" valueType="num">
                                      <p:cBhvr additive="base">
                                        <p:cTn id="89" dur="500" fill="hold"/>
                                        <p:tgtEl>
                                          <p:spTgt spid="85"/>
                                        </p:tgtEl>
                                        <p:attrNameLst>
                                          <p:attrName>ppt_y</p:attrName>
                                        </p:attrNameLst>
                                      </p:cBhvr>
                                      <p:tavLst>
                                        <p:tav tm="0">
                                          <p:val>
                                            <p:strVal val="1+#ppt_h/2"/>
                                          </p:val>
                                        </p:tav>
                                        <p:tav tm="100000">
                                          <p:val>
                                            <p:strVal val="#ppt_y"/>
                                          </p:val>
                                        </p:tav>
                                      </p:tavLst>
                                    </p:anim>
                                  </p:childTnLst>
                                </p:cTn>
                              </p:par>
                            </p:childTnLst>
                          </p:cTn>
                        </p:par>
                        <p:par>
                          <p:cTn id="90" fill="hold">
                            <p:stCondLst>
                              <p:cond delay="2500"/>
                            </p:stCondLst>
                            <p:childTnLst>
                              <p:par>
                                <p:cTn id="91" presetID="2" presetClass="entr" presetSubtype="4" fill="hold" grpId="0" nodeType="afterEffect">
                                  <p:stCondLst>
                                    <p:cond delay="0"/>
                                  </p:stCondLst>
                                  <p:childTnLst>
                                    <p:set>
                                      <p:cBhvr>
                                        <p:cTn id="92" dur="1" fill="hold">
                                          <p:stCondLst>
                                            <p:cond delay="0"/>
                                          </p:stCondLst>
                                        </p:cTn>
                                        <p:tgtEl>
                                          <p:spTgt spid="87"/>
                                        </p:tgtEl>
                                        <p:attrNameLst>
                                          <p:attrName>style.visibility</p:attrName>
                                        </p:attrNameLst>
                                      </p:cBhvr>
                                      <p:to>
                                        <p:strVal val="visible"/>
                                      </p:to>
                                    </p:set>
                                    <p:anim calcmode="lin" valueType="num">
                                      <p:cBhvr additive="base">
                                        <p:cTn id="93" dur="500" fill="hold"/>
                                        <p:tgtEl>
                                          <p:spTgt spid="87"/>
                                        </p:tgtEl>
                                        <p:attrNameLst>
                                          <p:attrName>ppt_x</p:attrName>
                                        </p:attrNameLst>
                                      </p:cBhvr>
                                      <p:tavLst>
                                        <p:tav tm="0">
                                          <p:val>
                                            <p:strVal val="#ppt_x"/>
                                          </p:val>
                                        </p:tav>
                                        <p:tav tm="100000">
                                          <p:val>
                                            <p:strVal val="#ppt_x"/>
                                          </p:val>
                                        </p:tav>
                                      </p:tavLst>
                                    </p:anim>
                                    <p:anim calcmode="lin" valueType="num">
                                      <p:cBhvr additive="base">
                                        <p:cTn id="94" dur="500" fill="hold"/>
                                        <p:tgtEl>
                                          <p:spTgt spid="87"/>
                                        </p:tgtEl>
                                        <p:attrNameLst>
                                          <p:attrName>ppt_y</p:attrName>
                                        </p:attrNameLst>
                                      </p:cBhvr>
                                      <p:tavLst>
                                        <p:tav tm="0">
                                          <p:val>
                                            <p:strVal val="1+#ppt_h/2"/>
                                          </p:val>
                                        </p:tav>
                                        <p:tav tm="100000">
                                          <p:val>
                                            <p:strVal val="#ppt_y"/>
                                          </p:val>
                                        </p:tav>
                                      </p:tavLst>
                                    </p:anim>
                                  </p:childTnLst>
                                </p:cTn>
                              </p:par>
                            </p:childTnLst>
                          </p:cTn>
                        </p:par>
                        <p:par>
                          <p:cTn id="95" fill="hold">
                            <p:stCondLst>
                              <p:cond delay="3000"/>
                            </p:stCondLst>
                            <p:childTnLst>
                              <p:par>
                                <p:cTn id="96" presetID="22" presetClass="entr" presetSubtype="8" fill="hold" grpId="0" nodeType="afterEffect">
                                  <p:stCondLst>
                                    <p:cond delay="0"/>
                                  </p:stCondLst>
                                  <p:childTnLst>
                                    <p:set>
                                      <p:cBhvr>
                                        <p:cTn id="97" dur="1" fill="hold">
                                          <p:stCondLst>
                                            <p:cond delay="0"/>
                                          </p:stCondLst>
                                        </p:cTn>
                                        <p:tgtEl>
                                          <p:spTgt spid="22530"/>
                                        </p:tgtEl>
                                        <p:attrNameLst>
                                          <p:attrName>style.visibility</p:attrName>
                                        </p:attrNameLst>
                                      </p:cBhvr>
                                      <p:to>
                                        <p:strVal val="visible"/>
                                      </p:to>
                                    </p:set>
                                    <p:animEffect transition="in" filter="wipe(left)">
                                      <p:cBhvr>
                                        <p:cTn id="98" dur="500"/>
                                        <p:tgtEl>
                                          <p:spTgt spid="22530"/>
                                        </p:tgtEl>
                                      </p:cBhvr>
                                    </p:animEffect>
                                  </p:childTnLst>
                                </p:cTn>
                              </p:par>
                            </p:childTnLst>
                          </p:cTn>
                        </p:par>
                        <p:par>
                          <p:cTn id="99" fill="hold">
                            <p:stCondLst>
                              <p:cond delay="3500"/>
                            </p:stCondLst>
                            <p:childTnLst>
                              <p:par>
                                <p:cTn id="100" presetID="2" presetClass="entr" presetSubtype="4" fill="hold" grpId="0" nodeType="afterEffect">
                                  <p:stCondLst>
                                    <p:cond delay="0"/>
                                  </p:stCondLst>
                                  <p:childTnLst>
                                    <p:set>
                                      <p:cBhvr>
                                        <p:cTn id="101" dur="1" fill="hold">
                                          <p:stCondLst>
                                            <p:cond delay="0"/>
                                          </p:stCondLst>
                                        </p:cTn>
                                        <p:tgtEl>
                                          <p:spTgt spid="93"/>
                                        </p:tgtEl>
                                        <p:attrNameLst>
                                          <p:attrName>style.visibility</p:attrName>
                                        </p:attrNameLst>
                                      </p:cBhvr>
                                      <p:to>
                                        <p:strVal val="visible"/>
                                      </p:to>
                                    </p:set>
                                    <p:anim calcmode="lin" valueType="num">
                                      <p:cBhvr additive="base">
                                        <p:cTn id="102" dur="500" fill="hold"/>
                                        <p:tgtEl>
                                          <p:spTgt spid="93"/>
                                        </p:tgtEl>
                                        <p:attrNameLst>
                                          <p:attrName>ppt_x</p:attrName>
                                        </p:attrNameLst>
                                      </p:cBhvr>
                                      <p:tavLst>
                                        <p:tav tm="0">
                                          <p:val>
                                            <p:strVal val="#ppt_x"/>
                                          </p:val>
                                        </p:tav>
                                        <p:tav tm="100000">
                                          <p:val>
                                            <p:strVal val="#ppt_x"/>
                                          </p:val>
                                        </p:tav>
                                      </p:tavLst>
                                    </p:anim>
                                    <p:anim calcmode="lin" valueType="num">
                                      <p:cBhvr additive="base">
                                        <p:cTn id="103" dur="500" fill="hold"/>
                                        <p:tgtEl>
                                          <p:spTgt spid="93"/>
                                        </p:tgtEl>
                                        <p:attrNameLst>
                                          <p:attrName>ppt_y</p:attrName>
                                        </p:attrNameLst>
                                      </p:cBhvr>
                                      <p:tavLst>
                                        <p:tav tm="0">
                                          <p:val>
                                            <p:strVal val="1+#ppt_h/2"/>
                                          </p:val>
                                        </p:tav>
                                        <p:tav tm="100000">
                                          <p:val>
                                            <p:strVal val="#ppt_y"/>
                                          </p:val>
                                        </p:tav>
                                      </p:tavLst>
                                    </p:anim>
                                  </p:childTnLst>
                                </p:cTn>
                              </p:par>
                            </p:childTnLst>
                          </p:cTn>
                        </p:par>
                      </p:childTnLst>
                    </p:cTn>
                  </p:par>
                  <p:par>
                    <p:cTn id="104" fill="hold">
                      <p:stCondLst>
                        <p:cond delay="indefinite"/>
                      </p:stCondLst>
                      <p:childTnLst>
                        <p:par>
                          <p:cTn id="105" fill="hold">
                            <p:stCondLst>
                              <p:cond delay="0"/>
                            </p:stCondLst>
                            <p:childTnLst>
                              <p:par>
                                <p:cTn id="106" presetID="22" presetClass="entr" presetSubtype="8" fill="hold" nodeType="clickEffect">
                                  <p:stCondLst>
                                    <p:cond delay="0"/>
                                  </p:stCondLst>
                                  <p:childTnLst>
                                    <p:set>
                                      <p:cBhvr>
                                        <p:cTn id="107" dur="1" fill="hold">
                                          <p:stCondLst>
                                            <p:cond delay="0"/>
                                          </p:stCondLst>
                                        </p:cTn>
                                        <p:tgtEl>
                                          <p:spTgt spid="91"/>
                                        </p:tgtEl>
                                        <p:attrNameLst>
                                          <p:attrName>style.visibility</p:attrName>
                                        </p:attrNameLst>
                                      </p:cBhvr>
                                      <p:to>
                                        <p:strVal val="visible"/>
                                      </p:to>
                                    </p:set>
                                    <p:animEffect transition="in" filter="wipe(left)">
                                      <p:cBhvr>
                                        <p:cTn id="108" dur="500"/>
                                        <p:tgtEl>
                                          <p:spTgt spid="91"/>
                                        </p:tgtEl>
                                      </p:cBhvr>
                                    </p:animEffect>
                                  </p:childTnLst>
                                </p:cTn>
                              </p:par>
                            </p:childTnLst>
                          </p:cTn>
                        </p:par>
                      </p:childTnLst>
                    </p:cTn>
                  </p:par>
                  <p:par>
                    <p:cTn id="109" fill="hold">
                      <p:stCondLst>
                        <p:cond delay="indefinite"/>
                      </p:stCondLst>
                      <p:childTnLst>
                        <p:par>
                          <p:cTn id="110" fill="hold">
                            <p:stCondLst>
                              <p:cond delay="0"/>
                            </p:stCondLst>
                            <p:childTnLst>
                              <p:par>
                                <p:cTn id="111" presetID="22" presetClass="entr" presetSubtype="4" fill="hold" grpId="0" nodeType="clickEffect">
                                  <p:stCondLst>
                                    <p:cond delay="0"/>
                                  </p:stCondLst>
                                  <p:childTnLst>
                                    <p:set>
                                      <p:cBhvr>
                                        <p:cTn id="112" dur="1" fill="hold">
                                          <p:stCondLst>
                                            <p:cond delay="0"/>
                                          </p:stCondLst>
                                        </p:cTn>
                                        <p:tgtEl>
                                          <p:spTgt spid="22624"/>
                                        </p:tgtEl>
                                        <p:attrNameLst>
                                          <p:attrName>style.visibility</p:attrName>
                                        </p:attrNameLst>
                                      </p:cBhvr>
                                      <p:to>
                                        <p:strVal val="visible"/>
                                      </p:to>
                                    </p:set>
                                    <p:animEffect transition="in" filter="wipe(down)">
                                      <p:cBhvr>
                                        <p:cTn id="113" dur="500"/>
                                        <p:tgtEl>
                                          <p:spTgt spid="22624"/>
                                        </p:tgtEl>
                                      </p:cBhvr>
                                    </p:animEffect>
                                  </p:childTnLst>
                                </p:cTn>
                              </p:par>
                            </p:childTnLst>
                          </p:cTn>
                        </p:par>
                        <p:par>
                          <p:cTn id="114" fill="hold">
                            <p:stCondLst>
                              <p:cond delay="500"/>
                            </p:stCondLst>
                            <p:childTnLst>
                              <p:par>
                                <p:cTn id="115" presetID="22" presetClass="entr" presetSubtype="4" fill="hold" grpId="0" nodeType="afterEffect">
                                  <p:stCondLst>
                                    <p:cond delay="0"/>
                                  </p:stCondLst>
                                  <p:childTnLst>
                                    <p:set>
                                      <p:cBhvr>
                                        <p:cTn id="116" dur="1" fill="hold">
                                          <p:stCondLst>
                                            <p:cond delay="0"/>
                                          </p:stCondLst>
                                        </p:cTn>
                                        <p:tgtEl>
                                          <p:spTgt spid="94"/>
                                        </p:tgtEl>
                                        <p:attrNameLst>
                                          <p:attrName>style.visibility</p:attrName>
                                        </p:attrNameLst>
                                      </p:cBhvr>
                                      <p:to>
                                        <p:strVal val="visible"/>
                                      </p:to>
                                    </p:set>
                                    <p:animEffect transition="in" filter="wipe(down)">
                                      <p:cBhvr>
                                        <p:cTn id="117" dur="500"/>
                                        <p:tgtEl>
                                          <p:spTgt spid="94"/>
                                        </p:tgtEl>
                                      </p:cBhvr>
                                    </p:animEffect>
                                  </p:childTnLst>
                                </p:cTn>
                              </p:par>
                            </p:childTnLst>
                          </p:cTn>
                        </p:par>
                      </p:childTnLst>
                    </p:cTn>
                  </p:par>
                  <p:par>
                    <p:cTn id="118" fill="hold">
                      <p:stCondLst>
                        <p:cond delay="indefinite"/>
                      </p:stCondLst>
                      <p:childTnLst>
                        <p:par>
                          <p:cTn id="119" fill="hold">
                            <p:stCondLst>
                              <p:cond delay="0"/>
                            </p:stCondLst>
                            <p:childTnLst>
                              <p:par>
                                <p:cTn id="120" presetID="22" presetClass="entr" presetSubtype="2" fill="hold" nodeType="clickEffect">
                                  <p:stCondLst>
                                    <p:cond delay="0"/>
                                  </p:stCondLst>
                                  <p:childTnLst>
                                    <p:set>
                                      <p:cBhvr>
                                        <p:cTn id="121" dur="1" fill="hold">
                                          <p:stCondLst>
                                            <p:cond delay="0"/>
                                          </p:stCondLst>
                                        </p:cTn>
                                        <p:tgtEl>
                                          <p:spTgt spid="66"/>
                                        </p:tgtEl>
                                        <p:attrNameLst>
                                          <p:attrName>style.visibility</p:attrName>
                                        </p:attrNameLst>
                                      </p:cBhvr>
                                      <p:to>
                                        <p:strVal val="visible"/>
                                      </p:to>
                                    </p:set>
                                    <p:animEffect transition="in" filter="wipe(right)">
                                      <p:cBhvr>
                                        <p:cTn id="122" dur="500"/>
                                        <p:tgtEl>
                                          <p:spTgt spid="66"/>
                                        </p:tgtEl>
                                      </p:cBhvr>
                                    </p:animEffect>
                                  </p:childTnLst>
                                </p:cTn>
                              </p:par>
                            </p:childTnLst>
                          </p:cTn>
                        </p:par>
                        <p:par>
                          <p:cTn id="123" fill="hold">
                            <p:stCondLst>
                              <p:cond delay="500"/>
                            </p:stCondLst>
                            <p:childTnLst>
                              <p:par>
                                <p:cTn id="124" presetID="2" presetClass="entr" presetSubtype="2" fill="hold" grpId="0" nodeType="afterEffect">
                                  <p:stCondLst>
                                    <p:cond delay="0"/>
                                  </p:stCondLst>
                                  <p:childTnLst>
                                    <p:set>
                                      <p:cBhvr>
                                        <p:cTn id="125" dur="1" fill="hold">
                                          <p:stCondLst>
                                            <p:cond delay="0"/>
                                          </p:stCondLst>
                                        </p:cTn>
                                        <p:tgtEl>
                                          <p:spTgt spid="67"/>
                                        </p:tgtEl>
                                        <p:attrNameLst>
                                          <p:attrName>style.visibility</p:attrName>
                                        </p:attrNameLst>
                                      </p:cBhvr>
                                      <p:to>
                                        <p:strVal val="visible"/>
                                      </p:to>
                                    </p:set>
                                    <p:anim calcmode="lin" valueType="num">
                                      <p:cBhvr additive="base">
                                        <p:cTn id="126" dur="500" fill="hold"/>
                                        <p:tgtEl>
                                          <p:spTgt spid="67"/>
                                        </p:tgtEl>
                                        <p:attrNameLst>
                                          <p:attrName>ppt_x</p:attrName>
                                        </p:attrNameLst>
                                      </p:cBhvr>
                                      <p:tavLst>
                                        <p:tav tm="0">
                                          <p:val>
                                            <p:strVal val="1+#ppt_w/2"/>
                                          </p:val>
                                        </p:tav>
                                        <p:tav tm="100000">
                                          <p:val>
                                            <p:strVal val="#ppt_x"/>
                                          </p:val>
                                        </p:tav>
                                      </p:tavLst>
                                    </p:anim>
                                    <p:anim calcmode="lin" valueType="num">
                                      <p:cBhvr additive="base">
                                        <p:cTn id="127" dur="500" fill="hold"/>
                                        <p:tgtEl>
                                          <p:spTgt spid="6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0" grpId="0" animBg="1"/>
      <p:bldP spid="36867" grpId="0" animBg="1"/>
      <p:bldP spid="36868" grpId="0" animBg="1"/>
      <p:bldP spid="2" grpId="0" animBg="1"/>
      <p:bldP spid="36917" grpId="0" animBg="1"/>
      <p:bldP spid="36918" grpId="0" animBg="1"/>
      <p:bldP spid="36920" grpId="0" animBg="1"/>
      <p:bldP spid="36921" grpId="0" animBg="1"/>
      <p:bldP spid="36922" grpId="0" animBg="1"/>
      <p:bldP spid="36943" grpId="0" animBg="1"/>
      <p:bldP spid="36944" grpId="0" animBg="1"/>
      <p:bldP spid="36945" grpId="0" animBg="1"/>
      <p:bldP spid="36947" grpId="0" animBg="1"/>
      <p:bldP spid="36948" grpId="0"/>
      <p:bldP spid="84" grpId="0" animBg="1"/>
      <p:bldP spid="84" grpId="1" animBg="1"/>
      <p:bldP spid="85" grpId="0" animBg="1"/>
      <p:bldP spid="86" grpId="0" animBg="1"/>
      <p:bldP spid="87" grpId="0" animBg="1"/>
      <p:bldP spid="88" grpId="0" animBg="1"/>
      <p:bldP spid="89" grpId="0" animBg="1"/>
      <p:bldP spid="36957" grpId="0"/>
      <p:bldP spid="93" grpId="0" autoUpdateAnimBg="0"/>
      <p:bldP spid="94" grpId="0" animBg="1"/>
      <p:bldP spid="67" grpId="0"/>
      <p:bldP spid="22624"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Shortages Caused by Excess Demand</a:t>
            </a:r>
            <a:endParaRPr lang="en-US" dirty="0"/>
          </a:p>
        </p:txBody>
      </p:sp>
      <p:pic>
        <p:nvPicPr>
          <p:cNvPr id="3" name="Picture 22" descr="C:\Prentice Hall\CaseFair\presentations\Cf03\images\optimized\excessdmd2-2.gif"/>
          <p:cNvPicPr>
            <a:picLocks noChangeAspect="1" noChangeArrowheads="1"/>
          </p:cNvPicPr>
          <p:nvPr/>
        </p:nvPicPr>
        <p:blipFill>
          <a:blip r:embed="rId2"/>
          <a:srcRect/>
          <a:stretch>
            <a:fillRect/>
          </a:stretch>
        </p:blipFill>
        <p:spPr bwMode="auto">
          <a:xfrm>
            <a:off x="2438400" y="2439988"/>
            <a:ext cx="4040188" cy="3354388"/>
          </a:xfrm>
          <a:prstGeom prst="rect">
            <a:avLst/>
          </a:prstGeom>
          <a:noFill/>
          <a:ln w="9525">
            <a:noFill/>
            <a:miter lim="800000"/>
            <a:headEnd/>
            <a:tailEnd/>
          </a:ln>
        </p:spPr>
      </p:pic>
      <p:pic>
        <p:nvPicPr>
          <p:cNvPr id="4" name="Picture 23" descr="C:\Prentice Hall\CaseFair\presentations\Cf03\images\optimized\excessdmd2-3.gif"/>
          <p:cNvPicPr>
            <a:picLocks noChangeAspect="1" noChangeArrowheads="1"/>
          </p:cNvPicPr>
          <p:nvPr/>
        </p:nvPicPr>
        <p:blipFill>
          <a:blip r:embed="rId3"/>
          <a:srcRect/>
          <a:stretch>
            <a:fillRect/>
          </a:stretch>
        </p:blipFill>
        <p:spPr bwMode="auto">
          <a:xfrm>
            <a:off x="2438400" y="2439988"/>
            <a:ext cx="4040188" cy="3354388"/>
          </a:xfrm>
          <a:prstGeom prst="rect">
            <a:avLst/>
          </a:prstGeom>
          <a:noFill/>
          <a:ln w="9525">
            <a:noFill/>
            <a:miter lim="800000"/>
            <a:headEnd/>
            <a:tailEnd/>
          </a:ln>
        </p:spPr>
      </p:pic>
      <p:pic>
        <p:nvPicPr>
          <p:cNvPr id="5" name="Picture 24" descr="C:\Prentice Hall\CaseFair\presentations\Cf03\images\optimized\excessdmd2-4.gif"/>
          <p:cNvPicPr>
            <a:picLocks noChangeAspect="1" noChangeArrowheads="1"/>
          </p:cNvPicPr>
          <p:nvPr/>
        </p:nvPicPr>
        <p:blipFill>
          <a:blip r:embed="rId4"/>
          <a:srcRect/>
          <a:stretch>
            <a:fillRect/>
          </a:stretch>
        </p:blipFill>
        <p:spPr bwMode="auto">
          <a:xfrm>
            <a:off x="2438400" y="2439988"/>
            <a:ext cx="4040188" cy="3354388"/>
          </a:xfrm>
          <a:prstGeom prst="rect">
            <a:avLst/>
          </a:prstGeom>
          <a:noFill/>
          <a:ln w="9525">
            <a:noFill/>
            <a:miter lim="800000"/>
            <a:headEnd/>
            <a:tailEnd/>
          </a:ln>
        </p:spPr>
      </p:pic>
      <p:pic>
        <p:nvPicPr>
          <p:cNvPr id="6" name="Picture 25" descr="C:\Prentice Hall\CaseFair\presentations\Cf03\images\optimized\excessdmd2-1.gif"/>
          <p:cNvPicPr>
            <a:picLocks noChangeAspect="1" noChangeArrowheads="1"/>
          </p:cNvPicPr>
          <p:nvPr/>
        </p:nvPicPr>
        <p:blipFill>
          <a:blip r:embed="rId5"/>
          <a:srcRect/>
          <a:stretch>
            <a:fillRect/>
          </a:stretch>
        </p:blipFill>
        <p:spPr bwMode="auto">
          <a:xfrm>
            <a:off x="2438400" y="2438400"/>
            <a:ext cx="4038600" cy="3354388"/>
          </a:xfrm>
          <a:prstGeom prst="rect">
            <a:avLst/>
          </a:prstGeom>
          <a:noFill/>
          <a:ln w="9525">
            <a:noFill/>
            <a:miter lim="800000"/>
            <a:headEnd/>
            <a:tailEnd/>
          </a:ln>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ou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ox(ou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32"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ox(out)">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228600" y="609600"/>
            <a:ext cx="8216900" cy="1143000"/>
          </a:xfrm>
        </p:spPr>
        <p:txBody>
          <a:bodyPr/>
          <a:lstStyle/>
          <a:p>
            <a:pPr eaLnBrk="1" hangingPunct="1"/>
            <a:r>
              <a:rPr lang="en-US" sz="4000" b="1" smtClean="0">
                <a:solidFill>
                  <a:schemeClr val="folHlink"/>
                </a:solidFill>
                <a:latin typeface="Arial" pitchFamily="34" charset="0"/>
                <a:cs typeface="Arial" pitchFamily="34" charset="0"/>
              </a:rPr>
              <a:t>Excess Supply</a:t>
            </a:r>
          </a:p>
        </p:txBody>
      </p:sp>
      <p:sp>
        <p:nvSpPr>
          <p:cNvPr id="24579" name="Rectangle 3"/>
          <p:cNvSpPr>
            <a:spLocks noGrp="1" noChangeArrowheads="1"/>
          </p:cNvSpPr>
          <p:nvPr>
            <p:ph type="body" idx="1"/>
          </p:nvPr>
        </p:nvSpPr>
        <p:spPr>
          <a:xfrm>
            <a:off x="762000" y="2138363"/>
            <a:ext cx="8001000" cy="3881437"/>
          </a:xfrm>
        </p:spPr>
        <p:txBody>
          <a:bodyPr/>
          <a:lstStyle/>
          <a:p>
            <a:pPr marL="514350" indent="-514350" eaLnBrk="1" hangingPunct="1"/>
            <a:r>
              <a:rPr lang="en-US" sz="2200" dirty="0" smtClean="0">
                <a:latin typeface="Arial" pitchFamily="34" charset="0"/>
                <a:cs typeface="Arial" pitchFamily="34" charset="0"/>
              </a:rPr>
              <a:t>Excess Supply – quantity supplied is greater than quantity demanded at the current price</a:t>
            </a:r>
          </a:p>
          <a:p>
            <a:pPr marL="914400" lvl="1" indent="-514350" eaLnBrk="1" hangingPunct="1"/>
            <a:r>
              <a:rPr lang="en-US" sz="1800" dirty="0" smtClean="0">
                <a:latin typeface="Arial" pitchFamily="34" charset="0"/>
                <a:cs typeface="Arial" pitchFamily="34" charset="0"/>
              </a:rPr>
              <a:t>Creates a surplus</a:t>
            </a:r>
          </a:p>
          <a:p>
            <a:pPr marL="514350" indent="-514350" eaLnBrk="1" hangingPunct="1"/>
            <a:r>
              <a:rPr lang="en-US" sz="2200" dirty="0" smtClean="0">
                <a:solidFill>
                  <a:srgbClr val="C00000"/>
                </a:solidFill>
                <a:latin typeface="Arial" pitchFamily="34" charset="0"/>
                <a:cs typeface="Arial" pitchFamily="34" charset="0"/>
              </a:rPr>
              <a:t>Surplus – to much of a product above what </a:t>
            </a:r>
            <a:r>
              <a:rPr lang="en-US" sz="2200" smtClean="0">
                <a:solidFill>
                  <a:srgbClr val="C00000"/>
                </a:solidFill>
                <a:latin typeface="Arial" pitchFamily="34" charset="0"/>
                <a:cs typeface="Arial" pitchFamily="34" charset="0"/>
              </a:rPr>
              <a:t>is used or needed</a:t>
            </a:r>
          </a:p>
          <a:p>
            <a:pPr marL="914400" lvl="1" indent="-514350" eaLnBrk="1" hangingPunct="1"/>
            <a:r>
              <a:rPr lang="en-US" sz="1800" dirty="0" smtClean="0">
                <a:latin typeface="Arial" pitchFamily="34" charset="0"/>
                <a:cs typeface="Arial" pitchFamily="34" charset="0"/>
              </a:rPr>
              <a:t>QD &lt; QS</a:t>
            </a:r>
          </a:p>
          <a:p>
            <a:pPr marL="914400" lvl="1" indent="-514350" eaLnBrk="1" hangingPunct="1"/>
            <a:r>
              <a:rPr lang="en-US" sz="1800" dirty="0" smtClean="0">
                <a:solidFill>
                  <a:srgbClr val="C00000"/>
                </a:solidFill>
                <a:latin typeface="Arial" pitchFamily="34" charset="0"/>
                <a:cs typeface="Arial" pitchFamily="34" charset="0"/>
              </a:rPr>
              <a:t>Surpluses put downward pressure on price, </a:t>
            </a:r>
            <a:br>
              <a:rPr lang="en-US" sz="1800" dirty="0" smtClean="0">
                <a:solidFill>
                  <a:srgbClr val="C00000"/>
                </a:solidFill>
                <a:latin typeface="Arial" pitchFamily="34" charset="0"/>
                <a:cs typeface="Arial" pitchFamily="34" charset="0"/>
              </a:rPr>
            </a:br>
            <a:r>
              <a:rPr lang="en-US" sz="1800" dirty="0" smtClean="0">
                <a:solidFill>
                  <a:srgbClr val="C00000"/>
                </a:solidFill>
                <a:latin typeface="Arial" pitchFamily="34" charset="0"/>
                <a:cs typeface="Arial" pitchFamily="34" charset="0"/>
              </a:rPr>
              <a:t>forcing prices down</a:t>
            </a:r>
          </a:p>
          <a:p>
            <a:pPr marL="914400" lvl="1" indent="-514350" eaLnBrk="1" hangingPunct="1"/>
            <a:endParaRPr lang="en-US" sz="1800" dirty="0" smtClean="0">
              <a:solidFill>
                <a:srgbClr val="C00000"/>
              </a:solidFill>
              <a:latin typeface="Arial" pitchFamily="34" charset="0"/>
              <a:cs typeface="Arial" pitchFamily="34" charset="0"/>
            </a:endParaRPr>
          </a:p>
        </p:txBody>
      </p:sp>
      <p:pic>
        <p:nvPicPr>
          <p:cNvPr id="6" name="Picture 5" descr="http://cdis.missouri.edu/exec/data/courses2/2081/diagram1-3.jpg"/>
          <p:cNvPicPr>
            <a:picLocks noChangeAspect="1" noChangeArrowheads="1"/>
          </p:cNvPicPr>
          <p:nvPr/>
        </p:nvPicPr>
        <p:blipFill>
          <a:blip r:embed="rId2" cstate="print"/>
          <a:srcRect/>
          <a:stretch>
            <a:fillRect/>
          </a:stretch>
        </p:blipFill>
        <p:spPr bwMode="auto">
          <a:xfrm>
            <a:off x="6858000" y="76200"/>
            <a:ext cx="2235200" cy="1676400"/>
          </a:xfrm>
          <a:prstGeom prst="rect">
            <a:avLst/>
          </a:prstGeom>
          <a:ln>
            <a:noFill/>
          </a:ln>
          <a:effectLst>
            <a:outerShdw blurRad="190500" algn="tl" rotWithShape="0">
              <a:srgbClr val="000000">
                <a:alpha val="70000"/>
              </a:srgbClr>
            </a:outerShdw>
          </a:effectLst>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animEffect transition="in" filter="fade">
                                      <p:cBhvr>
                                        <p:cTn id="7" dur="500"/>
                                        <p:tgtEl>
                                          <p:spTgt spid="2457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4579">
                                            <p:txEl>
                                              <p:pRg st="1" end="1"/>
                                            </p:txEl>
                                          </p:spTgt>
                                        </p:tgtEl>
                                        <p:attrNameLst>
                                          <p:attrName>style.visibility</p:attrName>
                                        </p:attrNameLst>
                                      </p:cBhvr>
                                      <p:to>
                                        <p:strVal val="visible"/>
                                      </p:to>
                                    </p:set>
                                    <p:animEffect transition="in" filter="fade">
                                      <p:cBhvr>
                                        <p:cTn id="12" dur="500"/>
                                        <p:tgtEl>
                                          <p:spTgt spid="2457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4579">
                                            <p:txEl>
                                              <p:pRg st="2" end="2"/>
                                            </p:txEl>
                                          </p:spTgt>
                                        </p:tgtEl>
                                        <p:attrNameLst>
                                          <p:attrName>style.visibility</p:attrName>
                                        </p:attrNameLst>
                                      </p:cBhvr>
                                      <p:to>
                                        <p:strVal val="visible"/>
                                      </p:to>
                                    </p:set>
                                    <p:animEffect transition="in" filter="fade">
                                      <p:cBhvr>
                                        <p:cTn id="17" dur="500"/>
                                        <p:tgtEl>
                                          <p:spTgt spid="2457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4579">
                                            <p:txEl>
                                              <p:pRg st="3" end="3"/>
                                            </p:txEl>
                                          </p:spTgt>
                                        </p:tgtEl>
                                        <p:attrNameLst>
                                          <p:attrName>style.visibility</p:attrName>
                                        </p:attrNameLst>
                                      </p:cBhvr>
                                      <p:to>
                                        <p:strVal val="visible"/>
                                      </p:to>
                                    </p:set>
                                    <p:animEffect transition="in" filter="fade">
                                      <p:cBhvr>
                                        <p:cTn id="22" dur="500"/>
                                        <p:tgtEl>
                                          <p:spTgt spid="2457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4579">
                                            <p:txEl>
                                              <p:pRg st="4" end="4"/>
                                            </p:txEl>
                                          </p:spTgt>
                                        </p:tgtEl>
                                        <p:attrNameLst>
                                          <p:attrName>style.visibility</p:attrName>
                                        </p:attrNameLst>
                                      </p:cBhvr>
                                      <p:to>
                                        <p:strVal val="visible"/>
                                      </p:to>
                                    </p:set>
                                    <p:animEffect transition="in" filter="fade">
                                      <p:cBhvr>
                                        <p:cTn id="27" dur="500"/>
                                        <p:tgtEl>
                                          <p:spTgt spid="2457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bldLvl="2" autoUpdateAnimBg="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Freeform 67"/>
          <p:cNvSpPr>
            <a:spLocks/>
          </p:cNvSpPr>
          <p:nvPr/>
        </p:nvSpPr>
        <p:spPr bwMode="auto">
          <a:xfrm>
            <a:off x="5900738" y="2709863"/>
            <a:ext cx="2286000" cy="2667000"/>
          </a:xfrm>
          <a:custGeom>
            <a:avLst/>
            <a:gdLst>
              <a:gd name="T0" fmla="*/ 0 w 2286000"/>
              <a:gd name="T1" fmla="*/ 2667000 h 2667000"/>
              <a:gd name="T2" fmla="*/ 838200 w 2286000"/>
              <a:gd name="T3" fmla="*/ 2198914 h 2667000"/>
              <a:gd name="T4" fmla="*/ 1219200 w 2286000"/>
              <a:gd name="T5" fmla="*/ 1665514 h 2667000"/>
              <a:gd name="T6" fmla="*/ 1524000 w 2286000"/>
              <a:gd name="T7" fmla="*/ 1132114 h 2667000"/>
              <a:gd name="T8" fmla="*/ 1905000 w 2286000"/>
              <a:gd name="T9" fmla="*/ 533400 h 2667000"/>
              <a:gd name="T10" fmla="*/ 2286000 w 2286000"/>
              <a:gd name="T11" fmla="*/ 0 h 2667000"/>
              <a:gd name="T12" fmla="*/ 0 60000 65536"/>
              <a:gd name="T13" fmla="*/ 0 60000 65536"/>
              <a:gd name="T14" fmla="*/ 0 60000 65536"/>
              <a:gd name="T15" fmla="*/ 0 60000 65536"/>
              <a:gd name="T16" fmla="*/ 0 60000 65536"/>
              <a:gd name="T17" fmla="*/ 0 60000 65536"/>
              <a:gd name="T18" fmla="*/ 0 w 2286000"/>
              <a:gd name="T19" fmla="*/ 0 h 2667000"/>
              <a:gd name="T20" fmla="*/ 2286000 w 2286000"/>
              <a:gd name="T21" fmla="*/ 2667000 h 2667000"/>
            </a:gdLst>
            <a:ahLst/>
            <a:cxnLst>
              <a:cxn ang="T12">
                <a:pos x="T0" y="T1"/>
              </a:cxn>
              <a:cxn ang="T13">
                <a:pos x="T2" y="T3"/>
              </a:cxn>
              <a:cxn ang="T14">
                <a:pos x="T4" y="T5"/>
              </a:cxn>
              <a:cxn ang="T15">
                <a:pos x="T6" y="T7"/>
              </a:cxn>
              <a:cxn ang="T16">
                <a:pos x="T8" y="T9"/>
              </a:cxn>
              <a:cxn ang="T17">
                <a:pos x="T10" y="T11"/>
              </a:cxn>
            </a:cxnLst>
            <a:rect l="T18" t="T19" r="T20" b="T21"/>
            <a:pathLst>
              <a:path w="2286000" h="2667000">
                <a:moveTo>
                  <a:pt x="0" y="2667000"/>
                </a:moveTo>
                <a:lnTo>
                  <a:pt x="838200" y="2198914"/>
                </a:lnTo>
                <a:lnTo>
                  <a:pt x="1219200" y="1665514"/>
                </a:lnTo>
                <a:lnTo>
                  <a:pt x="1524000" y="1132114"/>
                </a:lnTo>
                <a:lnTo>
                  <a:pt x="1905000" y="533400"/>
                </a:lnTo>
                <a:lnTo>
                  <a:pt x="2286000" y="0"/>
                </a:lnTo>
              </a:path>
            </a:pathLst>
          </a:custGeom>
          <a:noFill/>
          <a:ln w="25400" algn="ctr">
            <a:solidFill>
              <a:srgbClr val="7030A0"/>
            </a:solidFill>
            <a:round/>
            <a:headEnd/>
            <a:tailEnd/>
          </a:ln>
        </p:spPr>
        <p:txBody>
          <a:bodyPr wrap="none"/>
          <a:lstStyle/>
          <a:p>
            <a:endParaRPr lang="en-US"/>
          </a:p>
        </p:txBody>
      </p:sp>
      <p:sp>
        <p:nvSpPr>
          <p:cNvPr id="68612" name="Freeform 73"/>
          <p:cNvSpPr>
            <a:spLocks/>
          </p:cNvSpPr>
          <p:nvPr/>
        </p:nvSpPr>
        <p:spPr bwMode="auto">
          <a:xfrm>
            <a:off x="5430838" y="2743200"/>
            <a:ext cx="1731962" cy="2632075"/>
          </a:xfrm>
          <a:custGeom>
            <a:avLst/>
            <a:gdLst>
              <a:gd name="T0" fmla="*/ 0 w 2840182"/>
              <a:gd name="T1" fmla="*/ 2193878 h 2646219"/>
              <a:gd name="T2" fmla="*/ 1 w 2840182"/>
              <a:gd name="T3" fmla="*/ 1814839 h 2646219"/>
              <a:gd name="T4" fmla="*/ 1 w 2840182"/>
              <a:gd name="T5" fmla="*/ 1366872 h 2646219"/>
              <a:gd name="T6" fmla="*/ 1 w 2840182"/>
              <a:gd name="T7" fmla="*/ 930395 h 2646219"/>
              <a:gd name="T8" fmla="*/ 1 w 2840182"/>
              <a:gd name="T9" fmla="*/ 424996 h 2646219"/>
              <a:gd name="T10" fmla="*/ 1 w 2840182"/>
              <a:gd name="T11" fmla="*/ 0 h 2646219"/>
              <a:gd name="T12" fmla="*/ 0 60000 65536"/>
              <a:gd name="T13" fmla="*/ 0 60000 65536"/>
              <a:gd name="T14" fmla="*/ 0 60000 65536"/>
              <a:gd name="T15" fmla="*/ 0 60000 65536"/>
              <a:gd name="T16" fmla="*/ 0 60000 65536"/>
              <a:gd name="T17" fmla="*/ 0 60000 65536"/>
              <a:gd name="T18" fmla="*/ 0 w 2840182"/>
              <a:gd name="T19" fmla="*/ 0 h 2646219"/>
              <a:gd name="T20" fmla="*/ 2840182 w 2840182"/>
              <a:gd name="T21" fmla="*/ 2646219 h 2646219"/>
            </a:gdLst>
            <a:ahLst/>
            <a:cxnLst>
              <a:cxn ang="T12">
                <a:pos x="T0" y="T1"/>
              </a:cxn>
              <a:cxn ang="T13">
                <a:pos x="T2" y="T3"/>
              </a:cxn>
              <a:cxn ang="T14">
                <a:pos x="T4" y="T5"/>
              </a:cxn>
              <a:cxn ang="T15">
                <a:pos x="T6" y="T7"/>
              </a:cxn>
              <a:cxn ang="T16">
                <a:pos x="T8" y="T9"/>
              </a:cxn>
              <a:cxn ang="T17">
                <a:pos x="T10" y="T11"/>
              </a:cxn>
            </a:cxnLst>
            <a:rect l="T18" t="T19" r="T20" b="T21"/>
            <a:pathLst>
              <a:path w="2840182" h="2646219">
                <a:moveTo>
                  <a:pt x="0" y="2646219"/>
                </a:moveTo>
                <a:lnTo>
                  <a:pt x="692727" y="2189019"/>
                </a:lnTo>
                <a:lnTo>
                  <a:pt x="1385454" y="1648691"/>
                </a:lnTo>
                <a:lnTo>
                  <a:pt x="1842654" y="1122219"/>
                </a:lnTo>
                <a:lnTo>
                  <a:pt x="2382982" y="512619"/>
                </a:lnTo>
                <a:lnTo>
                  <a:pt x="2840182" y="0"/>
                </a:lnTo>
              </a:path>
            </a:pathLst>
          </a:custGeom>
          <a:noFill/>
          <a:ln w="25400" algn="ctr">
            <a:solidFill>
              <a:srgbClr val="EE9012"/>
            </a:solidFill>
            <a:round/>
            <a:headEnd/>
            <a:tailEnd/>
          </a:ln>
        </p:spPr>
        <p:txBody>
          <a:bodyPr wrap="none"/>
          <a:lstStyle/>
          <a:p>
            <a:endParaRPr lang="en-US"/>
          </a:p>
        </p:txBody>
      </p:sp>
      <p:sp>
        <p:nvSpPr>
          <p:cNvPr id="68613" name="Freeform 72"/>
          <p:cNvSpPr>
            <a:spLocks/>
          </p:cNvSpPr>
          <p:nvPr/>
        </p:nvSpPr>
        <p:spPr bwMode="auto">
          <a:xfrm>
            <a:off x="5445125" y="2716213"/>
            <a:ext cx="1946275" cy="2617787"/>
          </a:xfrm>
          <a:custGeom>
            <a:avLst/>
            <a:gdLst>
              <a:gd name="T0" fmla="*/ 0 w 3269673"/>
              <a:gd name="T1" fmla="*/ 0 h 2646218"/>
              <a:gd name="T2" fmla="*/ 1 w 3269673"/>
              <a:gd name="T3" fmla="*/ 360825 h 2646218"/>
              <a:gd name="T4" fmla="*/ 1 w 3269673"/>
              <a:gd name="T5" fmla="*/ 731148 h 2646218"/>
              <a:gd name="T6" fmla="*/ 1 w 3269673"/>
              <a:gd name="T7" fmla="*/ 1139454 h 2646218"/>
              <a:gd name="T8" fmla="*/ 1 w 3269673"/>
              <a:gd name="T9" fmla="*/ 1500281 h 2646218"/>
              <a:gd name="T10" fmla="*/ 1 w 3269673"/>
              <a:gd name="T11" fmla="*/ 1813623 h 2646218"/>
              <a:gd name="T12" fmla="*/ 1 w 3269673"/>
              <a:gd name="T13" fmla="*/ 1813623 h 2646218"/>
              <a:gd name="T14" fmla="*/ 1 w 3269673"/>
              <a:gd name="T15" fmla="*/ 1813623 h 2646218"/>
              <a:gd name="T16" fmla="*/ 0 60000 65536"/>
              <a:gd name="T17" fmla="*/ 0 60000 65536"/>
              <a:gd name="T18" fmla="*/ 0 60000 65536"/>
              <a:gd name="T19" fmla="*/ 0 60000 65536"/>
              <a:gd name="T20" fmla="*/ 0 60000 65536"/>
              <a:gd name="T21" fmla="*/ 0 60000 65536"/>
              <a:gd name="T22" fmla="*/ 0 60000 65536"/>
              <a:gd name="T23" fmla="*/ 0 60000 65536"/>
              <a:gd name="T24" fmla="*/ 0 w 3269673"/>
              <a:gd name="T25" fmla="*/ 0 h 2646218"/>
              <a:gd name="T26" fmla="*/ 3269673 w 3269673"/>
              <a:gd name="T27" fmla="*/ 2646218 h 264621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269673" h="2646218">
                <a:moveTo>
                  <a:pt x="0" y="0"/>
                </a:moveTo>
                <a:lnTo>
                  <a:pt x="401782" y="526473"/>
                </a:lnTo>
                <a:lnTo>
                  <a:pt x="831273" y="1066800"/>
                </a:lnTo>
                <a:lnTo>
                  <a:pt x="1371600" y="1662545"/>
                </a:lnTo>
                <a:lnTo>
                  <a:pt x="2133600" y="2189018"/>
                </a:lnTo>
                <a:lnTo>
                  <a:pt x="3269673" y="2646218"/>
                </a:lnTo>
              </a:path>
            </a:pathLst>
          </a:custGeom>
          <a:noFill/>
          <a:ln w="25400" algn="ctr">
            <a:solidFill>
              <a:srgbClr val="00B050"/>
            </a:solidFill>
            <a:round/>
            <a:headEnd/>
            <a:tailEnd/>
          </a:ln>
        </p:spPr>
        <p:txBody>
          <a:bodyPr wrap="none"/>
          <a:lstStyle/>
          <a:p>
            <a:endParaRPr lang="en-US"/>
          </a:p>
        </p:txBody>
      </p:sp>
      <p:sp>
        <p:nvSpPr>
          <p:cNvPr id="68614" name="Rectangle 2"/>
          <p:cNvSpPr>
            <a:spLocks noGrp="1" noChangeArrowheads="1"/>
          </p:cNvSpPr>
          <p:nvPr>
            <p:ph type="title"/>
          </p:nvPr>
        </p:nvSpPr>
        <p:spPr>
          <a:xfrm>
            <a:off x="1447800" y="914400"/>
            <a:ext cx="7543800" cy="1143000"/>
          </a:xfrm>
        </p:spPr>
        <p:txBody>
          <a:bodyPr/>
          <a:lstStyle/>
          <a:p>
            <a:pPr algn="l" eaLnBrk="1" hangingPunct="1">
              <a:buFontTx/>
              <a:buChar char="•"/>
            </a:pPr>
            <a:r>
              <a:rPr lang="en-US" sz="1800" smtClean="0">
                <a:solidFill>
                  <a:schemeClr val="tx1"/>
                </a:solidFill>
                <a:latin typeface="Arial" pitchFamily="34" charset="0"/>
                <a:cs typeface="Arial" pitchFamily="34" charset="0"/>
              </a:rPr>
              <a:t>Plot the schedule below, which represents market supply and demand and the effects of a change in supply.</a:t>
            </a:r>
          </a:p>
        </p:txBody>
      </p:sp>
      <p:graphicFrame>
        <p:nvGraphicFramePr>
          <p:cNvPr id="79947" name="Group 75"/>
          <p:cNvGraphicFramePr>
            <a:graphicFrameLocks noGrp="1"/>
          </p:cNvGraphicFramePr>
          <p:nvPr/>
        </p:nvGraphicFramePr>
        <p:xfrm>
          <a:off x="228600" y="2128838"/>
          <a:ext cx="1747280" cy="3047999"/>
        </p:xfrm>
        <a:graphic>
          <a:graphicData uri="http://schemas.openxmlformats.org/drawingml/2006/table">
            <a:tbl>
              <a:tblPr/>
              <a:tblGrid>
                <a:gridCol w="873640">
                  <a:extLst>
                    <a:ext uri="{9D8B030D-6E8A-4147-A177-3AD203B41FA5}">
                      <a16:colId xmlns:a16="http://schemas.microsoft.com/office/drawing/2014/main" val="20000"/>
                    </a:ext>
                  </a:extLst>
                </a:gridCol>
                <a:gridCol w="873640">
                  <a:extLst>
                    <a:ext uri="{9D8B030D-6E8A-4147-A177-3AD203B41FA5}">
                      <a16:colId xmlns:a16="http://schemas.microsoft.com/office/drawing/2014/main" val="20001"/>
                    </a:ext>
                  </a:extLst>
                </a:gridCol>
              </a:tblGrid>
              <a:tr h="527813">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0" i="0" u="none" strike="noStrike" cap="none" normalizeH="0" baseline="0" dirty="0" smtClean="0">
                          <a:ln>
                            <a:noFill/>
                          </a:ln>
                          <a:solidFill>
                            <a:srgbClr val="000000"/>
                          </a:solidFill>
                          <a:effectLst/>
                          <a:latin typeface="Calibri" pitchFamily="34" charset="0"/>
                        </a:rPr>
                        <a:t>Price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0" i="0" u="none" strike="noStrike" cap="none" normalizeH="0" baseline="0" dirty="0" smtClean="0">
                          <a:ln>
                            <a:noFill/>
                          </a:ln>
                          <a:solidFill>
                            <a:srgbClr val="000000"/>
                          </a:solidFill>
                          <a:effectLst/>
                          <a:latin typeface="Calibri" pitchFamily="34" charset="0"/>
                        </a:rPr>
                        <a:t>QD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420031">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0" i="0" u="none" strike="noStrike" cap="none" normalizeH="0" baseline="0" dirty="0" smtClean="0">
                          <a:ln>
                            <a:noFill/>
                          </a:ln>
                          <a:solidFill>
                            <a:srgbClr val="000000"/>
                          </a:solidFill>
                          <a:effectLst/>
                          <a:latin typeface="Calibri" pitchFamily="34" charset="0"/>
                        </a:rPr>
                        <a:t>$50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0" i="0" u="none" strike="noStrike" cap="none" normalizeH="0" baseline="0" dirty="0" smtClean="0">
                          <a:ln>
                            <a:noFill/>
                          </a:ln>
                          <a:solidFill>
                            <a:srgbClr val="000000"/>
                          </a:solidFill>
                          <a:effectLst/>
                          <a:latin typeface="Calibri" pitchFamily="34" charset="0"/>
                        </a:rPr>
                        <a:t>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420031">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0" i="0" u="none" strike="noStrike" cap="none" normalizeH="0" baseline="0" dirty="0" smtClean="0">
                          <a:ln>
                            <a:noFill/>
                          </a:ln>
                          <a:solidFill>
                            <a:srgbClr val="000000"/>
                          </a:solidFill>
                          <a:effectLst/>
                          <a:latin typeface="Calibri" pitchFamily="34" charset="0"/>
                        </a:rPr>
                        <a:t>40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0" i="0" u="none" strike="noStrike" cap="none" normalizeH="0" baseline="0" dirty="0" smtClean="0">
                          <a:ln>
                            <a:noFill/>
                          </a:ln>
                          <a:solidFill>
                            <a:srgbClr val="000000"/>
                          </a:solidFill>
                          <a:effectLst/>
                          <a:latin typeface="Calibri" pitchFamily="34" charset="0"/>
                        </a:rPr>
                        <a:t>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420031">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0" i="0" u="none" strike="noStrike" cap="none" normalizeH="0" baseline="0" dirty="0" smtClean="0">
                          <a:ln>
                            <a:noFill/>
                          </a:ln>
                          <a:solidFill>
                            <a:srgbClr val="000000"/>
                          </a:solidFill>
                          <a:effectLst/>
                          <a:latin typeface="Calibri" pitchFamily="34" charset="0"/>
                        </a:rPr>
                        <a:t>30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0" i="0" u="none" strike="noStrike" cap="none" normalizeH="0" baseline="0" dirty="0" smtClean="0">
                          <a:ln>
                            <a:noFill/>
                          </a:ln>
                          <a:solidFill>
                            <a:srgbClr val="000000"/>
                          </a:solidFill>
                          <a:effectLst/>
                          <a:latin typeface="Calibri" pitchFamily="34" charset="0"/>
                        </a:rPr>
                        <a:t>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420031">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0" i="0" u="none" strike="noStrike" cap="none" normalizeH="0" baseline="0" dirty="0" smtClean="0">
                          <a:ln>
                            <a:noFill/>
                          </a:ln>
                          <a:solidFill>
                            <a:srgbClr val="000000"/>
                          </a:solidFill>
                          <a:effectLst/>
                          <a:latin typeface="Calibri" pitchFamily="34" charset="0"/>
                        </a:rPr>
                        <a:t>20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0" i="0" u="none" strike="noStrike" cap="none" normalizeH="0" baseline="0" dirty="0" smtClean="0">
                          <a:ln>
                            <a:noFill/>
                          </a:ln>
                          <a:solidFill>
                            <a:srgbClr val="000000"/>
                          </a:solidFill>
                          <a:effectLst/>
                          <a:latin typeface="Calibri" pitchFamily="34" charset="0"/>
                        </a:rPr>
                        <a:t>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420031">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0" i="0" u="none" strike="noStrike" cap="none" normalizeH="0" baseline="0" dirty="0" smtClean="0">
                          <a:ln>
                            <a:noFill/>
                          </a:ln>
                          <a:solidFill>
                            <a:srgbClr val="000000"/>
                          </a:solidFill>
                          <a:effectLst/>
                          <a:latin typeface="Calibri" pitchFamily="34" charset="0"/>
                        </a:rPr>
                        <a:t>10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0" i="0" u="none" strike="noStrike" cap="none" normalizeH="0" baseline="0" dirty="0" smtClean="0">
                          <a:ln>
                            <a:noFill/>
                          </a:ln>
                          <a:solidFill>
                            <a:srgbClr val="000000"/>
                          </a:solidFill>
                          <a:effectLst/>
                          <a:latin typeface="Calibri" pitchFamily="34" charset="0"/>
                        </a:rPr>
                        <a:t>10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r h="420031">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0" i="0" u="none" strike="noStrike" cap="none" normalizeH="0" baseline="0" dirty="0" smtClean="0">
                          <a:ln>
                            <a:noFill/>
                          </a:ln>
                          <a:solidFill>
                            <a:srgbClr val="000000"/>
                          </a:solidFill>
                          <a:effectLst/>
                          <a:latin typeface="Calibri" pitchFamily="34" charset="0"/>
                        </a:rPr>
                        <a:t>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0" i="0" u="none" strike="noStrike" cap="none" normalizeH="0" baseline="0" dirty="0" smtClean="0">
                          <a:ln>
                            <a:noFill/>
                          </a:ln>
                          <a:solidFill>
                            <a:srgbClr val="000000"/>
                          </a:solidFill>
                          <a:effectLst/>
                          <a:latin typeface="Calibri" pitchFamily="34" charset="0"/>
                        </a:rPr>
                        <a:t>15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6"/>
                  </a:ext>
                </a:extLst>
              </a:tr>
            </a:tbl>
          </a:graphicData>
        </a:graphic>
      </p:graphicFrame>
      <p:graphicFrame>
        <p:nvGraphicFramePr>
          <p:cNvPr id="79953" name="Group 81"/>
          <p:cNvGraphicFramePr>
            <a:graphicFrameLocks noGrp="1"/>
          </p:cNvGraphicFramePr>
          <p:nvPr/>
        </p:nvGraphicFramePr>
        <p:xfrm>
          <a:off x="1981200" y="2133601"/>
          <a:ext cx="1035424" cy="3047999"/>
        </p:xfrm>
        <a:graphic>
          <a:graphicData uri="http://schemas.openxmlformats.org/drawingml/2006/table">
            <a:tbl>
              <a:tblPr/>
              <a:tblGrid>
                <a:gridCol w="1035424">
                  <a:extLst>
                    <a:ext uri="{9D8B030D-6E8A-4147-A177-3AD203B41FA5}">
                      <a16:colId xmlns:a16="http://schemas.microsoft.com/office/drawing/2014/main" val="20000"/>
                    </a:ext>
                  </a:extLst>
                </a:gridCol>
              </a:tblGrid>
              <a:tr h="527813">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dirty="0" smtClean="0">
                          <a:ln>
                            <a:noFill/>
                          </a:ln>
                          <a:solidFill>
                            <a:srgbClr val="000000"/>
                          </a:solidFill>
                          <a:effectLst/>
                          <a:latin typeface="Calibri" pitchFamily="34" charset="0"/>
                        </a:rPr>
                        <a:t>QS</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20031">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0" i="0" u="none" strike="noStrike" cap="none" normalizeH="0" baseline="0" dirty="0" smtClean="0">
                          <a:ln>
                            <a:noFill/>
                          </a:ln>
                          <a:solidFill>
                            <a:srgbClr val="000000"/>
                          </a:solidFill>
                          <a:effectLst/>
                          <a:latin typeface="Calibri" pitchFamily="34" charset="0"/>
                        </a:rPr>
                        <a:t>13</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20031">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0" i="0" u="none" strike="noStrike" cap="none" normalizeH="0" baseline="0" dirty="0" smtClean="0">
                          <a:ln>
                            <a:noFill/>
                          </a:ln>
                          <a:solidFill>
                            <a:srgbClr val="000000"/>
                          </a:solidFill>
                          <a:effectLst/>
                          <a:latin typeface="Calibri" pitchFamily="34" charset="0"/>
                        </a:rPr>
                        <a:t>11</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20031">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0" i="0" u="none" strike="noStrike" cap="none" normalizeH="0" baseline="0" dirty="0" smtClean="0">
                          <a:ln>
                            <a:noFill/>
                          </a:ln>
                          <a:solidFill>
                            <a:srgbClr val="000000"/>
                          </a:solidFill>
                          <a:effectLst/>
                          <a:latin typeface="Calibri" pitchFamily="34" charset="0"/>
                        </a:rPr>
                        <a:t>9</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20031">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0" i="0" u="none" strike="noStrike" cap="none" normalizeH="0" baseline="0" dirty="0" smtClean="0">
                          <a:ln>
                            <a:noFill/>
                          </a:ln>
                          <a:solidFill>
                            <a:srgbClr val="000000"/>
                          </a:solidFill>
                          <a:effectLst/>
                          <a:latin typeface="Calibri" pitchFamily="34" charset="0"/>
                        </a:rPr>
                        <a:t>6</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20031">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0" i="0" u="none" strike="noStrike" cap="none" normalizeH="0" baseline="0" dirty="0" smtClean="0">
                          <a:ln>
                            <a:noFill/>
                          </a:ln>
                          <a:solidFill>
                            <a:srgbClr val="000000"/>
                          </a:solidFill>
                          <a:effectLst/>
                          <a:latin typeface="Calibri" pitchFamily="34" charset="0"/>
                        </a:rPr>
                        <a:t>3</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20031">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0" i="0" u="none" strike="noStrike" cap="none" normalizeH="0" baseline="0" dirty="0" smtClean="0">
                          <a:ln>
                            <a:noFill/>
                          </a:ln>
                          <a:solidFill>
                            <a:srgbClr val="000000"/>
                          </a:solidFill>
                          <a:effectLst/>
                          <a:latin typeface="Calibri" pitchFamily="34" charset="0"/>
                        </a:rPr>
                        <a:t>0</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
        <p:nvSpPr>
          <p:cNvPr id="5" name="Rectangle 2"/>
          <p:cNvSpPr txBox="1">
            <a:spLocks noChangeArrowheads="1"/>
          </p:cNvSpPr>
          <p:nvPr/>
        </p:nvSpPr>
        <p:spPr bwMode="auto">
          <a:xfrm>
            <a:off x="927100" y="304800"/>
            <a:ext cx="7759700" cy="1143000"/>
          </a:xfrm>
          <a:prstGeom prst="rect">
            <a:avLst/>
          </a:prstGeom>
          <a:noFill/>
          <a:ln w="9525">
            <a:noFill/>
            <a:miter lim="800000"/>
            <a:headEnd/>
            <a:tailEnd/>
          </a:ln>
        </p:spPr>
        <p:txBody>
          <a:bodyPr anchor="ctr"/>
          <a:lstStyle/>
          <a:p>
            <a:pPr algn="ctr">
              <a:lnSpc>
                <a:spcPct val="85000"/>
              </a:lnSpc>
              <a:defRPr/>
            </a:pPr>
            <a:r>
              <a:rPr lang="en-US" sz="2400" kern="0" dirty="0">
                <a:solidFill>
                  <a:schemeClr val="folHlink"/>
                </a:solidFill>
                <a:latin typeface="Arial" charset="0"/>
                <a:ea typeface="+mj-ea"/>
                <a:cs typeface="Arial" charset="0"/>
              </a:rPr>
              <a:t>Application – The Effects of a Change in Supply</a:t>
            </a:r>
            <a:endParaRPr lang="en-US" sz="2400" kern="0" dirty="0">
              <a:solidFill>
                <a:srgbClr val="003366"/>
              </a:solidFill>
              <a:latin typeface="Arial" charset="0"/>
              <a:ea typeface="+mj-ea"/>
              <a:cs typeface="Arial" charset="0"/>
            </a:endParaRPr>
          </a:p>
        </p:txBody>
      </p:sp>
      <p:grpSp>
        <p:nvGrpSpPr>
          <p:cNvPr id="68660" name="Group 50"/>
          <p:cNvGrpSpPr>
            <a:grpSpLocks/>
          </p:cNvGrpSpPr>
          <p:nvPr/>
        </p:nvGrpSpPr>
        <p:grpSpPr bwMode="auto">
          <a:xfrm>
            <a:off x="4770438" y="2062111"/>
            <a:ext cx="4379912" cy="4278362"/>
            <a:chOff x="2458" y="1224"/>
            <a:chExt cx="3120" cy="2889"/>
          </a:xfrm>
        </p:grpSpPr>
        <p:sp>
          <p:nvSpPr>
            <p:cNvPr id="68730" name="Rectangle 51"/>
            <p:cNvSpPr>
              <a:spLocks noChangeArrowheads="1"/>
            </p:cNvSpPr>
            <p:nvPr/>
          </p:nvSpPr>
          <p:spPr bwMode="auto">
            <a:xfrm>
              <a:off x="3055" y="1271"/>
              <a:ext cx="336" cy="156"/>
            </a:xfrm>
            <a:prstGeom prst="rect">
              <a:avLst/>
            </a:prstGeom>
            <a:noFill/>
            <a:ln w="9525">
              <a:noFill/>
              <a:miter lim="800000"/>
              <a:headEnd/>
              <a:tailEnd/>
            </a:ln>
          </p:spPr>
          <p:txBody>
            <a:bodyPr wrap="none" lIns="0" tIns="0" rIns="0" bIns="0">
              <a:spAutoFit/>
            </a:bodyPr>
            <a:lstStyle/>
            <a:p>
              <a:pPr defTabSz="514350" eaLnBrk="0" hangingPunct="0"/>
              <a:r>
                <a:rPr lang="en-AU" sz="1500" b="1" dirty="0">
                  <a:solidFill>
                    <a:srgbClr val="000000"/>
                  </a:solidFill>
                  <a:latin typeface="Arial" pitchFamily="34" charset="0"/>
                </a:rPr>
                <a:t>Price</a:t>
              </a:r>
            </a:p>
          </p:txBody>
        </p:sp>
        <p:sp>
          <p:nvSpPr>
            <p:cNvPr id="68731" name="Rectangle 53"/>
            <p:cNvSpPr>
              <a:spLocks noChangeArrowheads="1"/>
            </p:cNvSpPr>
            <p:nvPr/>
          </p:nvSpPr>
          <p:spPr bwMode="auto">
            <a:xfrm>
              <a:off x="3115" y="1485"/>
              <a:ext cx="0" cy="144"/>
            </a:xfrm>
            <a:prstGeom prst="rect">
              <a:avLst/>
            </a:prstGeom>
            <a:noFill/>
            <a:ln w="9525">
              <a:noFill/>
              <a:miter lim="800000"/>
              <a:headEnd/>
              <a:tailEnd/>
            </a:ln>
          </p:spPr>
          <p:txBody>
            <a:bodyPr wrap="none" lIns="0" tIns="0" rIns="0" bIns="0">
              <a:spAutoFit/>
            </a:bodyPr>
            <a:lstStyle/>
            <a:p>
              <a:pPr defTabSz="514350" eaLnBrk="0" hangingPunct="0"/>
              <a:endParaRPr lang="en-AU" sz="1500" b="1">
                <a:solidFill>
                  <a:srgbClr val="000000"/>
                </a:solidFill>
                <a:latin typeface="Arial" pitchFamily="34" charset="0"/>
              </a:endParaRPr>
            </a:p>
          </p:txBody>
        </p:sp>
        <p:sp>
          <p:nvSpPr>
            <p:cNvPr id="68732" name="Rectangle 54"/>
            <p:cNvSpPr>
              <a:spLocks noChangeArrowheads="1"/>
            </p:cNvSpPr>
            <p:nvPr/>
          </p:nvSpPr>
          <p:spPr bwMode="auto">
            <a:xfrm>
              <a:off x="2458" y="2711"/>
              <a:ext cx="344" cy="156"/>
            </a:xfrm>
            <a:prstGeom prst="rect">
              <a:avLst/>
            </a:prstGeom>
            <a:noFill/>
            <a:ln w="9525">
              <a:noFill/>
              <a:miter lim="800000"/>
              <a:headEnd/>
              <a:tailEnd/>
            </a:ln>
          </p:spPr>
          <p:txBody>
            <a:bodyPr wrap="none" lIns="0" tIns="0" rIns="0" bIns="0">
              <a:spAutoFit/>
            </a:bodyPr>
            <a:lstStyle/>
            <a:p>
              <a:pPr defTabSz="514350" eaLnBrk="0" hangingPunct="0"/>
              <a:r>
                <a:rPr lang="en-AU" sz="1500" b="1">
                  <a:solidFill>
                    <a:srgbClr val="000000"/>
                  </a:solidFill>
                  <a:latin typeface="Arial" pitchFamily="34" charset="0"/>
                </a:rPr>
                <a:t>20.00</a:t>
              </a:r>
            </a:p>
          </p:txBody>
        </p:sp>
        <p:sp>
          <p:nvSpPr>
            <p:cNvPr id="68733" name="Rectangle 55"/>
            <p:cNvSpPr>
              <a:spLocks noChangeArrowheads="1"/>
            </p:cNvSpPr>
            <p:nvPr/>
          </p:nvSpPr>
          <p:spPr bwMode="auto">
            <a:xfrm>
              <a:off x="2458" y="2351"/>
              <a:ext cx="344" cy="156"/>
            </a:xfrm>
            <a:prstGeom prst="rect">
              <a:avLst/>
            </a:prstGeom>
            <a:noFill/>
            <a:ln w="9525">
              <a:noFill/>
              <a:miter lim="800000"/>
              <a:headEnd/>
              <a:tailEnd/>
            </a:ln>
          </p:spPr>
          <p:txBody>
            <a:bodyPr wrap="none" lIns="0" tIns="0" rIns="0" bIns="0">
              <a:spAutoFit/>
            </a:bodyPr>
            <a:lstStyle/>
            <a:p>
              <a:pPr defTabSz="514350" eaLnBrk="0" hangingPunct="0"/>
              <a:r>
                <a:rPr lang="en-AU" sz="1500" b="1">
                  <a:solidFill>
                    <a:srgbClr val="000000"/>
                  </a:solidFill>
                  <a:latin typeface="Arial" pitchFamily="34" charset="0"/>
                </a:rPr>
                <a:t>30.00</a:t>
              </a:r>
            </a:p>
          </p:txBody>
        </p:sp>
        <p:sp>
          <p:nvSpPr>
            <p:cNvPr id="68734" name="Rectangle 56"/>
            <p:cNvSpPr>
              <a:spLocks noChangeArrowheads="1"/>
            </p:cNvSpPr>
            <p:nvPr/>
          </p:nvSpPr>
          <p:spPr bwMode="auto">
            <a:xfrm>
              <a:off x="2458" y="1941"/>
              <a:ext cx="344" cy="156"/>
            </a:xfrm>
            <a:prstGeom prst="rect">
              <a:avLst/>
            </a:prstGeom>
            <a:noFill/>
            <a:ln w="9525">
              <a:noFill/>
              <a:miter lim="800000"/>
              <a:headEnd/>
              <a:tailEnd/>
            </a:ln>
          </p:spPr>
          <p:txBody>
            <a:bodyPr wrap="none" lIns="0" tIns="0" rIns="0" bIns="0">
              <a:spAutoFit/>
            </a:bodyPr>
            <a:lstStyle/>
            <a:p>
              <a:pPr defTabSz="514350" eaLnBrk="0" hangingPunct="0"/>
              <a:r>
                <a:rPr lang="en-AU" sz="1500" b="1">
                  <a:solidFill>
                    <a:srgbClr val="000000"/>
                  </a:solidFill>
                  <a:latin typeface="Arial" pitchFamily="34" charset="0"/>
                </a:rPr>
                <a:t>40.00</a:t>
              </a:r>
            </a:p>
          </p:txBody>
        </p:sp>
        <p:sp>
          <p:nvSpPr>
            <p:cNvPr id="68735" name="Rectangle 58"/>
            <p:cNvSpPr>
              <a:spLocks noChangeArrowheads="1"/>
            </p:cNvSpPr>
            <p:nvPr/>
          </p:nvSpPr>
          <p:spPr bwMode="auto">
            <a:xfrm>
              <a:off x="2458" y="3022"/>
              <a:ext cx="344" cy="156"/>
            </a:xfrm>
            <a:prstGeom prst="rect">
              <a:avLst/>
            </a:prstGeom>
            <a:noFill/>
            <a:ln w="9525">
              <a:noFill/>
              <a:miter lim="800000"/>
              <a:headEnd/>
              <a:tailEnd/>
            </a:ln>
          </p:spPr>
          <p:txBody>
            <a:bodyPr wrap="none" lIns="0" tIns="0" rIns="0" bIns="0">
              <a:spAutoFit/>
            </a:bodyPr>
            <a:lstStyle/>
            <a:p>
              <a:pPr defTabSz="514350" eaLnBrk="0" hangingPunct="0"/>
              <a:r>
                <a:rPr lang="en-AU" sz="1500" b="1">
                  <a:solidFill>
                    <a:srgbClr val="000000"/>
                  </a:solidFill>
                  <a:latin typeface="Arial" pitchFamily="34" charset="0"/>
                </a:rPr>
                <a:t>10.00</a:t>
              </a:r>
            </a:p>
          </p:txBody>
        </p:sp>
        <p:sp>
          <p:nvSpPr>
            <p:cNvPr id="68736" name="Rectangle 59"/>
            <p:cNvSpPr>
              <a:spLocks noChangeArrowheads="1"/>
            </p:cNvSpPr>
            <p:nvPr/>
          </p:nvSpPr>
          <p:spPr bwMode="auto">
            <a:xfrm>
              <a:off x="2458" y="3362"/>
              <a:ext cx="267" cy="156"/>
            </a:xfrm>
            <a:prstGeom prst="rect">
              <a:avLst/>
            </a:prstGeom>
            <a:noFill/>
            <a:ln w="9525">
              <a:noFill/>
              <a:miter lim="800000"/>
              <a:headEnd/>
              <a:tailEnd/>
            </a:ln>
          </p:spPr>
          <p:txBody>
            <a:bodyPr wrap="none" lIns="0" tIns="0" rIns="0" bIns="0">
              <a:spAutoFit/>
            </a:bodyPr>
            <a:lstStyle/>
            <a:p>
              <a:pPr defTabSz="514350" eaLnBrk="0" hangingPunct="0"/>
              <a:r>
                <a:rPr lang="en-AU" sz="1500" b="1">
                  <a:solidFill>
                    <a:srgbClr val="000000"/>
                  </a:solidFill>
                  <a:latin typeface="Arial" pitchFamily="34" charset="0"/>
                </a:rPr>
                <a:t>5.00</a:t>
              </a:r>
            </a:p>
          </p:txBody>
        </p:sp>
        <p:sp>
          <p:nvSpPr>
            <p:cNvPr id="68737" name="Rectangle 60"/>
            <p:cNvSpPr>
              <a:spLocks noChangeArrowheads="1"/>
            </p:cNvSpPr>
            <p:nvPr/>
          </p:nvSpPr>
          <p:spPr bwMode="auto">
            <a:xfrm>
              <a:off x="2861" y="3804"/>
              <a:ext cx="67" cy="144"/>
            </a:xfrm>
            <a:prstGeom prst="rect">
              <a:avLst/>
            </a:prstGeom>
            <a:noFill/>
            <a:ln w="9525">
              <a:noFill/>
              <a:miter lim="800000"/>
              <a:headEnd/>
              <a:tailEnd/>
            </a:ln>
          </p:spPr>
          <p:txBody>
            <a:bodyPr wrap="none" lIns="0" tIns="0" rIns="0" bIns="0">
              <a:spAutoFit/>
            </a:bodyPr>
            <a:lstStyle/>
            <a:p>
              <a:pPr defTabSz="514350" eaLnBrk="0" hangingPunct="0"/>
              <a:r>
                <a:rPr lang="en-AU" sz="1500" b="1">
                  <a:solidFill>
                    <a:srgbClr val="000000"/>
                  </a:solidFill>
                  <a:latin typeface="Arial" pitchFamily="34" charset="0"/>
                </a:rPr>
                <a:t>0</a:t>
              </a:r>
            </a:p>
          </p:txBody>
        </p:sp>
        <p:sp>
          <p:nvSpPr>
            <p:cNvPr id="68738" name="Rectangle 61"/>
            <p:cNvSpPr>
              <a:spLocks noChangeArrowheads="1"/>
            </p:cNvSpPr>
            <p:nvPr/>
          </p:nvSpPr>
          <p:spPr bwMode="auto">
            <a:xfrm>
              <a:off x="2961" y="3804"/>
              <a:ext cx="2617" cy="156"/>
            </a:xfrm>
            <a:prstGeom prst="rect">
              <a:avLst/>
            </a:prstGeom>
            <a:noFill/>
            <a:ln w="9525">
              <a:noFill/>
              <a:miter lim="800000"/>
              <a:headEnd/>
              <a:tailEnd/>
            </a:ln>
          </p:spPr>
          <p:txBody>
            <a:bodyPr wrap="none" lIns="0" tIns="0" rIns="0" bIns="0">
              <a:spAutoFit/>
            </a:bodyPr>
            <a:lstStyle/>
            <a:p>
              <a:pPr defTabSz="514350" eaLnBrk="0" hangingPunct="0"/>
              <a:r>
                <a:rPr lang="en-AU" sz="1500" b="1">
                  <a:solidFill>
                    <a:srgbClr val="000000"/>
                  </a:solidFill>
                  <a:latin typeface="Arial" pitchFamily="34" charset="0"/>
                </a:rPr>
                <a:t>  1   3  5   7   9 11  13  15  17  19  21 23 25</a:t>
              </a:r>
            </a:p>
          </p:txBody>
        </p:sp>
        <p:sp>
          <p:nvSpPr>
            <p:cNvPr id="68739" name="Line 73"/>
            <p:cNvSpPr>
              <a:spLocks noChangeShapeType="1"/>
            </p:cNvSpPr>
            <p:nvPr/>
          </p:nvSpPr>
          <p:spPr bwMode="auto">
            <a:xfrm>
              <a:off x="2846" y="2043"/>
              <a:ext cx="58" cy="1"/>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68740" name="Line 75"/>
            <p:cNvSpPr>
              <a:spLocks noChangeShapeType="1"/>
            </p:cNvSpPr>
            <p:nvPr/>
          </p:nvSpPr>
          <p:spPr bwMode="auto">
            <a:xfrm>
              <a:off x="2846" y="2404"/>
              <a:ext cx="58" cy="0"/>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68741" name="Line 76"/>
            <p:cNvSpPr>
              <a:spLocks noChangeShapeType="1"/>
            </p:cNvSpPr>
            <p:nvPr/>
          </p:nvSpPr>
          <p:spPr bwMode="auto">
            <a:xfrm>
              <a:off x="2846" y="2763"/>
              <a:ext cx="58" cy="1"/>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68742" name="Line 77"/>
            <p:cNvSpPr>
              <a:spLocks noChangeShapeType="1"/>
            </p:cNvSpPr>
            <p:nvPr/>
          </p:nvSpPr>
          <p:spPr bwMode="auto">
            <a:xfrm>
              <a:off x="2846" y="3124"/>
              <a:ext cx="58" cy="1"/>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68743" name="Line 78"/>
            <p:cNvSpPr>
              <a:spLocks noChangeShapeType="1"/>
            </p:cNvSpPr>
            <p:nvPr/>
          </p:nvSpPr>
          <p:spPr bwMode="auto">
            <a:xfrm>
              <a:off x="2846" y="3440"/>
              <a:ext cx="58" cy="1"/>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68744" name="Line 79"/>
            <p:cNvSpPr>
              <a:spLocks noChangeShapeType="1"/>
            </p:cNvSpPr>
            <p:nvPr/>
          </p:nvSpPr>
          <p:spPr bwMode="auto">
            <a:xfrm>
              <a:off x="3061" y="3730"/>
              <a:ext cx="1" cy="64"/>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68745" name="Line 80"/>
            <p:cNvSpPr>
              <a:spLocks noChangeShapeType="1"/>
            </p:cNvSpPr>
            <p:nvPr/>
          </p:nvSpPr>
          <p:spPr bwMode="auto">
            <a:xfrm>
              <a:off x="3240" y="3730"/>
              <a:ext cx="1" cy="64"/>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68746" name="Line 81"/>
            <p:cNvSpPr>
              <a:spLocks noChangeShapeType="1"/>
            </p:cNvSpPr>
            <p:nvPr/>
          </p:nvSpPr>
          <p:spPr bwMode="auto">
            <a:xfrm>
              <a:off x="3410" y="3730"/>
              <a:ext cx="0" cy="64"/>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68747" name="Line 82"/>
            <p:cNvSpPr>
              <a:spLocks noChangeShapeType="1"/>
            </p:cNvSpPr>
            <p:nvPr/>
          </p:nvSpPr>
          <p:spPr bwMode="auto">
            <a:xfrm>
              <a:off x="3580" y="3730"/>
              <a:ext cx="0" cy="64"/>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68748" name="Line 83"/>
            <p:cNvSpPr>
              <a:spLocks noChangeShapeType="1"/>
            </p:cNvSpPr>
            <p:nvPr/>
          </p:nvSpPr>
          <p:spPr bwMode="auto">
            <a:xfrm>
              <a:off x="3781" y="3730"/>
              <a:ext cx="1" cy="64"/>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68749" name="Line 84"/>
            <p:cNvSpPr>
              <a:spLocks noChangeShapeType="1"/>
            </p:cNvSpPr>
            <p:nvPr/>
          </p:nvSpPr>
          <p:spPr bwMode="auto">
            <a:xfrm>
              <a:off x="3945" y="3730"/>
              <a:ext cx="0" cy="64"/>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68750" name="Line 85"/>
            <p:cNvSpPr>
              <a:spLocks noChangeShapeType="1"/>
            </p:cNvSpPr>
            <p:nvPr/>
          </p:nvSpPr>
          <p:spPr bwMode="auto">
            <a:xfrm>
              <a:off x="4162" y="3730"/>
              <a:ext cx="1" cy="64"/>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68751" name="Line 86"/>
            <p:cNvSpPr>
              <a:spLocks noChangeShapeType="1"/>
            </p:cNvSpPr>
            <p:nvPr/>
          </p:nvSpPr>
          <p:spPr bwMode="auto">
            <a:xfrm>
              <a:off x="5248" y="3730"/>
              <a:ext cx="1" cy="64"/>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68752" name="Line 87"/>
            <p:cNvSpPr>
              <a:spLocks noChangeShapeType="1"/>
            </p:cNvSpPr>
            <p:nvPr/>
          </p:nvSpPr>
          <p:spPr bwMode="auto">
            <a:xfrm>
              <a:off x="4378" y="3730"/>
              <a:ext cx="1" cy="64"/>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68753" name="Line 88"/>
            <p:cNvSpPr>
              <a:spLocks noChangeShapeType="1"/>
            </p:cNvSpPr>
            <p:nvPr/>
          </p:nvSpPr>
          <p:spPr bwMode="auto">
            <a:xfrm>
              <a:off x="4616" y="3730"/>
              <a:ext cx="1" cy="64"/>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68754" name="Line 89"/>
            <p:cNvSpPr>
              <a:spLocks noChangeShapeType="1"/>
            </p:cNvSpPr>
            <p:nvPr/>
          </p:nvSpPr>
          <p:spPr bwMode="auto">
            <a:xfrm>
              <a:off x="4845" y="3730"/>
              <a:ext cx="1" cy="64"/>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68755" name="Rectangle 90"/>
            <p:cNvSpPr>
              <a:spLocks noChangeArrowheads="1"/>
            </p:cNvSpPr>
            <p:nvPr/>
          </p:nvSpPr>
          <p:spPr bwMode="auto">
            <a:xfrm>
              <a:off x="2846" y="3957"/>
              <a:ext cx="555" cy="156"/>
            </a:xfrm>
            <a:prstGeom prst="rect">
              <a:avLst/>
            </a:prstGeom>
            <a:noFill/>
            <a:ln w="9525">
              <a:noFill/>
              <a:miter lim="800000"/>
              <a:headEnd/>
              <a:tailEnd/>
            </a:ln>
          </p:spPr>
          <p:txBody>
            <a:bodyPr wrap="none" lIns="0" tIns="0" rIns="0" bIns="0">
              <a:spAutoFit/>
            </a:bodyPr>
            <a:lstStyle/>
            <a:p>
              <a:pPr defTabSz="514350" eaLnBrk="0" hangingPunct="0"/>
              <a:r>
                <a:rPr lang="en-AU" sz="1500" b="1">
                  <a:solidFill>
                    <a:srgbClr val="000000"/>
                  </a:solidFill>
                  <a:latin typeface="Arial" pitchFamily="34" charset="0"/>
                </a:rPr>
                <a:t>Quantity</a:t>
              </a:r>
            </a:p>
          </p:txBody>
        </p:sp>
        <p:sp>
          <p:nvSpPr>
            <p:cNvPr id="68756" name="Line 104"/>
            <p:cNvSpPr>
              <a:spLocks noChangeShapeType="1"/>
            </p:cNvSpPr>
            <p:nvPr/>
          </p:nvSpPr>
          <p:spPr bwMode="auto">
            <a:xfrm>
              <a:off x="5064" y="3730"/>
              <a:ext cx="1" cy="64"/>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68757" name="Freeform 105"/>
            <p:cNvSpPr>
              <a:spLocks/>
            </p:cNvSpPr>
            <p:nvPr/>
          </p:nvSpPr>
          <p:spPr bwMode="auto">
            <a:xfrm>
              <a:off x="2913" y="1224"/>
              <a:ext cx="2552" cy="2571"/>
            </a:xfrm>
            <a:custGeom>
              <a:avLst/>
              <a:gdLst>
                <a:gd name="T0" fmla="*/ 0 w 2621"/>
                <a:gd name="T1" fmla="*/ 0 h 2571"/>
                <a:gd name="T2" fmla="*/ 0 w 2621"/>
                <a:gd name="T3" fmla="*/ 2570 h 2571"/>
                <a:gd name="T4" fmla="*/ 289 w 2621"/>
                <a:gd name="T5" fmla="*/ 2570 h 2571"/>
                <a:gd name="T6" fmla="*/ 0 60000 65536"/>
                <a:gd name="T7" fmla="*/ 0 60000 65536"/>
                <a:gd name="T8" fmla="*/ 0 60000 65536"/>
                <a:gd name="T9" fmla="*/ 0 w 2621"/>
                <a:gd name="T10" fmla="*/ 0 h 2571"/>
                <a:gd name="T11" fmla="*/ 2621 w 2621"/>
                <a:gd name="T12" fmla="*/ 2571 h 2571"/>
              </a:gdLst>
              <a:ahLst/>
              <a:cxnLst>
                <a:cxn ang="T6">
                  <a:pos x="T0" y="T1"/>
                </a:cxn>
                <a:cxn ang="T7">
                  <a:pos x="T2" y="T3"/>
                </a:cxn>
                <a:cxn ang="T8">
                  <a:pos x="T4" y="T5"/>
                </a:cxn>
              </a:cxnLst>
              <a:rect l="T9" t="T10" r="T11" b="T12"/>
              <a:pathLst>
                <a:path w="2621" h="2571">
                  <a:moveTo>
                    <a:pt x="0" y="0"/>
                  </a:moveTo>
                  <a:lnTo>
                    <a:pt x="0" y="2570"/>
                  </a:lnTo>
                  <a:lnTo>
                    <a:pt x="2620" y="2570"/>
                  </a:lnTo>
                </a:path>
              </a:pathLst>
            </a:custGeom>
            <a:noFill/>
            <a:ln w="12700" cap="rnd">
              <a:solidFill>
                <a:srgbClr val="000000"/>
              </a:solidFill>
              <a:round/>
              <a:headEnd type="none" w="sm" len="sm"/>
              <a:tailEnd type="none" w="sm" len="sm"/>
            </a:ln>
          </p:spPr>
          <p:txBody>
            <a:bodyPr/>
            <a:lstStyle/>
            <a:p>
              <a:endParaRPr lang="en-US"/>
            </a:p>
          </p:txBody>
        </p:sp>
      </p:grpSp>
      <p:sp>
        <p:nvSpPr>
          <p:cNvPr id="68661" name="Freeform 95"/>
          <p:cNvSpPr>
            <a:spLocks/>
          </p:cNvSpPr>
          <p:nvPr/>
        </p:nvSpPr>
        <p:spPr bwMode="auto">
          <a:xfrm>
            <a:off x="5948363" y="3802063"/>
            <a:ext cx="71437" cy="84137"/>
          </a:xfrm>
          <a:custGeom>
            <a:avLst/>
            <a:gdLst>
              <a:gd name="T0" fmla="*/ 2147483647 w 51"/>
              <a:gd name="T1" fmla="*/ 2147483647 h 57"/>
              <a:gd name="T2" fmla="*/ 2147483647 w 51"/>
              <a:gd name="T3" fmla="*/ 2147483647 h 57"/>
              <a:gd name="T4" fmla="*/ 2147483647 w 51"/>
              <a:gd name="T5" fmla="*/ 2147483647 h 57"/>
              <a:gd name="T6" fmla="*/ 2147483647 w 51"/>
              <a:gd name="T7" fmla="*/ 2147483647 h 57"/>
              <a:gd name="T8" fmla="*/ 2147483647 w 51"/>
              <a:gd name="T9" fmla="*/ 2147483647 h 57"/>
              <a:gd name="T10" fmla="*/ 2147483647 w 51"/>
              <a:gd name="T11" fmla="*/ 0 h 57"/>
              <a:gd name="T12" fmla="*/ 2147483647 w 51"/>
              <a:gd name="T13" fmla="*/ 0 h 57"/>
              <a:gd name="T14" fmla="*/ 2147483647 w 51"/>
              <a:gd name="T15" fmla="*/ 0 h 57"/>
              <a:gd name="T16" fmla="*/ 0 w 51"/>
              <a:gd name="T17" fmla="*/ 2147483647 h 57"/>
              <a:gd name="T18" fmla="*/ 0 w 51"/>
              <a:gd name="T19" fmla="*/ 2147483647 h 57"/>
              <a:gd name="T20" fmla="*/ 0 w 51"/>
              <a:gd name="T21" fmla="*/ 2147483647 h 57"/>
              <a:gd name="T22" fmla="*/ 2147483647 w 51"/>
              <a:gd name="T23" fmla="*/ 2147483647 h 57"/>
              <a:gd name="T24" fmla="*/ 2147483647 w 51"/>
              <a:gd name="T25" fmla="*/ 2147483647 h 5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1"/>
              <a:gd name="T40" fmla="*/ 0 h 57"/>
              <a:gd name="T41" fmla="*/ 51 w 51"/>
              <a:gd name="T42" fmla="*/ 57 h 5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1" h="57">
                <a:moveTo>
                  <a:pt x="20" y="56"/>
                </a:moveTo>
                <a:lnTo>
                  <a:pt x="40" y="45"/>
                </a:lnTo>
                <a:lnTo>
                  <a:pt x="40" y="33"/>
                </a:lnTo>
                <a:lnTo>
                  <a:pt x="50" y="23"/>
                </a:lnTo>
                <a:lnTo>
                  <a:pt x="40" y="11"/>
                </a:lnTo>
                <a:lnTo>
                  <a:pt x="40" y="0"/>
                </a:lnTo>
                <a:lnTo>
                  <a:pt x="20" y="0"/>
                </a:lnTo>
                <a:lnTo>
                  <a:pt x="10" y="0"/>
                </a:lnTo>
                <a:lnTo>
                  <a:pt x="0" y="11"/>
                </a:lnTo>
                <a:lnTo>
                  <a:pt x="0" y="23"/>
                </a:lnTo>
                <a:lnTo>
                  <a:pt x="0" y="33"/>
                </a:lnTo>
                <a:lnTo>
                  <a:pt x="10" y="45"/>
                </a:lnTo>
                <a:lnTo>
                  <a:pt x="20" y="56"/>
                </a:lnTo>
              </a:path>
            </a:pathLst>
          </a:custGeom>
          <a:solidFill>
            <a:srgbClr val="000000"/>
          </a:solidFill>
          <a:ln w="9525" cap="rnd">
            <a:noFill/>
            <a:round/>
            <a:headEnd type="none" w="sm" len="sm"/>
            <a:tailEnd type="none" w="sm" len="sm"/>
          </a:ln>
        </p:spPr>
        <p:txBody>
          <a:bodyPr/>
          <a:lstStyle/>
          <a:p>
            <a:endParaRPr lang="en-US"/>
          </a:p>
        </p:txBody>
      </p:sp>
      <p:sp>
        <p:nvSpPr>
          <p:cNvPr id="68662" name="Freeform 96"/>
          <p:cNvSpPr>
            <a:spLocks/>
          </p:cNvSpPr>
          <p:nvPr/>
        </p:nvSpPr>
        <p:spPr bwMode="auto">
          <a:xfrm>
            <a:off x="6710363" y="4876800"/>
            <a:ext cx="71437" cy="84138"/>
          </a:xfrm>
          <a:custGeom>
            <a:avLst/>
            <a:gdLst>
              <a:gd name="T0" fmla="*/ 2147483647 w 51"/>
              <a:gd name="T1" fmla="*/ 2147483647 h 57"/>
              <a:gd name="T2" fmla="*/ 2147483647 w 51"/>
              <a:gd name="T3" fmla="*/ 2147483647 h 57"/>
              <a:gd name="T4" fmla="*/ 2147483647 w 51"/>
              <a:gd name="T5" fmla="*/ 2147483647 h 57"/>
              <a:gd name="T6" fmla="*/ 2147483647 w 51"/>
              <a:gd name="T7" fmla="*/ 2147483647 h 57"/>
              <a:gd name="T8" fmla="*/ 2147483647 w 51"/>
              <a:gd name="T9" fmla="*/ 2147483647 h 57"/>
              <a:gd name="T10" fmla="*/ 2147483647 w 51"/>
              <a:gd name="T11" fmla="*/ 0 h 57"/>
              <a:gd name="T12" fmla="*/ 2147483647 w 51"/>
              <a:gd name="T13" fmla="*/ 0 h 57"/>
              <a:gd name="T14" fmla="*/ 2147483647 w 51"/>
              <a:gd name="T15" fmla="*/ 0 h 57"/>
              <a:gd name="T16" fmla="*/ 0 w 51"/>
              <a:gd name="T17" fmla="*/ 2147483647 h 57"/>
              <a:gd name="T18" fmla="*/ 0 w 51"/>
              <a:gd name="T19" fmla="*/ 2147483647 h 57"/>
              <a:gd name="T20" fmla="*/ 0 w 51"/>
              <a:gd name="T21" fmla="*/ 2147483647 h 57"/>
              <a:gd name="T22" fmla="*/ 2147483647 w 51"/>
              <a:gd name="T23" fmla="*/ 2147483647 h 57"/>
              <a:gd name="T24" fmla="*/ 2147483647 w 51"/>
              <a:gd name="T25" fmla="*/ 2147483647 h 5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1"/>
              <a:gd name="T40" fmla="*/ 0 h 57"/>
              <a:gd name="T41" fmla="*/ 51 w 51"/>
              <a:gd name="T42" fmla="*/ 57 h 5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1" h="57">
                <a:moveTo>
                  <a:pt x="30" y="56"/>
                </a:moveTo>
                <a:lnTo>
                  <a:pt x="40" y="56"/>
                </a:lnTo>
                <a:lnTo>
                  <a:pt x="50" y="45"/>
                </a:lnTo>
                <a:lnTo>
                  <a:pt x="50" y="23"/>
                </a:lnTo>
                <a:lnTo>
                  <a:pt x="50" y="11"/>
                </a:lnTo>
                <a:lnTo>
                  <a:pt x="40" y="0"/>
                </a:lnTo>
                <a:lnTo>
                  <a:pt x="30" y="0"/>
                </a:lnTo>
                <a:lnTo>
                  <a:pt x="10" y="0"/>
                </a:lnTo>
                <a:lnTo>
                  <a:pt x="0" y="11"/>
                </a:lnTo>
                <a:lnTo>
                  <a:pt x="0" y="23"/>
                </a:lnTo>
                <a:lnTo>
                  <a:pt x="0" y="45"/>
                </a:lnTo>
                <a:lnTo>
                  <a:pt x="10" y="56"/>
                </a:lnTo>
                <a:lnTo>
                  <a:pt x="30" y="56"/>
                </a:lnTo>
              </a:path>
            </a:pathLst>
          </a:custGeom>
          <a:solidFill>
            <a:srgbClr val="000000"/>
          </a:solidFill>
          <a:ln w="9525" cap="rnd">
            <a:noFill/>
            <a:round/>
            <a:headEnd type="none" w="sm" len="sm"/>
            <a:tailEnd type="none" w="sm" len="sm"/>
          </a:ln>
        </p:spPr>
        <p:txBody>
          <a:bodyPr/>
          <a:lstStyle/>
          <a:p>
            <a:endParaRPr lang="en-US"/>
          </a:p>
        </p:txBody>
      </p:sp>
      <p:sp>
        <p:nvSpPr>
          <p:cNvPr id="68663" name="Freeform 97"/>
          <p:cNvSpPr>
            <a:spLocks/>
          </p:cNvSpPr>
          <p:nvPr/>
        </p:nvSpPr>
        <p:spPr bwMode="auto">
          <a:xfrm>
            <a:off x="5416550" y="5334000"/>
            <a:ext cx="69850" cy="82550"/>
          </a:xfrm>
          <a:custGeom>
            <a:avLst/>
            <a:gdLst>
              <a:gd name="T0" fmla="*/ 2147483647 w 50"/>
              <a:gd name="T1" fmla="*/ 2147483647 h 56"/>
              <a:gd name="T2" fmla="*/ 2147483647 w 50"/>
              <a:gd name="T3" fmla="*/ 2147483647 h 56"/>
              <a:gd name="T4" fmla="*/ 2147483647 w 50"/>
              <a:gd name="T5" fmla="*/ 2147483647 h 56"/>
              <a:gd name="T6" fmla="*/ 2147483647 w 50"/>
              <a:gd name="T7" fmla="*/ 2147483647 h 56"/>
              <a:gd name="T8" fmla="*/ 2147483647 w 50"/>
              <a:gd name="T9" fmla="*/ 2147483647 h 56"/>
              <a:gd name="T10" fmla="*/ 2147483647 w 50"/>
              <a:gd name="T11" fmla="*/ 0 h 56"/>
              <a:gd name="T12" fmla="*/ 2147483647 w 50"/>
              <a:gd name="T13" fmla="*/ 0 h 56"/>
              <a:gd name="T14" fmla="*/ 2147483647 w 50"/>
              <a:gd name="T15" fmla="*/ 0 h 56"/>
              <a:gd name="T16" fmla="*/ 0 w 50"/>
              <a:gd name="T17" fmla="*/ 2147483647 h 56"/>
              <a:gd name="T18" fmla="*/ 0 w 50"/>
              <a:gd name="T19" fmla="*/ 2147483647 h 56"/>
              <a:gd name="T20" fmla="*/ 0 w 50"/>
              <a:gd name="T21" fmla="*/ 2147483647 h 56"/>
              <a:gd name="T22" fmla="*/ 2147483647 w 50"/>
              <a:gd name="T23" fmla="*/ 2147483647 h 56"/>
              <a:gd name="T24" fmla="*/ 2147483647 w 50"/>
              <a:gd name="T25" fmla="*/ 2147483647 h 5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0"/>
              <a:gd name="T40" fmla="*/ 0 h 56"/>
              <a:gd name="T41" fmla="*/ 50 w 50"/>
              <a:gd name="T42" fmla="*/ 56 h 5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0" h="56">
                <a:moveTo>
                  <a:pt x="20" y="55"/>
                </a:moveTo>
                <a:lnTo>
                  <a:pt x="29" y="55"/>
                </a:lnTo>
                <a:lnTo>
                  <a:pt x="39" y="44"/>
                </a:lnTo>
                <a:lnTo>
                  <a:pt x="49" y="33"/>
                </a:lnTo>
                <a:lnTo>
                  <a:pt x="39" y="11"/>
                </a:lnTo>
                <a:lnTo>
                  <a:pt x="29" y="0"/>
                </a:lnTo>
                <a:lnTo>
                  <a:pt x="20" y="0"/>
                </a:lnTo>
                <a:lnTo>
                  <a:pt x="10" y="0"/>
                </a:lnTo>
                <a:lnTo>
                  <a:pt x="0" y="11"/>
                </a:lnTo>
                <a:lnTo>
                  <a:pt x="0" y="33"/>
                </a:lnTo>
                <a:lnTo>
                  <a:pt x="0" y="44"/>
                </a:lnTo>
                <a:lnTo>
                  <a:pt x="10" y="55"/>
                </a:lnTo>
                <a:lnTo>
                  <a:pt x="20" y="55"/>
                </a:lnTo>
              </a:path>
            </a:pathLst>
          </a:custGeom>
          <a:solidFill>
            <a:srgbClr val="000000"/>
          </a:solidFill>
          <a:ln w="9525" cap="rnd">
            <a:noFill/>
            <a:round/>
            <a:headEnd type="none" w="sm" len="sm"/>
            <a:tailEnd type="none" w="sm" len="sm"/>
          </a:ln>
        </p:spPr>
        <p:txBody>
          <a:bodyPr/>
          <a:lstStyle/>
          <a:p>
            <a:endParaRPr lang="en-US"/>
          </a:p>
        </p:txBody>
      </p:sp>
      <p:sp>
        <p:nvSpPr>
          <p:cNvPr id="68664" name="Freeform 98"/>
          <p:cNvSpPr>
            <a:spLocks/>
          </p:cNvSpPr>
          <p:nvPr/>
        </p:nvSpPr>
        <p:spPr bwMode="auto">
          <a:xfrm>
            <a:off x="6248400" y="4343400"/>
            <a:ext cx="71438" cy="84138"/>
          </a:xfrm>
          <a:custGeom>
            <a:avLst/>
            <a:gdLst>
              <a:gd name="T0" fmla="*/ 2147483647 w 51"/>
              <a:gd name="T1" fmla="*/ 2147483647 h 57"/>
              <a:gd name="T2" fmla="*/ 2147483647 w 51"/>
              <a:gd name="T3" fmla="*/ 2147483647 h 57"/>
              <a:gd name="T4" fmla="*/ 2147483647 w 51"/>
              <a:gd name="T5" fmla="*/ 2147483647 h 57"/>
              <a:gd name="T6" fmla="*/ 2147483647 w 51"/>
              <a:gd name="T7" fmla="*/ 2147483647 h 57"/>
              <a:gd name="T8" fmla="*/ 2147483647 w 51"/>
              <a:gd name="T9" fmla="*/ 2147483647 h 57"/>
              <a:gd name="T10" fmla="*/ 2147483647 w 51"/>
              <a:gd name="T11" fmla="*/ 0 h 57"/>
              <a:gd name="T12" fmla="*/ 2147483647 w 51"/>
              <a:gd name="T13" fmla="*/ 0 h 57"/>
              <a:gd name="T14" fmla="*/ 2147483647 w 51"/>
              <a:gd name="T15" fmla="*/ 0 h 57"/>
              <a:gd name="T16" fmla="*/ 2147483647 w 51"/>
              <a:gd name="T17" fmla="*/ 2147483647 h 57"/>
              <a:gd name="T18" fmla="*/ 0 w 51"/>
              <a:gd name="T19" fmla="*/ 2147483647 h 57"/>
              <a:gd name="T20" fmla="*/ 2147483647 w 51"/>
              <a:gd name="T21" fmla="*/ 2147483647 h 57"/>
              <a:gd name="T22" fmla="*/ 2147483647 w 51"/>
              <a:gd name="T23" fmla="*/ 2147483647 h 57"/>
              <a:gd name="T24" fmla="*/ 2147483647 w 51"/>
              <a:gd name="T25" fmla="*/ 2147483647 h 5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1"/>
              <a:gd name="T40" fmla="*/ 0 h 57"/>
              <a:gd name="T41" fmla="*/ 51 w 51"/>
              <a:gd name="T42" fmla="*/ 57 h 5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1" h="57">
                <a:moveTo>
                  <a:pt x="30" y="56"/>
                </a:moveTo>
                <a:lnTo>
                  <a:pt x="40" y="45"/>
                </a:lnTo>
                <a:lnTo>
                  <a:pt x="50" y="45"/>
                </a:lnTo>
                <a:lnTo>
                  <a:pt x="50" y="23"/>
                </a:lnTo>
                <a:lnTo>
                  <a:pt x="50" y="11"/>
                </a:lnTo>
                <a:lnTo>
                  <a:pt x="40" y="0"/>
                </a:lnTo>
                <a:lnTo>
                  <a:pt x="30" y="0"/>
                </a:lnTo>
                <a:lnTo>
                  <a:pt x="20" y="0"/>
                </a:lnTo>
                <a:lnTo>
                  <a:pt x="10" y="11"/>
                </a:lnTo>
                <a:lnTo>
                  <a:pt x="0" y="23"/>
                </a:lnTo>
                <a:lnTo>
                  <a:pt x="10" y="45"/>
                </a:lnTo>
                <a:lnTo>
                  <a:pt x="20" y="45"/>
                </a:lnTo>
                <a:lnTo>
                  <a:pt x="30" y="56"/>
                </a:lnTo>
              </a:path>
            </a:pathLst>
          </a:custGeom>
          <a:solidFill>
            <a:srgbClr val="000000"/>
          </a:solidFill>
          <a:ln w="9525" cap="rnd">
            <a:noFill/>
            <a:round/>
            <a:headEnd type="none" w="sm" len="sm"/>
            <a:tailEnd type="none" w="sm" len="sm"/>
          </a:ln>
        </p:spPr>
        <p:txBody>
          <a:bodyPr/>
          <a:lstStyle/>
          <a:p>
            <a:endParaRPr lang="en-US"/>
          </a:p>
        </p:txBody>
      </p:sp>
      <p:sp>
        <p:nvSpPr>
          <p:cNvPr id="68665" name="Freeform 106"/>
          <p:cNvSpPr>
            <a:spLocks/>
          </p:cNvSpPr>
          <p:nvPr/>
        </p:nvSpPr>
        <p:spPr bwMode="auto">
          <a:xfrm>
            <a:off x="7391400" y="5334000"/>
            <a:ext cx="69850" cy="84138"/>
          </a:xfrm>
          <a:custGeom>
            <a:avLst/>
            <a:gdLst>
              <a:gd name="T0" fmla="*/ 2147483647 w 50"/>
              <a:gd name="T1" fmla="*/ 2147483647 h 57"/>
              <a:gd name="T2" fmla="*/ 2147483647 w 50"/>
              <a:gd name="T3" fmla="*/ 2147483647 h 57"/>
              <a:gd name="T4" fmla="*/ 2147483647 w 50"/>
              <a:gd name="T5" fmla="*/ 2147483647 h 57"/>
              <a:gd name="T6" fmla="*/ 2147483647 w 50"/>
              <a:gd name="T7" fmla="*/ 2147483647 h 57"/>
              <a:gd name="T8" fmla="*/ 2147483647 w 50"/>
              <a:gd name="T9" fmla="*/ 2147483647 h 57"/>
              <a:gd name="T10" fmla="*/ 2147483647 w 50"/>
              <a:gd name="T11" fmla="*/ 0 h 57"/>
              <a:gd name="T12" fmla="*/ 2147483647 w 50"/>
              <a:gd name="T13" fmla="*/ 0 h 57"/>
              <a:gd name="T14" fmla="*/ 2147483647 w 50"/>
              <a:gd name="T15" fmla="*/ 0 h 57"/>
              <a:gd name="T16" fmla="*/ 2147483647 w 50"/>
              <a:gd name="T17" fmla="*/ 2147483647 h 57"/>
              <a:gd name="T18" fmla="*/ 0 w 50"/>
              <a:gd name="T19" fmla="*/ 2147483647 h 57"/>
              <a:gd name="T20" fmla="*/ 2147483647 w 50"/>
              <a:gd name="T21" fmla="*/ 2147483647 h 57"/>
              <a:gd name="T22" fmla="*/ 2147483647 w 50"/>
              <a:gd name="T23" fmla="*/ 2147483647 h 5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0"/>
              <a:gd name="T37" fmla="*/ 0 h 57"/>
              <a:gd name="T38" fmla="*/ 50 w 50"/>
              <a:gd name="T39" fmla="*/ 57 h 5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0" h="57">
                <a:moveTo>
                  <a:pt x="29" y="56"/>
                </a:moveTo>
                <a:lnTo>
                  <a:pt x="39" y="45"/>
                </a:lnTo>
                <a:lnTo>
                  <a:pt x="49" y="45"/>
                </a:lnTo>
                <a:lnTo>
                  <a:pt x="49" y="23"/>
                </a:lnTo>
                <a:lnTo>
                  <a:pt x="49" y="11"/>
                </a:lnTo>
                <a:lnTo>
                  <a:pt x="39" y="0"/>
                </a:lnTo>
                <a:lnTo>
                  <a:pt x="29" y="0"/>
                </a:lnTo>
                <a:lnTo>
                  <a:pt x="10" y="0"/>
                </a:lnTo>
                <a:lnTo>
                  <a:pt x="10" y="11"/>
                </a:lnTo>
                <a:lnTo>
                  <a:pt x="0" y="23"/>
                </a:lnTo>
                <a:lnTo>
                  <a:pt x="10" y="45"/>
                </a:lnTo>
                <a:lnTo>
                  <a:pt x="29" y="56"/>
                </a:lnTo>
              </a:path>
            </a:pathLst>
          </a:custGeom>
          <a:solidFill>
            <a:srgbClr val="000000"/>
          </a:solidFill>
          <a:ln w="9525" cap="rnd">
            <a:noFill/>
            <a:round/>
            <a:headEnd type="none" w="sm" len="sm"/>
            <a:tailEnd type="none" w="sm" len="sm"/>
          </a:ln>
        </p:spPr>
        <p:txBody>
          <a:bodyPr/>
          <a:lstStyle/>
          <a:p>
            <a:endParaRPr lang="en-US"/>
          </a:p>
        </p:txBody>
      </p:sp>
      <p:sp>
        <p:nvSpPr>
          <p:cNvPr id="68666" name="Freeform 93"/>
          <p:cNvSpPr>
            <a:spLocks/>
          </p:cNvSpPr>
          <p:nvPr/>
        </p:nvSpPr>
        <p:spPr bwMode="auto">
          <a:xfrm>
            <a:off x="5646738" y="3200400"/>
            <a:ext cx="68262" cy="84138"/>
          </a:xfrm>
          <a:custGeom>
            <a:avLst/>
            <a:gdLst>
              <a:gd name="T0" fmla="*/ 2147483647 w 49"/>
              <a:gd name="T1" fmla="*/ 2147483647 h 57"/>
              <a:gd name="T2" fmla="*/ 2147483647 w 49"/>
              <a:gd name="T3" fmla="*/ 2147483647 h 57"/>
              <a:gd name="T4" fmla="*/ 2147483647 w 49"/>
              <a:gd name="T5" fmla="*/ 2147483647 h 57"/>
              <a:gd name="T6" fmla="*/ 2147483647 w 49"/>
              <a:gd name="T7" fmla="*/ 2147483647 h 57"/>
              <a:gd name="T8" fmla="*/ 2147483647 w 49"/>
              <a:gd name="T9" fmla="*/ 2147483647 h 57"/>
              <a:gd name="T10" fmla="*/ 2147483647 w 49"/>
              <a:gd name="T11" fmla="*/ 2147483647 h 57"/>
              <a:gd name="T12" fmla="*/ 2147483647 w 49"/>
              <a:gd name="T13" fmla="*/ 0 h 57"/>
              <a:gd name="T14" fmla="*/ 2147483647 w 49"/>
              <a:gd name="T15" fmla="*/ 2147483647 h 57"/>
              <a:gd name="T16" fmla="*/ 2147483647 w 49"/>
              <a:gd name="T17" fmla="*/ 2147483647 h 57"/>
              <a:gd name="T18" fmla="*/ 0 w 49"/>
              <a:gd name="T19" fmla="*/ 2147483647 h 57"/>
              <a:gd name="T20" fmla="*/ 2147483647 w 49"/>
              <a:gd name="T21" fmla="*/ 2147483647 h 57"/>
              <a:gd name="T22" fmla="*/ 2147483647 w 49"/>
              <a:gd name="T23" fmla="*/ 2147483647 h 57"/>
              <a:gd name="T24" fmla="*/ 2147483647 w 49"/>
              <a:gd name="T25" fmla="*/ 2147483647 h 5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9"/>
              <a:gd name="T40" fmla="*/ 0 h 57"/>
              <a:gd name="T41" fmla="*/ 49 w 49"/>
              <a:gd name="T42" fmla="*/ 57 h 5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9" h="57">
                <a:moveTo>
                  <a:pt x="29" y="56"/>
                </a:moveTo>
                <a:lnTo>
                  <a:pt x="38" y="56"/>
                </a:lnTo>
                <a:lnTo>
                  <a:pt x="48" y="45"/>
                </a:lnTo>
                <a:lnTo>
                  <a:pt x="48" y="33"/>
                </a:lnTo>
                <a:lnTo>
                  <a:pt x="48" y="23"/>
                </a:lnTo>
                <a:lnTo>
                  <a:pt x="38" y="11"/>
                </a:lnTo>
                <a:lnTo>
                  <a:pt x="29" y="0"/>
                </a:lnTo>
                <a:lnTo>
                  <a:pt x="10" y="11"/>
                </a:lnTo>
                <a:lnTo>
                  <a:pt x="10" y="23"/>
                </a:lnTo>
                <a:lnTo>
                  <a:pt x="0" y="33"/>
                </a:lnTo>
                <a:lnTo>
                  <a:pt x="10" y="45"/>
                </a:lnTo>
                <a:lnTo>
                  <a:pt x="10" y="56"/>
                </a:lnTo>
                <a:lnTo>
                  <a:pt x="29" y="56"/>
                </a:lnTo>
              </a:path>
            </a:pathLst>
          </a:custGeom>
          <a:solidFill>
            <a:srgbClr val="000000"/>
          </a:solidFill>
          <a:ln w="9525" cap="rnd">
            <a:noFill/>
            <a:round/>
            <a:headEnd type="none" w="sm" len="sm"/>
            <a:tailEnd type="none" w="sm" len="sm"/>
          </a:ln>
        </p:spPr>
        <p:txBody>
          <a:bodyPr/>
          <a:lstStyle/>
          <a:p>
            <a:endParaRPr lang="en-US"/>
          </a:p>
        </p:txBody>
      </p:sp>
      <p:sp>
        <p:nvSpPr>
          <p:cNvPr id="68667" name="Freeform 93"/>
          <p:cNvSpPr>
            <a:spLocks/>
          </p:cNvSpPr>
          <p:nvPr/>
        </p:nvSpPr>
        <p:spPr bwMode="auto">
          <a:xfrm>
            <a:off x="5418138" y="2667000"/>
            <a:ext cx="68262" cy="84138"/>
          </a:xfrm>
          <a:custGeom>
            <a:avLst/>
            <a:gdLst>
              <a:gd name="T0" fmla="*/ 2147483647 w 49"/>
              <a:gd name="T1" fmla="*/ 2147483647 h 57"/>
              <a:gd name="T2" fmla="*/ 2147483647 w 49"/>
              <a:gd name="T3" fmla="*/ 2147483647 h 57"/>
              <a:gd name="T4" fmla="*/ 2147483647 w 49"/>
              <a:gd name="T5" fmla="*/ 2147483647 h 57"/>
              <a:gd name="T6" fmla="*/ 2147483647 w 49"/>
              <a:gd name="T7" fmla="*/ 2147483647 h 57"/>
              <a:gd name="T8" fmla="*/ 2147483647 w 49"/>
              <a:gd name="T9" fmla="*/ 2147483647 h 57"/>
              <a:gd name="T10" fmla="*/ 2147483647 w 49"/>
              <a:gd name="T11" fmla="*/ 2147483647 h 57"/>
              <a:gd name="T12" fmla="*/ 2147483647 w 49"/>
              <a:gd name="T13" fmla="*/ 0 h 57"/>
              <a:gd name="T14" fmla="*/ 2147483647 w 49"/>
              <a:gd name="T15" fmla="*/ 2147483647 h 57"/>
              <a:gd name="T16" fmla="*/ 2147483647 w 49"/>
              <a:gd name="T17" fmla="*/ 2147483647 h 57"/>
              <a:gd name="T18" fmla="*/ 0 w 49"/>
              <a:gd name="T19" fmla="*/ 2147483647 h 57"/>
              <a:gd name="T20" fmla="*/ 2147483647 w 49"/>
              <a:gd name="T21" fmla="*/ 2147483647 h 57"/>
              <a:gd name="T22" fmla="*/ 2147483647 w 49"/>
              <a:gd name="T23" fmla="*/ 2147483647 h 57"/>
              <a:gd name="T24" fmla="*/ 2147483647 w 49"/>
              <a:gd name="T25" fmla="*/ 2147483647 h 5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9"/>
              <a:gd name="T40" fmla="*/ 0 h 57"/>
              <a:gd name="T41" fmla="*/ 49 w 49"/>
              <a:gd name="T42" fmla="*/ 57 h 5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9" h="57">
                <a:moveTo>
                  <a:pt x="29" y="56"/>
                </a:moveTo>
                <a:lnTo>
                  <a:pt x="38" y="56"/>
                </a:lnTo>
                <a:lnTo>
                  <a:pt x="48" y="45"/>
                </a:lnTo>
                <a:lnTo>
                  <a:pt x="48" y="33"/>
                </a:lnTo>
                <a:lnTo>
                  <a:pt x="48" y="23"/>
                </a:lnTo>
                <a:lnTo>
                  <a:pt x="38" y="11"/>
                </a:lnTo>
                <a:lnTo>
                  <a:pt x="29" y="0"/>
                </a:lnTo>
                <a:lnTo>
                  <a:pt x="10" y="11"/>
                </a:lnTo>
                <a:lnTo>
                  <a:pt x="10" y="23"/>
                </a:lnTo>
                <a:lnTo>
                  <a:pt x="0" y="33"/>
                </a:lnTo>
                <a:lnTo>
                  <a:pt x="10" y="45"/>
                </a:lnTo>
                <a:lnTo>
                  <a:pt x="10" y="56"/>
                </a:lnTo>
                <a:lnTo>
                  <a:pt x="29" y="56"/>
                </a:lnTo>
              </a:path>
            </a:pathLst>
          </a:custGeom>
          <a:solidFill>
            <a:srgbClr val="000000"/>
          </a:solidFill>
          <a:ln w="9525" cap="rnd">
            <a:noFill/>
            <a:round/>
            <a:headEnd type="none" w="sm" len="sm"/>
            <a:tailEnd type="none" w="sm" len="sm"/>
          </a:ln>
        </p:spPr>
        <p:txBody>
          <a:bodyPr/>
          <a:lstStyle/>
          <a:p>
            <a:endParaRPr lang="en-US"/>
          </a:p>
        </p:txBody>
      </p:sp>
      <p:sp>
        <p:nvSpPr>
          <p:cNvPr id="68668" name="Rectangle 57"/>
          <p:cNvSpPr>
            <a:spLocks noChangeArrowheads="1"/>
          </p:cNvSpPr>
          <p:nvPr/>
        </p:nvSpPr>
        <p:spPr bwMode="auto">
          <a:xfrm>
            <a:off x="4724400" y="2590800"/>
            <a:ext cx="482600" cy="230188"/>
          </a:xfrm>
          <a:prstGeom prst="rect">
            <a:avLst/>
          </a:prstGeom>
          <a:noFill/>
          <a:ln w="9525">
            <a:noFill/>
            <a:miter lim="800000"/>
            <a:headEnd/>
            <a:tailEnd/>
          </a:ln>
        </p:spPr>
        <p:txBody>
          <a:bodyPr wrap="none" lIns="0" tIns="0" rIns="0" bIns="0">
            <a:spAutoFit/>
          </a:bodyPr>
          <a:lstStyle/>
          <a:p>
            <a:pPr defTabSz="514350" eaLnBrk="0" hangingPunct="0"/>
            <a:r>
              <a:rPr lang="en-AU" sz="1500" b="1">
                <a:solidFill>
                  <a:srgbClr val="000000"/>
                </a:solidFill>
                <a:latin typeface="Arial" pitchFamily="34" charset="0"/>
              </a:rPr>
              <a:t>50.00</a:t>
            </a:r>
          </a:p>
        </p:txBody>
      </p:sp>
      <p:sp>
        <p:nvSpPr>
          <p:cNvPr id="68669" name="Line 103"/>
          <p:cNvSpPr>
            <a:spLocks noChangeShapeType="1"/>
          </p:cNvSpPr>
          <p:nvPr/>
        </p:nvSpPr>
        <p:spPr bwMode="auto">
          <a:xfrm flipH="1">
            <a:off x="5327650" y="2743200"/>
            <a:ext cx="82550" cy="1588"/>
          </a:xfrm>
          <a:prstGeom prst="line">
            <a:avLst/>
          </a:prstGeom>
          <a:noFill/>
          <a:ln w="12700">
            <a:solidFill>
              <a:srgbClr val="000000"/>
            </a:solidFill>
            <a:round/>
            <a:headEnd type="none" w="sm" len="sm"/>
            <a:tailEnd type="none" w="sm" len="sm"/>
          </a:ln>
        </p:spPr>
        <p:txBody>
          <a:bodyPr wrap="none" anchor="ctr"/>
          <a:lstStyle/>
          <a:p>
            <a:endParaRPr lang="en-US"/>
          </a:p>
        </p:txBody>
      </p:sp>
      <p:graphicFrame>
        <p:nvGraphicFramePr>
          <p:cNvPr id="55" name="Group 81"/>
          <p:cNvGraphicFramePr>
            <a:graphicFrameLocks noGrp="1"/>
          </p:cNvGraphicFramePr>
          <p:nvPr/>
        </p:nvGraphicFramePr>
        <p:xfrm>
          <a:off x="3048000" y="2133601"/>
          <a:ext cx="1600200" cy="3047999"/>
        </p:xfrm>
        <a:graphic>
          <a:graphicData uri="http://schemas.openxmlformats.org/drawingml/2006/table">
            <a:tbl>
              <a:tblPr/>
              <a:tblGrid>
                <a:gridCol w="1600200">
                  <a:extLst>
                    <a:ext uri="{9D8B030D-6E8A-4147-A177-3AD203B41FA5}">
                      <a16:colId xmlns:a16="http://schemas.microsoft.com/office/drawing/2014/main" val="20000"/>
                    </a:ext>
                  </a:extLst>
                </a:gridCol>
              </a:tblGrid>
              <a:tr h="527813">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400" b="0" i="0" u="none" strike="noStrike" cap="none" normalizeH="0" baseline="0" dirty="0" smtClean="0">
                          <a:ln>
                            <a:noFill/>
                          </a:ln>
                          <a:solidFill>
                            <a:srgbClr val="000000"/>
                          </a:solidFill>
                          <a:effectLst/>
                          <a:latin typeface="Calibri" pitchFamily="34" charset="0"/>
                        </a:rPr>
                        <a:t>QS (change in supply)</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20031">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en-US" sz="1800" b="0" i="0" u="none" strike="noStrike" cap="none" normalizeH="0" baseline="0" dirty="0" smtClean="0">
                        <a:ln>
                          <a:noFill/>
                        </a:ln>
                        <a:solidFill>
                          <a:srgbClr val="000000"/>
                        </a:solidFill>
                        <a:effectLst/>
                        <a:latin typeface="Calibri"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20031">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en-US" sz="2000" b="0" i="0" u="none" strike="noStrike" cap="none" normalizeH="0" baseline="0" dirty="0" smtClean="0">
                        <a:ln>
                          <a:noFill/>
                        </a:ln>
                        <a:solidFill>
                          <a:srgbClr val="000000"/>
                        </a:solidFill>
                        <a:effectLst/>
                        <a:latin typeface="Calibri"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20031">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en-US" sz="2000" b="0" i="0" u="none" strike="noStrike" cap="none" normalizeH="0" baseline="0" dirty="0" smtClean="0">
                        <a:ln>
                          <a:noFill/>
                        </a:ln>
                        <a:solidFill>
                          <a:srgbClr val="000000"/>
                        </a:solidFill>
                        <a:effectLst/>
                        <a:latin typeface="Calibri"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20031">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en-US" sz="2000" b="0" i="0" u="none" strike="noStrike" cap="none" normalizeH="0" baseline="0" dirty="0" smtClean="0">
                        <a:ln>
                          <a:noFill/>
                        </a:ln>
                        <a:solidFill>
                          <a:srgbClr val="000000"/>
                        </a:solidFill>
                        <a:effectLst/>
                        <a:latin typeface="Calibri"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20031">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en-US" sz="2000" b="0" i="0" u="none" strike="noStrike" cap="none" normalizeH="0" baseline="0" dirty="0" smtClean="0">
                        <a:ln>
                          <a:noFill/>
                        </a:ln>
                        <a:solidFill>
                          <a:srgbClr val="000000"/>
                        </a:solidFill>
                        <a:effectLst/>
                        <a:latin typeface="Calibri"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20031">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en-US" sz="2000" b="0" i="0" u="none" strike="noStrike" cap="none" normalizeH="0" baseline="0" dirty="0" smtClean="0">
                        <a:ln>
                          <a:noFill/>
                        </a:ln>
                        <a:solidFill>
                          <a:srgbClr val="000000"/>
                        </a:solidFill>
                        <a:effectLst/>
                        <a:latin typeface="Calibri"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
        <p:nvSpPr>
          <p:cNvPr id="68688" name="Freeform 95"/>
          <p:cNvSpPr>
            <a:spLocks/>
          </p:cNvSpPr>
          <p:nvPr/>
        </p:nvSpPr>
        <p:spPr bwMode="auto">
          <a:xfrm>
            <a:off x="6862763" y="3200400"/>
            <a:ext cx="71437" cy="84138"/>
          </a:xfrm>
          <a:custGeom>
            <a:avLst/>
            <a:gdLst>
              <a:gd name="T0" fmla="*/ 2147483647 w 51"/>
              <a:gd name="T1" fmla="*/ 2147483647 h 57"/>
              <a:gd name="T2" fmla="*/ 2147483647 w 51"/>
              <a:gd name="T3" fmla="*/ 2147483647 h 57"/>
              <a:gd name="T4" fmla="*/ 2147483647 w 51"/>
              <a:gd name="T5" fmla="*/ 2147483647 h 57"/>
              <a:gd name="T6" fmla="*/ 2147483647 w 51"/>
              <a:gd name="T7" fmla="*/ 2147483647 h 57"/>
              <a:gd name="T8" fmla="*/ 2147483647 w 51"/>
              <a:gd name="T9" fmla="*/ 2147483647 h 57"/>
              <a:gd name="T10" fmla="*/ 2147483647 w 51"/>
              <a:gd name="T11" fmla="*/ 0 h 57"/>
              <a:gd name="T12" fmla="*/ 2147483647 w 51"/>
              <a:gd name="T13" fmla="*/ 0 h 57"/>
              <a:gd name="T14" fmla="*/ 2147483647 w 51"/>
              <a:gd name="T15" fmla="*/ 0 h 57"/>
              <a:gd name="T16" fmla="*/ 0 w 51"/>
              <a:gd name="T17" fmla="*/ 2147483647 h 57"/>
              <a:gd name="T18" fmla="*/ 0 w 51"/>
              <a:gd name="T19" fmla="*/ 2147483647 h 57"/>
              <a:gd name="T20" fmla="*/ 0 w 51"/>
              <a:gd name="T21" fmla="*/ 2147483647 h 57"/>
              <a:gd name="T22" fmla="*/ 2147483647 w 51"/>
              <a:gd name="T23" fmla="*/ 2147483647 h 57"/>
              <a:gd name="T24" fmla="*/ 2147483647 w 51"/>
              <a:gd name="T25" fmla="*/ 2147483647 h 5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1"/>
              <a:gd name="T40" fmla="*/ 0 h 57"/>
              <a:gd name="T41" fmla="*/ 51 w 51"/>
              <a:gd name="T42" fmla="*/ 57 h 5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1" h="57">
                <a:moveTo>
                  <a:pt x="20" y="56"/>
                </a:moveTo>
                <a:lnTo>
                  <a:pt x="40" y="45"/>
                </a:lnTo>
                <a:lnTo>
                  <a:pt x="40" y="33"/>
                </a:lnTo>
                <a:lnTo>
                  <a:pt x="50" y="23"/>
                </a:lnTo>
                <a:lnTo>
                  <a:pt x="40" y="11"/>
                </a:lnTo>
                <a:lnTo>
                  <a:pt x="40" y="0"/>
                </a:lnTo>
                <a:lnTo>
                  <a:pt x="20" y="0"/>
                </a:lnTo>
                <a:lnTo>
                  <a:pt x="10" y="0"/>
                </a:lnTo>
                <a:lnTo>
                  <a:pt x="0" y="11"/>
                </a:lnTo>
                <a:lnTo>
                  <a:pt x="0" y="23"/>
                </a:lnTo>
                <a:lnTo>
                  <a:pt x="0" y="33"/>
                </a:lnTo>
                <a:lnTo>
                  <a:pt x="10" y="45"/>
                </a:lnTo>
                <a:lnTo>
                  <a:pt x="20" y="56"/>
                </a:lnTo>
              </a:path>
            </a:pathLst>
          </a:custGeom>
          <a:solidFill>
            <a:srgbClr val="000000"/>
          </a:solidFill>
          <a:ln w="9525" cap="rnd">
            <a:noFill/>
            <a:round/>
            <a:headEnd type="none" w="sm" len="sm"/>
            <a:tailEnd type="none" w="sm" len="sm"/>
          </a:ln>
        </p:spPr>
        <p:txBody>
          <a:bodyPr/>
          <a:lstStyle/>
          <a:p>
            <a:endParaRPr lang="en-US"/>
          </a:p>
        </p:txBody>
      </p:sp>
      <p:sp>
        <p:nvSpPr>
          <p:cNvPr id="68689" name="Freeform 96"/>
          <p:cNvSpPr>
            <a:spLocks/>
          </p:cNvSpPr>
          <p:nvPr/>
        </p:nvSpPr>
        <p:spPr bwMode="auto">
          <a:xfrm>
            <a:off x="6248400" y="4343400"/>
            <a:ext cx="71438" cy="84138"/>
          </a:xfrm>
          <a:custGeom>
            <a:avLst/>
            <a:gdLst>
              <a:gd name="T0" fmla="*/ 2147483647 w 51"/>
              <a:gd name="T1" fmla="*/ 2147483647 h 57"/>
              <a:gd name="T2" fmla="*/ 2147483647 w 51"/>
              <a:gd name="T3" fmla="*/ 2147483647 h 57"/>
              <a:gd name="T4" fmla="*/ 2147483647 w 51"/>
              <a:gd name="T5" fmla="*/ 2147483647 h 57"/>
              <a:gd name="T6" fmla="*/ 2147483647 w 51"/>
              <a:gd name="T7" fmla="*/ 2147483647 h 57"/>
              <a:gd name="T8" fmla="*/ 2147483647 w 51"/>
              <a:gd name="T9" fmla="*/ 2147483647 h 57"/>
              <a:gd name="T10" fmla="*/ 2147483647 w 51"/>
              <a:gd name="T11" fmla="*/ 0 h 57"/>
              <a:gd name="T12" fmla="*/ 2147483647 w 51"/>
              <a:gd name="T13" fmla="*/ 0 h 57"/>
              <a:gd name="T14" fmla="*/ 2147483647 w 51"/>
              <a:gd name="T15" fmla="*/ 0 h 57"/>
              <a:gd name="T16" fmla="*/ 0 w 51"/>
              <a:gd name="T17" fmla="*/ 2147483647 h 57"/>
              <a:gd name="T18" fmla="*/ 0 w 51"/>
              <a:gd name="T19" fmla="*/ 2147483647 h 57"/>
              <a:gd name="T20" fmla="*/ 0 w 51"/>
              <a:gd name="T21" fmla="*/ 2147483647 h 57"/>
              <a:gd name="T22" fmla="*/ 2147483647 w 51"/>
              <a:gd name="T23" fmla="*/ 2147483647 h 57"/>
              <a:gd name="T24" fmla="*/ 2147483647 w 51"/>
              <a:gd name="T25" fmla="*/ 2147483647 h 5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1"/>
              <a:gd name="T40" fmla="*/ 0 h 57"/>
              <a:gd name="T41" fmla="*/ 51 w 51"/>
              <a:gd name="T42" fmla="*/ 57 h 5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1" h="57">
                <a:moveTo>
                  <a:pt x="30" y="56"/>
                </a:moveTo>
                <a:lnTo>
                  <a:pt x="40" y="56"/>
                </a:lnTo>
                <a:lnTo>
                  <a:pt x="50" y="45"/>
                </a:lnTo>
                <a:lnTo>
                  <a:pt x="50" y="23"/>
                </a:lnTo>
                <a:lnTo>
                  <a:pt x="50" y="11"/>
                </a:lnTo>
                <a:lnTo>
                  <a:pt x="40" y="0"/>
                </a:lnTo>
                <a:lnTo>
                  <a:pt x="30" y="0"/>
                </a:lnTo>
                <a:lnTo>
                  <a:pt x="10" y="0"/>
                </a:lnTo>
                <a:lnTo>
                  <a:pt x="0" y="11"/>
                </a:lnTo>
                <a:lnTo>
                  <a:pt x="0" y="23"/>
                </a:lnTo>
                <a:lnTo>
                  <a:pt x="0" y="45"/>
                </a:lnTo>
                <a:lnTo>
                  <a:pt x="10" y="56"/>
                </a:lnTo>
                <a:lnTo>
                  <a:pt x="30" y="56"/>
                </a:lnTo>
              </a:path>
            </a:pathLst>
          </a:custGeom>
          <a:solidFill>
            <a:srgbClr val="000000"/>
          </a:solidFill>
          <a:ln w="9525" cap="rnd">
            <a:noFill/>
            <a:round/>
            <a:headEnd type="none" w="sm" len="sm"/>
            <a:tailEnd type="none" w="sm" len="sm"/>
          </a:ln>
        </p:spPr>
        <p:txBody>
          <a:bodyPr/>
          <a:lstStyle/>
          <a:p>
            <a:endParaRPr lang="en-US"/>
          </a:p>
        </p:txBody>
      </p:sp>
      <p:sp>
        <p:nvSpPr>
          <p:cNvPr id="68690" name="Freeform 97"/>
          <p:cNvSpPr>
            <a:spLocks/>
          </p:cNvSpPr>
          <p:nvPr/>
        </p:nvSpPr>
        <p:spPr bwMode="auto">
          <a:xfrm>
            <a:off x="5867400" y="4876800"/>
            <a:ext cx="69850" cy="82550"/>
          </a:xfrm>
          <a:custGeom>
            <a:avLst/>
            <a:gdLst>
              <a:gd name="T0" fmla="*/ 2147483647 w 50"/>
              <a:gd name="T1" fmla="*/ 2147483647 h 56"/>
              <a:gd name="T2" fmla="*/ 2147483647 w 50"/>
              <a:gd name="T3" fmla="*/ 2147483647 h 56"/>
              <a:gd name="T4" fmla="*/ 2147483647 w 50"/>
              <a:gd name="T5" fmla="*/ 2147483647 h 56"/>
              <a:gd name="T6" fmla="*/ 2147483647 w 50"/>
              <a:gd name="T7" fmla="*/ 2147483647 h 56"/>
              <a:gd name="T8" fmla="*/ 2147483647 w 50"/>
              <a:gd name="T9" fmla="*/ 2147483647 h 56"/>
              <a:gd name="T10" fmla="*/ 2147483647 w 50"/>
              <a:gd name="T11" fmla="*/ 0 h 56"/>
              <a:gd name="T12" fmla="*/ 2147483647 w 50"/>
              <a:gd name="T13" fmla="*/ 0 h 56"/>
              <a:gd name="T14" fmla="*/ 2147483647 w 50"/>
              <a:gd name="T15" fmla="*/ 0 h 56"/>
              <a:gd name="T16" fmla="*/ 0 w 50"/>
              <a:gd name="T17" fmla="*/ 2147483647 h 56"/>
              <a:gd name="T18" fmla="*/ 0 w 50"/>
              <a:gd name="T19" fmla="*/ 2147483647 h 56"/>
              <a:gd name="T20" fmla="*/ 0 w 50"/>
              <a:gd name="T21" fmla="*/ 2147483647 h 56"/>
              <a:gd name="T22" fmla="*/ 2147483647 w 50"/>
              <a:gd name="T23" fmla="*/ 2147483647 h 56"/>
              <a:gd name="T24" fmla="*/ 2147483647 w 50"/>
              <a:gd name="T25" fmla="*/ 2147483647 h 5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0"/>
              <a:gd name="T40" fmla="*/ 0 h 56"/>
              <a:gd name="T41" fmla="*/ 50 w 50"/>
              <a:gd name="T42" fmla="*/ 56 h 5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0" h="56">
                <a:moveTo>
                  <a:pt x="20" y="55"/>
                </a:moveTo>
                <a:lnTo>
                  <a:pt x="29" y="55"/>
                </a:lnTo>
                <a:lnTo>
                  <a:pt x="39" y="44"/>
                </a:lnTo>
                <a:lnTo>
                  <a:pt x="49" y="33"/>
                </a:lnTo>
                <a:lnTo>
                  <a:pt x="39" y="11"/>
                </a:lnTo>
                <a:lnTo>
                  <a:pt x="29" y="0"/>
                </a:lnTo>
                <a:lnTo>
                  <a:pt x="20" y="0"/>
                </a:lnTo>
                <a:lnTo>
                  <a:pt x="10" y="0"/>
                </a:lnTo>
                <a:lnTo>
                  <a:pt x="0" y="11"/>
                </a:lnTo>
                <a:lnTo>
                  <a:pt x="0" y="33"/>
                </a:lnTo>
                <a:lnTo>
                  <a:pt x="0" y="44"/>
                </a:lnTo>
                <a:lnTo>
                  <a:pt x="10" y="55"/>
                </a:lnTo>
                <a:lnTo>
                  <a:pt x="20" y="55"/>
                </a:lnTo>
              </a:path>
            </a:pathLst>
          </a:custGeom>
          <a:solidFill>
            <a:srgbClr val="000000"/>
          </a:solidFill>
          <a:ln w="9525" cap="rnd">
            <a:noFill/>
            <a:round/>
            <a:headEnd type="none" w="sm" len="sm"/>
            <a:tailEnd type="none" w="sm" len="sm"/>
          </a:ln>
        </p:spPr>
        <p:txBody>
          <a:bodyPr/>
          <a:lstStyle/>
          <a:p>
            <a:endParaRPr lang="en-US"/>
          </a:p>
        </p:txBody>
      </p:sp>
      <p:sp>
        <p:nvSpPr>
          <p:cNvPr id="68691" name="Freeform 98"/>
          <p:cNvSpPr>
            <a:spLocks/>
          </p:cNvSpPr>
          <p:nvPr/>
        </p:nvSpPr>
        <p:spPr bwMode="auto">
          <a:xfrm>
            <a:off x="6557963" y="3810000"/>
            <a:ext cx="71437" cy="84138"/>
          </a:xfrm>
          <a:custGeom>
            <a:avLst/>
            <a:gdLst>
              <a:gd name="T0" fmla="*/ 2147483647 w 51"/>
              <a:gd name="T1" fmla="*/ 2147483647 h 57"/>
              <a:gd name="T2" fmla="*/ 2147483647 w 51"/>
              <a:gd name="T3" fmla="*/ 2147483647 h 57"/>
              <a:gd name="T4" fmla="*/ 2147483647 w 51"/>
              <a:gd name="T5" fmla="*/ 2147483647 h 57"/>
              <a:gd name="T6" fmla="*/ 2147483647 w 51"/>
              <a:gd name="T7" fmla="*/ 2147483647 h 57"/>
              <a:gd name="T8" fmla="*/ 2147483647 w 51"/>
              <a:gd name="T9" fmla="*/ 2147483647 h 57"/>
              <a:gd name="T10" fmla="*/ 2147483647 w 51"/>
              <a:gd name="T11" fmla="*/ 0 h 57"/>
              <a:gd name="T12" fmla="*/ 2147483647 w 51"/>
              <a:gd name="T13" fmla="*/ 0 h 57"/>
              <a:gd name="T14" fmla="*/ 2147483647 w 51"/>
              <a:gd name="T15" fmla="*/ 0 h 57"/>
              <a:gd name="T16" fmla="*/ 2147483647 w 51"/>
              <a:gd name="T17" fmla="*/ 2147483647 h 57"/>
              <a:gd name="T18" fmla="*/ 0 w 51"/>
              <a:gd name="T19" fmla="*/ 2147483647 h 57"/>
              <a:gd name="T20" fmla="*/ 2147483647 w 51"/>
              <a:gd name="T21" fmla="*/ 2147483647 h 57"/>
              <a:gd name="T22" fmla="*/ 2147483647 w 51"/>
              <a:gd name="T23" fmla="*/ 2147483647 h 57"/>
              <a:gd name="T24" fmla="*/ 2147483647 w 51"/>
              <a:gd name="T25" fmla="*/ 2147483647 h 5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1"/>
              <a:gd name="T40" fmla="*/ 0 h 57"/>
              <a:gd name="T41" fmla="*/ 51 w 51"/>
              <a:gd name="T42" fmla="*/ 57 h 5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1" h="57">
                <a:moveTo>
                  <a:pt x="30" y="56"/>
                </a:moveTo>
                <a:lnTo>
                  <a:pt x="40" y="45"/>
                </a:lnTo>
                <a:lnTo>
                  <a:pt x="50" y="45"/>
                </a:lnTo>
                <a:lnTo>
                  <a:pt x="50" y="23"/>
                </a:lnTo>
                <a:lnTo>
                  <a:pt x="50" y="11"/>
                </a:lnTo>
                <a:lnTo>
                  <a:pt x="40" y="0"/>
                </a:lnTo>
                <a:lnTo>
                  <a:pt x="30" y="0"/>
                </a:lnTo>
                <a:lnTo>
                  <a:pt x="20" y="0"/>
                </a:lnTo>
                <a:lnTo>
                  <a:pt x="10" y="11"/>
                </a:lnTo>
                <a:lnTo>
                  <a:pt x="0" y="23"/>
                </a:lnTo>
                <a:lnTo>
                  <a:pt x="10" y="45"/>
                </a:lnTo>
                <a:lnTo>
                  <a:pt x="20" y="45"/>
                </a:lnTo>
                <a:lnTo>
                  <a:pt x="30" y="56"/>
                </a:lnTo>
              </a:path>
            </a:pathLst>
          </a:custGeom>
          <a:solidFill>
            <a:srgbClr val="000000"/>
          </a:solidFill>
          <a:ln w="9525" cap="rnd">
            <a:noFill/>
            <a:round/>
            <a:headEnd type="none" w="sm" len="sm"/>
            <a:tailEnd type="none" w="sm" len="sm"/>
          </a:ln>
        </p:spPr>
        <p:txBody>
          <a:bodyPr/>
          <a:lstStyle/>
          <a:p>
            <a:endParaRPr lang="en-US"/>
          </a:p>
        </p:txBody>
      </p:sp>
      <p:sp>
        <p:nvSpPr>
          <p:cNvPr id="68692" name="Freeform 93"/>
          <p:cNvSpPr>
            <a:spLocks/>
          </p:cNvSpPr>
          <p:nvPr/>
        </p:nvSpPr>
        <p:spPr bwMode="auto">
          <a:xfrm>
            <a:off x="7170738" y="2667000"/>
            <a:ext cx="68262" cy="84138"/>
          </a:xfrm>
          <a:custGeom>
            <a:avLst/>
            <a:gdLst>
              <a:gd name="T0" fmla="*/ 2147483647 w 49"/>
              <a:gd name="T1" fmla="*/ 2147483647 h 57"/>
              <a:gd name="T2" fmla="*/ 2147483647 w 49"/>
              <a:gd name="T3" fmla="*/ 2147483647 h 57"/>
              <a:gd name="T4" fmla="*/ 2147483647 w 49"/>
              <a:gd name="T5" fmla="*/ 2147483647 h 57"/>
              <a:gd name="T6" fmla="*/ 2147483647 w 49"/>
              <a:gd name="T7" fmla="*/ 2147483647 h 57"/>
              <a:gd name="T8" fmla="*/ 2147483647 w 49"/>
              <a:gd name="T9" fmla="*/ 2147483647 h 57"/>
              <a:gd name="T10" fmla="*/ 2147483647 w 49"/>
              <a:gd name="T11" fmla="*/ 2147483647 h 57"/>
              <a:gd name="T12" fmla="*/ 2147483647 w 49"/>
              <a:gd name="T13" fmla="*/ 0 h 57"/>
              <a:gd name="T14" fmla="*/ 2147483647 w 49"/>
              <a:gd name="T15" fmla="*/ 2147483647 h 57"/>
              <a:gd name="T16" fmla="*/ 2147483647 w 49"/>
              <a:gd name="T17" fmla="*/ 2147483647 h 57"/>
              <a:gd name="T18" fmla="*/ 0 w 49"/>
              <a:gd name="T19" fmla="*/ 2147483647 h 57"/>
              <a:gd name="T20" fmla="*/ 2147483647 w 49"/>
              <a:gd name="T21" fmla="*/ 2147483647 h 57"/>
              <a:gd name="T22" fmla="*/ 2147483647 w 49"/>
              <a:gd name="T23" fmla="*/ 2147483647 h 57"/>
              <a:gd name="T24" fmla="*/ 2147483647 w 49"/>
              <a:gd name="T25" fmla="*/ 2147483647 h 5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9"/>
              <a:gd name="T40" fmla="*/ 0 h 57"/>
              <a:gd name="T41" fmla="*/ 49 w 49"/>
              <a:gd name="T42" fmla="*/ 57 h 5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9" h="57">
                <a:moveTo>
                  <a:pt x="29" y="56"/>
                </a:moveTo>
                <a:lnTo>
                  <a:pt x="38" y="56"/>
                </a:lnTo>
                <a:lnTo>
                  <a:pt x="48" y="45"/>
                </a:lnTo>
                <a:lnTo>
                  <a:pt x="48" y="33"/>
                </a:lnTo>
                <a:lnTo>
                  <a:pt x="48" y="23"/>
                </a:lnTo>
                <a:lnTo>
                  <a:pt x="38" y="11"/>
                </a:lnTo>
                <a:lnTo>
                  <a:pt x="29" y="0"/>
                </a:lnTo>
                <a:lnTo>
                  <a:pt x="10" y="11"/>
                </a:lnTo>
                <a:lnTo>
                  <a:pt x="10" y="23"/>
                </a:lnTo>
                <a:lnTo>
                  <a:pt x="0" y="33"/>
                </a:lnTo>
                <a:lnTo>
                  <a:pt x="10" y="45"/>
                </a:lnTo>
                <a:lnTo>
                  <a:pt x="10" y="56"/>
                </a:lnTo>
                <a:lnTo>
                  <a:pt x="29" y="56"/>
                </a:lnTo>
              </a:path>
            </a:pathLst>
          </a:custGeom>
          <a:solidFill>
            <a:srgbClr val="000000"/>
          </a:solidFill>
          <a:ln w="9525" cap="rnd">
            <a:noFill/>
            <a:round/>
            <a:headEnd type="none" w="sm" len="sm"/>
            <a:tailEnd type="none" w="sm" len="sm"/>
          </a:ln>
        </p:spPr>
        <p:txBody>
          <a:bodyPr/>
          <a:lstStyle/>
          <a:p>
            <a:endParaRPr lang="en-US"/>
          </a:p>
        </p:txBody>
      </p:sp>
      <p:sp>
        <p:nvSpPr>
          <p:cNvPr id="68693" name="Rectangle 56"/>
          <p:cNvSpPr>
            <a:spLocks noChangeArrowheads="1"/>
          </p:cNvSpPr>
          <p:nvPr/>
        </p:nvSpPr>
        <p:spPr bwMode="auto">
          <a:xfrm>
            <a:off x="5510213" y="5334000"/>
            <a:ext cx="234950" cy="230188"/>
          </a:xfrm>
          <a:prstGeom prst="rect">
            <a:avLst/>
          </a:prstGeom>
          <a:noFill/>
          <a:ln w="9525">
            <a:noFill/>
            <a:miter lim="800000"/>
            <a:headEnd/>
            <a:tailEnd/>
          </a:ln>
        </p:spPr>
        <p:txBody>
          <a:bodyPr wrap="none" lIns="0" tIns="0" rIns="0" bIns="0">
            <a:spAutoFit/>
          </a:bodyPr>
          <a:lstStyle/>
          <a:p>
            <a:pPr defTabSz="514350" eaLnBrk="0" hangingPunct="0"/>
            <a:r>
              <a:rPr lang="en-AU" sz="1500" b="1">
                <a:solidFill>
                  <a:srgbClr val="000000"/>
                </a:solidFill>
                <a:latin typeface="Arial" pitchFamily="34" charset="0"/>
              </a:rPr>
              <a:t>S1</a:t>
            </a:r>
          </a:p>
        </p:txBody>
      </p:sp>
      <p:sp>
        <p:nvSpPr>
          <p:cNvPr id="68694" name="Line 86"/>
          <p:cNvSpPr>
            <a:spLocks noChangeShapeType="1"/>
          </p:cNvSpPr>
          <p:nvPr/>
        </p:nvSpPr>
        <p:spPr bwMode="auto">
          <a:xfrm>
            <a:off x="8915400" y="5761038"/>
            <a:ext cx="1588" cy="95250"/>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84" name="Freeform 95"/>
          <p:cNvSpPr>
            <a:spLocks/>
          </p:cNvSpPr>
          <p:nvPr/>
        </p:nvSpPr>
        <p:spPr bwMode="auto">
          <a:xfrm>
            <a:off x="7086600" y="4343400"/>
            <a:ext cx="71438" cy="84138"/>
          </a:xfrm>
          <a:custGeom>
            <a:avLst/>
            <a:gdLst>
              <a:gd name="T0" fmla="*/ 2147483647 w 51"/>
              <a:gd name="T1" fmla="*/ 2147483647 h 57"/>
              <a:gd name="T2" fmla="*/ 2147483647 w 51"/>
              <a:gd name="T3" fmla="*/ 2147483647 h 57"/>
              <a:gd name="T4" fmla="*/ 2147483647 w 51"/>
              <a:gd name="T5" fmla="*/ 2147483647 h 57"/>
              <a:gd name="T6" fmla="*/ 2147483647 w 51"/>
              <a:gd name="T7" fmla="*/ 2147483647 h 57"/>
              <a:gd name="T8" fmla="*/ 2147483647 w 51"/>
              <a:gd name="T9" fmla="*/ 2147483647 h 57"/>
              <a:gd name="T10" fmla="*/ 2147483647 w 51"/>
              <a:gd name="T11" fmla="*/ 0 h 57"/>
              <a:gd name="T12" fmla="*/ 2147483647 w 51"/>
              <a:gd name="T13" fmla="*/ 0 h 57"/>
              <a:gd name="T14" fmla="*/ 2147483647 w 51"/>
              <a:gd name="T15" fmla="*/ 0 h 57"/>
              <a:gd name="T16" fmla="*/ 0 w 51"/>
              <a:gd name="T17" fmla="*/ 2147483647 h 57"/>
              <a:gd name="T18" fmla="*/ 0 w 51"/>
              <a:gd name="T19" fmla="*/ 2147483647 h 57"/>
              <a:gd name="T20" fmla="*/ 0 w 51"/>
              <a:gd name="T21" fmla="*/ 2147483647 h 57"/>
              <a:gd name="T22" fmla="*/ 2147483647 w 51"/>
              <a:gd name="T23" fmla="*/ 2147483647 h 57"/>
              <a:gd name="T24" fmla="*/ 2147483647 w 51"/>
              <a:gd name="T25" fmla="*/ 2147483647 h 5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1"/>
              <a:gd name="T40" fmla="*/ 0 h 57"/>
              <a:gd name="T41" fmla="*/ 51 w 51"/>
              <a:gd name="T42" fmla="*/ 57 h 5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1" h="57">
                <a:moveTo>
                  <a:pt x="20" y="56"/>
                </a:moveTo>
                <a:lnTo>
                  <a:pt x="40" y="45"/>
                </a:lnTo>
                <a:lnTo>
                  <a:pt x="40" y="33"/>
                </a:lnTo>
                <a:lnTo>
                  <a:pt x="50" y="23"/>
                </a:lnTo>
                <a:lnTo>
                  <a:pt x="40" y="11"/>
                </a:lnTo>
                <a:lnTo>
                  <a:pt x="40" y="0"/>
                </a:lnTo>
                <a:lnTo>
                  <a:pt x="20" y="0"/>
                </a:lnTo>
                <a:lnTo>
                  <a:pt x="10" y="0"/>
                </a:lnTo>
                <a:lnTo>
                  <a:pt x="0" y="11"/>
                </a:lnTo>
                <a:lnTo>
                  <a:pt x="0" y="23"/>
                </a:lnTo>
                <a:lnTo>
                  <a:pt x="0" y="33"/>
                </a:lnTo>
                <a:lnTo>
                  <a:pt x="10" y="45"/>
                </a:lnTo>
                <a:lnTo>
                  <a:pt x="20" y="56"/>
                </a:lnTo>
              </a:path>
            </a:pathLst>
          </a:custGeom>
          <a:solidFill>
            <a:srgbClr val="000000"/>
          </a:solidFill>
          <a:ln w="9525" cap="rnd">
            <a:noFill/>
            <a:round/>
            <a:headEnd type="none" w="sm" len="sm"/>
            <a:tailEnd type="none" w="sm" len="sm"/>
          </a:ln>
        </p:spPr>
        <p:txBody>
          <a:bodyPr/>
          <a:lstStyle/>
          <a:p>
            <a:endParaRPr lang="en-US"/>
          </a:p>
        </p:txBody>
      </p:sp>
      <p:sp>
        <p:nvSpPr>
          <p:cNvPr id="85" name="Freeform 96"/>
          <p:cNvSpPr>
            <a:spLocks/>
          </p:cNvSpPr>
          <p:nvPr/>
        </p:nvSpPr>
        <p:spPr bwMode="auto">
          <a:xfrm>
            <a:off x="7772400" y="3200400"/>
            <a:ext cx="71438" cy="84138"/>
          </a:xfrm>
          <a:custGeom>
            <a:avLst/>
            <a:gdLst>
              <a:gd name="T0" fmla="*/ 2147483647 w 51"/>
              <a:gd name="T1" fmla="*/ 2147483647 h 57"/>
              <a:gd name="T2" fmla="*/ 2147483647 w 51"/>
              <a:gd name="T3" fmla="*/ 2147483647 h 57"/>
              <a:gd name="T4" fmla="*/ 2147483647 w 51"/>
              <a:gd name="T5" fmla="*/ 2147483647 h 57"/>
              <a:gd name="T6" fmla="*/ 2147483647 w 51"/>
              <a:gd name="T7" fmla="*/ 2147483647 h 57"/>
              <a:gd name="T8" fmla="*/ 2147483647 w 51"/>
              <a:gd name="T9" fmla="*/ 2147483647 h 57"/>
              <a:gd name="T10" fmla="*/ 2147483647 w 51"/>
              <a:gd name="T11" fmla="*/ 0 h 57"/>
              <a:gd name="T12" fmla="*/ 2147483647 w 51"/>
              <a:gd name="T13" fmla="*/ 0 h 57"/>
              <a:gd name="T14" fmla="*/ 2147483647 w 51"/>
              <a:gd name="T15" fmla="*/ 0 h 57"/>
              <a:gd name="T16" fmla="*/ 0 w 51"/>
              <a:gd name="T17" fmla="*/ 2147483647 h 57"/>
              <a:gd name="T18" fmla="*/ 0 w 51"/>
              <a:gd name="T19" fmla="*/ 2147483647 h 57"/>
              <a:gd name="T20" fmla="*/ 0 w 51"/>
              <a:gd name="T21" fmla="*/ 2147483647 h 57"/>
              <a:gd name="T22" fmla="*/ 2147483647 w 51"/>
              <a:gd name="T23" fmla="*/ 2147483647 h 57"/>
              <a:gd name="T24" fmla="*/ 2147483647 w 51"/>
              <a:gd name="T25" fmla="*/ 2147483647 h 5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1"/>
              <a:gd name="T40" fmla="*/ 0 h 57"/>
              <a:gd name="T41" fmla="*/ 51 w 51"/>
              <a:gd name="T42" fmla="*/ 57 h 5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1" h="57">
                <a:moveTo>
                  <a:pt x="30" y="56"/>
                </a:moveTo>
                <a:lnTo>
                  <a:pt x="40" y="56"/>
                </a:lnTo>
                <a:lnTo>
                  <a:pt x="50" y="45"/>
                </a:lnTo>
                <a:lnTo>
                  <a:pt x="50" y="23"/>
                </a:lnTo>
                <a:lnTo>
                  <a:pt x="50" y="11"/>
                </a:lnTo>
                <a:lnTo>
                  <a:pt x="40" y="0"/>
                </a:lnTo>
                <a:lnTo>
                  <a:pt x="30" y="0"/>
                </a:lnTo>
                <a:lnTo>
                  <a:pt x="10" y="0"/>
                </a:lnTo>
                <a:lnTo>
                  <a:pt x="0" y="11"/>
                </a:lnTo>
                <a:lnTo>
                  <a:pt x="0" y="23"/>
                </a:lnTo>
                <a:lnTo>
                  <a:pt x="0" y="45"/>
                </a:lnTo>
                <a:lnTo>
                  <a:pt x="10" y="56"/>
                </a:lnTo>
                <a:lnTo>
                  <a:pt x="30" y="56"/>
                </a:lnTo>
              </a:path>
            </a:pathLst>
          </a:custGeom>
          <a:solidFill>
            <a:srgbClr val="000000"/>
          </a:solidFill>
          <a:ln w="9525" cap="rnd">
            <a:noFill/>
            <a:round/>
            <a:headEnd type="none" w="sm" len="sm"/>
            <a:tailEnd type="none" w="sm" len="sm"/>
          </a:ln>
        </p:spPr>
        <p:txBody>
          <a:bodyPr/>
          <a:lstStyle/>
          <a:p>
            <a:endParaRPr lang="en-US"/>
          </a:p>
        </p:txBody>
      </p:sp>
      <p:sp>
        <p:nvSpPr>
          <p:cNvPr id="86" name="Freeform 98"/>
          <p:cNvSpPr>
            <a:spLocks/>
          </p:cNvSpPr>
          <p:nvPr/>
        </p:nvSpPr>
        <p:spPr bwMode="auto">
          <a:xfrm>
            <a:off x="7391400" y="3810000"/>
            <a:ext cx="71438" cy="84138"/>
          </a:xfrm>
          <a:custGeom>
            <a:avLst/>
            <a:gdLst>
              <a:gd name="T0" fmla="*/ 2147483647 w 51"/>
              <a:gd name="T1" fmla="*/ 2147483647 h 57"/>
              <a:gd name="T2" fmla="*/ 2147483647 w 51"/>
              <a:gd name="T3" fmla="*/ 2147483647 h 57"/>
              <a:gd name="T4" fmla="*/ 2147483647 w 51"/>
              <a:gd name="T5" fmla="*/ 2147483647 h 57"/>
              <a:gd name="T6" fmla="*/ 2147483647 w 51"/>
              <a:gd name="T7" fmla="*/ 2147483647 h 57"/>
              <a:gd name="T8" fmla="*/ 2147483647 w 51"/>
              <a:gd name="T9" fmla="*/ 2147483647 h 57"/>
              <a:gd name="T10" fmla="*/ 2147483647 w 51"/>
              <a:gd name="T11" fmla="*/ 0 h 57"/>
              <a:gd name="T12" fmla="*/ 2147483647 w 51"/>
              <a:gd name="T13" fmla="*/ 0 h 57"/>
              <a:gd name="T14" fmla="*/ 2147483647 w 51"/>
              <a:gd name="T15" fmla="*/ 0 h 57"/>
              <a:gd name="T16" fmla="*/ 2147483647 w 51"/>
              <a:gd name="T17" fmla="*/ 2147483647 h 57"/>
              <a:gd name="T18" fmla="*/ 0 w 51"/>
              <a:gd name="T19" fmla="*/ 2147483647 h 57"/>
              <a:gd name="T20" fmla="*/ 2147483647 w 51"/>
              <a:gd name="T21" fmla="*/ 2147483647 h 57"/>
              <a:gd name="T22" fmla="*/ 2147483647 w 51"/>
              <a:gd name="T23" fmla="*/ 2147483647 h 57"/>
              <a:gd name="T24" fmla="*/ 2147483647 w 51"/>
              <a:gd name="T25" fmla="*/ 2147483647 h 5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1"/>
              <a:gd name="T40" fmla="*/ 0 h 57"/>
              <a:gd name="T41" fmla="*/ 51 w 51"/>
              <a:gd name="T42" fmla="*/ 57 h 5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1" h="57">
                <a:moveTo>
                  <a:pt x="30" y="56"/>
                </a:moveTo>
                <a:lnTo>
                  <a:pt x="40" y="45"/>
                </a:lnTo>
                <a:lnTo>
                  <a:pt x="50" y="45"/>
                </a:lnTo>
                <a:lnTo>
                  <a:pt x="50" y="23"/>
                </a:lnTo>
                <a:lnTo>
                  <a:pt x="50" y="11"/>
                </a:lnTo>
                <a:lnTo>
                  <a:pt x="40" y="0"/>
                </a:lnTo>
                <a:lnTo>
                  <a:pt x="30" y="0"/>
                </a:lnTo>
                <a:lnTo>
                  <a:pt x="20" y="0"/>
                </a:lnTo>
                <a:lnTo>
                  <a:pt x="10" y="11"/>
                </a:lnTo>
                <a:lnTo>
                  <a:pt x="0" y="23"/>
                </a:lnTo>
                <a:lnTo>
                  <a:pt x="10" y="45"/>
                </a:lnTo>
                <a:lnTo>
                  <a:pt x="20" y="45"/>
                </a:lnTo>
                <a:lnTo>
                  <a:pt x="30" y="56"/>
                </a:lnTo>
              </a:path>
            </a:pathLst>
          </a:custGeom>
          <a:solidFill>
            <a:srgbClr val="000000"/>
          </a:solidFill>
          <a:ln w="9525" cap="rnd">
            <a:noFill/>
            <a:round/>
            <a:headEnd type="none" w="sm" len="sm"/>
            <a:tailEnd type="none" w="sm" len="sm"/>
          </a:ln>
        </p:spPr>
        <p:txBody>
          <a:bodyPr/>
          <a:lstStyle/>
          <a:p>
            <a:endParaRPr lang="en-US"/>
          </a:p>
        </p:txBody>
      </p:sp>
      <p:sp>
        <p:nvSpPr>
          <p:cNvPr id="87" name="Freeform 106"/>
          <p:cNvSpPr>
            <a:spLocks/>
          </p:cNvSpPr>
          <p:nvPr/>
        </p:nvSpPr>
        <p:spPr bwMode="auto">
          <a:xfrm>
            <a:off x="8153400" y="2667000"/>
            <a:ext cx="69850" cy="84138"/>
          </a:xfrm>
          <a:custGeom>
            <a:avLst/>
            <a:gdLst>
              <a:gd name="T0" fmla="*/ 2147483647 w 50"/>
              <a:gd name="T1" fmla="*/ 2147483647 h 57"/>
              <a:gd name="T2" fmla="*/ 2147483647 w 50"/>
              <a:gd name="T3" fmla="*/ 2147483647 h 57"/>
              <a:gd name="T4" fmla="*/ 2147483647 w 50"/>
              <a:gd name="T5" fmla="*/ 2147483647 h 57"/>
              <a:gd name="T6" fmla="*/ 2147483647 w 50"/>
              <a:gd name="T7" fmla="*/ 2147483647 h 57"/>
              <a:gd name="T8" fmla="*/ 2147483647 w 50"/>
              <a:gd name="T9" fmla="*/ 2147483647 h 57"/>
              <a:gd name="T10" fmla="*/ 2147483647 w 50"/>
              <a:gd name="T11" fmla="*/ 0 h 57"/>
              <a:gd name="T12" fmla="*/ 2147483647 w 50"/>
              <a:gd name="T13" fmla="*/ 0 h 57"/>
              <a:gd name="T14" fmla="*/ 2147483647 w 50"/>
              <a:gd name="T15" fmla="*/ 0 h 57"/>
              <a:gd name="T16" fmla="*/ 2147483647 w 50"/>
              <a:gd name="T17" fmla="*/ 2147483647 h 57"/>
              <a:gd name="T18" fmla="*/ 0 w 50"/>
              <a:gd name="T19" fmla="*/ 2147483647 h 57"/>
              <a:gd name="T20" fmla="*/ 2147483647 w 50"/>
              <a:gd name="T21" fmla="*/ 2147483647 h 57"/>
              <a:gd name="T22" fmla="*/ 2147483647 w 50"/>
              <a:gd name="T23" fmla="*/ 2147483647 h 5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0"/>
              <a:gd name="T37" fmla="*/ 0 h 57"/>
              <a:gd name="T38" fmla="*/ 50 w 50"/>
              <a:gd name="T39" fmla="*/ 57 h 5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0" h="57">
                <a:moveTo>
                  <a:pt x="29" y="56"/>
                </a:moveTo>
                <a:lnTo>
                  <a:pt x="39" y="45"/>
                </a:lnTo>
                <a:lnTo>
                  <a:pt x="49" y="45"/>
                </a:lnTo>
                <a:lnTo>
                  <a:pt x="49" y="23"/>
                </a:lnTo>
                <a:lnTo>
                  <a:pt x="49" y="11"/>
                </a:lnTo>
                <a:lnTo>
                  <a:pt x="39" y="0"/>
                </a:lnTo>
                <a:lnTo>
                  <a:pt x="29" y="0"/>
                </a:lnTo>
                <a:lnTo>
                  <a:pt x="10" y="0"/>
                </a:lnTo>
                <a:lnTo>
                  <a:pt x="10" y="11"/>
                </a:lnTo>
                <a:lnTo>
                  <a:pt x="0" y="23"/>
                </a:lnTo>
                <a:lnTo>
                  <a:pt x="10" y="45"/>
                </a:lnTo>
                <a:lnTo>
                  <a:pt x="29" y="56"/>
                </a:lnTo>
              </a:path>
            </a:pathLst>
          </a:custGeom>
          <a:solidFill>
            <a:srgbClr val="000000"/>
          </a:solidFill>
          <a:ln w="9525" cap="rnd">
            <a:noFill/>
            <a:round/>
            <a:headEnd type="none" w="sm" len="sm"/>
            <a:tailEnd type="none" w="sm" len="sm"/>
          </a:ln>
        </p:spPr>
        <p:txBody>
          <a:bodyPr/>
          <a:lstStyle/>
          <a:p>
            <a:endParaRPr lang="en-US"/>
          </a:p>
        </p:txBody>
      </p:sp>
      <p:sp>
        <p:nvSpPr>
          <p:cNvPr id="88" name="Freeform 93"/>
          <p:cNvSpPr>
            <a:spLocks/>
          </p:cNvSpPr>
          <p:nvPr/>
        </p:nvSpPr>
        <p:spPr bwMode="auto">
          <a:xfrm>
            <a:off x="6705600" y="4876800"/>
            <a:ext cx="68263" cy="84138"/>
          </a:xfrm>
          <a:custGeom>
            <a:avLst/>
            <a:gdLst>
              <a:gd name="T0" fmla="*/ 2147483647 w 49"/>
              <a:gd name="T1" fmla="*/ 2147483647 h 57"/>
              <a:gd name="T2" fmla="*/ 2147483647 w 49"/>
              <a:gd name="T3" fmla="*/ 2147483647 h 57"/>
              <a:gd name="T4" fmla="*/ 2147483647 w 49"/>
              <a:gd name="T5" fmla="*/ 2147483647 h 57"/>
              <a:gd name="T6" fmla="*/ 2147483647 w 49"/>
              <a:gd name="T7" fmla="*/ 2147483647 h 57"/>
              <a:gd name="T8" fmla="*/ 2147483647 w 49"/>
              <a:gd name="T9" fmla="*/ 2147483647 h 57"/>
              <a:gd name="T10" fmla="*/ 2147483647 w 49"/>
              <a:gd name="T11" fmla="*/ 2147483647 h 57"/>
              <a:gd name="T12" fmla="*/ 2147483647 w 49"/>
              <a:gd name="T13" fmla="*/ 0 h 57"/>
              <a:gd name="T14" fmla="*/ 2147483647 w 49"/>
              <a:gd name="T15" fmla="*/ 2147483647 h 57"/>
              <a:gd name="T16" fmla="*/ 2147483647 w 49"/>
              <a:gd name="T17" fmla="*/ 2147483647 h 57"/>
              <a:gd name="T18" fmla="*/ 0 w 49"/>
              <a:gd name="T19" fmla="*/ 2147483647 h 57"/>
              <a:gd name="T20" fmla="*/ 2147483647 w 49"/>
              <a:gd name="T21" fmla="*/ 2147483647 h 57"/>
              <a:gd name="T22" fmla="*/ 2147483647 w 49"/>
              <a:gd name="T23" fmla="*/ 2147483647 h 57"/>
              <a:gd name="T24" fmla="*/ 2147483647 w 49"/>
              <a:gd name="T25" fmla="*/ 2147483647 h 5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9"/>
              <a:gd name="T40" fmla="*/ 0 h 57"/>
              <a:gd name="T41" fmla="*/ 49 w 49"/>
              <a:gd name="T42" fmla="*/ 57 h 5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9" h="57">
                <a:moveTo>
                  <a:pt x="29" y="56"/>
                </a:moveTo>
                <a:lnTo>
                  <a:pt x="38" y="56"/>
                </a:lnTo>
                <a:lnTo>
                  <a:pt x="48" y="45"/>
                </a:lnTo>
                <a:lnTo>
                  <a:pt x="48" y="33"/>
                </a:lnTo>
                <a:lnTo>
                  <a:pt x="48" y="23"/>
                </a:lnTo>
                <a:lnTo>
                  <a:pt x="38" y="11"/>
                </a:lnTo>
                <a:lnTo>
                  <a:pt x="29" y="0"/>
                </a:lnTo>
                <a:lnTo>
                  <a:pt x="10" y="11"/>
                </a:lnTo>
                <a:lnTo>
                  <a:pt x="10" y="23"/>
                </a:lnTo>
                <a:lnTo>
                  <a:pt x="0" y="33"/>
                </a:lnTo>
                <a:lnTo>
                  <a:pt x="10" y="45"/>
                </a:lnTo>
                <a:lnTo>
                  <a:pt x="10" y="56"/>
                </a:lnTo>
                <a:lnTo>
                  <a:pt x="29" y="56"/>
                </a:lnTo>
              </a:path>
            </a:pathLst>
          </a:custGeom>
          <a:solidFill>
            <a:srgbClr val="000000"/>
          </a:solidFill>
          <a:ln w="9525" cap="rnd">
            <a:noFill/>
            <a:round/>
            <a:headEnd type="none" w="sm" len="sm"/>
            <a:tailEnd type="none" w="sm" len="sm"/>
          </a:ln>
        </p:spPr>
        <p:txBody>
          <a:bodyPr/>
          <a:lstStyle/>
          <a:p>
            <a:endParaRPr lang="en-US"/>
          </a:p>
        </p:txBody>
      </p:sp>
      <p:sp>
        <p:nvSpPr>
          <p:cNvPr id="89" name="Freeform 93"/>
          <p:cNvSpPr>
            <a:spLocks/>
          </p:cNvSpPr>
          <p:nvPr/>
        </p:nvSpPr>
        <p:spPr bwMode="auto">
          <a:xfrm>
            <a:off x="5867400" y="5334000"/>
            <a:ext cx="68263" cy="84138"/>
          </a:xfrm>
          <a:custGeom>
            <a:avLst/>
            <a:gdLst>
              <a:gd name="T0" fmla="*/ 2147483647 w 49"/>
              <a:gd name="T1" fmla="*/ 2147483647 h 57"/>
              <a:gd name="T2" fmla="*/ 2147483647 w 49"/>
              <a:gd name="T3" fmla="*/ 2147483647 h 57"/>
              <a:gd name="T4" fmla="*/ 2147483647 w 49"/>
              <a:gd name="T5" fmla="*/ 2147483647 h 57"/>
              <a:gd name="T6" fmla="*/ 2147483647 w 49"/>
              <a:gd name="T7" fmla="*/ 2147483647 h 57"/>
              <a:gd name="T8" fmla="*/ 2147483647 w 49"/>
              <a:gd name="T9" fmla="*/ 2147483647 h 57"/>
              <a:gd name="T10" fmla="*/ 2147483647 w 49"/>
              <a:gd name="T11" fmla="*/ 2147483647 h 57"/>
              <a:gd name="T12" fmla="*/ 2147483647 w 49"/>
              <a:gd name="T13" fmla="*/ 0 h 57"/>
              <a:gd name="T14" fmla="*/ 2147483647 w 49"/>
              <a:gd name="T15" fmla="*/ 2147483647 h 57"/>
              <a:gd name="T16" fmla="*/ 2147483647 w 49"/>
              <a:gd name="T17" fmla="*/ 2147483647 h 57"/>
              <a:gd name="T18" fmla="*/ 0 w 49"/>
              <a:gd name="T19" fmla="*/ 2147483647 h 57"/>
              <a:gd name="T20" fmla="*/ 2147483647 w 49"/>
              <a:gd name="T21" fmla="*/ 2147483647 h 57"/>
              <a:gd name="T22" fmla="*/ 2147483647 w 49"/>
              <a:gd name="T23" fmla="*/ 2147483647 h 57"/>
              <a:gd name="T24" fmla="*/ 2147483647 w 49"/>
              <a:gd name="T25" fmla="*/ 2147483647 h 5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9"/>
              <a:gd name="T40" fmla="*/ 0 h 57"/>
              <a:gd name="T41" fmla="*/ 49 w 49"/>
              <a:gd name="T42" fmla="*/ 57 h 5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9" h="57">
                <a:moveTo>
                  <a:pt x="29" y="56"/>
                </a:moveTo>
                <a:lnTo>
                  <a:pt x="38" y="56"/>
                </a:lnTo>
                <a:lnTo>
                  <a:pt x="48" y="45"/>
                </a:lnTo>
                <a:lnTo>
                  <a:pt x="48" y="33"/>
                </a:lnTo>
                <a:lnTo>
                  <a:pt x="48" y="23"/>
                </a:lnTo>
                <a:lnTo>
                  <a:pt x="38" y="11"/>
                </a:lnTo>
                <a:lnTo>
                  <a:pt x="29" y="0"/>
                </a:lnTo>
                <a:lnTo>
                  <a:pt x="10" y="11"/>
                </a:lnTo>
                <a:lnTo>
                  <a:pt x="10" y="23"/>
                </a:lnTo>
                <a:lnTo>
                  <a:pt x="0" y="33"/>
                </a:lnTo>
                <a:lnTo>
                  <a:pt x="10" y="45"/>
                </a:lnTo>
                <a:lnTo>
                  <a:pt x="10" y="56"/>
                </a:lnTo>
                <a:lnTo>
                  <a:pt x="29" y="56"/>
                </a:lnTo>
              </a:path>
            </a:pathLst>
          </a:custGeom>
          <a:solidFill>
            <a:srgbClr val="000000"/>
          </a:solidFill>
          <a:ln w="9525" cap="rnd">
            <a:noFill/>
            <a:round/>
            <a:headEnd type="none" w="sm" len="sm"/>
            <a:tailEnd type="none" w="sm" len="sm"/>
          </a:ln>
        </p:spPr>
        <p:txBody>
          <a:bodyPr/>
          <a:lstStyle/>
          <a:p>
            <a:endParaRPr lang="en-US"/>
          </a:p>
        </p:txBody>
      </p:sp>
      <p:cxnSp>
        <p:nvCxnSpPr>
          <p:cNvPr id="91" name="Straight Arrow Connector 90"/>
          <p:cNvCxnSpPr>
            <a:cxnSpLocks noChangeShapeType="1"/>
          </p:cNvCxnSpPr>
          <p:nvPr/>
        </p:nvCxnSpPr>
        <p:spPr bwMode="auto">
          <a:xfrm>
            <a:off x="7162800" y="2895600"/>
            <a:ext cx="762000" cy="1588"/>
          </a:xfrm>
          <a:prstGeom prst="straightConnector1">
            <a:avLst/>
          </a:prstGeom>
          <a:noFill/>
          <a:ln w="22225" algn="ctr">
            <a:solidFill>
              <a:schemeClr val="tx1"/>
            </a:solidFill>
            <a:round/>
            <a:headEnd/>
            <a:tailEnd type="arrow" w="med" len="med"/>
          </a:ln>
        </p:spPr>
      </p:cxnSp>
      <p:sp>
        <p:nvSpPr>
          <p:cNvPr id="68702" name="Rectangle 56"/>
          <p:cNvSpPr>
            <a:spLocks noChangeArrowheads="1"/>
          </p:cNvSpPr>
          <p:nvPr/>
        </p:nvSpPr>
        <p:spPr bwMode="auto">
          <a:xfrm>
            <a:off x="7391400" y="5410200"/>
            <a:ext cx="139700" cy="230188"/>
          </a:xfrm>
          <a:prstGeom prst="rect">
            <a:avLst/>
          </a:prstGeom>
          <a:noFill/>
          <a:ln w="9525">
            <a:noFill/>
            <a:miter lim="800000"/>
            <a:headEnd/>
            <a:tailEnd/>
          </a:ln>
        </p:spPr>
        <p:txBody>
          <a:bodyPr wrap="none" lIns="0" tIns="0" rIns="0" bIns="0">
            <a:spAutoFit/>
          </a:bodyPr>
          <a:lstStyle/>
          <a:p>
            <a:pPr defTabSz="514350" eaLnBrk="0" hangingPunct="0"/>
            <a:r>
              <a:rPr lang="en-AU" sz="1500" b="1">
                <a:solidFill>
                  <a:srgbClr val="000000"/>
                </a:solidFill>
                <a:latin typeface="Arial" pitchFamily="34" charset="0"/>
              </a:rPr>
              <a:t>D</a:t>
            </a:r>
          </a:p>
        </p:txBody>
      </p:sp>
      <p:sp>
        <p:nvSpPr>
          <p:cNvPr id="93" name="Rectangle 56"/>
          <p:cNvSpPr>
            <a:spLocks noChangeArrowheads="1"/>
          </p:cNvSpPr>
          <p:nvPr/>
        </p:nvSpPr>
        <p:spPr bwMode="auto">
          <a:xfrm>
            <a:off x="6019800" y="5334000"/>
            <a:ext cx="234950" cy="230188"/>
          </a:xfrm>
          <a:prstGeom prst="rect">
            <a:avLst/>
          </a:prstGeom>
          <a:noFill/>
          <a:ln w="9525">
            <a:noFill/>
            <a:miter lim="800000"/>
            <a:headEnd/>
            <a:tailEnd/>
          </a:ln>
        </p:spPr>
        <p:txBody>
          <a:bodyPr wrap="none" lIns="0" tIns="0" rIns="0" bIns="0">
            <a:spAutoFit/>
          </a:bodyPr>
          <a:lstStyle/>
          <a:p>
            <a:pPr defTabSz="514350" eaLnBrk="0" hangingPunct="0"/>
            <a:r>
              <a:rPr lang="en-AU" sz="1500" b="1">
                <a:solidFill>
                  <a:srgbClr val="000000"/>
                </a:solidFill>
                <a:latin typeface="Arial" pitchFamily="34" charset="0"/>
              </a:rPr>
              <a:t>S2</a:t>
            </a:r>
          </a:p>
        </p:txBody>
      </p:sp>
      <p:sp>
        <p:nvSpPr>
          <p:cNvPr id="94" name="Freeform 83"/>
          <p:cNvSpPr>
            <a:spLocks/>
          </p:cNvSpPr>
          <p:nvPr/>
        </p:nvSpPr>
        <p:spPr bwMode="auto">
          <a:xfrm>
            <a:off x="5386388" y="4876800"/>
            <a:ext cx="1371600" cy="990600"/>
          </a:xfrm>
          <a:custGeom>
            <a:avLst/>
            <a:gdLst>
              <a:gd name="T0" fmla="*/ 0 w 976"/>
              <a:gd name="T1" fmla="*/ 0 h 1009"/>
              <a:gd name="T2" fmla="*/ 2147483647 w 976"/>
              <a:gd name="T3" fmla="*/ 0 h 1009"/>
              <a:gd name="T4" fmla="*/ 2147483647 w 976"/>
              <a:gd name="T5" fmla="*/ 2147483647 h 1009"/>
              <a:gd name="T6" fmla="*/ 0 60000 65536"/>
              <a:gd name="T7" fmla="*/ 0 60000 65536"/>
              <a:gd name="T8" fmla="*/ 0 60000 65536"/>
              <a:gd name="T9" fmla="*/ 0 w 976"/>
              <a:gd name="T10" fmla="*/ 0 h 1009"/>
              <a:gd name="T11" fmla="*/ 976 w 976"/>
              <a:gd name="T12" fmla="*/ 1009 h 1009"/>
            </a:gdLst>
            <a:ahLst/>
            <a:cxnLst>
              <a:cxn ang="T6">
                <a:pos x="T0" y="T1"/>
              </a:cxn>
              <a:cxn ang="T7">
                <a:pos x="T2" y="T3"/>
              </a:cxn>
              <a:cxn ang="T8">
                <a:pos x="T4" y="T5"/>
              </a:cxn>
            </a:cxnLst>
            <a:rect l="T9" t="T10" r="T11" b="T12"/>
            <a:pathLst>
              <a:path w="976" h="1009">
                <a:moveTo>
                  <a:pt x="0" y="0"/>
                </a:moveTo>
                <a:lnTo>
                  <a:pt x="975" y="0"/>
                </a:lnTo>
                <a:lnTo>
                  <a:pt x="975" y="1008"/>
                </a:lnTo>
              </a:path>
            </a:pathLst>
          </a:custGeom>
          <a:noFill/>
          <a:ln w="28575" cap="rnd">
            <a:solidFill>
              <a:srgbClr val="000000"/>
            </a:solidFill>
            <a:prstDash val="dash"/>
            <a:round/>
            <a:headEnd type="none" w="sm" len="sm"/>
            <a:tailEnd type="none" w="sm" len="sm"/>
          </a:ln>
        </p:spPr>
        <p:txBody>
          <a:bodyPr/>
          <a:lstStyle/>
          <a:p>
            <a:endParaRPr lang="en-US"/>
          </a:p>
        </p:txBody>
      </p:sp>
      <p:sp>
        <p:nvSpPr>
          <p:cNvPr id="23648" name="Right Arrow 94"/>
          <p:cNvSpPr>
            <a:spLocks noChangeArrowheads="1"/>
          </p:cNvSpPr>
          <p:nvPr/>
        </p:nvSpPr>
        <p:spPr bwMode="auto">
          <a:xfrm rot="2900179">
            <a:off x="6246813" y="4402138"/>
            <a:ext cx="514350" cy="431800"/>
          </a:xfrm>
          <a:prstGeom prst="rightArrow">
            <a:avLst>
              <a:gd name="adj1" fmla="val 29194"/>
              <a:gd name="adj2" fmla="val 33215"/>
            </a:avLst>
          </a:prstGeom>
          <a:solidFill>
            <a:srgbClr val="EE9012">
              <a:alpha val="41176"/>
            </a:srgbClr>
          </a:solidFill>
          <a:ln w="9525" algn="ctr">
            <a:solidFill>
              <a:schemeClr val="tx1"/>
            </a:solidFill>
            <a:round/>
            <a:headEnd/>
            <a:tailEnd/>
          </a:ln>
        </p:spPr>
        <p:txBody>
          <a:bodyPr wrap="none"/>
          <a:lstStyle/>
          <a:p>
            <a:endParaRPr lang="en-US"/>
          </a:p>
        </p:txBody>
      </p:sp>
      <p:cxnSp>
        <p:nvCxnSpPr>
          <p:cNvPr id="66" name="Straight Arrow Connector 65"/>
          <p:cNvCxnSpPr>
            <a:cxnSpLocks noChangeShapeType="1"/>
          </p:cNvCxnSpPr>
          <p:nvPr/>
        </p:nvCxnSpPr>
        <p:spPr bwMode="auto">
          <a:xfrm rot="10800000" flipV="1">
            <a:off x="6934200" y="4870450"/>
            <a:ext cx="685800" cy="1588"/>
          </a:xfrm>
          <a:prstGeom prst="straightConnector1">
            <a:avLst/>
          </a:prstGeom>
          <a:noFill/>
          <a:ln w="9525" algn="ctr">
            <a:solidFill>
              <a:schemeClr val="tx1"/>
            </a:solidFill>
            <a:round/>
            <a:headEnd/>
            <a:tailEnd type="arrow" w="med" len="med"/>
          </a:ln>
        </p:spPr>
      </p:cxnSp>
      <p:sp>
        <p:nvSpPr>
          <p:cNvPr id="67" name="Rectangle 51"/>
          <p:cNvSpPr>
            <a:spLocks noChangeArrowheads="1"/>
          </p:cNvSpPr>
          <p:nvPr/>
        </p:nvSpPr>
        <p:spPr bwMode="auto">
          <a:xfrm>
            <a:off x="7785100" y="4495800"/>
            <a:ext cx="1303338" cy="692150"/>
          </a:xfrm>
          <a:prstGeom prst="rect">
            <a:avLst/>
          </a:prstGeom>
          <a:noFill/>
          <a:ln w="9525">
            <a:noFill/>
            <a:miter lim="800000"/>
            <a:headEnd/>
            <a:tailEnd/>
          </a:ln>
        </p:spPr>
        <p:txBody>
          <a:bodyPr wrap="none" lIns="0" tIns="0" rIns="0" bIns="0">
            <a:spAutoFit/>
          </a:bodyPr>
          <a:lstStyle/>
          <a:p>
            <a:pPr algn="ctr" defTabSz="514350" eaLnBrk="0" hangingPunct="0"/>
            <a:r>
              <a:rPr lang="en-AU" sz="1500" b="1">
                <a:solidFill>
                  <a:srgbClr val="000000"/>
                </a:solidFill>
                <a:latin typeface="Arial" pitchFamily="34" charset="0"/>
              </a:rPr>
              <a:t>New </a:t>
            </a:r>
            <a:br>
              <a:rPr lang="en-AU" sz="1500" b="1">
                <a:solidFill>
                  <a:srgbClr val="000000"/>
                </a:solidFill>
                <a:latin typeface="Arial" pitchFamily="34" charset="0"/>
              </a:rPr>
            </a:br>
            <a:r>
              <a:rPr lang="en-AU" sz="1500" b="1">
                <a:solidFill>
                  <a:srgbClr val="000000"/>
                </a:solidFill>
                <a:latin typeface="Arial" pitchFamily="34" charset="0"/>
              </a:rPr>
              <a:t>Equilibrium</a:t>
            </a:r>
          </a:p>
          <a:p>
            <a:pPr algn="ctr" defTabSz="514350" eaLnBrk="0" hangingPunct="0"/>
            <a:r>
              <a:rPr lang="en-AU" sz="1500" b="1">
                <a:solidFill>
                  <a:srgbClr val="000000"/>
                </a:solidFill>
                <a:latin typeface="Arial" pitchFamily="34" charset="0"/>
              </a:rPr>
              <a:t>Price/Quantity</a:t>
            </a:r>
          </a:p>
        </p:txBody>
      </p:sp>
      <p:graphicFrame>
        <p:nvGraphicFramePr>
          <p:cNvPr id="68" name="Group 81"/>
          <p:cNvGraphicFramePr>
            <a:graphicFrameLocks noGrp="1"/>
          </p:cNvGraphicFramePr>
          <p:nvPr/>
        </p:nvGraphicFramePr>
        <p:xfrm>
          <a:off x="3048000" y="2128838"/>
          <a:ext cx="1600200" cy="3047999"/>
        </p:xfrm>
        <a:graphic>
          <a:graphicData uri="http://schemas.openxmlformats.org/drawingml/2006/table">
            <a:tbl>
              <a:tblPr/>
              <a:tblGrid>
                <a:gridCol w="1600200">
                  <a:extLst>
                    <a:ext uri="{9D8B030D-6E8A-4147-A177-3AD203B41FA5}">
                      <a16:colId xmlns:a16="http://schemas.microsoft.com/office/drawing/2014/main" val="20000"/>
                    </a:ext>
                  </a:extLst>
                </a:gridCol>
              </a:tblGrid>
              <a:tr h="527813">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en-US" sz="1400" b="0" i="0" u="none" strike="noStrike" cap="none" normalizeH="0" baseline="0" dirty="0" smtClean="0">
                        <a:ln>
                          <a:noFill/>
                        </a:ln>
                        <a:solidFill>
                          <a:srgbClr val="000000"/>
                        </a:solidFill>
                        <a:effectLst/>
                        <a:latin typeface="Calibri"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20031">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dirty="0" smtClean="0">
                          <a:ln>
                            <a:noFill/>
                          </a:ln>
                          <a:solidFill>
                            <a:srgbClr val="000000"/>
                          </a:solidFill>
                          <a:effectLst/>
                          <a:latin typeface="Calibri" pitchFamily="34" charset="0"/>
                        </a:rPr>
                        <a:t>20</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20031">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0" i="0" u="none" strike="noStrike" cap="none" normalizeH="0" baseline="0" dirty="0" smtClean="0">
                          <a:ln>
                            <a:noFill/>
                          </a:ln>
                          <a:solidFill>
                            <a:srgbClr val="000000"/>
                          </a:solidFill>
                          <a:effectLst/>
                          <a:latin typeface="Calibri" pitchFamily="34" charset="0"/>
                        </a:rPr>
                        <a:t>17</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20031">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0" i="0" u="none" strike="noStrike" cap="none" normalizeH="0" baseline="0" dirty="0" smtClean="0">
                          <a:ln>
                            <a:noFill/>
                          </a:ln>
                          <a:solidFill>
                            <a:srgbClr val="000000"/>
                          </a:solidFill>
                          <a:effectLst/>
                          <a:latin typeface="Calibri" pitchFamily="34" charset="0"/>
                        </a:rPr>
                        <a:t>15</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20031">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0" i="0" u="none" strike="noStrike" cap="none" normalizeH="0" baseline="0" dirty="0" smtClean="0">
                          <a:ln>
                            <a:noFill/>
                          </a:ln>
                          <a:solidFill>
                            <a:srgbClr val="000000"/>
                          </a:solidFill>
                          <a:effectLst/>
                          <a:latin typeface="Calibri" pitchFamily="34" charset="0"/>
                        </a:rPr>
                        <a:t>13</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20031">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0" i="0" u="none" strike="noStrike" cap="none" normalizeH="0" baseline="0" dirty="0" smtClean="0">
                          <a:ln>
                            <a:noFill/>
                          </a:ln>
                          <a:solidFill>
                            <a:srgbClr val="000000"/>
                          </a:solidFill>
                          <a:effectLst/>
                          <a:latin typeface="Calibri" pitchFamily="34" charset="0"/>
                        </a:rPr>
                        <a:t>10</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20031">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0" i="0" u="none" strike="noStrike" cap="none" normalizeH="0" baseline="0" dirty="0" smtClean="0">
                          <a:ln>
                            <a:noFill/>
                          </a:ln>
                          <a:solidFill>
                            <a:srgbClr val="000000"/>
                          </a:solidFill>
                          <a:effectLst/>
                          <a:latin typeface="Calibri" pitchFamily="34" charset="0"/>
                        </a:rPr>
                        <a:t>3</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dissolve">
                                      <p:cBhvr>
                                        <p:cTn id="7" dur="500"/>
                                        <p:tgtEl>
                                          <p:spTgt spid="6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89"/>
                                        </p:tgtEl>
                                        <p:attrNameLst>
                                          <p:attrName>style.visibility</p:attrName>
                                        </p:attrNameLst>
                                      </p:cBhvr>
                                      <p:to>
                                        <p:strVal val="visible"/>
                                      </p:to>
                                    </p:set>
                                    <p:anim calcmode="lin" valueType="num">
                                      <p:cBhvr additive="base">
                                        <p:cTn id="12" dur="500" fill="hold"/>
                                        <p:tgtEl>
                                          <p:spTgt spid="89"/>
                                        </p:tgtEl>
                                        <p:attrNameLst>
                                          <p:attrName>ppt_x</p:attrName>
                                        </p:attrNameLst>
                                      </p:cBhvr>
                                      <p:tavLst>
                                        <p:tav tm="0">
                                          <p:val>
                                            <p:strVal val="#ppt_x"/>
                                          </p:val>
                                        </p:tav>
                                        <p:tav tm="100000">
                                          <p:val>
                                            <p:strVal val="#ppt_x"/>
                                          </p:val>
                                        </p:tav>
                                      </p:tavLst>
                                    </p:anim>
                                    <p:anim calcmode="lin" valueType="num">
                                      <p:cBhvr additive="base">
                                        <p:cTn id="13" dur="500" fill="hold"/>
                                        <p:tgtEl>
                                          <p:spTgt spid="89"/>
                                        </p:tgtEl>
                                        <p:attrNameLst>
                                          <p:attrName>ppt_y</p:attrName>
                                        </p:attrNameLst>
                                      </p:cBhvr>
                                      <p:tavLst>
                                        <p:tav tm="0">
                                          <p:val>
                                            <p:strVal val="1+#ppt_h/2"/>
                                          </p:val>
                                        </p:tav>
                                        <p:tav tm="100000">
                                          <p:val>
                                            <p:strVal val="#ppt_y"/>
                                          </p:val>
                                        </p:tav>
                                      </p:tavLst>
                                    </p:anim>
                                  </p:childTnLst>
                                </p:cTn>
                              </p:par>
                            </p:childTnLst>
                          </p:cTn>
                        </p:par>
                        <p:par>
                          <p:cTn id="14" fill="hold">
                            <p:stCondLst>
                              <p:cond delay="500"/>
                            </p:stCondLst>
                            <p:childTnLst>
                              <p:par>
                                <p:cTn id="15" presetID="2" presetClass="entr" presetSubtype="4" fill="hold" grpId="0" nodeType="afterEffect">
                                  <p:stCondLst>
                                    <p:cond delay="0"/>
                                  </p:stCondLst>
                                  <p:childTnLst>
                                    <p:set>
                                      <p:cBhvr>
                                        <p:cTn id="16" dur="1" fill="hold">
                                          <p:stCondLst>
                                            <p:cond delay="0"/>
                                          </p:stCondLst>
                                        </p:cTn>
                                        <p:tgtEl>
                                          <p:spTgt spid="88"/>
                                        </p:tgtEl>
                                        <p:attrNameLst>
                                          <p:attrName>style.visibility</p:attrName>
                                        </p:attrNameLst>
                                      </p:cBhvr>
                                      <p:to>
                                        <p:strVal val="visible"/>
                                      </p:to>
                                    </p:set>
                                    <p:anim calcmode="lin" valueType="num">
                                      <p:cBhvr additive="base">
                                        <p:cTn id="17" dur="500" fill="hold"/>
                                        <p:tgtEl>
                                          <p:spTgt spid="88"/>
                                        </p:tgtEl>
                                        <p:attrNameLst>
                                          <p:attrName>ppt_x</p:attrName>
                                        </p:attrNameLst>
                                      </p:cBhvr>
                                      <p:tavLst>
                                        <p:tav tm="0">
                                          <p:val>
                                            <p:strVal val="#ppt_x"/>
                                          </p:val>
                                        </p:tav>
                                        <p:tav tm="100000">
                                          <p:val>
                                            <p:strVal val="#ppt_x"/>
                                          </p:val>
                                        </p:tav>
                                      </p:tavLst>
                                    </p:anim>
                                    <p:anim calcmode="lin" valueType="num">
                                      <p:cBhvr additive="base">
                                        <p:cTn id="18" dur="500" fill="hold"/>
                                        <p:tgtEl>
                                          <p:spTgt spid="88"/>
                                        </p:tgtEl>
                                        <p:attrNameLst>
                                          <p:attrName>ppt_y</p:attrName>
                                        </p:attrNameLst>
                                      </p:cBhvr>
                                      <p:tavLst>
                                        <p:tav tm="0">
                                          <p:val>
                                            <p:strVal val="1+#ppt_h/2"/>
                                          </p:val>
                                        </p:tav>
                                        <p:tav tm="100000">
                                          <p:val>
                                            <p:strVal val="#ppt_y"/>
                                          </p:val>
                                        </p:tav>
                                      </p:tavLst>
                                    </p:anim>
                                  </p:childTnLst>
                                </p:cTn>
                              </p:par>
                            </p:childTnLst>
                          </p:cTn>
                        </p:par>
                        <p:par>
                          <p:cTn id="19" fill="hold">
                            <p:stCondLst>
                              <p:cond delay="1000"/>
                            </p:stCondLst>
                            <p:childTnLst>
                              <p:par>
                                <p:cTn id="20" presetID="2" presetClass="entr" presetSubtype="4" fill="hold" grpId="0" nodeType="afterEffect">
                                  <p:stCondLst>
                                    <p:cond delay="0"/>
                                  </p:stCondLst>
                                  <p:childTnLst>
                                    <p:set>
                                      <p:cBhvr>
                                        <p:cTn id="21" dur="1" fill="hold">
                                          <p:stCondLst>
                                            <p:cond delay="0"/>
                                          </p:stCondLst>
                                        </p:cTn>
                                        <p:tgtEl>
                                          <p:spTgt spid="84"/>
                                        </p:tgtEl>
                                        <p:attrNameLst>
                                          <p:attrName>style.visibility</p:attrName>
                                        </p:attrNameLst>
                                      </p:cBhvr>
                                      <p:to>
                                        <p:strVal val="visible"/>
                                      </p:to>
                                    </p:set>
                                    <p:anim calcmode="lin" valueType="num">
                                      <p:cBhvr additive="base">
                                        <p:cTn id="22" dur="500" fill="hold"/>
                                        <p:tgtEl>
                                          <p:spTgt spid="84"/>
                                        </p:tgtEl>
                                        <p:attrNameLst>
                                          <p:attrName>ppt_x</p:attrName>
                                        </p:attrNameLst>
                                      </p:cBhvr>
                                      <p:tavLst>
                                        <p:tav tm="0">
                                          <p:val>
                                            <p:strVal val="#ppt_x"/>
                                          </p:val>
                                        </p:tav>
                                        <p:tav tm="100000">
                                          <p:val>
                                            <p:strVal val="#ppt_x"/>
                                          </p:val>
                                        </p:tav>
                                      </p:tavLst>
                                    </p:anim>
                                    <p:anim calcmode="lin" valueType="num">
                                      <p:cBhvr additive="base">
                                        <p:cTn id="23" dur="500" fill="hold"/>
                                        <p:tgtEl>
                                          <p:spTgt spid="84"/>
                                        </p:tgtEl>
                                        <p:attrNameLst>
                                          <p:attrName>ppt_y</p:attrName>
                                        </p:attrNameLst>
                                      </p:cBhvr>
                                      <p:tavLst>
                                        <p:tav tm="0">
                                          <p:val>
                                            <p:strVal val="1+#ppt_h/2"/>
                                          </p:val>
                                        </p:tav>
                                        <p:tav tm="100000">
                                          <p:val>
                                            <p:strVal val="#ppt_y"/>
                                          </p:val>
                                        </p:tav>
                                      </p:tavLst>
                                    </p:anim>
                                  </p:childTnLst>
                                </p:cTn>
                              </p:par>
                            </p:childTnLst>
                          </p:cTn>
                        </p:par>
                        <p:par>
                          <p:cTn id="24" fill="hold">
                            <p:stCondLst>
                              <p:cond delay="1500"/>
                            </p:stCondLst>
                            <p:childTnLst>
                              <p:par>
                                <p:cTn id="25" presetID="2" presetClass="entr" presetSubtype="4" fill="hold" grpId="0" nodeType="afterEffect">
                                  <p:stCondLst>
                                    <p:cond delay="0"/>
                                  </p:stCondLst>
                                  <p:childTnLst>
                                    <p:set>
                                      <p:cBhvr>
                                        <p:cTn id="26" dur="1" fill="hold">
                                          <p:stCondLst>
                                            <p:cond delay="0"/>
                                          </p:stCondLst>
                                        </p:cTn>
                                        <p:tgtEl>
                                          <p:spTgt spid="86"/>
                                        </p:tgtEl>
                                        <p:attrNameLst>
                                          <p:attrName>style.visibility</p:attrName>
                                        </p:attrNameLst>
                                      </p:cBhvr>
                                      <p:to>
                                        <p:strVal val="visible"/>
                                      </p:to>
                                    </p:set>
                                    <p:anim calcmode="lin" valueType="num">
                                      <p:cBhvr additive="base">
                                        <p:cTn id="27" dur="500" fill="hold"/>
                                        <p:tgtEl>
                                          <p:spTgt spid="86"/>
                                        </p:tgtEl>
                                        <p:attrNameLst>
                                          <p:attrName>ppt_x</p:attrName>
                                        </p:attrNameLst>
                                      </p:cBhvr>
                                      <p:tavLst>
                                        <p:tav tm="0">
                                          <p:val>
                                            <p:strVal val="#ppt_x"/>
                                          </p:val>
                                        </p:tav>
                                        <p:tav tm="100000">
                                          <p:val>
                                            <p:strVal val="#ppt_x"/>
                                          </p:val>
                                        </p:tav>
                                      </p:tavLst>
                                    </p:anim>
                                    <p:anim calcmode="lin" valueType="num">
                                      <p:cBhvr additive="base">
                                        <p:cTn id="28" dur="500" fill="hold"/>
                                        <p:tgtEl>
                                          <p:spTgt spid="86"/>
                                        </p:tgtEl>
                                        <p:attrNameLst>
                                          <p:attrName>ppt_y</p:attrName>
                                        </p:attrNameLst>
                                      </p:cBhvr>
                                      <p:tavLst>
                                        <p:tav tm="0">
                                          <p:val>
                                            <p:strVal val="1+#ppt_h/2"/>
                                          </p:val>
                                        </p:tav>
                                        <p:tav tm="100000">
                                          <p:val>
                                            <p:strVal val="#ppt_y"/>
                                          </p:val>
                                        </p:tav>
                                      </p:tavLst>
                                    </p:anim>
                                  </p:childTnLst>
                                </p:cTn>
                              </p:par>
                            </p:childTnLst>
                          </p:cTn>
                        </p:par>
                        <p:par>
                          <p:cTn id="29" fill="hold">
                            <p:stCondLst>
                              <p:cond delay="2000"/>
                            </p:stCondLst>
                            <p:childTnLst>
                              <p:par>
                                <p:cTn id="30" presetID="2" presetClass="entr" presetSubtype="4" fill="hold" grpId="0" nodeType="afterEffect">
                                  <p:stCondLst>
                                    <p:cond delay="0"/>
                                  </p:stCondLst>
                                  <p:childTnLst>
                                    <p:set>
                                      <p:cBhvr>
                                        <p:cTn id="31" dur="1" fill="hold">
                                          <p:stCondLst>
                                            <p:cond delay="0"/>
                                          </p:stCondLst>
                                        </p:cTn>
                                        <p:tgtEl>
                                          <p:spTgt spid="85"/>
                                        </p:tgtEl>
                                        <p:attrNameLst>
                                          <p:attrName>style.visibility</p:attrName>
                                        </p:attrNameLst>
                                      </p:cBhvr>
                                      <p:to>
                                        <p:strVal val="visible"/>
                                      </p:to>
                                    </p:set>
                                    <p:anim calcmode="lin" valueType="num">
                                      <p:cBhvr additive="base">
                                        <p:cTn id="32" dur="500" fill="hold"/>
                                        <p:tgtEl>
                                          <p:spTgt spid="85"/>
                                        </p:tgtEl>
                                        <p:attrNameLst>
                                          <p:attrName>ppt_x</p:attrName>
                                        </p:attrNameLst>
                                      </p:cBhvr>
                                      <p:tavLst>
                                        <p:tav tm="0">
                                          <p:val>
                                            <p:strVal val="#ppt_x"/>
                                          </p:val>
                                        </p:tav>
                                        <p:tav tm="100000">
                                          <p:val>
                                            <p:strVal val="#ppt_x"/>
                                          </p:val>
                                        </p:tav>
                                      </p:tavLst>
                                    </p:anim>
                                    <p:anim calcmode="lin" valueType="num">
                                      <p:cBhvr additive="base">
                                        <p:cTn id="33" dur="500" fill="hold"/>
                                        <p:tgtEl>
                                          <p:spTgt spid="85"/>
                                        </p:tgtEl>
                                        <p:attrNameLst>
                                          <p:attrName>ppt_y</p:attrName>
                                        </p:attrNameLst>
                                      </p:cBhvr>
                                      <p:tavLst>
                                        <p:tav tm="0">
                                          <p:val>
                                            <p:strVal val="1+#ppt_h/2"/>
                                          </p:val>
                                        </p:tav>
                                        <p:tav tm="100000">
                                          <p:val>
                                            <p:strVal val="#ppt_y"/>
                                          </p:val>
                                        </p:tav>
                                      </p:tavLst>
                                    </p:anim>
                                  </p:childTnLst>
                                </p:cTn>
                              </p:par>
                            </p:childTnLst>
                          </p:cTn>
                        </p:par>
                        <p:par>
                          <p:cTn id="34" fill="hold">
                            <p:stCondLst>
                              <p:cond delay="2500"/>
                            </p:stCondLst>
                            <p:childTnLst>
                              <p:par>
                                <p:cTn id="35" presetID="2" presetClass="entr" presetSubtype="4" fill="hold" grpId="0" nodeType="afterEffect">
                                  <p:stCondLst>
                                    <p:cond delay="0"/>
                                  </p:stCondLst>
                                  <p:childTnLst>
                                    <p:set>
                                      <p:cBhvr>
                                        <p:cTn id="36" dur="1" fill="hold">
                                          <p:stCondLst>
                                            <p:cond delay="0"/>
                                          </p:stCondLst>
                                        </p:cTn>
                                        <p:tgtEl>
                                          <p:spTgt spid="87"/>
                                        </p:tgtEl>
                                        <p:attrNameLst>
                                          <p:attrName>style.visibility</p:attrName>
                                        </p:attrNameLst>
                                      </p:cBhvr>
                                      <p:to>
                                        <p:strVal val="visible"/>
                                      </p:to>
                                    </p:set>
                                    <p:anim calcmode="lin" valueType="num">
                                      <p:cBhvr additive="base">
                                        <p:cTn id="37" dur="500" fill="hold"/>
                                        <p:tgtEl>
                                          <p:spTgt spid="87"/>
                                        </p:tgtEl>
                                        <p:attrNameLst>
                                          <p:attrName>ppt_x</p:attrName>
                                        </p:attrNameLst>
                                      </p:cBhvr>
                                      <p:tavLst>
                                        <p:tav tm="0">
                                          <p:val>
                                            <p:strVal val="#ppt_x"/>
                                          </p:val>
                                        </p:tav>
                                        <p:tav tm="100000">
                                          <p:val>
                                            <p:strVal val="#ppt_x"/>
                                          </p:val>
                                        </p:tav>
                                      </p:tavLst>
                                    </p:anim>
                                    <p:anim calcmode="lin" valueType="num">
                                      <p:cBhvr additive="base">
                                        <p:cTn id="38" dur="500" fill="hold"/>
                                        <p:tgtEl>
                                          <p:spTgt spid="87"/>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23554"/>
                                        </p:tgtEl>
                                        <p:attrNameLst>
                                          <p:attrName>style.visibility</p:attrName>
                                        </p:attrNameLst>
                                      </p:cBhvr>
                                      <p:to>
                                        <p:strVal val="visible"/>
                                      </p:to>
                                    </p:set>
                                    <p:animEffect transition="in" filter="wipe(down)">
                                      <p:cBhvr>
                                        <p:cTn id="43" dur="500"/>
                                        <p:tgtEl>
                                          <p:spTgt spid="23554"/>
                                        </p:tgtEl>
                                      </p:cBhvr>
                                    </p:animEffect>
                                  </p:childTnLst>
                                </p:cTn>
                              </p:par>
                              <p:par>
                                <p:cTn id="44" presetID="2" presetClass="entr" presetSubtype="4" fill="hold" grpId="0" nodeType="withEffect">
                                  <p:stCondLst>
                                    <p:cond delay="0"/>
                                  </p:stCondLst>
                                  <p:childTnLst>
                                    <p:set>
                                      <p:cBhvr>
                                        <p:cTn id="45" dur="1" fill="hold">
                                          <p:stCondLst>
                                            <p:cond delay="0"/>
                                          </p:stCondLst>
                                        </p:cTn>
                                        <p:tgtEl>
                                          <p:spTgt spid="93"/>
                                        </p:tgtEl>
                                        <p:attrNameLst>
                                          <p:attrName>style.visibility</p:attrName>
                                        </p:attrNameLst>
                                      </p:cBhvr>
                                      <p:to>
                                        <p:strVal val="visible"/>
                                      </p:to>
                                    </p:set>
                                    <p:anim calcmode="lin" valueType="num">
                                      <p:cBhvr additive="base">
                                        <p:cTn id="46" dur="500" fill="hold"/>
                                        <p:tgtEl>
                                          <p:spTgt spid="93"/>
                                        </p:tgtEl>
                                        <p:attrNameLst>
                                          <p:attrName>ppt_x</p:attrName>
                                        </p:attrNameLst>
                                      </p:cBhvr>
                                      <p:tavLst>
                                        <p:tav tm="0">
                                          <p:val>
                                            <p:strVal val="#ppt_x"/>
                                          </p:val>
                                        </p:tav>
                                        <p:tav tm="100000">
                                          <p:val>
                                            <p:strVal val="#ppt_x"/>
                                          </p:val>
                                        </p:tav>
                                      </p:tavLst>
                                    </p:anim>
                                    <p:anim calcmode="lin" valueType="num">
                                      <p:cBhvr additive="base">
                                        <p:cTn id="47" dur="500" fill="hold"/>
                                        <p:tgtEl>
                                          <p:spTgt spid="93"/>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91"/>
                                        </p:tgtEl>
                                        <p:attrNameLst>
                                          <p:attrName>style.visibility</p:attrName>
                                        </p:attrNameLst>
                                      </p:cBhvr>
                                      <p:to>
                                        <p:strVal val="visible"/>
                                      </p:to>
                                    </p:set>
                                    <p:animEffect transition="in" filter="wipe(left)">
                                      <p:cBhvr>
                                        <p:cTn id="52" dur="500"/>
                                        <p:tgtEl>
                                          <p:spTgt spid="91"/>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94"/>
                                        </p:tgtEl>
                                        <p:attrNameLst>
                                          <p:attrName>style.visibility</p:attrName>
                                        </p:attrNameLst>
                                      </p:cBhvr>
                                      <p:to>
                                        <p:strVal val="visible"/>
                                      </p:to>
                                    </p:set>
                                    <p:animEffect transition="in" filter="wipe(down)">
                                      <p:cBhvr>
                                        <p:cTn id="57" dur="500"/>
                                        <p:tgtEl>
                                          <p:spTgt spid="94"/>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1" fill="hold" grpId="0" nodeType="clickEffect">
                                  <p:stCondLst>
                                    <p:cond delay="0"/>
                                  </p:stCondLst>
                                  <p:childTnLst>
                                    <p:set>
                                      <p:cBhvr>
                                        <p:cTn id="61" dur="1" fill="hold">
                                          <p:stCondLst>
                                            <p:cond delay="0"/>
                                          </p:stCondLst>
                                        </p:cTn>
                                        <p:tgtEl>
                                          <p:spTgt spid="23648"/>
                                        </p:tgtEl>
                                        <p:attrNameLst>
                                          <p:attrName>style.visibility</p:attrName>
                                        </p:attrNameLst>
                                      </p:cBhvr>
                                      <p:to>
                                        <p:strVal val="visible"/>
                                      </p:to>
                                    </p:set>
                                    <p:animEffect transition="in" filter="wipe(up)">
                                      <p:cBhvr>
                                        <p:cTn id="62" dur="500"/>
                                        <p:tgtEl>
                                          <p:spTgt spid="23648"/>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2" fill="hold" nodeType="clickEffect">
                                  <p:stCondLst>
                                    <p:cond delay="0"/>
                                  </p:stCondLst>
                                  <p:childTnLst>
                                    <p:set>
                                      <p:cBhvr>
                                        <p:cTn id="66" dur="1" fill="hold">
                                          <p:stCondLst>
                                            <p:cond delay="0"/>
                                          </p:stCondLst>
                                        </p:cTn>
                                        <p:tgtEl>
                                          <p:spTgt spid="66"/>
                                        </p:tgtEl>
                                        <p:attrNameLst>
                                          <p:attrName>style.visibility</p:attrName>
                                        </p:attrNameLst>
                                      </p:cBhvr>
                                      <p:to>
                                        <p:strVal val="visible"/>
                                      </p:to>
                                    </p:set>
                                    <p:animEffect transition="in" filter="wipe(right)">
                                      <p:cBhvr>
                                        <p:cTn id="67" dur="500"/>
                                        <p:tgtEl>
                                          <p:spTgt spid="66"/>
                                        </p:tgtEl>
                                      </p:cBhvr>
                                    </p:animEffect>
                                  </p:childTnLst>
                                </p:cTn>
                              </p:par>
                            </p:childTnLst>
                          </p:cTn>
                        </p:par>
                        <p:par>
                          <p:cTn id="68" fill="hold">
                            <p:stCondLst>
                              <p:cond delay="500"/>
                            </p:stCondLst>
                            <p:childTnLst>
                              <p:par>
                                <p:cTn id="69" presetID="2" presetClass="entr" presetSubtype="2"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 calcmode="lin" valueType="num">
                                      <p:cBhvr additive="base">
                                        <p:cTn id="71" dur="500" fill="hold"/>
                                        <p:tgtEl>
                                          <p:spTgt spid="67"/>
                                        </p:tgtEl>
                                        <p:attrNameLst>
                                          <p:attrName>ppt_x</p:attrName>
                                        </p:attrNameLst>
                                      </p:cBhvr>
                                      <p:tavLst>
                                        <p:tav tm="0">
                                          <p:val>
                                            <p:strVal val="1+#ppt_w/2"/>
                                          </p:val>
                                        </p:tav>
                                        <p:tav tm="100000">
                                          <p:val>
                                            <p:strVal val="#ppt_x"/>
                                          </p:val>
                                        </p:tav>
                                      </p:tavLst>
                                    </p:anim>
                                    <p:anim calcmode="lin" valueType="num">
                                      <p:cBhvr additive="base">
                                        <p:cTn id="72" dur="500" fill="hold"/>
                                        <p:tgtEl>
                                          <p:spTgt spid="6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4" grpId="0" animBg="1"/>
      <p:bldP spid="84" grpId="0" animBg="1"/>
      <p:bldP spid="85" grpId="0" animBg="1"/>
      <p:bldP spid="86" grpId="0" animBg="1"/>
      <p:bldP spid="87" grpId="0" animBg="1"/>
      <p:bldP spid="88" grpId="0" animBg="1"/>
      <p:bldP spid="89" grpId="0" animBg="1"/>
      <p:bldP spid="93" grpId="0" autoUpdateAnimBg="0"/>
      <p:bldP spid="94" grpId="0" animBg="1"/>
      <p:bldP spid="23648" grpId="0" animBg="1"/>
      <p:bldP spid="67"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Surpluses Caused By Excess Supply</a:t>
            </a:r>
            <a:endParaRPr lang="en-US" dirty="0"/>
          </a:p>
        </p:txBody>
      </p:sp>
      <p:pic>
        <p:nvPicPr>
          <p:cNvPr id="4" name="Picture 13" descr="C:\Prentice Hall\CaseFair\presentations\Cf03\images\optimized\excesssply.gif"/>
          <p:cNvPicPr>
            <a:picLocks noChangeAspect="1" noChangeArrowheads="1"/>
          </p:cNvPicPr>
          <p:nvPr/>
        </p:nvPicPr>
        <p:blipFill>
          <a:blip r:embed="rId2"/>
          <a:srcRect/>
          <a:stretch>
            <a:fillRect/>
          </a:stretch>
        </p:blipFill>
        <p:spPr bwMode="auto">
          <a:xfrm>
            <a:off x="2590800" y="2438400"/>
            <a:ext cx="5189538" cy="3794125"/>
          </a:xfrm>
          <a:prstGeom prst="rect">
            <a:avLst/>
          </a:prstGeom>
          <a:noFill/>
          <a:ln w="9525">
            <a:noFill/>
            <a:miter lim="800000"/>
            <a:headEnd/>
            <a:tailEnd/>
          </a:ln>
        </p:spPr>
      </p:pic>
      <p:pic>
        <p:nvPicPr>
          <p:cNvPr id="5" name="Picture 14" descr="C:\Prentice Hall\CaseFair\presentations\Cf03\images\optimized\excesssply1.gif"/>
          <p:cNvPicPr>
            <a:picLocks noChangeAspect="1" noChangeArrowheads="1"/>
          </p:cNvPicPr>
          <p:nvPr/>
        </p:nvPicPr>
        <p:blipFill>
          <a:blip r:embed="rId3"/>
          <a:srcRect/>
          <a:stretch>
            <a:fillRect/>
          </a:stretch>
        </p:blipFill>
        <p:spPr bwMode="auto">
          <a:xfrm>
            <a:off x="2590800" y="2438400"/>
            <a:ext cx="5189538" cy="3794125"/>
          </a:xfrm>
          <a:prstGeom prst="rect">
            <a:avLst/>
          </a:prstGeom>
          <a:noFill/>
          <a:ln w="9525">
            <a:noFill/>
            <a:miter lim="800000"/>
            <a:headEnd/>
            <a:tailEnd/>
          </a:ln>
        </p:spPr>
      </p:pic>
      <p:pic>
        <p:nvPicPr>
          <p:cNvPr id="6" name="Picture 15" descr="C:\Prentice Hall\CaseFair\presentations\Cf03\images\optimized\excesssply2.gif"/>
          <p:cNvPicPr>
            <a:picLocks noChangeAspect="1" noChangeArrowheads="1"/>
          </p:cNvPicPr>
          <p:nvPr/>
        </p:nvPicPr>
        <p:blipFill>
          <a:blip r:embed="rId4"/>
          <a:srcRect/>
          <a:stretch>
            <a:fillRect/>
          </a:stretch>
        </p:blipFill>
        <p:spPr bwMode="auto">
          <a:xfrm>
            <a:off x="2590800" y="2438400"/>
            <a:ext cx="5189538" cy="3794125"/>
          </a:xfrm>
          <a:prstGeom prst="rect">
            <a:avLst/>
          </a:prstGeom>
          <a:noFill/>
          <a:ln w="9525">
            <a:noFill/>
            <a:miter lim="800000"/>
            <a:headEnd/>
            <a:tailEnd/>
          </a:ln>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ou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ox(ou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32"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ox(out)">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p:txBody>
          <a:bodyPr/>
          <a:lstStyle/>
          <a:p>
            <a:r>
              <a:rPr lang="en-US" sz="4000" smtClean="0">
                <a:solidFill>
                  <a:srgbClr val="C00000"/>
                </a:solidFill>
                <a:latin typeface="Arial" pitchFamily="34" charset="0"/>
                <a:cs typeface="Arial" pitchFamily="34" charset="0"/>
              </a:rPr>
              <a:t>Law of Supply and Demand</a:t>
            </a:r>
          </a:p>
        </p:txBody>
      </p:sp>
      <p:sp>
        <p:nvSpPr>
          <p:cNvPr id="3" name="Rectangle 3"/>
          <p:cNvSpPr txBox="1">
            <a:spLocks noChangeArrowheads="1"/>
          </p:cNvSpPr>
          <p:nvPr/>
        </p:nvSpPr>
        <p:spPr>
          <a:xfrm>
            <a:off x="762000" y="2138363"/>
            <a:ext cx="8001000" cy="3881437"/>
          </a:xfrm>
          <a:prstGeom prst="rect">
            <a:avLst/>
          </a:prstGeom>
        </p:spPr>
        <p:txBody>
          <a:bodyPr/>
          <a:lstStyle/>
          <a:p>
            <a:pPr marL="514350" indent="-514350">
              <a:spcBef>
                <a:spcPct val="20000"/>
              </a:spcBef>
              <a:buClr>
                <a:schemeClr val="accent2"/>
              </a:buClr>
              <a:buFont typeface="Wingdings" pitchFamily="2" charset="2"/>
              <a:buChar char="w"/>
              <a:defRPr/>
            </a:pPr>
            <a:r>
              <a:rPr lang="en-US" sz="2200" kern="0" dirty="0">
                <a:latin typeface="Arial" charset="0"/>
                <a:cs typeface="Arial" charset="0"/>
              </a:rPr>
              <a:t>Law of supply and demand – the</a:t>
            </a:r>
            <a:r>
              <a:rPr lang="en-US" sz="2200" kern="0" dirty="0" smtClean="0">
                <a:latin typeface="Arial" charset="0"/>
                <a:cs typeface="Arial" charset="0"/>
              </a:rPr>
              <a:t> price </a:t>
            </a:r>
            <a:r>
              <a:rPr lang="en-US" sz="2200" kern="0" dirty="0">
                <a:latin typeface="Arial" charset="0"/>
                <a:cs typeface="Arial" charset="0"/>
              </a:rPr>
              <a:t>of any good adjusts to bring the quantity supplied and the quantity demanded for that good into </a:t>
            </a:r>
            <a:r>
              <a:rPr lang="en-US" sz="2200" kern="0" dirty="0" smtClean="0">
                <a:latin typeface="Arial" charset="0"/>
                <a:cs typeface="Arial" charset="0"/>
              </a:rPr>
              <a:t>balance reaching a market clearing price</a:t>
            </a:r>
          </a:p>
          <a:p>
            <a:pPr marL="971550" lvl="1" indent="-514350">
              <a:spcBef>
                <a:spcPct val="20000"/>
              </a:spcBef>
              <a:buClr>
                <a:schemeClr val="accent2"/>
              </a:buClr>
              <a:buFont typeface="Wingdings" pitchFamily="2" charset="2"/>
              <a:buChar char="w"/>
              <a:defRPr/>
            </a:pPr>
            <a:r>
              <a:rPr lang="en-US" sz="2200" kern="0" dirty="0">
                <a:solidFill>
                  <a:srgbClr val="C00000"/>
                </a:solidFill>
                <a:latin typeface="Arial" charset="0"/>
                <a:cs typeface="Arial" charset="0"/>
              </a:rPr>
              <a:t>Shortages/Surpluses are short-lived market conditions</a:t>
            </a:r>
          </a:p>
          <a:p>
            <a:pPr marL="914400" lvl="1" indent="-514350">
              <a:spcBef>
                <a:spcPct val="20000"/>
              </a:spcBef>
              <a:buClr>
                <a:schemeClr val="accent2"/>
              </a:buClr>
              <a:buSzPct val="55000"/>
              <a:buFont typeface="Wingdings" pitchFamily="2" charset="2"/>
              <a:buChar char="n"/>
              <a:defRPr/>
            </a:pPr>
            <a:endParaRPr lang="en-US" sz="1800" kern="0" dirty="0">
              <a:solidFill>
                <a:srgbClr val="C00000"/>
              </a:solidFill>
              <a:latin typeface="Arial" charset="0"/>
              <a:cs typeface="Arial" charset="0"/>
            </a:endParaRPr>
          </a:p>
        </p:txBody>
      </p:sp>
      <p:pic>
        <p:nvPicPr>
          <p:cNvPr id="4" name="Picture 5" descr="http://cdis.missouri.edu/exec/data/courses2/2081/diagram1-3.jpg"/>
          <p:cNvPicPr>
            <a:picLocks noChangeAspect="1" noChangeArrowheads="1"/>
          </p:cNvPicPr>
          <p:nvPr/>
        </p:nvPicPr>
        <p:blipFill>
          <a:blip r:embed="rId2" cstate="print"/>
          <a:srcRect/>
          <a:stretch>
            <a:fillRect/>
          </a:stretch>
        </p:blipFill>
        <p:spPr bwMode="auto">
          <a:xfrm>
            <a:off x="990600" y="3810000"/>
            <a:ext cx="3759200" cy="2819400"/>
          </a:xfrm>
          <a:prstGeom prst="rect">
            <a:avLst/>
          </a:prstGeom>
          <a:ln>
            <a:noFill/>
          </a:ln>
          <a:effectLst>
            <a:outerShdw blurRad="190500" algn="tl" rotWithShape="0">
              <a:srgbClr val="000000">
                <a:alpha val="70000"/>
              </a:srgbClr>
            </a:outerShdw>
          </a:effectLst>
        </p:spPr>
      </p:pic>
      <p:pic>
        <p:nvPicPr>
          <p:cNvPr id="5" name="Picture 7" descr="http://cdis.missouri.edu/exec/data/courses2/2081/diagram1-4.jpg"/>
          <p:cNvPicPr>
            <a:picLocks noChangeAspect="1" noChangeArrowheads="1"/>
          </p:cNvPicPr>
          <p:nvPr/>
        </p:nvPicPr>
        <p:blipFill>
          <a:blip r:embed="rId3" cstate="print"/>
          <a:srcRect/>
          <a:stretch>
            <a:fillRect/>
          </a:stretch>
        </p:blipFill>
        <p:spPr bwMode="auto">
          <a:xfrm>
            <a:off x="4951413" y="3827463"/>
            <a:ext cx="3735387" cy="2801937"/>
          </a:xfrm>
          <a:prstGeom prst="rect">
            <a:avLst/>
          </a:prstGeom>
          <a:ln>
            <a:noFill/>
          </a:ln>
          <a:effectLst>
            <a:outerShdw blurRad="190500" algn="tl" rotWithShape="0">
              <a:srgbClr val="000000">
                <a:alpha val="70000"/>
              </a:srgbClr>
            </a:outerShdw>
          </a:effectLst>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autoUpdateAnimBg="0"/>
    </p:bldLst>
  </p:timing>
</p:sld>
</file>

<file path=ppt/slides/slide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9746" name="Rectangle 2"/>
          <p:cNvSpPr>
            <a:spLocks noGrp="1" noChangeArrowheads="1"/>
          </p:cNvSpPr>
          <p:nvPr>
            <p:ph type="title"/>
          </p:nvPr>
        </p:nvSpPr>
        <p:spPr/>
        <p:txBody>
          <a:bodyPr/>
          <a:lstStyle/>
          <a:p>
            <a:pPr eaLnBrk="1" hangingPunct="1">
              <a:defRPr/>
            </a:pPr>
            <a:r>
              <a:rPr lang="en-US" smtClean="0">
                <a:ea typeface="+mj-ea"/>
                <a:cs typeface="+mj-cs"/>
              </a:rPr>
              <a:t>Increases in Demand and Supply</a:t>
            </a:r>
          </a:p>
        </p:txBody>
      </p:sp>
      <p:sp>
        <p:nvSpPr>
          <p:cNvPr id="159747" name="Rectangle 3"/>
          <p:cNvSpPr>
            <a:spLocks noGrp="1" noChangeArrowheads="1"/>
          </p:cNvSpPr>
          <p:nvPr>
            <p:ph type="body" sz="half" idx="1"/>
          </p:nvPr>
        </p:nvSpPr>
        <p:spPr>
          <a:xfrm>
            <a:off x="381000" y="5410200"/>
            <a:ext cx="4457700" cy="1447800"/>
          </a:xfrm>
        </p:spPr>
        <p:txBody>
          <a:bodyPr/>
          <a:lstStyle/>
          <a:p>
            <a:pPr eaLnBrk="1" hangingPunct="1">
              <a:defRPr/>
            </a:pPr>
            <a:r>
              <a:rPr lang="en-US" sz="2400" b="1" i="1" dirty="0" smtClean="0">
                <a:ea typeface="+mn-ea"/>
                <a:cs typeface="+mn-cs"/>
              </a:rPr>
              <a:t>Higher demand</a:t>
            </a:r>
            <a:r>
              <a:rPr lang="en-US" sz="2400" dirty="0" smtClean="0">
                <a:ea typeface="+mn-ea"/>
                <a:cs typeface="+mn-cs"/>
              </a:rPr>
              <a:t> leads to higher equilibrium price and higher equilibrium quantity.</a:t>
            </a:r>
          </a:p>
        </p:txBody>
      </p:sp>
      <p:sp>
        <p:nvSpPr>
          <p:cNvPr id="159754" name="Rectangle 10"/>
          <p:cNvSpPr>
            <a:spLocks noGrp="1" noChangeArrowheads="1"/>
          </p:cNvSpPr>
          <p:nvPr>
            <p:ph type="body" sz="half" idx="2"/>
          </p:nvPr>
        </p:nvSpPr>
        <p:spPr>
          <a:xfrm>
            <a:off x="4876800" y="5410200"/>
            <a:ext cx="4267200" cy="1524000"/>
          </a:xfrm>
        </p:spPr>
        <p:txBody>
          <a:bodyPr/>
          <a:lstStyle/>
          <a:p>
            <a:pPr eaLnBrk="1" hangingPunct="1">
              <a:defRPr/>
            </a:pPr>
            <a:r>
              <a:rPr lang="en-US" sz="2400" b="1" i="1" dirty="0" smtClean="0">
                <a:ea typeface="+mn-ea"/>
                <a:cs typeface="+mn-cs"/>
              </a:rPr>
              <a:t>Higher supply</a:t>
            </a:r>
            <a:r>
              <a:rPr lang="en-US" sz="2400" dirty="0" smtClean="0">
                <a:ea typeface="+mn-ea"/>
                <a:cs typeface="+mn-cs"/>
              </a:rPr>
              <a:t> leads to lower equilibrium price and higher equilibrium quantity.</a:t>
            </a:r>
          </a:p>
        </p:txBody>
      </p:sp>
      <p:pic>
        <p:nvPicPr>
          <p:cNvPr id="70661" name="Picture 29" descr="C:\Prentice Hall\CaseFair\presentations\Cf03\images\optimized\S&amp;D1-2.gif"/>
          <p:cNvPicPr>
            <a:picLocks noChangeAspect="1" noChangeArrowheads="1"/>
          </p:cNvPicPr>
          <p:nvPr/>
        </p:nvPicPr>
        <p:blipFill>
          <a:blip r:embed="rId2"/>
          <a:srcRect/>
          <a:stretch>
            <a:fillRect/>
          </a:stretch>
        </p:blipFill>
        <p:spPr bwMode="auto">
          <a:xfrm>
            <a:off x="609600" y="1905000"/>
            <a:ext cx="3749675" cy="3440113"/>
          </a:xfrm>
          <a:prstGeom prst="rect">
            <a:avLst/>
          </a:prstGeom>
          <a:noFill/>
          <a:ln w="9525">
            <a:noFill/>
            <a:miter lim="800000"/>
            <a:headEnd/>
            <a:tailEnd/>
          </a:ln>
        </p:spPr>
      </p:pic>
      <p:pic>
        <p:nvPicPr>
          <p:cNvPr id="159774" name="Picture 30" descr="C:\Prentice Hall\CaseFair\presentations\Cf03\images\optimized\S&amp;D1-1.gif"/>
          <p:cNvPicPr>
            <a:picLocks noChangeAspect="1" noChangeArrowheads="1"/>
          </p:cNvPicPr>
          <p:nvPr/>
        </p:nvPicPr>
        <p:blipFill>
          <a:blip r:embed="rId3"/>
          <a:srcRect/>
          <a:stretch>
            <a:fillRect/>
          </a:stretch>
        </p:blipFill>
        <p:spPr bwMode="auto">
          <a:xfrm>
            <a:off x="609600" y="1905000"/>
            <a:ext cx="3749675" cy="3440113"/>
          </a:xfrm>
          <a:prstGeom prst="rect">
            <a:avLst/>
          </a:prstGeom>
          <a:noFill/>
          <a:ln w="9525">
            <a:noFill/>
            <a:miter lim="800000"/>
            <a:headEnd/>
            <a:tailEnd/>
          </a:ln>
        </p:spPr>
      </p:pic>
      <p:pic>
        <p:nvPicPr>
          <p:cNvPr id="159775" name="Picture 31" descr="C:\Prentice Hall\CaseFair\presentations\Cf03\images\optimized\S&amp;d1.gif"/>
          <p:cNvPicPr>
            <a:picLocks noChangeAspect="1" noChangeArrowheads="1"/>
          </p:cNvPicPr>
          <p:nvPr/>
        </p:nvPicPr>
        <p:blipFill>
          <a:blip r:embed="rId4"/>
          <a:srcRect/>
          <a:stretch>
            <a:fillRect/>
          </a:stretch>
        </p:blipFill>
        <p:spPr bwMode="auto">
          <a:xfrm>
            <a:off x="609600" y="1905000"/>
            <a:ext cx="3749675" cy="3440113"/>
          </a:xfrm>
          <a:prstGeom prst="rect">
            <a:avLst/>
          </a:prstGeom>
          <a:noFill/>
          <a:ln w="9525">
            <a:noFill/>
            <a:miter lim="800000"/>
            <a:headEnd/>
            <a:tailEnd/>
          </a:ln>
        </p:spPr>
      </p:pic>
      <p:pic>
        <p:nvPicPr>
          <p:cNvPr id="70664" name="Picture 32" descr="C:\Prentice Hall\CaseFair\presentations\Cf03\images\optimized\S&amp;d2-2.gif"/>
          <p:cNvPicPr>
            <a:picLocks noChangeAspect="1" noChangeArrowheads="1"/>
          </p:cNvPicPr>
          <p:nvPr/>
        </p:nvPicPr>
        <p:blipFill>
          <a:blip r:embed="rId5"/>
          <a:srcRect/>
          <a:stretch>
            <a:fillRect/>
          </a:stretch>
        </p:blipFill>
        <p:spPr bwMode="auto">
          <a:xfrm>
            <a:off x="4876800" y="1905000"/>
            <a:ext cx="3749675" cy="3440113"/>
          </a:xfrm>
          <a:prstGeom prst="rect">
            <a:avLst/>
          </a:prstGeom>
          <a:noFill/>
          <a:ln w="9525">
            <a:noFill/>
            <a:miter lim="800000"/>
            <a:headEnd/>
            <a:tailEnd/>
          </a:ln>
        </p:spPr>
      </p:pic>
      <p:pic>
        <p:nvPicPr>
          <p:cNvPr id="159777" name="Picture 33" descr="C:\Prentice Hall\CaseFair\presentations\Cf03\images\optimized\S&amp;d2-1.gif"/>
          <p:cNvPicPr>
            <a:picLocks noChangeAspect="1" noChangeArrowheads="1"/>
          </p:cNvPicPr>
          <p:nvPr/>
        </p:nvPicPr>
        <p:blipFill>
          <a:blip r:embed="rId6"/>
          <a:srcRect/>
          <a:stretch>
            <a:fillRect/>
          </a:stretch>
        </p:blipFill>
        <p:spPr bwMode="auto">
          <a:xfrm>
            <a:off x="4876800" y="1905000"/>
            <a:ext cx="3749675" cy="3440113"/>
          </a:xfrm>
          <a:prstGeom prst="rect">
            <a:avLst/>
          </a:prstGeom>
          <a:noFill/>
          <a:ln w="9525">
            <a:noFill/>
            <a:miter lim="800000"/>
            <a:headEnd/>
            <a:tailEnd/>
          </a:ln>
        </p:spPr>
      </p:pic>
      <p:pic>
        <p:nvPicPr>
          <p:cNvPr id="159779" name="Picture 35" descr="C:\Prentice Hall\CaseFair\presentations\Cf03\images\optimized\S&amp;d2.gif"/>
          <p:cNvPicPr>
            <a:picLocks noChangeAspect="1" noChangeArrowheads="1"/>
          </p:cNvPicPr>
          <p:nvPr/>
        </p:nvPicPr>
        <p:blipFill>
          <a:blip r:embed="rId7"/>
          <a:srcRect/>
          <a:stretch>
            <a:fillRect/>
          </a:stretch>
        </p:blipFill>
        <p:spPr bwMode="auto">
          <a:xfrm>
            <a:off x="4876800" y="1905000"/>
            <a:ext cx="3749675" cy="3440113"/>
          </a:xfrm>
          <a:prstGeom prst="rect">
            <a:avLst/>
          </a:prstGeom>
          <a:noFill/>
          <a:ln w="9525">
            <a:noFill/>
            <a:miter lim="800000"/>
            <a:headEnd/>
            <a:tailEnd/>
          </a:ln>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9747">
                                            <p:txEl>
                                              <p:pRg st="0" end="0"/>
                                            </p:txEl>
                                          </p:spTgt>
                                        </p:tgtEl>
                                        <p:attrNameLst>
                                          <p:attrName>style.visibility</p:attrName>
                                        </p:attrNameLst>
                                      </p:cBhvr>
                                      <p:to>
                                        <p:strVal val="visible"/>
                                      </p:to>
                                    </p:set>
                                    <p:animEffect transition="in" filter="wipe(left)">
                                      <p:cBhvr>
                                        <p:cTn id="7" dur="500"/>
                                        <p:tgtEl>
                                          <p:spTgt spid="15974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nodeType="clickEffect">
                                  <p:stCondLst>
                                    <p:cond delay="0"/>
                                  </p:stCondLst>
                                  <p:childTnLst>
                                    <p:set>
                                      <p:cBhvr>
                                        <p:cTn id="11" dur="1" fill="hold">
                                          <p:stCondLst>
                                            <p:cond delay="0"/>
                                          </p:stCondLst>
                                        </p:cTn>
                                        <p:tgtEl>
                                          <p:spTgt spid="159774"/>
                                        </p:tgtEl>
                                        <p:attrNameLst>
                                          <p:attrName>style.visibility</p:attrName>
                                        </p:attrNameLst>
                                      </p:cBhvr>
                                      <p:to>
                                        <p:strVal val="visible"/>
                                      </p:to>
                                    </p:set>
                                    <p:animEffect transition="in" filter="box(out)">
                                      <p:cBhvr>
                                        <p:cTn id="12" dur="500"/>
                                        <p:tgtEl>
                                          <p:spTgt spid="159774"/>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32" fill="hold" nodeType="clickEffect">
                                  <p:stCondLst>
                                    <p:cond delay="0"/>
                                  </p:stCondLst>
                                  <p:childTnLst>
                                    <p:set>
                                      <p:cBhvr>
                                        <p:cTn id="16" dur="1" fill="hold">
                                          <p:stCondLst>
                                            <p:cond delay="0"/>
                                          </p:stCondLst>
                                        </p:cTn>
                                        <p:tgtEl>
                                          <p:spTgt spid="159775"/>
                                        </p:tgtEl>
                                        <p:attrNameLst>
                                          <p:attrName>style.visibility</p:attrName>
                                        </p:attrNameLst>
                                      </p:cBhvr>
                                      <p:to>
                                        <p:strVal val="visible"/>
                                      </p:to>
                                    </p:set>
                                    <p:animEffect transition="in" filter="box(out)">
                                      <p:cBhvr>
                                        <p:cTn id="17" dur="500"/>
                                        <p:tgtEl>
                                          <p:spTgt spid="15977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59754">
                                            <p:txEl>
                                              <p:pRg st="0" end="0"/>
                                            </p:txEl>
                                          </p:spTgt>
                                        </p:tgtEl>
                                        <p:attrNameLst>
                                          <p:attrName>style.visibility</p:attrName>
                                        </p:attrNameLst>
                                      </p:cBhvr>
                                      <p:to>
                                        <p:strVal val="visible"/>
                                      </p:to>
                                    </p:set>
                                    <p:animEffect transition="in" filter="wipe(left)">
                                      <p:cBhvr>
                                        <p:cTn id="22" dur="500"/>
                                        <p:tgtEl>
                                          <p:spTgt spid="159754">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32" fill="hold" nodeType="clickEffect">
                                  <p:stCondLst>
                                    <p:cond delay="0"/>
                                  </p:stCondLst>
                                  <p:childTnLst>
                                    <p:set>
                                      <p:cBhvr>
                                        <p:cTn id="26" dur="1" fill="hold">
                                          <p:stCondLst>
                                            <p:cond delay="0"/>
                                          </p:stCondLst>
                                        </p:cTn>
                                        <p:tgtEl>
                                          <p:spTgt spid="159777"/>
                                        </p:tgtEl>
                                        <p:attrNameLst>
                                          <p:attrName>style.visibility</p:attrName>
                                        </p:attrNameLst>
                                      </p:cBhvr>
                                      <p:to>
                                        <p:strVal val="visible"/>
                                      </p:to>
                                    </p:set>
                                    <p:animEffect transition="in" filter="box(out)">
                                      <p:cBhvr>
                                        <p:cTn id="27" dur="500"/>
                                        <p:tgtEl>
                                          <p:spTgt spid="159777"/>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32" fill="hold" nodeType="clickEffect">
                                  <p:stCondLst>
                                    <p:cond delay="0"/>
                                  </p:stCondLst>
                                  <p:childTnLst>
                                    <p:set>
                                      <p:cBhvr>
                                        <p:cTn id="31" dur="1" fill="hold">
                                          <p:stCondLst>
                                            <p:cond delay="0"/>
                                          </p:stCondLst>
                                        </p:cTn>
                                        <p:tgtEl>
                                          <p:spTgt spid="159779"/>
                                        </p:tgtEl>
                                        <p:attrNameLst>
                                          <p:attrName>style.visibility</p:attrName>
                                        </p:attrNameLst>
                                      </p:cBhvr>
                                      <p:to>
                                        <p:strVal val="visible"/>
                                      </p:to>
                                    </p:set>
                                    <p:animEffect transition="in" filter="box(out)">
                                      <p:cBhvr>
                                        <p:cTn id="32" dur="500"/>
                                        <p:tgtEl>
                                          <p:spTgt spid="1597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747" grpId="0" build="p" bldLvl="2" autoUpdateAnimBg="0"/>
      <p:bldP spid="159754" grpId="0" build="p" bldLvl="2" autoUpdateAnimBg="0"/>
    </p:bldLst>
  </p:timing>
</p:sld>
</file>

<file path=ppt/slides/slide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0770" name="Rectangle 2"/>
          <p:cNvSpPr>
            <a:spLocks noGrp="1" noChangeArrowheads="1"/>
          </p:cNvSpPr>
          <p:nvPr>
            <p:ph type="title"/>
          </p:nvPr>
        </p:nvSpPr>
        <p:spPr/>
        <p:txBody>
          <a:bodyPr/>
          <a:lstStyle/>
          <a:p>
            <a:pPr eaLnBrk="1" hangingPunct="1">
              <a:defRPr/>
            </a:pPr>
            <a:r>
              <a:rPr lang="en-US" smtClean="0">
                <a:ea typeface="+mj-ea"/>
                <a:cs typeface="+mj-cs"/>
              </a:rPr>
              <a:t>Decreases in Demand and Supply</a:t>
            </a:r>
          </a:p>
        </p:txBody>
      </p:sp>
      <p:sp>
        <p:nvSpPr>
          <p:cNvPr id="160771" name="Rectangle 3"/>
          <p:cNvSpPr>
            <a:spLocks noGrp="1" noChangeArrowheads="1"/>
          </p:cNvSpPr>
          <p:nvPr>
            <p:ph type="body" sz="half" idx="1"/>
          </p:nvPr>
        </p:nvSpPr>
        <p:spPr>
          <a:xfrm>
            <a:off x="1066800" y="5562600"/>
            <a:ext cx="4000500" cy="1295400"/>
          </a:xfrm>
        </p:spPr>
        <p:txBody>
          <a:bodyPr/>
          <a:lstStyle/>
          <a:p>
            <a:pPr eaLnBrk="1" hangingPunct="1">
              <a:defRPr/>
            </a:pPr>
            <a:r>
              <a:rPr lang="en-US" sz="2400" b="1" i="1" smtClean="0">
                <a:ea typeface="+mn-ea"/>
                <a:cs typeface="+mn-cs"/>
              </a:rPr>
              <a:t>Lower demand</a:t>
            </a:r>
            <a:r>
              <a:rPr lang="en-US" sz="2400" smtClean="0">
                <a:ea typeface="+mn-ea"/>
                <a:cs typeface="+mn-cs"/>
              </a:rPr>
              <a:t> leads to lower price and lower quantity exchanged.</a:t>
            </a:r>
          </a:p>
        </p:txBody>
      </p:sp>
      <p:sp>
        <p:nvSpPr>
          <p:cNvPr id="160772" name="Rectangle 4"/>
          <p:cNvSpPr>
            <a:spLocks noGrp="1" noChangeArrowheads="1"/>
          </p:cNvSpPr>
          <p:nvPr>
            <p:ph type="body" sz="half" idx="2"/>
          </p:nvPr>
        </p:nvSpPr>
        <p:spPr>
          <a:xfrm>
            <a:off x="5067300" y="5562600"/>
            <a:ext cx="4000500" cy="1219200"/>
          </a:xfrm>
        </p:spPr>
        <p:txBody>
          <a:bodyPr/>
          <a:lstStyle/>
          <a:p>
            <a:pPr eaLnBrk="1" hangingPunct="1">
              <a:defRPr/>
            </a:pPr>
            <a:r>
              <a:rPr lang="en-US" sz="2400" b="1" i="1" smtClean="0">
                <a:ea typeface="+mn-ea"/>
                <a:cs typeface="+mn-cs"/>
              </a:rPr>
              <a:t>Lower supply</a:t>
            </a:r>
            <a:r>
              <a:rPr lang="en-US" sz="2400" smtClean="0">
                <a:ea typeface="+mn-ea"/>
                <a:cs typeface="+mn-cs"/>
              </a:rPr>
              <a:t> leads to higher price and lower quantity exchanged.</a:t>
            </a:r>
          </a:p>
        </p:txBody>
      </p:sp>
      <p:pic>
        <p:nvPicPr>
          <p:cNvPr id="71685" name="Picture 24" descr="C:\Prentice Hall\CaseFair\presentations\Cf03\images\optimized\S&amp;d3-2.gif"/>
          <p:cNvPicPr>
            <a:picLocks noChangeAspect="1" noChangeArrowheads="1"/>
          </p:cNvPicPr>
          <p:nvPr/>
        </p:nvPicPr>
        <p:blipFill>
          <a:blip r:embed="rId2"/>
          <a:srcRect/>
          <a:stretch>
            <a:fillRect/>
          </a:stretch>
        </p:blipFill>
        <p:spPr bwMode="auto">
          <a:xfrm>
            <a:off x="800100" y="2057400"/>
            <a:ext cx="3749675" cy="3440113"/>
          </a:xfrm>
          <a:prstGeom prst="rect">
            <a:avLst/>
          </a:prstGeom>
          <a:noFill/>
          <a:ln w="9525">
            <a:noFill/>
            <a:miter lim="800000"/>
            <a:headEnd/>
            <a:tailEnd/>
          </a:ln>
        </p:spPr>
      </p:pic>
      <p:pic>
        <p:nvPicPr>
          <p:cNvPr id="160793" name="Picture 25" descr="C:\Prentice Hall\CaseFair\presentations\Cf03\images\optimized\S&amp;d3-1.gif"/>
          <p:cNvPicPr>
            <a:picLocks noChangeAspect="1" noChangeArrowheads="1"/>
          </p:cNvPicPr>
          <p:nvPr/>
        </p:nvPicPr>
        <p:blipFill>
          <a:blip r:embed="rId3"/>
          <a:srcRect/>
          <a:stretch>
            <a:fillRect/>
          </a:stretch>
        </p:blipFill>
        <p:spPr bwMode="auto">
          <a:xfrm>
            <a:off x="800100" y="2057400"/>
            <a:ext cx="3749675" cy="3440113"/>
          </a:xfrm>
          <a:prstGeom prst="rect">
            <a:avLst/>
          </a:prstGeom>
          <a:noFill/>
          <a:ln w="9525">
            <a:noFill/>
            <a:miter lim="800000"/>
            <a:headEnd/>
            <a:tailEnd/>
          </a:ln>
        </p:spPr>
      </p:pic>
      <p:pic>
        <p:nvPicPr>
          <p:cNvPr id="160794" name="Picture 26" descr="C:\Prentice Hall\CaseFair\presentations\Cf03\images\optimized\S&amp;d3.gif"/>
          <p:cNvPicPr>
            <a:picLocks noChangeAspect="1" noChangeArrowheads="1"/>
          </p:cNvPicPr>
          <p:nvPr/>
        </p:nvPicPr>
        <p:blipFill>
          <a:blip r:embed="rId4"/>
          <a:srcRect/>
          <a:stretch>
            <a:fillRect/>
          </a:stretch>
        </p:blipFill>
        <p:spPr bwMode="auto">
          <a:xfrm>
            <a:off x="800100" y="2057400"/>
            <a:ext cx="3749675" cy="3440113"/>
          </a:xfrm>
          <a:prstGeom prst="rect">
            <a:avLst/>
          </a:prstGeom>
          <a:noFill/>
          <a:ln w="9525">
            <a:noFill/>
            <a:miter lim="800000"/>
            <a:headEnd/>
            <a:tailEnd/>
          </a:ln>
        </p:spPr>
      </p:pic>
      <p:pic>
        <p:nvPicPr>
          <p:cNvPr id="71688" name="Picture 27" descr="C:\Prentice Hall\CaseFair\presentations\Cf03\images\optimized\S&amp;d4-2.gif"/>
          <p:cNvPicPr>
            <a:picLocks noChangeAspect="1" noChangeArrowheads="1"/>
          </p:cNvPicPr>
          <p:nvPr/>
        </p:nvPicPr>
        <p:blipFill>
          <a:blip r:embed="rId5"/>
          <a:srcRect/>
          <a:stretch>
            <a:fillRect/>
          </a:stretch>
        </p:blipFill>
        <p:spPr bwMode="auto">
          <a:xfrm>
            <a:off x="5067300" y="2057400"/>
            <a:ext cx="3749675" cy="3440113"/>
          </a:xfrm>
          <a:prstGeom prst="rect">
            <a:avLst/>
          </a:prstGeom>
          <a:noFill/>
          <a:ln w="9525">
            <a:noFill/>
            <a:miter lim="800000"/>
            <a:headEnd/>
            <a:tailEnd/>
          </a:ln>
        </p:spPr>
      </p:pic>
      <p:pic>
        <p:nvPicPr>
          <p:cNvPr id="160796" name="Picture 28" descr="C:\Prentice Hall\CaseFair\presentations\Cf03\images\optimized\S&amp;d4-1.gif"/>
          <p:cNvPicPr>
            <a:picLocks noChangeAspect="1" noChangeArrowheads="1"/>
          </p:cNvPicPr>
          <p:nvPr/>
        </p:nvPicPr>
        <p:blipFill>
          <a:blip r:embed="rId6"/>
          <a:srcRect/>
          <a:stretch>
            <a:fillRect/>
          </a:stretch>
        </p:blipFill>
        <p:spPr bwMode="auto">
          <a:xfrm>
            <a:off x="5067300" y="2057400"/>
            <a:ext cx="3749675" cy="3440113"/>
          </a:xfrm>
          <a:prstGeom prst="rect">
            <a:avLst/>
          </a:prstGeom>
          <a:noFill/>
          <a:ln w="9525">
            <a:noFill/>
            <a:miter lim="800000"/>
            <a:headEnd/>
            <a:tailEnd/>
          </a:ln>
        </p:spPr>
      </p:pic>
      <p:pic>
        <p:nvPicPr>
          <p:cNvPr id="160797" name="Picture 29" descr="C:\Prentice Hall\CaseFair\presentations\Cf03\images\optimized\S&amp;d4.gif"/>
          <p:cNvPicPr>
            <a:picLocks noChangeAspect="1" noChangeArrowheads="1"/>
          </p:cNvPicPr>
          <p:nvPr/>
        </p:nvPicPr>
        <p:blipFill>
          <a:blip r:embed="rId7"/>
          <a:srcRect/>
          <a:stretch>
            <a:fillRect/>
          </a:stretch>
        </p:blipFill>
        <p:spPr bwMode="auto">
          <a:xfrm>
            <a:off x="5067300" y="2057400"/>
            <a:ext cx="3749675" cy="3440113"/>
          </a:xfrm>
          <a:prstGeom prst="rect">
            <a:avLst/>
          </a:prstGeom>
          <a:noFill/>
          <a:ln w="9525">
            <a:noFill/>
            <a:miter lim="800000"/>
            <a:headEnd/>
            <a:tailEnd/>
          </a:ln>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60771">
                                            <p:txEl>
                                              <p:pRg st="0" end="0"/>
                                            </p:txEl>
                                          </p:spTgt>
                                        </p:tgtEl>
                                        <p:attrNameLst>
                                          <p:attrName>style.visibility</p:attrName>
                                        </p:attrNameLst>
                                      </p:cBhvr>
                                      <p:to>
                                        <p:strVal val="visible"/>
                                      </p:to>
                                    </p:set>
                                    <p:animEffect transition="in" filter="wipe(left)">
                                      <p:cBhvr>
                                        <p:cTn id="7" dur="500"/>
                                        <p:tgtEl>
                                          <p:spTgt spid="16077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nodeType="clickEffect">
                                  <p:stCondLst>
                                    <p:cond delay="0"/>
                                  </p:stCondLst>
                                  <p:childTnLst>
                                    <p:set>
                                      <p:cBhvr>
                                        <p:cTn id="11" dur="1" fill="hold">
                                          <p:stCondLst>
                                            <p:cond delay="0"/>
                                          </p:stCondLst>
                                        </p:cTn>
                                        <p:tgtEl>
                                          <p:spTgt spid="160793"/>
                                        </p:tgtEl>
                                        <p:attrNameLst>
                                          <p:attrName>style.visibility</p:attrName>
                                        </p:attrNameLst>
                                      </p:cBhvr>
                                      <p:to>
                                        <p:strVal val="visible"/>
                                      </p:to>
                                    </p:set>
                                    <p:animEffect transition="in" filter="box(out)">
                                      <p:cBhvr>
                                        <p:cTn id="12" dur="500"/>
                                        <p:tgtEl>
                                          <p:spTgt spid="160793"/>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32" fill="hold" nodeType="clickEffect">
                                  <p:stCondLst>
                                    <p:cond delay="0"/>
                                  </p:stCondLst>
                                  <p:childTnLst>
                                    <p:set>
                                      <p:cBhvr>
                                        <p:cTn id="16" dur="1" fill="hold">
                                          <p:stCondLst>
                                            <p:cond delay="0"/>
                                          </p:stCondLst>
                                        </p:cTn>
                                        <p:tgtEl>
                                          <p:spTgt spid="160794"/>
                                        </p:tgtEl>
                                        <p:attrNameLst>
                                          <p:attrName>style.visibility</p:attrName>
                                        </p:attrNameLst>
                                      </p:cBhvr>
                                      <p:to>
                                        <p:strVal val="visible"/>
                                      </p:to>
                                    </p:set>
                                    <p:animEffect transition="in" filter="box(out)">
                                      <p:cBhvr>
                                        <p:cTn id="17" dur="500"/>
                                        <p:tgtEl>
                                          <p:spTgt spid="16079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60772">
                                            <p:txEl>
                                              <p:pRg st="0" end="0"/>
                                            </p:txEl>
                                          </p:spTgt>
                                        </p:tgtEl>
                                        <p:attrNameLst>
                                          <p:attrName>style.visibility</p:attrName>
                                        </p:attrNameLst>
                                      </p:cBhvr>
                                      <p:to>
                                        <p:strVal val="visible"/>
                                      </p:to>
                                    </p:set>
                                    <p:animEffect transition="in" filter="wipe(left)">
                                      <p:cBhvr>
                                        <p:cTn id="22" dur="500"/>
                                        <p:tgtEl>
                                          <p:spTgt spid="160772">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32" fill="hold" nodeType="clickEffect">
                                  <p:stCondLst>
                                    <p:cond delay="0"/>
                                  </p:stCondLst>
                                  <p:childTnLst>
                                    <p:set>
                                      <p:cBhvr>
                                        <p:cTn id="26" dur="1" fill="hold">
                                          <p:stCondLst>
                                            <p:cond delay="0"/>
                                          </p:stCondLst>
                                        </p:cTn>
                                        <p:tgtEl>
                                          <p:spTgt spid="160796"/>
                                        </p:tgtEl>
                                        <p:attrNameLst>
                                          <p:attrName>style.visibility</p:attrName>
                                        </p:attrNameLst>
                                      </p:cBhvr>
                                      <p:to>
                                        <p:strVal val="visible"/>
                                      </p:to>
                                    </p:set>
                                    <p:animEffect transition="in" filter="box(out)">
                                      <p:cBhvr>
                                        <p:cTn id="27" dur="500"/>
                                        <p:tgtEl>
                                          <p:spTgt spid="160796"/>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32" fill="hold" nodeType="clickEffect">
                                  <p:stCondLst>
                                    <p:cond delay="0"/>
                                  </p:stCondLst>
                                  <p:childTnLst>
                                    <p:set>
                                      <p:cBhvr>
                                        <p:cTn id="31" dur="1" fill="hold">
                                          <p:stCondLst>
                                            <p:cond delay="0"/>
                                          </p:stCondLst>
                                        </p:cTn>
                                        <p:tgtEl>
                                          <p:spTgt spid="160797"/>
                                        </p:tgtEl>
                                        <p:attrNameLst>
                                          <p:attrName>style.visibility</p:attrName>
                                        </p:attrNameLst>
                                      </p:cBhvr>
                                      <p:to>
                                        <p:strVal val="visible"/>
                                      </p:to>
                                    </p:set>
                                    <p:animEffect transition="in" filter="box(out)">
                                      <p:cBhvr>
                                        <p:cTn id="32" dur="500"/>
                                        <p:tgtEl>
                                          <p:spTgt spid="1607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0771" grpId="0" build="p" bldLvl="2" autoUpdateAnimBg="0"/>
      <p:bldP spid="160772" grpId="0" build="p" bldLvl="2" autoUpdateAnimBg="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p:nvPr>
        </p:nvSpPr>
        <p:spPr>
          <a:xfrm>
            <a:off x="0" y="-304800"/>
            <a:ext cx="9144000" cy="1143000"/>
          </a:xfrm>
        </p:spPr>
        <p:txBody>
          <a:bodyPr/>
          <a:lstStyle/>
          <a:p>
            <a:r>
              <a:rPr lang="en-US" sz="3200" dirty="0" smtClean="0">
                <a:latin typeface="Arial" pitchFamily="34" charset="0"/>
                <a:cs typeface="Arial" pitchFamily="34" charset="0"/>
              </a:rPr>
              <a:t>Supply and Demand Model Practice</a:t>
            </a:r>
          </a:p>
        </p:txBody>
      </p:sp>
      <p:sp>
        <p:nvSpPr>
          <p:cNvPr id="71683" name="Rectangle 1"/>
          <p:cNvSpPr>
            <a:spLocks noChangeArrowheads="1"/>
          </p:cNvSpPr>
          <p:nvPr/>
        </p:nvSpPr>
        <p:spPr bwMode="auto">
          <a:xfrm>
            <a:off x="0" y="674131"/>
            <a:ext cx="9144000" cy="1815882"/>
          </a:xfrm>
          <a:prstGeom prst="rect">
            <a:avLst/>
          </a:prstGeom>
          <a:noFill/>
          <a:ln w="9525">
            <a:noFill/>
            <a:miter lim="800000"/>
            <a:headEnd/>
            <a:tailEnd/>
          </a:ln>
        </p:spPr>
        <p:txBody>
          <a:bodyPr anchor="ctr">
            <a:spAutoFit/>
          </a:bodyPr>
          <a:lstStyle/>
          <a:p>
            <a:r>
              <a:rPr lang="en-US" sz="1600" u="sng" dirty="0" smtClean="0">
                <a:latin typeface="Calibri" pitchFamily="34" charset="0"/>
                <a:cs typeface="Calibri" pitchFamily="34" charset="0"/>
              </a:rPr>
              <a:t>Answer the following on a separate sheet of paper</a:t>
            </a:r>
          </a:p>
          <a:p>
            <a:r>
              <a:rPr lang="en-US" sz="1600" dirty="0" smtClean="0">
                <a:solidFill>
                  <a:srgbClr val="003366"/>
                </a:solidFill>
                <a:latin typeface="Calibri" pitchFamily="34" charset="0"/>
                <a:cs typeface="Calibri" pitchFamily="34" charset="0"/>
              </a:rPr>
              <a:t>Suppose we are analyzing the market for hot chocolate. </a:t>
            </a:r>
          </a:p>
          <a:p>
            <a:pPr marL="800100" lvl="1" indent="-342900">
              <a:buFont typeface="+mj-lt"/>
              <a:buAutoNum type="alphaLcParenR"/>
            </a:pPr>
            <a:r>
              <a:rPr lang="en-US" sz="1600" dirty="0" smtClean="0">
                <a:solidFill>
                  <a:srgbClr val="7030A0"/>
                </a:solidFill>
                <a:latin typeface="Calibri" pitchFamily="34" charset="0"/>
                <a:cs typeface="Calibri" pitchFamily="34" charset="0"/>
              </a:rPr>
              <a:t>Winter starts and the weather turns sharply colder. </a:t>
            </a:r>
          </a:p>
          <a:p>
            <a:pPr marL="800100" lvl="1" indent="-342900">
              <a:buFont typeface="+mj-lt"/>
              <a:buAutoNum type="alphaLcParenR"/>
            </a:pPr>
            <a:r>
              <a:rPr lang="en-US" sz="1600" dirty="0" smtClean="0">
                <a:solidFill>
                  <a:srgbClr val="4D4D4D"/>
                </a:solidFill>
                <a:latin typeface="Calibri" pitchFamily="34" charset="0"/>
                <a:cs typeface="Calibri" pitchFamily="34" charset="0"/>
              </a:rPr>
              <a:t>The price of cocoa beans, an ingredient in making hot chocolate, decreases. </a:t>
            </a:r>
          </a:p>
          <a:p>
            <a:pPr marL="800100" lvl="1" indent="-342900">
              <a:buFont typeface="+mj-lt"/>
              <a:buAutoNum type="alphaLcParenR"/>
            </a:pPr>
            <a:r>
              <a:rPr lang="en-US" sz="1600" dirty="0" smtClean="0">
                <a:solidFill>
                  <a:srgbClr val="CC3300"/>
                </a:solidFill>
                <a:latin typeface="Calibri" pitchFamily="34" charset="0"/>
                <a:cs typeface="Calibri" pitchFamily="34" charset="0"/>
              </a:rPr>
              <a:t>The Surgeon General of the United States announces that hot chocolate causes acne. </a:t>
            </a:r>
          </a:p>
          <a:p>
            <a:pPr marL="800100" lvl="1" indent="-342900">
              <a:buFont typeface="+mj-lt"/>
              <a:buAutoNum type="alphaLcParenR"/>
            </a:pPr>
            <a:r>
              <a:rPr lang="en-US" sz="1600" dirty="0" smtClean="0">
                <a:solidFill>
                  <a:srgbClr val="003300"/>
                </a:solidFill>
                <a:latin typeface="Calibri" pitchFamily="34" charset="0"/>
                <a:cs typeface="Calibri" pitchFamily="34" charset="0"/>
              </a:rPr>
              <a:t>Protesting farmers stop producing millions of gallons of milk. </a:t>
            </a:r>
          </a:p>
          <a:p>
            <a:pPr lvl="1"/>
            <a:r>
              <a:rPr lang="en-US" sz="1600" dirty="0" smtClean="0">
                <a:latin typeface="Calibri" pitchFamily="34" charset="0"/>
                <a:cs typeface="Calibri" pitchFamily="34" charset="0"/>
              </a:rPr>
              <a:t> </a:t>
            </a:r>
            <a:endParaRPr lang="en-US" sz="1800" dirty="0">
              <a:latin typeface="Calibri" pitchFamily="34" charset="0"/>
              <a:cs typeface="Calibri" pitchFamily="34" charset="0"/>
            </a:endParaRPr>
          </a:p>
        </p:txBody>
      </p:sp>
      <p:pic>
        <p:nvPicPr>
          <p:cNvPr id="71684" name="Picture 4"/>
          <p:cNvPicPr>
            <a:picLocks noChangeAspect="1" noChangeArrowheads="1"/>
          </p:cNvPicPr>
          <p:nvPr/>
        </p:nvPicPr>
        <p:blipFill>
          <a:blip r:embed="rId2" cstate="print"/>
          <a:srcRect l="42972" t="54167" r="34775" b="5206"/>
          <a:stretch>
            <a:fillRect/>
          </a:stretch>
        </p:blipFill>
        <p:spPr bwMode="auto">
          <a:xfrm>
            <a:off x="609600" y="2459037"/>
            <a:ext cx="3505200" cy="3597275"/>
          </a:xfrm>
          <a:prstGeom prst="rect">
            <a:avLst/>
          </a:prstGeom>
          <a:noFill/>
          <a:ln w="9525">
            <a:noFill/>
            <a:miter lim="800000"/>
            <a:headEnd/>
            <a:tailEnd/>
          </a:ln>
        </p:spPr>
      </p:pic>
      <p:pic>
        <p:nvPicPr>
          <p:cNvPr id="71685" name="Picture 5" descr="http://www.jongriffith.com/wp-content/uploads/basic_supply_demand.png"/>
          <p:cNvPicPr>
            <a:picLocks noChangeAspect="1" noChangeArrowheads="1"/>
          </p:cNvPicPr>
          <p:nvPr/>
        </p:nvPicPr>
        <p:blipFill>
          <a:blip r:embed="rId3" cstate="print"/>
          <a:srcRect l="17262" r="12000" b="18597"/>
          <a:stretch>
            <a:fillRect/>
          </a:stretch>
        </p:blipFill>
        <p:spPr bwMode="auto">
          <a:xfrm>
            <a:off x="1066800" y="2425700"/>
            <a:ext cx="2895600" cy="3157537"/>
          </a:xfrm>
          <a:prstGeom prst="rect">
            <a:avLst/>
          </a:prstGeom>
          <a:noFill/>
          <a:ln w="9525">
            <a:noFill/>
            <a:miter lim="800000"/>
            <a:headEnd/>
            <a:tailEnd/>
          </a:ln>
        </p:spPr>
      </p:pic>
      <p:sp>
        <p:nvSpPr>
          <p:cNvPr id="71686" name="Rectangle 7"/>
          <p:cNvSpPr>
            <a:spLocks noChangeArrowheads="1"/>
          </p:cNvSpPr>
          <p:nvPr/>
        </p:nvSpPr>
        <p:spPr bwMode="auto">
          <a:xfrm>
            <a:off x="533400" y="3830637"/>
            <a:ext cx="457200" cy="381000"/>
          </a:xfrm>
          <a:prstGeom prst="rect">
            <a:avLst/>
          </a:prstGeom>
          <a:solidFill>
            <a:schemeClr val="bg1"/>
          </a:solidFill>
          <a:ln w="9525" algn="ctr">
            <a:solidFill>
              <a:schemeClr val="bg1"/>
            </a:solidFill>
            <a:round/>
            <a:headEnd/>
            <a:tailEnd/>
          </a:ln>
        </p:spPr>
        <p:txBody>
          <a:bodyPr wrap="none"/>
          <a:lstStyle/>
          <a:p>
            <a:endParaRPr lang="en-US"/>
          </a:p>
        </p:txBody>
      </p:sp>
      <p:sp>
        <p:nvSpPr>
          <p:cNvPr id="71687" name="Rectangle 8"/>
          <p:cNvSpPr>
            <a:spLocks noChangeArrowheads="1"/>
          </p:cNvSpPr>
          <p:nvPr/>
        </p:nvSpPr>
        <p:spPr bwMode="auto">
          <a:xfrm>
            <a:off x="1676400" y="5659437"/>
            <a:ext cx="457200" cy="381000"/>
          </a:xfrm>
          <a:prstGeom prst="rect">
            <a:avLst/>
          </a:prstGeom>
          <a:solidFill>
            <a:schemeClr val="bg1"/>
          </a:solidFill>
          <a:ln w="9525" algn="ctr">
            <a:solidFill>
              <a:schemeClr val="bg1"/>
            </a:solidFill>
            <a:round/>
            <a:headEnd/>
            <a:tailEnd/>
          </a:ln>
        </p:spPr>
        <p:txBody>
          <a:bodyPr wrap="none"/>
          <a:lstStyle/>
          <a:p>
            <a:endParaRPr lang="en-US"/>
          </a:p>
        </p:txBody>
      </p:sp>
      <p:sp>
        <p:nvSpPr>
          <p:cNvPr id="71689" name="TextBox 11"/>
          <p:cNvSpPr txBox="1">
            <a:spLocks noChangeArrowheads="1"/>
          </p:cNvSpPr>
          <p:nvPr/>
        </p:nvSpPr>
        <p:spPr bwMode="auto">
          <a:xfrm>
            <a:off x="3733800" y="2763837"/>
            <a:ext cx="381000" cy="338138"/>
          </a:xfrm>
          <a:prstGeom prst="rect">
            <a:avLst/>
          </a:prstGeom>
          <a:noFill/>
          <a:ln w="9525">
            <a:noFill/>
            <a:miter lim="800000"/>
            <a:headEnd/>
            <a:tailEnd/>
          </a:ln>
        </p:spPr>
        <p:txBody>
          <a:bodyPr>
            <a:spAutoFit/>
          </a:bodyPr>
          <a:lstStyle/>
          <a:p>
            <a:r>
              <a:rPr lang="en-US" sz="1600">
                <a:latin typeface="Arial" pitchFamily="34" charset="0"/>
                <a:cs typeface="Arial" pitchFamily="34" charset="0"/>
              </a:rPr>
              <a:t>S</a:t>
            </a:r>
          </a:p>
        </p:txBody>
      </p:sp>
      <p:sp>
        <p:nvSpPr>
          <p:cNvPr id="71690" name="TextBox 12"/>
          <p:cNvSpPr txBox="1">
            <a:spLocks noChangeArrowheads="1"/>
          </p:cNvSpPr>
          <p:nvPr/>
        </p:nvSpPr>
        <p:spPr bwMode="auto">
          <a:xfrm>
            <a:off x="3733800" y="5278437"/>
            <a:ext cx="381000" cy="338138"/>
          </a:xfrm>
          <a:prstGeom prst="rect">
            <a:avLst/>
          </a:prstGeom>
          <a:noFill/>
          <a:ln w="9525">
            <a:noFill/>
            <a:miter lim="800000"/>
            <a:headEnd/>
            <a:tailEnd/>
          </a:ln>
        </p:spPr>
        <p:txBody>
          <a:bodyPr>
            <a:spAutoFit/>
          </a:bodyPr>
          <a:lstStyle/>
          <a:p>
            <a:r>
              <a:rPr lang="en-US" sz="1600">
                <a:latin typeface="Arial" pitchFamily="34" charset="0"/>
                <a:cs typeface="Arial" pitchFamily="34" charset="0"/>
              </a:rPr>
              <a:t>D</a:t>
            </a:r>
          </a:p>
        </p:txBody>
      </p:sp>
    </p:spTree>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682" name="Title 1"/>
          <p:cNvSpPr>
            <a:spLocks noGrp="1"/>
          </p:cNvSpPr>
          <p:nvPr>
            <p:ph type="title"/>
          </p:nvPr>
        </p:nvSpPr>
        <p:spPr>
          <a:xfrm>
            <a:off x="0" y="-304800"/>
            <a:ext cx="9144000" cy="1143000"/>
          </a:xfrm>
        </p:spPr>
        <p:txBody>
          <a:bodyPr/>
          <a:lstStyle/>
          <a:p>
            <a:r>
              <a:rPr lang="en-US" sz="3200" dirty="0" smtClean="0">
                <a:latin typeface="Arial" pitchFamily="34" charset="0"/>
                <a:cs typeface="Arial" pitchFamily="34" charset="0"/>
              </a:rPr>
              <a:t>Supply and Demand Model Practice</a:t>
            </a:r>
          </a:p>
        </p:txBody>
      </p:sp>
      <p:sp>
        <p:nvSpPr>
          <p:cNvPr id="71683" name="Rectangle 1"/>
          <p:cNvSpPr>
            <a:spLocks noChangeArrowheads="1"/>
          </p:cNvSpPr>
          <p:nvPr/>
        </p:nvSpPr>
        <p:spPr bwMode="auto">
          <a:xfrm>
            <a:off x="0" y="674131"/>
            <a:ext cx="9144000" cy="1815882"/>
          </a:xfrm>
          <a:prstGeom prst="rect">
            <a:avLst/>
          </a:prstGeom>
          <a:noFill/>
          <a:ln w="9525">
            <a:noFill/>
            <a:miter lim="800000"/>
            <a:headEnd/>
            <a:tailEnd/>
          </a:ln>
        </p:spPr>
        <p:txBody>
          <a:bodyPr anchor="ctr">
            <a:spAutoFit/>
          </a:bodyPr>
          <a:lstStyle/>
          <a:p>
            <a:r>
              <a:rPr lang="en-US" sz="1600" u="sng" dirty="0" smtClean="0">
                <a:latin typeface="Calibri" pitchFamily="34" charset="0"/>
                <a:cs typeface="Calibri" pitchFamily="34" charset="0"/>
              </a:rPr>
              <a:t>Answer the following on a separate sheet of paper</a:t>
            </a:r>
          </a:p>
          <a:p>
            <a:r>
              <a:rPr lang="en-US" sz="1600" dirty="0" smtClean="0">
                <a:solidFill>
                  <a:srgbClr val="003366"/>
                </a:solidFill>
                <a:latin typeface="Calibri" pitchFamily="34" charset="0"/>
                <a:cs typeface="Calibri" pitchFamily="34" charset="0"/>
              </a:rPr>
              <a:t>Suppose we are analyzing the market for hot chocolate. </a:t>
            </a:r>
          </a:p>
          <a:p>
            <a:pPr marL="800100" lvl="1" indent="-342900">
              <a:buFont typeface="+mj-lt"/>
              <a:buAutoNum type="alphaLcParenR"/>
            </a:pPr>
            <a:r>
              <a:rPr lang="en-US" sz="1600" dirty="0" smtClean="0">
                <a:solidFill>
                  <a:srgbClr val="7030A0"/>
                </a:solidFill>
                <a:latin typeface="Calibri" pitchFamily="34" charset="0"/>
                <a:cs typeface="Calibri" pitchFamily="34" charset="0"/>
              </a:rPr>
              <a:t>Winter starts and the weather turns sharply colder. </a:t>
            </a:r>
          </a:p>
          <a:p>
            <a:pPr marL="800100" lvl="1" indent="-342900">
              <a:buFont typeface="+mj-lt"/>
              <a:buAutoNum type="alphaLcParenR"/>
            </a:pPr>
            <a:r>
              <a:rPr lang="en-US" sz="1600" dirty="0" smtClean="0">
                <a:solidFill>
                  <a:srgbClr val="4D4D4D"/>
                </a:solidFill>
                <a:latin typeface="Calibri" pitchFamily="34" charset="0"/>
                <a:cs typeface="Calibri" pitchFamily="34" charset="0"/>
              </a:rPr>
              <a:t>The price of cocoa beans, an ingredient in making hot chocolate, decreases. </a:t>
            </a:r>
          </a:p>
          <a:p>
            <a:pPr marL="800100" lvl="1" indent="-342900">
              <a:buFont typeface="+mj-lt"/>
              <a:buAutoNum type="alphaLcParenR"/>
            </a:pPr>
            <a:r>
              <a:rPr lang="en-US" sz="1600" dirty="0" smtClean="0">
                <a:solidFill>
                  <a:srgbClr val="CC3300"/>
                </a:solidFill>
                <a:latin typeface="Calibri" pitchFamily="34" charset="0"/>
                <a:cs typeface="Calibri" pitchFamily="34" charset="0"/>
              </a:rPr>
              <a:t>The Surgeon General of the United States announces that hot chocolate causes acne. </a:t>
            </a:r>
          </a:p>
          <a:p>
            <a:pPr marL="800100" lvl="1" indent="-342900">
              <a:buFont typeface="+mj-lt"/>
              <a:buAutoNum type="alphaLcParenR"/>
            </a:pPr>
            <a:r>
              <a:rPr lang="en-US" sz="1600" dirty="0" smtClean="0">
                <a:solidFill>
                  <a:srgbClr val="003300"/>
                </a:solidFill>
                <a:latin typeface="Calibri" pitchFamily="34" charset="0"/>
                <a:cs typeface="Calibri" pitchFamily="34" charset="0"/>
              </a:rPr>
              <a:t>Protesting farmers stop producing millions of gallons of milk. </a:t>
            </a:r>
          </a:p>
          <a:p>
            <a:pPr lvl="1"/>
            <a:r>
              <a:rPr lang="en-US" sz="1600" dirty="0" smtClean="0">
                <a:latin typeface="Calibri" pitchFamily="34" charset="0"/>
                <a:cs typeface="Calibri" pitchFamily="34" charset="0"/>
              </a:rPr>
              <a:t> </a:t>
            </a:r>
            <a:endParaRPr lang="en-US" sz="1800" dirty="0">
              <a:latin typeface="Calibri" pitchFamily="34" charset="0"/>
              <a:cs typeface="Calibri" pitchFamily="34" charset="0"/>
            </a:endParaRPr>
          </a:p>
        </p:txBody>
      </p:sp>
      <p:pic>
        <p:nvPicPr>
          <p:cNvPr id="71684" name="Picture 4"/>
          <p:cNvPicPr>
            <a:picLocks noChangeAspect="1" noChangeArrowheads="1"/>
          </p:cNvPicPr>
          <p:nvPr/>
        </p:nvPicPr>
        <p:blipFill>
          <a:blip r:embed="rId2" cstate="print"/>
          <a:srcRect l="42972" t="54167" r="34775" b="5206"/>
          <a:stretch>
            <a:fillRect/>
          </a:stretch>
        </p:blipFill>
        <p:spPr bwMode="auto">
          <a:xfrm>
            <a:off x="609600" y="2459037"/>
            <a:ext cx="3505200" cy="3597275"/>
          </a:xfrm>
          <a:prstGeom prst="rect">
            <a:avLst/>
          </a:prstGeom>
          <a:noFill/>
          <a:ln w="9525">
            <a:noFill/>
            <a:miter lim="800000"/>
            <a:headEnd/>
            <a:tailEnd/>
          </a:ln>
        </p:spPr>
      </p:pic>
      <p:pic>
        <p:nvPicPr>
          <p:cNvPr id="71685" name="Picture 5" descr="http://www.jongriffith.com/wp-content/uploads/basic_supply_demand.png"/>
          <p:cNvPicPr>
            <a:picLocks noChangeAspect="1" noChangeArrowheads="1"/>
          </p:cNvPicPr>
          <p:nvPr/>
        </p:nvPicPr>
        <p:blipFill>
          <a:blip r:embed="rId3" cstate="print"/>
          <a:srcRect l="17262" r="12000" b="18597"/>
          <a:stretch>
            <a:fillRect/>
          </a:stretch>
        </p:blipFill>
        <p:spPr bwMode="auto">
          <a:xfrm>
            <a:off x="1066800" y="2425700"/>
            <a:ext cx="2895600" cy="3157537"/>
          </a:xfrm>
          <a:prstGeom prst="rect">
            <a:avLst/>
          </a:prstGeom>
          <a:noFill/>
          <a:ln w="9525">
            <a:noFill/>
            <a:miter lim="800000"/>
            <a:headEnd/>
            <a:tailEnd/>
          </a:ln>
        </p:spPr>
      </p:pic>
      <p:sp>
        <p:nvSpPr>
          <p:cNvPr id="71686" name="Rectangle 7"/>
          <p:cNvSpPr>
            <a:spLocks noChangeArrowheads="1"/>
          </p:cNvSpPr>
          <p:nvPr/>
        </p:nvSpPr>
        <p:spPr bwMode="auto">
          <a:xfrm>
            <a:off x="533400" y="3830637"/>
            <a:ext cx="457200" cy="381000"/>
          </a:xfrm>
          <a:prstGeom prst="rect">
            <a:avLst/>
          </a:prstGeom>
          <a:solidFill>
            <a:schemeClr val="bg1"/>
          </a:solidFill>
          <a:ln w="9525" algn="ctr">
            <a:solidFill>
              <a:schemeClr val="bg1"/>
            </a:solidFill>
            <a:round/>
            <a:headEnd/>
            <a:tailEnd/>
          </a:ln>
        </p:spPr>
        <p:txBody>
          <a:bodyPr wrap="none"/>
          <a:lstStyle/>
          <a:p>
            <a:endParaRPr lang="en-US"/>
          </a:p>
        </p:txBody>
      </p:sp>
      <p:sp>
        <p:nvSpPr>
          <p:cNvPr id="71687" name="Rectangle 8"/>
          <p:cNvSpPr>
            <a:spLocks noChangeArrowheads="1"/>
          </p:cNvSpPr>
          <p:nvPr/>
        </p:nvSpPr>
        <p:spPr bwMode="auto">
          <a:xfrm>
            <a:off x="1676400" y="5659437"/>
            <a:ext cx="457200" cy="381000"/>
          </a:xfrm>
          <a:prstGeom prst="rect">
            <a:avLst/>
          </a:prstGeom>
          <a:solidFill>
            <a:schemeClr val="bg1"/>
          </a:solidFill>
          <a:ln w="9525" algn="ctr">
            <a:solidFill>
              <a:schemeClr val="bg1"/>
            </a:solidFill>
            <a:round/>
            <a:headEnd/>
            <a:tailEnd/>
          </a:ln>
        </p:spPr>
        <p:txBody>
          <a:bodyPr wrap="none"/>
          <a:lstStyle/>
          <a:p>
            <a:endParaRPr lang="en-US"/>
          </a:p>
        </p:txBody>
      </p:sp>
      <p:sp>
        <p:nvSpPr>
          <p:cNvPr id="71688" name="Rectangle 10"/>
          <p:cNvSpPr>
            <a:spLocks noChangeArrowheads="1"/>
          </p:cNvSpPr>
          <p:nvPr/>
        </p:nvSpPr>
        <p:spPr bwMode="auto">
          <a:xfrm>
            <a:off x="6553200" y="2459037"/>
            <a:ext cx="457200" cy="381000"/>
          </a:xfrm>
          <a:prstGeom prst="rect">
            <a:avLst/>
          </a:prstGeom>
          <a:solidFill>
            <a:schemeClr val="bg1"/>
          </a:solidFill>
          <a:ln w="9525" algn="ctr">
            <a:solidFill>
              <a:schemeClr val="bg1"/>
            </a:solidFill>
            <a:round/>
            <a:headEnd/>
            <a:tailEnd/>
          </a:ln>
        </p:spPr>
        <p:txBody>
          <a:bodyPr wrap="none"/>
          <a:lstStyle/>
          <a:p>
            <a:endParaRPr lang="en-US"/>
          </a:p>
        </p:txBody>
      </p:sp>
      <p:sp>
        <p:nvSpPr>
          <p:cNvPr id="71689" name="TextBox 11"/>
          <p:cNvSpPr txBox="1">
            <a:spLocks noChangeArrowheads="1"/>
          </p:cNvSpPr>
          <p:nvPr/>
        </p:nvSpPr>
        <p:spPr bwMode="auto">
          <a:xfrm>
            <a:off x="3733800" y="2763837"/>
            <a:ext cx="381000" cy="338138"/>
          </a:xfrm>
          <a:prstGeom prst="rect">
            <a:avLst/>
          </a:prstGeom>
          <a:noFill/>
          <a:ln w="9525">
            <a:noFill/>
            <a:miter lim="800000"/>
            <a:headEnd/>
            <a:tailEnd/>
          </a:ln>
        </p:spPr>
        <p:txBody>
          <a:bodyPr>
            <a:spAutoFit/>
          </a:bodyPr>
          <a:lstStyle/>
          <a:p>
            <a:r>
              <a:rPr lang="en-US" sz="1600">
                <a:latin typeface="Arial" pitchFamily="34" charset="0"/>
                <a:cs typeface="Arial" pitchFamily="34" charset="0"/>
              </a:rPr>
              <a:t>S</a:t>
            </a:r>
          </a:p>
        </p:txBody>
      </p:sp>
      <p:sp>
        <p:nvSpPr>
          <p:cNvPr id="71690" name="TextBox 12"/>
          <p:cNvSpPr txBox="1">
            <a:spLocks noChangeArrowheads="1"/>
          </p:cNvSpPr>
          <p:nvPr/>
        </p:nvSpPr>
        <p:spPr bwMode="auto">
          <a:xfrm>
            <a:off x="3733800" y="5278437"/>
            <a:ext cx="381000" cy="338138"/>
          </a:xfrm>
          <a:prstGeom prst="rect">
            <a:avLst/>
          </a:prstGeom>
          <a:noFill/>
          <a:ln w="9525">
            <a:noFill/>
            <a:miter lim="800000"/>
            <a:headEnd/>
            <a:tailEnd/>
          </a:ln>
        </p:spPr>
        <p:txBody>
          <a:bodyPr>
            <a:spAutoFit/>
          </a:bodyPr>
          <a:lstStyle/>
          <a:p>
            <a:r>
              <a:rPr lang="en-US" sz="1600">
                <a:latin typeface="Arial" pitchFamily="34" charset="0"/>
                <a:cs typeface="Arial" pitchFamily="34" charset="0"/>
              </a:rPr>
              <a:t>D</a:t>
            </a:r>
          </a:p>
        </p:txBody>
      </p:sp>
      <p:pic>
        <p:nvPicPr>
          <p:cNvPr id="13" name="Picture 2"/>
          <p:cNvPicPr>
            <a:picLocks noChangeAspect="1" noChangeArrowheads="1"/>
          </p:cNvPicPr>
          <p:nvPr/>
        </p:nvPicPr>
        <p:blipFill>
          <a:blip r:embed="rId4" cstate="print"/>
          <a:srcRect l="21083" t="12500" r="57248" b="45833"/>
          <a:stretch>
            <a:fillRect/>
          </a:stretch>
        </p:blipFill>
        <p:spPr bwMode="auto">
          <a:xfrm>
            <a:off x="5105400" y="2471352"/>
            <a:ext cx="3200400" cy="3459892"/>
          </a:xfrm>
          <a:prstGeom prst="rect">
            <a:avLst/>
          </a:prstGeom>
          <a:noFill/>
          <a:ln w="9525">
            <a:noFill/>
            <a:miter lim="800000"/>
            <a:headEnd/>
            <a:tailEnd/>
          </a:ln>
        </p:spPr>
      </p:pic>
      <p:pic>
        <p:nvPicPr>
          <p:cNvPr id="14" name="Picture 2"/>
          <p:cNvPicPr>
            <a:picLocks noChangeAspect="1" noChangeArrowheads="1"/>
          </p:cNvPicPr>
          <p:nvPr/>
        </p:nvPicPr>
        <p:blipFill>
          <a:blip r:embed="rId4" cstate="print"/>
          <a:srcRect l="42752" t="12500" r="35579" b="45833"/>
          <a:stretch>
            <a:fillRect/>
          </a:stretch>
        </p:blipFill>
        <p:spPr bwMode="auto">
          <a:xfrm>
            <a:off x="5105400" y="2438400"/>
            <a:ext cx="3242310" cy="3505200"/>
          </a:xfrm>
          <a:prstGeom prst="rect">
            <a:avLst/>
          </a:prstGeom>
          <a:noFill/>
          <a:ln w="9525">
            <a:noFill/>
            <a:miter lim="800000"/>
            <a:headEnd/>
            <a:tailEnd/>
          </a:ln>
        </p:spPr>
      </p:pic>
      <p:pic>
        <p:nvPicPr>
          <p:cNvPr id="15" name="Picture 2"/>
          <p:cNvPicPr>
            <a:picLocks noChangeAspect="1" noChangeArrowheads="1"/>
          </p:cNvPicPr>
          <p:nvPr/>
        </p:nvPicPr>
        <p:blipFill>
          <a:blip r:embed="rId4" cstate="print"/>
          <a:srcRect l="19913" t="54167" r="57248" b="6250"/>
          <a:stretch>
            <a:fillRect/>
          </a:stretch>
        </p:blipFill>
        <p:spPr bwMode="auto">
          <a:xfrm>
            <a:off x="4953000" y="2514600"/>
            <a:ext cx="3505200" cy="3415323"/>
          </a:xfrm>
          <a:prstGeom prst="rect">
            <a:avLst/>
          </a:prstGeom>
          <a:noFill/>
          <a:ln w="9525">
            <a:noFill/>
            <a:miter lim="800000"/>
            <a:headEnd/>
            <a:tailEnd/>
          </a:ln>
        </p:spPr>
      </p:pic>
      <p:pic>
        <p:nvPicPr>
          <p:cNvPr id="16" name="Picture 4"/>
          <p:cNvPicPr>
            <a:picLocks noChangeAspect="1" noChangeArrowheads="1"/>
          </p:cNvPicPr>
          <p:nvPr/>
        </p:nvPicPr>
        <p:blipFill>
          <a:blip r:embed="rId5" cstate="print"/>
          <a:srcRect l="19547" t="41667" r="59370" b="15625"/>
          <a:stretch>
            <a:fillRect/>
          </a:stretch>
        </p:blipFill>
        <p:spPr bwMode="auto">
          <a:xfrm>
            <a:off x="5181600" y="2362200"/>
            <a:ext cx="3200400" cy="3644900"/>
          </a:xfrm>
          <a:prstGeom prst="rect">
            <a:avLst/>
          </a:prstGeom>
          <a:noFill/>
          <a:ln w="9525">
            <a:noFill/>
            <a:miter lim="800000"/>
            <a:headEnd/>
            <a:tailEnd/>
          </a:ln>
        </p:spPr>
      </p:pic>
      <p:sp>
        <p:nvSpPr>
          <p:cNvPr id="17" name="TextBox 16"/>
          <p:cNvSpPr txBox="1"/>
          <p:nvPr/>
        </p:nvSpPr>
        <p:spPr>
          <a:xfrm>
            <a:off x="6629400" y="2514600"/>
            <a:ext cx="609600" cy="338137"/>
          </a:xfrm>
          <a:prstGeom prst="rect">
            <a:avLst/>
          </a:prstGeom>
          <a:solidFill>
            <a:schemeClr val="bg1"/>
          </a:solidFill>
        </p:spPr>
        <p:txBody>
          <a:bodyPr>
            <a:spAutoFit/>
          </a:bodyPr>
          <a:lstStyle/>
          <a:p>
            <a:pPr>
              <a:defRPr/>
            </a:pPr>
            <a:r>
              <a:rPr lang="en-US" sz="1600" dirty="0">
                <a:solidFill>
                  <a:schemeClr val="tx1">
                    <a:lumMod val="50000"/>
                  </a:schemeClr>
                </a:solidFill>
              </a:rPr>
              <a:t>(d)</a:t>
            </a:r>
          </a:p>
        </p:txBody>
      </p:sp>
      <p:pic>
        <p:nvPicPr>
          <p:cNvPr id="18" name="Picture 2"/>
          <p:cNvPicPr>
            <a:picLocks noChangeAspect="1" noChangeArrowheads="1"/>
          </p:cNvPicPr>
          <p:nvPr/>
        </p:nvPicPr>
        <p:blipFill>
          <a:blip r:embed="rId4" cstate="print"/>
          <a:srcRect l="42752" t="12500" r="36163" b="45833"/>
          <a:stretch>
            <a:fillRect/>
          </a:stretch>
        </p:blipFill>
        <p:spPr bwMode="auto">
          <a:xfrm>
            <a:off x="5181600" y="2438400"/>
            <a:ext cx="3200400" cy="3556000"/>
          </a:xfrm>
          <a:prstGeom prst="rect">
            <a:avLst/>
          </a:prstGeom>
          <a:noFill/>
          <a:ln w="9525">
            <a:noFill/>
            <a:miter lim="800000"/>
            <a:headEnd/>
            <a:tailEnd/>
          </a:ln>
        </p:spPr>
      </p:pic>
      <p:sp>
        <p:nvSpPr>
          <p:cNvPr id="19" name="TextBox 18"/>
          <p:cNvSpPr txBox="1"/>
          <p:nvPr/>
        </p:nvSpPr>
        <p:spPr>
          <a:xfrm>
            <a:off x="6629400" y="2405063"/>
            <a:ext cx="609600" cy="338137"/>
          </a:xfrm>
          <a:prstGeom prst="rect">
            <a:avLst/>
          </a:prstGeom>
          <a:solidFill>
            <a:schemeClr val="bg1"/>
          </a:solidFill>
        </p:spPr>
        <p:txBody>
          <a:bodyPr>
            <a:spAutoFit/>
          </a:bodyPr>
          <a:lstStyle/>
          <a:p>
            <a:pPr>
              <a:defRPr/>
            </a:pPr>
            <a:r>
              <a:rPr lang="en-US" sz="1600" dirty="0">
                <a:solidFill>
                  <a:schemeClr val="tx1">
                    <a:lumMod val="50000"/>
                  </a:schemeClr>
                </a:solidFill>
              </a:rPr>
              <a:t>(e)</a:t>
            </a:r>
          </a:p>
        </p:txBody>
      </p:sp>
      <p:pic>
        <p:nvPicPr>
          <p:cNvPr id="22" name="Picture 4"/>
          <p:cNvPicPr>
            <a:picLocks noChangeAspect="1" noChangeArrowheads="1"/>
          </p:cNvPicPr>
          <p:nvPr/>
        </p:nvPicPr>
        <p:blipFill>
          <a:blip r:embed="rId5" cstate="print"/>
          <a:srcRect l="19547" t="41667" r="59370" b="15625"/>
          <a:stretch>
            <a:fillRect/>
          </a:stretch>
        </p:blipFill>
        <p:spPr bwMode="auto">
          <a:xfrm>
            <a:off x="5410199" y="2362200"/>
            <a:ext cx="3278459" cy="3733800"/>
          </a:xfrm>
          <a:prstGeom prst="rect">
            <a:avLst/>
          </a:prstGeom>
          <a:noFill/>
          <a:ln w="9525">
            <a:noFill/>
            <a:miter lim="800000"/>
            <a:headEnd/>
            <a:tailEnd/>
          </a:ln>
        </p:spPr>
      </p:pic>
      <p:sp>
        <p:nvSpPr>
          <p:cNvPr id="23" name="TextBox 22"/>
          <p:cNvSpPr txBox="1"/>
          <p:nvPr/>
        </p:nvSpPr>
        <p:spPr>
          <a:xfrm>
            <a:off x="6705600" y="2514600"/>
            <a:ext cx="609600" cy="338554"/>
          </a:xfrm>
          <a:prstGeom prst="rect">
            <a:avLst/>
          </a:prstGeom>
          <a:solidFill>
            <a:schemeClr val="bg1"/>
          </a:solidFill>
        </p:spPr>
        <p:txBody>
          <a:bodyPr wrap="square">
            <a:spAutoFit/>
          </a:bodyPr>
          <a:lstStyle/>
          <a:p>
            <a:pPr>
              <a:defRPr/>
            </a:pPr>
            <a:r>
              <a:rPr lang="en-US" sz="1600" dirty="0">
                <a:solidFill>
                  <a:schemeClr val="tx1">
                    <a:lumMod val="50000"/>
                  </a:schemeClr>
                </a:solidFill>
              </a:rPr>
              <a:t>(f)</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1000"/>
                                        <p:tgtEl>
                                          <p:spTgt spid="16"/>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500"/>
                                        <p:tgtEl>
                                          <p:spTgt spid="17"/>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fade">
                                      <p:cBhvr>
                                        <p:cTn id="30" dur="1000"/>
                                        <p:tgtEl>
                                          <p:spTgt spid="18"/>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500"/>
                                        <p:tgtEl>
                                          <p:spTgt spid="19"/>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fade">
                                      <p:cBhvr>
                                        <p:cTn id="38" dur="1000"/>
                                        <p:tgtEl>
                                          <p:spTgt spid="22"/>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Effect transition="in" filter="fade">
                                      <p:cBhvr>
                                        <p:cTn id="4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3"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228600" y="609600"/>
            <a:ext cx="7912100" cy="1143000"/>
          </a:xfrm>
        </p:spPr>
        <p:txBody>
          <a:bodyPr/>
          <a:lstStyle/>
          <a:p>
            <a:pPr eaLnBrk="1" hangingPunct="1"/>
            <a:r>
              <a:rPr lang="en-US" sz="4800" dirty="0" smtClean="0">
                <a:solidFill>
                  <a:schemeClr val="folHlink"/>
                </a:solidFill>
                <a:latin typeface="Arial" pitchFamily="34" charset="0"/>
                <a:cs typeface="Arial" pitchFamily="34" charset="0"/>
              </a:rPr>
              <a:t>The Law of Supply</a:t>
            </a:r>
          </a:p>
        </p:txBody>
      </p:sp>
      <p:pic>
        <p:nvPicPr>
          <p:cNvPr id="10" name="Picture 9"/>
          <p:cNvPicPr>
            <a:picLocks noChangeAspect="1"/>
          </p:cNvPicPr>
          <p:nvPr/>
        </p:nvPicPr>
        <p:blipFill>
          <a:blip r:embed="rId3"/>
          <a:stretch>
            <a:fillRect/>
          </a:stretch>
        </p:blipFill>
        <p:spPr>
          <a:xfrm flipH="1">
            <a:off x="838198" y="2209799"/>
            <a:ext cx="4953001" cy="3798083"/>
          </a:xfrm>
          <a:prstGeom prst="rect">
            <a:avLst/>
          </a:prstGeom>
        </p:spPr>
      </p:pic>
      <p:pic>
        <p:nvPicPr>
          <p:cNvPr id="4" name="Picture 3" descr="Screen shot 2013-02-19 at 11.42.42 AM.png"/>
          <p:cNvPicPr>
            <a:picLocks noChangeAspect="1"/>
          </p:cNvPicPr>
          <p:nvPr/>
        </p:nvPicPr>
        <p:blipFill>
          <a:blip r:embed="rId4"/>
          <a:stretch>
            <a:fillRect/>
          </a:stretch>
        </p:blipFill>
        <p:spPr>
          <a:xfrm>
            <a:off x="5997253" y="2362200"/>
            <a:ext cx="936947" cy="914400"/>
          </a:xfrm>
          <a:prstGeom prst="rect">
            <a:avLst/>
          </a:prstGeom>
        </p:spPr>
      </p:pic>
      <p:pic>
        <p:nvPicPr>
          <p:cNvPr id="5" name="Picture 4" descr="Screen shot 2013-02-19 at 11.42.42 AM.png"/>
          <p:cNvPicPr>
            <a:picLocks noChangeAspect="1"/>
          </p:cNvPicPr>
          <p:nvPr/>
        </p:nvPicPr>
        <p:blipFill>
          <a:blip r:embed="rId4"/>
          <a:stretch>
            <a:fillRect/>
          </a:stretch>
        </p:blipFill>
        <p:spPr>
          <a:xfrm>
            <a:off x="6911653" y="2362200"/>
            <a:ext cx="936947" cy="914400"/>
          </a:xfrm>
          <a:prstGeom prst="rect">
            <a:avLst/>
          </a:prstGeom>
        </p:spPr>
      </p:pic>
      <p:pic>
        <p:nvPicPr>
          <p:cNvPr id="6" name="Picture 5" descr="Screen shot 2013-02-19 at 11.42.42 AM.png"/>
          <p:cNvPicPr>
            <a:picLocks noChangeAspect="1"/>
          </p:cNvPicPr>
          <p:nvPr/>
        </p:nvPicPr>
        <p:blipFill>
          <a:blip r:embed="rId4"/>
          <a:stretch>
            <a:fillRect/>
          </a:stretch>
        </p:blipFill>
        <p:spPr>
          <a:xfrm>
            <a:off x="7826053" y="2362200"/>
            <a:ext cx="936947" cy="914400"/>
          </a:xfrm>
          <a:prstGeom prst="rect">
            <a:avLst/>
          </a:prstGeom>
        </p:spPr>
      </p:pic>
      <p:pic>
        <p:nvPicPr>
          <p:cNvPr id="7" name="Picture 6" descr="Screen shot 2013-02-19 at 11.42.42 AM.png"/>
          <p:cNvPicPr>
            <a:picLocks noChangeAspect="1"/>
          </p:cNvPicPr>
          <p:nvPr/>
        </p:nvPicPr>
        <p:blipFill>
          <a:blip r:embed="rId4"/>
          <a:stretch>
            <a:fillRect/>
          </a:stretch>
        </p:blipFill>
        <p:spPr>
          <a:xfrm>
            <a:off x="6019800" y="3276600"/>
            <a:ext cx="936947" cy="914400"/>
          </a:xfrm>
          <a:prstGeom prst="rect">
            <a:avLst/>
          </a:prstGeom>
        </p:spPr>
      </p:pic>
      <p:pic>
        <p:nvPicPr>
          <p:cNvPr id="8" name="Picture 7" descr="Screen shot 2013-02-19 at 11.42.42 AM.png"/>
          <p:cNvPicPr>
            <a:picLocks noChangeAspect="1"/>
          </p:cNvPicPr>
          <p:nvPr/>
        </p:nvPicPr>
        <p:blipFill>
          <a:blip r:embed="rId4"/>
          <a:stretch>
            <a:fillRect/>
          </a:stretch>
        </p:blipFill>
        <p:spPr>
          <a:xfrm>
            <a:off x="6934200" y="3276600"/>
            <a:ext cx="936947" cy="914400"/>
          </a:xfrm>
          <a:prstGeom prst="rect">
            <a:avLst/>
          </a:prstGeom>
        </p:spPr>
      </p:pic>
      <p:pic>
        <p:nvPicPr>
          <p:cNvPr id="9" name="Picture 8" descr="Screen shot 2013-02-19 at 11.42.42 AM.png"/>
          <p:cNvPicPr>
            <a:picLocks noChangeAspect="1"/>
          </p:cNvPicPr>
          <p:nvPr/>
        </p:nvPicPr>
        <p:blipFill>
          <a:blip r:embed="rId4"/>
          <a:stretch>
            <a:fillRect/>
          </a:stretch>
        </p:blipFill>
        <p:spPr>
          <a:xfrm>
            <a:off x="7848600" y="3276600"/>
            <a:ext cx="936947" cy="914400"/>
          </a:xfrm>
          <a:prstGeom prst="rect">
            <a:avLst/>
          </a:prstGeom>
        </p:spPr>
      </p:pic>
      <p:pic>
        <p:nvPicPr>
          <p:cNvPr id="11" name="Picture 10" descr="Screen shot 2013-02-19 at 11.42.42 AM.png"/>
          <p:cNvPicPr>
            <a:picLocks noChangeAspect="1"/>
          </p:cNvPicPr>
          <p:nvPr/>
        </p:nvPicPr>
        <p:blipFill>
          <a:blip r:embed="rId4"/>
          <a:stretch>
            <a:fillRect/>
          </a:stretch>
        </p:blipFill>
        <p:spPr>
          <a:xfrm>
            <a:off x="6019800" y="4191000"/>
            <a:ext cx="936947" cy="914400"/>
          </a:xfrm>
          <a:prstGeom prst="rect">
            <a:avLst/>
          </a:prstGeom>
        </p:spPr>
      </p:pic>
      <p:pic>
        <p:nvPicPr>
          <p:cNvPr id="12" name="Picture 11" descr="Screen shot 2013-02-19 at 11.42.42 AM.png"/>
          <p:cNvPicPr>
            <a:picLocks noChangeAspect="1"/>
          </p:cNvPicPr>
          <p:nvPr/>
        </p:nvPicPr>
        <p:blipFill>
          <a:blip r:embed="rId4"/>
          <a:stretch>
            <a:fillRect/>
          </a:stretch>
        </p:blipFill>
        <p:spPr>
          <a:xfrm>
            <a:off x="6934200" y="4191000"/>
            <a:ext cx="936947" cy="914400"/>
          </a:xfrm>
          <a:prstGeom prst="rect">
            <a:avLst/>
          </a:prstGeom>
        </p:spPr>
      </p:pic>
      <p:pic>
        <p:nvPicPr>
          <p:cNvPr id="13" name="Picture 12" descr="Screen shot 2013-02-19 at 11.42.42 AM.png"/>
          <p:cNvPicPr>
            <a:picLocks noChangeAspect="1"/>
          </p:cNvPicPr>
          <p:nvPr/>
        </p:nvPicPr>
        <p:blipFill>
          <a:blip r:embed="rId4"/>
          <a:stretch>
            <a:fillRect/>
          </a:stretch>
        </p:blipFill>
        <p:spPr>
          <a:xfrm>
            <a:off x="7848600" y="4191000"/>
            <a:ext cx="936947" cy="914400"/>
          </a:xfrm>
          <a:prstGeom prst="rect">
            <a:avLst/>
          </a:prstGeom>
        </p:spPr>
      </p:pic>
      <p:pic>
        <p:nvPicPr>
          <p:cNvPr id="14" name="Picture 13" descr="Screen shot 2013-02-19 at 11.42.42 AM.png"/>
          <p:cNvPicPr>
            <a:picLocks noChangeAspect="1"/>
          </p:cNvPicPr>
          <p:nvPr/>
        </p:nvPicPr>
        <p:blipFill>
          <a:blip r:embed="rId4"/>
          <a:stretch>
            <a:fillRect/>
          </a:stretch>
        </p:blipFill>
        <p:spPr>
          <a:xfrm>
            <a:off x="6019800" y="5181600"/>
            <a:ext cx="936947" cy="914400"/>
          </a:xfrm>
          <a:prstGeom prst="rect">
            <a:avLst/>
          </a:prstGeom>
        </p:spPr>
      </p:pic>
      <p:pic>
        <p:nvPicPr>
          <p:cNvPr id="15" name="Picture 14" descr="Screen shot 2013-02-19 at 11.42.42 AM.png"/>
          <p:cNvPicPr>
            <a:picLocks noChangeAspect="1"/>
          </p:cNvPicPr>
          <p:nvPr/>
        </p:nvPicPr>
        <p:blipFill>
          <a:blip r:embed="rId4"/>
          <a:stretch>
            <a:fillRect/>
          </a:stretch>
        </p:blipFill>
        <p:spPr>
          <a:xfrm>
            <a:off x="6934200" y="5181600"/>
            <a:ext cx="936947" cy="914400"/>
          </a:xfrm>
          <a:prstGeom prst="rect">
            <a:avLst/>
          </a:prstGeom>
        </p:spPr>
      </p:pic>
      <p:pic>
        <p:nvPicPr>
          <p:cNvPr id="16" name="Picture 15" descr="Screen shot 2013-02-19 at 11.42.42 AM.png"/>
          <p:cNvPicPr>
            <a:picLocks noChangeAspect="1"/>
          </p:cNvPicPr>
          <p:nvPr/>
        </p:nvPicPr>
        <p:blipFill>
          <a:blip r:embed="rId4"/>
          <a:stretch>
            <a:fillRect/>
          </a:stretch>
        </p:blipFill>
        <p:spPr>
          <a:xfrm>
            <a:off x="7848600" y="5181600"/>
            <a:ext cx="936947" cy="914400"/>
          </a:xfrm>
          <a:prstGeom prst="rect">
            <a:avLst/>
          </a:prstGeom>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0114" name="Title 1"/>
          <p:cNvSpPr>
            <a:spLocks noGrp="1"/>
          </p:cNvSpPr>
          <p:nvPr>
            <p:ph type="title"/>
          </p:nvPr>
        </p:nvSpPr>
        <p:spPr>
          <a:xfrm>
            <a:off x="0" y="228600"/>
            <a:ext cx="6172200" cy="6629400"/>
          </a:xfrm>
        </p:spPr>
        <p:txBody>
          <a:bodyPr/>
          <a:lstStyle/>
          <a:p>
            <a:pPr algn="l"/>
            <a:r>
              <a:rPr lang="en-US" sz="1700" b="1" dirty="0" smtClean="0">
                <a:latin typeface="Arial" pitchFamily="34" charset="0"/>
                <a:cs typeface="Arial" pitchFamily="34" charset="0"/>
              </a:rPr>
              <a:t/>
            </a:r>
            <a:br>
              <a:rPr lang="en-US" sz="1700" b="1" dirty="0" smtClean="0">
                <a:latin typeface="Arial" pitchFamily="34" charset="0"/>
                <a:cs typeface="Arial" pitchFamily="34" charset="0"/>
              </a:rPr>
            </a:br>
            <a:r>
              <a:rPr lang="en-US" sz="1700" b="1" dirty="0" smtClean="0">
                <a:latin typeface="Arial" pitchFamily="34" charset="0"/>
                <a:cs typeface="Arial" pitchFamily="34" charset="0"/>
              </a:rPr>
              <a:t/>
            </a:r>
            <a:br>
              <a:rPr lang="en-US" sz="1700" b="1" dirty="0" smtClean="0">
                <a:latin typeface="Arial" pitchFamily="34" charset="0"/>
                <a:cs typeface="Arial" pitchFamily="34" charset="0"/>
              </a:rPr>
            </a:br>
            <a:r>
              <a:rPr lang="en-US" sz="1700" b="1" dirty="0" smtClean="0">
                <a:latin typeface="Arial" pitchFamily="34" charset="0"/>
                <a:cs typeface="Arial" pitchFamily="34" charset="0"/>
              </a:rPr>
              <a:t>In praise of price gouging</a:t>
            </a:r>
            <a:r>
              <a:rPr lang="en-US" sz="1700" dirty="0" smtClean="0">
                <a:latin typeface="Arial" pitchFamily="34" charset="0"/>
                <a:cs typeface="Arial" pitchFamily="34" charset="0"/>
              </a:rPr>
              <a:t> </a:t>
            </a:r>
            <a:br>
              <a:rPr lang="en-US" sz="1700" dirty="0" smtClean="0">
                <a:latin typeface="Arial" pitchFamily="34" charset="0"/>
                <a:cs typeface="Arial" pitchFamily="34" charset="0"/>
              </a:rPr>
            </a:br>
            <a:r>
              <a:rPr lang="en-US" sz="1700" dirty="0" smtClean="0">
                <a:latin typeface="Arial" pitchFamily="34" charset="0"/>
                <a:cs typeface="Arial" pitchFamily="34" charset="0"/>
              </a:rPr>
              <a:t>By John </a:t>
            </a:r>
            <a:r>
              <a:rPr lang="en-US" sz="1700" dirty="0" err="1" smtClean="0">
                <a:latin typeface="Arial" pitchFamily="34" charset="0"/>
                <a:cs typeface="Arial" pitchFamily="34" charset="0"/>
              </a:rPr>
              <a:t>Stossel</a:t>
            </a:r>
            <a:r>
              <a:rPr lang="en-US" sz="1700" dirty="0" smtClean="0">
                <a:latin typeface="Arial" pitchFamily="34" charset="0"/>
                <a:cs typeface="Arial" pitchFamily="34" charset="0"/>
              </a:rPr>
              <a:t> </a:t>
            </a:r>
            <a:br>
              <a:rPr lang="en-US" sz="1700" dirty="0" smtClean="0">
                <a:latin typeface="Arial" pitchFamily="34" charset="0"/>
                <a:cs typeface="Arial" pitchFamily="34" charset="0"/>
              </a:rPr>
            </a:br>
            <a:r>
              <a:rPr lang="en-US" sz="1700" dirty="0" smtClean="0">
                <a:solidFill>
                  <a:srgbClr val="003300"/>
                </a:solidFill>
                <a:latin typeface="Arial" pitchFamily="34" charset="0"/>
                <a:cs typeface="Arial" pitchFamily="34" charset="0"/>
              </a:rPr>
              <a:t>Politicians and the media are furious about price increases in the wake of Hurricane Katrina. They want gas stations and water sellers punished. If you want to score points cracking down on mean, greedy profiteers, pushing anti-"gouging" rules is a very good thing. But if you're one of the people the law "protects" from "price gouging," you won't fare as well. </a:t>
            </a:r>
            <a:r>
              <a:rPr lang="en-US" sz="1700" dirty="0" smtClean="0">
                <a:solidFill>
                  <a:srgbClr val="7030A0"/>
                </a:solidFill>
                <a:latin typeface="Arial" pitchFamily="34" charset="0"/>
                <a:cs typeface="Arial" pitchFamily="34" charset="0"/>
              </a:rPr>
              <a:t>Consider this scenario: You are thirsty — worried that your baby is going to become dehydrated. You find a store that's open, and the storeowner thinks it's immoral to take advantage of your distress, so he won't charge you a dime more than he charged last week. But you can't buy water from him. It's sold out. </a:t>
            </a:r>
            <a:r>
              <a:rPr lang="en-US" sz="1700" dirty="0" smtClean="0">
                <a:latin typeface="Arial" pitchFamily="34" charset="0"/>
                <a:cs typeface="Arial" pitchFamily="34" charset="0"/>
              </a:rPr>
              <a:t/>
            </a:r>
            <a:br>
              <a:rPr lang="en-US" sz="1700" dirty="0" smtClean="0">
                <a:latin typeface="Arial" pitchFamily="34" charset="0"/>
                <a:cs typeface="Arial" pitchFamily="34" charset="0"/>
              </a:rPr>
            </a:br>
            <a:r>
              <a:rPr lang="en-US" sz="1700" dirty="0" smtClean="0">
                <a:solidFill>
                  <a:srgbClr val="C00000"/>
                </a:solidFill>
                <a:latin typeface="Arial" pitchFamily="34" charset="0"/>
                <a:cs typeface="Arial" pitchFamily="34" charset="0"/>
              </a:rPr>
              <a:t>You continue on your quest, and finally find that dreaded monster, the price gouger. He offers a bottle of water that cost $1 last week at an "outrageous" price — say $20. You pay it to survive the disaster. You resent the price gouger. But if he hadn't demanded $20, he'd have been out of water. It was the price gouger's "exploitation" that saved your child. </a:t>
            </a:r>
            <a:r>
              <a:rPr lang="en-US" sz="1700" dirty="0" smtClean="0">
                <a:latin typeface="Arial" pitchFamily="34" charset="0"/>
                <a:cs typeface="Arial" pitchFamily="34" charset="0"/>
              </a:rPr>
              <a:t/>
            </a:r>
            <a:br>
              <a:rPr lang="en-US" sz="1700" dirty="0" smtClean="0">
                <a:latin typeface="Arial" pitchFamily="34" charset="0"/>
                <a:cs typeface="Arial" pitchFamily="34" charset="0"/>
              </a:rPr>
            </a:br>
            <a:r>
              <a:rPr lang="en-US" sz="1700" dirty="0" smtClean="0">
                <a:solidFill>
                  <a:srgbClr val="003366"/>
                </a:solidFill>
                <a:latin typeface="Arial" pitchFamily="34" charset="0"/>
                <a:cs typeface="Arial" pitchFamily="34" charset="0"/>
              </a:rPr>
              <a:t>It saved her because people look out for their own interests. Before you got to the water seller, other people did. At $1 a bottle, they stocked up. At $20 a bottle, they bought more cautiously. By charging $20, the price gouger makes sure his water goes to those who really need it. </a:t>
            </a:r>
            <a:br>
              <a:rPr lang="en-US" sz="1700" dirty="0" smtClean="0">
                <a:solidFill>
                  <a:srgbClr val="003366"/>
                </a:solidFill>
                <a:latin typeface="Arial" pitchFamily="34" charset="0"/>
                <a:cs typeface="Arial" pitchFamily="34" charset="0"/>
              </a:rPr>
            </a:br>
            <a:r>
              <a:rPr lang="en-US" sz="1700" dirty="0" smtClean="0">
                <a:solidFill>
                  <a:srgbClr val="CC3300"/>
                </a:solidFill>
                <a:latin typeface="Arial" pitchFamily="34" charset="0"/>
                <a:cs typeface="Arial" pitchFamily="34" charset="0"/>
              </a:rPr>
              <a:t>The people the softheaded politicians think are cruelest are doing the most to help. Assuming the demand for bottled water was going to go up, they bought a lot of it, planning to resell it at a steep profit. If they hadn't done that, that water would not have been available for the people who need it the most. </a:t>
            </a:r>
            <a:r>
              <a:rPr lang="en-US" sz="1700" dirty="0" smtClean="0">
                <a:latin typeface="Arial" pitchFamily="34" charset="0"/>
                <a:cs typeface="Arial" pitchFamily="34" charset="0"/>
              </a:rPr>
              <a:t/>
            </a:r>
            <a:br>
              <a:rPr lang="en-US" sz="1700" dirty="0" smtClean="0">
                <a:latin typeface="Arial" pitchFamily="34" charset="0"/>
                <a:cs typeface="Arial" pitchFamily="34" charset="0"/>
              </a:rPr>
            </a:br>
            <a:r>
              <a:rPr lang="en-US" sz="1700" dirty="0" smtClean="0">
                <a:latin typeface="Arial" pitchFamily="34" charset="0"/>
                <a:cs typeface="Arial" pitchFamily="34" charset="0"/>
              </a:rPr>
              <a:t/>
            </a:r>
            <a:br>
              <a:rPr lang="en-US" sz="1700" dirty="0" smtClean="0">
                <a:latin typeface="Arial" pitchFamily="34" charset="0"/>
                <a:cs typeface="Arial" pitchFamily="34" charset="0"/>
              </a:rPr>
            </a:br>
            <a:r>
              <a:rPr lang="en-US" sz="1700" dirty="0" smtClean="0">
                <a:latin typeface="Arial" pitchFamily="34" charset="0"/>
                <a:cs typeface="Arial" pitchFamily="34" charset="0"/>
              </a:rPr>
              <a:t/>
            </a:r>
            <a:br>
              <a:rPr lang="en-US" sz="1700" dirty="0" smtClean="0">
                <a:latin typeface="Arial" pitchFamily="34" charset="0"/>
                <a:cs typeface="Arial" pitchFamily="34" charset="0"/>
              </a:rPr>
            </a:br>
            <a:endParaRPr lang="en-US" sz="1700" dirty="0" smtClean="0">
              <a:latin typeface="Arial" pitchFamily="34" charset="0"/>
              <a:cs typeface="Arial" pitchFamily="34" charset="0"/>
            </a:endParaRPr>
          </a:p>
        </p:txBody>
      </p:sp>
      <p:pic>
        <p:nvPicPr>
          <p:cNvPr id="6" name="Picture 4" descr="http://ww1.prweb.com/prfiles/2006/04/30/379513/stosselstudio.jpg"/>
          <p:cNvPicPr>
            <a:picLocks noChangeAspect="1" noChangeArrowheads="1"/>
          </p:cNvPicPr>
          <p:nvPr/>
        </p:nvPicPr>
        <p:blipFill>
          <a:blip r:embed="rId2" cstate="print"/>
          <a:srcRect/>
          <a:stretch>
            <a:fillRect/>
          </a:stretch>
        </p:blipFill>
        <p:spPr bwMode="auto">
          <a:xfrm>
            <a:off x="6324600" y="381000"/>
            <a:ext cx="2590800" cy="212861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7048" name="Picture 8" descr="http://t3.gstatic.com/images?q=tbn:YbhvulxnY3owHM:http://blog.kir.com/archives/images/price%20gouging250.jpg&amp;t=1"/>
          <p:cNvPicPr>
            <a:picLocks noChangeAspect="1" noChangeArrowheads="1"/>
          </p:cNvPicPr>
          <p:nvPr/>
        </p:nvPicPr>
        <p:blipFill>
          <a:blip r:embed="rId3" cstate="print"/>
          <a:srcRect/>
          <a:stretch>
            <a:fillRect/>
          </a:stretch>
        </p:blipFill>
        <p:spPr bwMode="auto">
          <a:xfrm>
            <a:off x="6248400" y="3733800"/>
            <a:ext cx="2743200" cy="2057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slow"/>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1138" name="Title 3"/>
          <p:cNvSpPr>
            <a:spLocks noGrp="1"/>
          </p:cNvSpPr>
          <p:nvPr>
            <p:ph type="title"/>
          </p:nvPr>
        </p:nvSpPr>
        <p:spPr>
          <a:xfrm>
            <a:off x="0" y="203200"/>
            <a:ext cx="5257800" cy="6959600"/>
          </a:xfrm>
        </p:spPr>
        <p:txBody>
          <a:bodyPr>
            <a:spAutoFit/>
          </a:bodyPr>
          <a:lstStyle/>
          <a:p>
            <a:pPr algn="l"/>
            <a:r>
              <a:rPr lang="en-US" sz="2100" dirty="0" smtClean="0">
                <a:solidFill>
                  <a:srgbClr val="003300"/>
                </a:solidFill>
                <a:latin typeface="Arial" pitchFamily="34" charset="0"/>
                <a:cs typeface="Arial" pitchFamily="34" charset="0"/>
              </a:rPr>
              <a:t>Might the water have been provided by volunteers? Certainly some people help others out of benevolence. But we can't count on benevolence. As Adam Smith wrote, "It is not from the benevolence of the butcher, the brewer or the baker, that we can expect our dinner, but from their regard to their own interest.” </a:t>
            </a:r>
            <a:r>
              <a:rPr lang="en-US" sz="2100" dirty="0" smtClean="0">
                <a:latin typeface="Arial" pitchFamily="34" charset="0"/>
                <a:cs typeface="Arial" pitchFamily="34" charset="0"/>
              </a:rPr>
              <a:t/>
            </a:r>
            <a:br>
              <a:rPr lang="en-US" sz="2100" dirty="0" smtClean="0">
                <a:latin typeface="Arial" pitchFamily="34" charset="0"/>
                <a:cs typeface="Arial" pitchFamily="34" charset="0"/>
              </a:rPr>
            </a:br>
            <a:r>
              <a:rPr lang="en-US" sz="2100" dirty="0" smtClean="0">
                <a:solidFill>
                  <a:srgbClr val="7030A0"/>
                </a:solidFill>
                <a:latin typeface="Arial" pitchFamily="34" charset="0"/>
                <a:cs typeface="Arial" pitchFamily="34" charset="0"/>
              </a:rPr>
              <a:t>Consider the storeowner's perspective: If he's not going to make a big profit, why open up the store at all? Staying in a disaster area is dangerous and means giving up the opportunity to be with family in order to take care of the needs of strangers.</a:t>
            </a:r>
            <a:r>
              <a:rPr lang="en-US" sz="2100" dirty="0" smtClean="0">
                <a:latin typeface="Arial" pitchFamily="34" charset="0"/>
                <a:cs typeface="Arial" pitchFamily="34" charset="0"/>
              </a:rPr>
              <a:t> </a:t>
            </a:r>
            <a:br>
              <a:rPr lang="en-US" sz="2100" dirty="0" smtClean="0">
                <a:latin typeface="Arial" pitchFamily="34" charset="0"/>
                <a:cs typeface="Arial" pitchFamily="34" charset="0"/>
              </a:rPr>
            </a:br>
            <a:r>
              <a:rPr lang="en-US" sz="2100" dirty="0" smtClean="0">
                <a:solidFill>
                  <a:srgbClr val="CC3300"/>
                </a:solidFill>
                <a:latin typeface="Arial" pitchFamily="34" charset="0"/>
                <a:cs typeface="Arial" pitchFamily="34" charset="0"/>
              </a:rPr>
              <a:t>Why take the risk? Any number of services — roofing, for example, carpentry, or tree removal — are in overwhelming demand after a disaster. When the time comes to rebuild New Orleans, it's safe to predict a shortage of local carpenters: The city's own population of carpenters won't be enough. </a:t>
            </a:r>
            <a:r>
              <a:rPr lang="en-US" sz="2100" dirty="0" smtClean="0">
                <a:latin typeface="Arial" pitchFamily="34" charset="0"/>
                <a:cs typeface="Arial" pitchFamily="34" charset="0"/>
              </a:rPr>
              <a:t/>
            </a:r>
            <a:br>
              <a:rPr lang="en-US" sz="2100" dirty="0" smtClean="0">
                <a:latin typeface="Arial" pitchFamily="34" charset="0"/>
                <a:cs typeface="Arial" pitchFamily="34" charset="0"/>
              </a:rPr>
            </a:br>
            <a:r>
              <a:rPr lang="en-US" sz="2100" dirty="0" smtClean="0">
                <a:latin typeface="Arial" pitchFamily="34" charset="0"/>
                <a:cs typeface="Arial" pitchFamily="34" charset="0"/>
              </a:rPr>
              <a:t/>
            </a:r>
            <a:br>
              <a:rPr lang="en-US" sz="2100" dirty="0" smtClean="0">
                <a:latin typeface="Arial" pitchFamily="34" charset="0"/>
                <a:cs typeface="Arial" pitchFamily="34" charset="0"/>
              </a:rPr>
            </a:br>
            <a:endParaRPr lang="en-US" sz="2100" dirty="0" smtClean="0">
              <a:latin typeface="Arial" pitchFamily="34" charset="0"/>
              <a:cs typeface="Arial" pitchFamily="34" charset="0"/>
            </a:endParaRPr>
          </a:p>
        </p:txBody>
      </p:sp>
      <p:pic>
        <p:nvPicPr>
          <p:cNvPr id="91139" name="Picture 2" descr="http://www.800helpfla.com/images/price_gouging_large.jpg"/>
          <p:cNvPicPr>
            <a:picLocks noChangeAspect="1" noChangeArrowheads="1"/>
          </p:cNvPicPr>
          <p:nvPr/>
        </p:nvPicPr>
        <p:blipFill>
          <a:blip r:embed="rId3" cstate="print"/>
          <a:srcRect/>
          <a:stretch>
            <a:fillRect/>
          </a:stretch>
        </p:blipFill>
        <p:spPr bwMode="auto">
          <a:xfrm>
            <a:off x="5334000" y="304800"/>
            <a:ext cx="3495675" cy="1169988"/>
          </a:xfrm>
          <a:prstGeom prst="rect">
            <a:avLst/>
          </a:prstGeom>
          <a:noFill/>
          <a:ln w="9525">
            <a:noFill/>
            <a:miter lim="800000"/>
            <a:headEnd/>
            <a:tailEnd/>
          </a:ln>
        </p:spPr>
      </p:pic>
      <p:pic>
        <p:nvPicPr>
          <p:cNvPr id="6" name="Picture 6" descr="http://www.yesatyale.org/images/speakers/JohnStossel.jpg"/>
          <p:cNvPicPr>
            <a:picLocks noChangeAspect="1" noChangeArrowheads="1"/>
          </p:cNvPicPr>
          <p:nvPr/>
        </p:nvPicPr>
        <p:blipFill>
          <a:blip r:embed="rId4" cstate="print"/>
          <a:srcRect/>
          <a:stretch>
            <a:fillRect/>
          </a:stretch>
        </p:blipFill>
        <p:spPr bwMode="auto">
          <a:xfrm>
            <a:off x="5486400" y="1600200"/>
            <a:ext cx="3352800" cy="500156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spd="slow"/>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a:xfrm>
            <a:off x="0" y="-25400"/>
            <a:ext cx="5257800" cy="6959600"/>
          </a:xfrm>
        </p:spPr>
        <p:txBody>
          <a:bodyPr>
            <a:spAutoFit/>
          </a:bodyPr>
          <a:lstStyle/>
          <a:p>
            <a:pPr algn="l">
              <a:defRPr/>
            </a:pPr>
            <a:r>
              <a:rPr lang="en-US" sz="1750" dirty="0" smtClean="0">
                <a:solidFill>
                  <a:srgbClr val="CC3300"/>
                </a:solidFill>
                <a:latin typeface="Arial" pitchFamily="34" charset="0"/>
                <a:cs typeface="Arial" pitchFamily="34" charset="0"/>
              </a:rPr>
              <a:t>If this were a totalitarian country, the government might just order a bunch of tradesmen to go to New Orleans. But in a free society, those tradesmen must be persuaded to leave their homes and families, leave their employers and customers, and drive from say, Wisconsin, to take work in New Orleans. If they can't make more money in Louisiana than Wisconsin, why would they make the trip?</a:t>
            </a:r>
            <a:r>
              <a:rPr lang="en-US" sz="1750" dirty="0" smtClean="0">
                <a:latin typeface="Arial" pitchFamily="34" charset="0"/>
                <a:cs typeface="Arial" pitchFamily="34" charset="0"/>
              </a:rPr>
              <a:t> </a:t>
            </a:r>
            <a:br>
              <a:rPr lang="en-US" sz="1750" dirty="0" smtClean="0">
                <a:latin typeface="Arial" pitchFamily="34" charset="0"/>
                <a:cs typeface="Arial" pitchFamily="34" charset="0"/>
              </a:rPr>
            </a:br>
            <a:r>
              <a:rPr lang="en-US" sz="1750" dirty="0" smtClean="0">
                <a:solidFill>
                  <a:srgbClr val="003300"/>
                </a:solidFill>
                <a:latin typeface="Arial" pitchFamily="34" charset="0"/>
                <a:cs typeface="Arial" pitchFamily="34" charset="0"/>
              </a:rPr>
              <a:t>Some may be motivated by a desire to be heroic, but we can't expect enough heroes to fill the need, week after week; most will travel there for the same reason most Americans go to work: to make money. Any tradesman who treks to a disaster area must get higher pay than he would get in his hometown, or he won't do the trek. </a:t>
            </a:r>
            <a:r>
              <a:rPr lang="en-US" sz="1750" dirty="0" smtClean="0">
                <a:latin typeface="Arial" pitchFamily="34" charset="0"/>
                <a:cs typeface="Arial" pitchFamily="34" charset="0"/>
              </a:rPr>
              <a:t/>
            </a:r>
            <a:br>
              <a:rPr lang="en-US" sz="1750" dirty="0" smtClean="0">
                <a:latin typeface="Arial" pitchFamily="34" charset="0"/>
                <a:cs typeface="Arial" pitchFamily="34" charset="0"/>
              </a:rPr>
            </a:br>
            <a:r>
              <a:rPr lang="en-US" sz="1750" dirty="0" smtClean="0">
                <a:solidFill>
                  <a:srgbClr val="7030A0"/>
                </a:solidFill>
                <a:latin typeface="Arial" pitchFamily="34" charset="0"/>
                <a:cs typeface="Arial" pitchFamily="34" charset="0"/>
              </a:rPr>
              <a:t>Limit him to what his New Orleans colleagues charged before the storm, and even a would-be hero may say, "the heck with it.“ If he charges enough to justify his venture, he's likely to be condemned morally or legally by the very people he's trying to help. But they just don't understand basic economics. Force prices down, and you keep suppliers out. Let the market work, suppliers come — and competition brings prices as low as the challenges of the disaster allow.</a:t>
            </a:r>
            <a:r>
              <a:rPr lang="en-US" sz="1750" dirty="0" smtClean="0">
                <a:latin typeface="Arial" pitchFamily="34" charset="0"/>
                <a:cs typeface="Arial" pitchFamily="34" charset="0"/>
              </a:rPr>
              <a:t> </a:t>
            </a:r>
            <a:br>
              <a:rPr lang="en-US" sz="1750" dirty="0" smtClean="0">
                <a:latin typeface="Arial" pitchFamily="34" charset="0"/>
                <a:cs typeface="Arial" pitchFamily="34" charset="0"/>
              </a:rPr>
            </a:br>
            <a:r>
              <a:rPr lang="en-US" sz="1750" dirty="0" smtClean="0">
                <a:latin typeface="Arial" pitchFamily="34" charset="0"/>
                <a:cs typeface="Arial" pitchFamily="34" charset="0"/>
              </a:rPr>
              <a:t>Goods that were in short supply become available, even to the poor. It's the price "gougers" who bring the water, ship the gasoline, fix the roof, and rebuild the cities. The price "gougers" save lives. </a:t>
            </a:r>
            <a:endParaRPr lang="en-US" sz="1750" dirty="0">
              <a:latin typeface="Arial" pitchFamily="34" charset="0"/>
              <a:cs typeface="Arial" pitchFamily="34" charset="0"/>
            </a:endParaRPr>
          </a:p>
        </p:txBody>
      </p:sp>
      <p:pic>
        <p:nvPicPr>
          <p:cNvPr id="122884" name="Picture 4" descr="http://www.theurbn.com/wp-content/uploads/2010/08/hurricane-katrina-victims1.jpg"/>
          <p:cNvPicPr>
            <a:picLocks noChangeAspect="1" noChangeArrowheads="1"/>
          </p:cNvPicPr>
          <p:nvPr/>
        </p:nvPicPr>
        <p:blipFill>
          <a:blip r:embed="rId3" cstate="print"/>
          <a:srcRect/>
          <a:stretch>
            <a:fillRect/>
          </a:stretch>
        </p:blipFill>
        <p:spPr bwMode="auto">
          <a:xfrm>
            <a:off x="5562600" y="381000"/>
            <a:ext cx="3172764" cy="26193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2164" name="Picture 6" descr="http://onwardstate.com/wp-content/uploads/2008/12/water_bottle-300x300.jpg"/>
          <p:cNvPicPr>
            <a:picLocks noChangeAspect="1" noChangeArrowheads="1"/>
          </p:cNvPicPr>
          <p:nvPr/>
        </p:nvPicPr>
        <p:blipFill>
          <a:blip r:embed="rId4" cstate="print"/>
          <a:srcRect/>
          <a:stretch>
            <a:fillRect/>
          </a:stretch>
        </p:blipFill>
        <p:spPr bwMode="auto">
          <a:xfrm>
            <a:off x="5791200" y="3276600"/>
            <a:ext cx="3200400" cy="3200400"/>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1066800" y="609600"/>
            <a:ext cx="8216900" cy="1143000"/>
          </a:xfrm>
        </p:spPr>
        <p:txBody>
          <a:bodyPr/>
          <a:lstStyle/>
          <a:p>
            <a:pPr eaLnBrk="1" hangingPunct="1"/>
            <a:r>
              <a:rPr lang="en-US" sz="4000" b="1" dirty="0" smtClean="0">
                <a:solidFill>
                  <a:schemeClr val="folHlink"/>
                </a:solidFill>
                <a:latin typeface="Arial" pitchFamily="34" charset="0"/>
                <a:cs typeface="Arial" pitchFamily="34" charset="0"/>
              </a:rPr>
              <a:t>Supply, Demand, and Government Policies</a:t>
            </a:r>
          </a:p>
        </p:txBody>
      </p:sp>
      <p:sp>
        <p:nvSpPr>
          <p:cNvPr id="24579" name="Rectangle 3"/>
          <p:cNvSpPr>
            <a:spLocks noGrp="1" noChangeArrowheads="1"/>
          </p:cNvSpPr>
          <p:nvPr>
            <p:ph type="body" idx="1"/>
          </p:nvPr>
        </p:nvSpPr>
        <p:spPr>
          <a:xfrm>
            <a:off x="762000" y="2138363"/>
            <a:ext cx="8001000" cy="3881437"/>
          </a:xfrm>
        </p:spPr>
        <p:txBody>
          <a:bodyPr/>
          <a:lstStyle/>
          <a:p>
            <a:pPr marL="514350" indent="-514350" eaLnBrk="1" hangingPunct="1"/>
            <a:r>
              <a:rPr lang="en-US" sz="2200" smtClean="0">
                <a:latin typeface="Arial" pitchFamily="34" charset="0"/>
                <a:cs typeface="Arial" pitchFamily="34" charset="0"/>
              </a:rPr>
              <a:t>Price Ceiling – government imposed, legal maximum price that can be charged for a good/service</a:t>
            </a:r>
          </a:p>
          <a:p>
            <a:pPr marL="914400" lvl="1" indent="-514350" eaLnBrk="1" hangingPunct="1"/>
            <a:r>
              <a:rPr lang="en-US" sz="1800" smtClean="0">
                <a:solidFill>
                  <a:srgbClr val="C00000"/>
                </a:solidFill>
                <a:latin typeface="Arial" pitchFamily="34" charset="0"/>
                <a:cs typeface="Arial" pitchFamily="34" charset="0"/>
              </a:rPr>
              <a:t>New York introduced rent control in the early 1940s as a way to provide affordable housing</a:t>
            </a:r>
          </a:p>
          <a:p>
            <a:pPr marL="914400" lvl="1" indent="-514350" eaLnBrk="1" hangingPunct="1"/>
            <a:r>
              <a:rPr lang="en-US" sz="1800" smtClean="0">
                <a:latin typeface="Arial" pitchFamily="34" charset="0"/>
                <a:cs typeface="Arial" pitchFamily="34" charset="0"/>
              </a:rPr>
              <a:t>Price ceiling causes a shortage in the amount of the product</a:t>
            </a:r>
          </a:p>
          <a:p>
            <a:pPr marL="914400" lvl="1" indent="-514350" eaLnBrk="1" hangingPunct="1"/>
            <a:endParaRPr lang="en-US" sz="1800" smtClean="0">
              <a:solidFill>
                <a:srgbClr val="C00000"/>
              </a:solidFill>
              <a:latin typeface="Arial" pitchFamily="34" charset="0"/>
              <a:cs typeface="Arial" pitchFamily="34" charset="0"/>
            </a:endParaRPr>
          </a:p>
        </p:txBody>
      </p:sp>
      <p:pic>
        <p:nvPicPr>
          <p:cNvPr id="82948" name="Picture 5" descr="http://1.bp.blogspot.com/_mCu21bovdjc/Sc5cIuSOGoI/AAAAAAAAAXo/TxQw2-Jn6a0/s400/ceiling+price.gif"/>
          <p:cNvPicPr>
            <a:picLocks noChangeAspect="1" noChangeArrowheads="1"/>
          </p:cNvPicPr>
          <p:nvPr/>
        </p:nvPicPr>
        <p:blipFill>
          <a:blip r:embed="rId2" cstate="print"/>
          <a:srcRect/>
          <a:stretch>
            <a:fillRect/>
          </a:stretch>
        </p:blipFill>
        <p:spPr bwMode="auto">
          <a:xfrm>
            <a:off x="990600" y="4038600"/>
            <a:ext cx="3759200" cy="2819400"/>
          </a:xfrm>
          <a:prstGeom prst="rect">
            <a:avLst/>
          </a:prstGeom>
          <a:noFill/>
          <a:ln w="9525">
            <a:noFill/>
            <a:miter lim="800000"/>
            <a:headEnd/>
            <a:tailEnd/>
          </a:ln>
        </p:spPr>
      </p:pic>
      <p:pic>
        <p:nvPicPr>
          <p:cNvPr id="21511" name="Picture 7" descr="http://media-2.web.britannica.com/eb-media/42/78642-004-A729D8BE.jpg"/>
          <p:cNvPicPr>
            <a:picLocks noChangeAspect="1" noChangeArrowheads="1"/>
          </p:cNvPicPr>
          <p:nvPr/>
        </p:nvPicPr>
        <p:blipFill>
          <a:blip r:embed="rId3" cstate="print"/>
          <a:srcRect/>
          <a:stretch>
            <a:fillRect/>
          </a:stretch>
        </p:blipFill>
        <p:spPr bwMode="auto">
          <a:xfrm>
            <a:off x="4800600" y="3962400"/>
            <a:ext cx="3962400" cy="2636838"/>
          </a:xfrm>
          <a:prstGeom prst="rect">
            <a:avLst/>
          </a:prstGeom>
          <a:ln>
            <a:noFill/>
          </a:ln>
          <a:effectLst>
            <a:outerShdw blurRad="190500" algn="tl" rotWithShape="0">
              <a:srgbClr val="000000">
                <a:alpha val="70000"/>
              </a:srgbClr>
            </a:outerShdw>
          </a:effectLst>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animEffect transition="in" filter="fade">
                                      <p:cBhvr>
                                        <p:cTn id="7" dur="1000"/>
                                        <p:tgtEl>
                                          <p:spTgt spid="24579">
                                            <p:txEl>
                                              <p:pRg st="0" end="0"/>
                                            </p:txEl>
                                          </p:spTgt>
                                        </p:tgtEl>
                                      </p:cBhvr>
                                    </p:animEffect>
                                    <p:anim calcmode="lin" valueType="num">
                                      <p:cBhvr>
                                        <p:cTn id="8" dur="1000" fill="hold"/>
                                        <p:tgtEl>
                                          <p:spTgt spid="2457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457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24579">
                                            <p:txEl>
                                              <p:pRg st="1" end="1"/>
                                            </p:txEl>
                                          </p:spTgt>
                                        </p:tgtEl>
                                        <p:attrNameLst>
                                          <p:attrName>style.visibility</p:attrName>
                                        </p:attrNameLst>
                                      </p:cBhvr>
                                      <p:to>
                                        <p:strVal val="visible"/>
                                      </p:to>
                                    </p:set>
                                    <p:animEffect transition="in" filter="fade">
                                      <p:cBhvr>
                                        <p:cTn id="14" dur="1000"/>
                                        <p:tgtEl>
                                          <p:spTgt spid="24579">
                                            <p:txEl>
                                              <p:pRg st="1" end="1"/>
                                            </p:txEl>
                                          </p:spTgt>
                                        </p:tgtEl>
                                      </p:cBhvr>
                                    </p:animEffect>
                                    <p:anim calcmode="lin" valueType="num">
                                      <p:cBhvr>
                                        <p:cTn id="15" dur="1000" fill="hold"/>
                                        <p:tgtEl>
                                          <p:spTgt spid="24579">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457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24579">
                                            <p:txEl>
                                              <p:pRg st="2" end="2"/>
                                            </p:txEl>
                                          </p:spTgt>
                                        </p:tgtEl>
                                        <p:attrNameLst>
                                          <p:attrName>style.visibility</p:attrName>
                                        </p:attrNameLst>
                                      </p:cBhvr>
                                      <p:to>
                                        <p:strVal val="visible"/>
                                      </p:to>
                                    </p:set>
                                    <p:animEffect transition="in" filter="fade">
                                      <p:cBhvr>
                                        <p:cTn id="21" dur="1000"/>
                                        <p:tgtEl>
                                          <p:spTgt spid="24579">
                                            <p:txEl>
                                              <p:pRg st="2" end="2"/>
                                            </p:txEl>
                                          </p:spTgt>
                                        </p:tgtEl>
                                      </p:cBhvr>
                                    </p:animEffect>
                                    <p:anim calcmode="lin" valueType="num">
                                      <p:cBhvr>
                                        <p:cTn id="22" dur="1000" fill="hold"/>
                                        <p:tgtEl>
                                          <p:spTgt spid="24579">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4579">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bldLvl="2" autoUpdateAnimBg="0"/>
    </p:bldLst>
  </p:timing>
</p:sld>
</file>

<file path=ppt/slides/slide6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1066800" y="609600"/>
            <a:ext cx="8216900" cy="1143000"/>
          </a:xfrm>
        </p:spPr>
        <p:txBody>
          <a:bodyPr/>
          <a:lstStyle/>
          <a:p>
            <a:pPr eaLnBrk="1" hangingPunct="1"/>
            <a:r>
              <a:rPr lang="en-US" sz="4000" b="1" smtClean="0">
                <a:solidFill>
                  <a:schemeClr val="folHlink"/>
                </a:solidFill>
                <a:latin typeface="Arial" pitchFamily="34" charset="0"/>
                <a:cs typeface="Arial" pitchFamily="34" charset="0"/>
              </a:rPr>
              <a:t>Government Intervention</a:t>
            </a:r>
          </a:p>
        </p:txBody>
      </p:sp>
      <p:sp>
        <p:nvSpPr>
          <p:cNvPr id="24579" name="Rectangle 3"/>
          <p:cNvSpPr>
            <a:spLocks noGrp="1" noChangeArrowheads="1"/>
          </p:cNvSpPr>
          <p:nvPr>
            <p:ph type="body" idx="1"/>
          </p:nvPr>
        </p:nvSpPr>
        <p:spPr>
          <a:xfrm>
            <a:off x="762000" y="1981200"/>
            <a:ext cx="8001000" cy="1524000"/>
          </a:xfrm>
        </p:spPr>
        <p:txBody>
          <a:bodyPr/>
          <a:lstStyle/>
          <a:p>
            <a:pPr marL="514350" indent="-514350" eaLnBrk="1" hangingPunct="1"/>
            <a:r>
              <a:rPr lang="en-US" sz="2200" dirty="0" smtClean="0">
                <a:latin typeface="Arial" pitchFamily="34" charset="0"/>
                <a:cs typeface="Arial" pitchFamily="34" charset="0"/>
              </a:rPr>
              <a:t>Price Floor – government imposed, minimum price that can be legally charged for a good or service</a:t>
            </a:r>
          </a:p>
          <a:p>
            <a:pPr marL="914400" lvl="1" indent="-514350" eaLnBrk="1" hangingPunct="1"/>
            <a:r>
              <a:rPr lang="en-US" sz="1800" dirty="0" smtClean="0">
                <a:solidFill>
                  <a:srgbClr val="C00000"/>
                </a:solidFill>
                <a:latin typeface="Arial" pitchFamily="34" charset="0"/>
                <a:cs typeface="Arial" pitchFamily="34" charset="0"/>
              </a:rPr>
              <a:t>Minimum wage is a well-known price floor</a:t>
            </a:r>
          </a:p>
          <a:p>
            <a:pPr marL="914400" lvl="1" indent="-514350" eaLnBrk="1" hangingPunct="1"/>
            <a:r>
              <a:rPr lang="en-US" sz="1800" dirty="0" smtClean="0">
                <a:latin typeface="Arial" pitchFamily="34" charset="0"/>
                <a:cs typeface="Arial" pitchFamily="34" charset="0"/>
              </a:rPr>
              <a:t>Minimum wage can cause a surplus of workers, causing unemployment to rise</a:t>
            </a:r>
          </a:p>
          <a:p>
            <a:pPr marL="914400" lvl="1" indent="-514350" eaLnBrk="1" hangingPunct="1">
              <a:buFont typeface="Wingdings" pitchFamily="2" charset="2"/>
              <a:buNone/>
            </a:pPr>
            <a:endParaRPr lang="en-US" sz="1800" dirty="0" smtClean="0">
              <a:latin typeface="Arial" pitchFamily="34" charset="0"/>
              <a:cs typeface="Arial" pitchFamily="34" charset="0"/>
            </a:endParaRPr>
          </a:p>
          <a:p>
            <a:pPr marL="914400" lvl="1" indent="-514350" eaLnBrk="1" hangingPunct="1"/>
            <a:endParaRPr lang="en-US" sz="1800" dirty="0" smtClean="0">
              <a:solidFill>
                <a:srgbClr val="C00000"/>
              </a:solidFill>
              <a:latin typeface="Arial" pitchFamily="34" charset="0"/>
              <a:cs typeface="Arial" pitchFamily="34" charset="0"/>
            </a:endParaRPr>
          </a:p>
        </p:txBody>
      </p:sp>
      <p:pic>
        <p:nvPicPr>
          <p:cNvPr id="22535" name="Picture 7" descr="http://8vsb.files.wordpress.com/2008/07/00_minimum_wage.jpg"/>
          <p:cNvPicPr>
            <a:picLocks noChangeAspect="1" noChangeArrowheads="1"/>
          </p:cNvPicPr>
          <p:nvPr/>
        </p:nvPicPr>
        <p:blipFill>
          <a:blip r:embed="rId2" cstate="print"/>
          <a:srcRect/>
          <a:stretch>
            <a:fillRect/>
          </a:stretch>
        </p:blipFill>
        <p:spPr bwMode="auto">
          <a:xfrm>
            <a:off x="4876800" y="3886200"/>
            <a:ext cx="3505200" cy="2628900"/>
          </a:xfrm>
          <a:prstGeom prst="rect">
            <a:avLst/>
          </a:prstGeom>
          <a:ln>
            <a:noFill/>
          </a:ln>
          <a:effectLst>
            <a:outerShdw blurRad="190500" algn="tl" rotWithShape="0">
              <a:srgbClr val="000000">
                <a:alpha val="70000"/>
              </a:srgbClr>
            </a:outerShdw>
          </a:effectLst>
        </p:spPr>
      </p:pic>
      <p:pic>
        <p:nvPicPr>
          <p:cNvPr id="6" name="Picture 5"/>
          <p:cNvPicPr/>
          <p:nvPr/>
        </p:nvPicPr>
        <p:blipFill>
          <a:blip r:embed="rId3"/>
          <a:srcRect/>
          <a:stretch>
            <a:fillRect/>
          </a:stretch>
        </p:blipFill>
        <p:spPr bwMode="auto">
          <a:xfrm>
            <a:off x="533400" y="3581400"/>
            <a:ext cx="4064000" cy="3048000"/>
          </a:xfrm>
          <a:prstGeom prst="rect">
            <a:avLst/>
          </a:prstGeom>
          <a:noFill/>
          <a:ln w="9525">
            <a:noFill/>
            <a:miter lim="800000"/>
            <a:headEnd/>
            <a:tailEnd/>
          </a:ln>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animEffect transition="in" filter="fade">
                                      <p:cBhvr>
                                        <p:cTn id="7" dur="1000"/>
                                        <p:tgtEl>
                                          <p:spTgt spid="24579">
                                            <p:txEl>
                                              <p:pRg st="0" end="0"/>
                                            </p:txEl>
                                          </p:spTgt>
                                        </p:tgtEl>
                                      </p:cBhvr>
                                    </p:animEffect>
                                    <p:anim calcmode="lin" valueType="num">
                                      <p:cBhvr>
                                        <p:cTn id="8" dur="1000" fill="hold"/>
                                        <p:tgtEl>
                                          <p:spTgt spid="2457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457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24579">
                                            <p:txEl>
                                              <p:pRg st="1" end="1"/>
                                            </p:txEl>
                                          </p:spTgt>
                                        </p:tgtEl>
                                        <p:attrNameLst>
                                          <p:attrName>style.visibility</p:attrName>
                                        </p:attrNameLst>
                                      </p:cBhvr>
                                      <p:to>
                                        <p:strVal val="visible"/>
                                      </p:to>
                                    </p:set>
                                    <p:animEffect transition="in" filter="fade">
                                      <p:cBhvr>
                                        <p:cTn id="14" dur="1000"/>
                                        <p:tgtEl>
                                          <p:spTgt spid="24579">
                                            <p:txEl>
                                              <p:pRg st="1" end="1"/>
                                            </p:txEl>
                                          </p:spTgt>
                                        </p:tgtEl>
                                      </p:cBhvr>
                                    </p:animEffect>
                                    <p:anim calcmode="lin" valueType="num">
                                      <p:cBhvr>
                                        <p:cTn id="15" dur="1000" fill="hold"/>
                                        <p:tgtEl>
                                          <p:spTgt spid="24579">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457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24579">
                                            <p:txEl>
                                              <p:pRg st="2" end="2"/>
                                            </p:txEl>
                                          </p:spTgt>
                                        </p:tgtEl>
                                        <p:attrNameLst>
                                          <p:attrName>style.visibility</p:attrName>
                                        </p:attrNameLst>
                                      </p:cBhvr>
                                      <p:to>
                                        <p:strVal val="visible"/>
                                      </p:to>
                                    </p:set>
                                    <p:animEffect transition="in" filter="fade">
                                      <p:cBhvr>
                                        <p:cTn id="21" dur="1000"/>
                                        <p:tgtEl>
                                          <p:spTgt spid="24579">
                                            <p:txEl>
                                              <p:pRg st="2" end="2"/>
                                            </p:txEl>
                                          </p:spTgt>
                                        </p:tgtEl>
                                      </p:cBhvr>
                                    </p:animEffect>
                                    <p:anim calcmode="lin" valueType="num">
                                      <p:cBhvr>
                                        <p:cTn id="22" dur="1000" fill="hold"/>
                                        <p:tgtEl>
                                          <p:spTgt spid="24579">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4579">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bldLvl="2" autoUpdateAnimBg="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le 1"/>
          <p:cNvSpPr>
            <a:spLocks noGrp="1"/>
          </p:cNvSpPr>
          <p:nvPr>
            <p:ph type="title"/>
          </p:nvPr>
        </p:nvSpPr>
        <p:spPr>
          <a:xfrm>
            <a:off x="1371600" y="-76200"/>
            <a:ext cx="7378700" cy="1143000"/>
          </a:xfrm>
          <a:solidFill>
            <a:schemeClr val="bg1"/>
          </a:solidFill>
        </p:spPr>
        <p:txBody>
          <a:bodyPr/>
          <a:lstStyle/>
          <a:p>
            <a:r>
              <a:rPr lang="en-US" smtClean="0">
                <a:latin typeface="Arial" pitchFamily="34" charset="0"/>
                <a:cs typeface="Arial" pitchFamily="34" charset="0"/>
              </a:rPr>
              <a:t>Application – Price Ceiling</a:t>
            </a:r>
          </a:p>
        </p:txBody>
      </p:sp>
      <p:sp>
        <p:nvSpPr>
          <p:cNvPr id="34" name="Rectangle 33"/>
          <p:cNvSpPr/>
          <p:nvPr/>
        </p:nvSpPr>
        <p:spPr>
          <a:xfrm>
            <a:off x="838200" y="1277938"/>
            <a:ext cx="3533775" cy="3124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defRPr/>
            </a:pPr>
            <a:endParaRPr lang="en-US" sz="1400" dirty="0">
              <a:latin typeface="Arial" pitchFamily="34" charset="0"/>
              <a:cs typeface="Arial" pitchFamily="34" charset="0"/>
            </a:endParaRPr>
          </a:p>
        </p:txBody>
      </p:sp>
      <p:grpSp>
        <p:nvGrpSpPr>
          <p:cNvPr id="84996" name="Group 162"/>
          <p:cNvGrpSpPr>
            <a:grpSpLocks/>
          </p:cNvGrpSpPr>
          <p:nvPr/>
        </p:nvGrpSpPr>
        <p:grpSpPr bwMode="auto">
          <a:xfrm>
            <a:off x="85725" y="812800"/>
            <a:ext cx="792163" cy="3589338"/>
            <a:chOff x="1077833" y="982734"/>
            <a:chExt cx="791580" cy="3589266"/>
          </a:xfrm>
        </p:grpSpPr>
        <p:cxnSp>
          <p:nvCxnSpPr>
            <p:cNvPr id="36" name="Straight Connector 35"/>
            <p:cNvCxnSpPr/>
            <p:nvPr/>
          </p:nvCxnSpPr>
          <p:spPr>
            <a:xfrm rot="5400000">
              <a:off x="228000" y="2971832"/>
              <a:ext cx="320033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85050" name="TextBox 164"/>
            <p:cNvSpPr txBox="1">
              <a:spLocks noChangeArrowheads="1"/>
            </p:cNvSpPr>
            <p:nvPr/>
          </p:nvSpPr>
          <p:spPr bwMode="auto">
            <a:xfrm>
              <a:off x="1077833" y="982734"/>
              <a:ext cx="791580" cy="953932"/>
            </a:xfrm>
            <a:prstGeom prst="rect">
              <a:avLst/>
            </a:prstGeom>
            <a:noFill/>
            <a:ln w="9525">
              <a:noFill/>
              <a:miter lim="800000"/>
              <a:headEnd/>
              <a:tailEnd/>
            </a:ln>
          </p:spPr>
          <p:txBody>
            <a:bodyPr wrap="none">
              <a:spAutoFit/>
            </a:bodyPr>
            <a:lstStyle/>
            <a:p>
              <a:pPr algn="r"/>
              <a:r>
                <a:rPr lang="en-US" sz="1400">
                  <a:latin typeface="Arial" pitchFamily="34" charset="0"/>
                  <a:cs typeface="Arial" pitchFamily="34" charset="0"/>
                </a:rPr>
                <a:t>Price of</a:t>
              </a:r>
            </a:p>
            <a:p>
              <a:pPr algn="r"/>
              <a:r>
                <a:rPr lang="en-US" sz="1400">
                  <a:latin typeface="Arial" pitchFamily="34" charset="0"/>
                  <a:cs typeface="Arial" pitchFamily="34" charset="0"/>
                </a:rPr>
                <a:t>Ice</a:t>
              </a:r>
            </a:p>
            <a:p>
              <a:pPr algn="r"/>
              <a:r>
                <a:rPr lang="en-US" sz="1400">
                  <a:latin typeface="Arial" pitchFamily="34" charset="0"/>
                  <a:cs typeface="Arial" pitchFamily="34" charset="0"/>
                </a:rPr>
                <a:t>Cream</a:t>
              </a:r>
            </a:p>
            <a:p>
              <a:pPr algn="r"/>
              <a:r>
                <a:rPr lang="en-US" sz="1400">
                  <a:latin typeface="Arial" pitchFamily="34" charset="0"/>
                  <a:cs typeface="Arial" pitchFamily="34" charset="0"/>
                </a:rPr>
                <a:t>Cones</a:t>
              </a:r>
            </a:p>
          </p:txBody>
        </p:sp>
      </p:grpSp>
      <p:grpSp>
        <p:nvGrpSpPr>
          <p:cNvPr id="84997" name="Group 165"/>
          <p:cNvGrpSpPr>
            <a:grpSpLocks/>
          </p:cNvGrpSpPr>
          <p:nvPr/>
        </p:nvGrpSpPr>
        <p:grpSpPr bwMode="auto">
          <a:xfrm>
            <a:off x="685800" y="4402138"/>
            <a:ext cx="3733800" cy="550862"/>
            <a:chOff x="1676400" y="5181600"/>
            <a:chExt cx="3733800" cy="550125"/>
          </a:xfrm>
        </p:grpSpPr>
        <p:cxnSp>
          <p:nvCxnSpPr>
            <p:cNvPr id="39" name="Straight Connector 38"/>
            <p:cNvCxnSpPr/>
            <p:nvPr/>
          </p:nvCxnSpPr>
          <p:spPr>
            <a:xfrm>
              <a:off x="1828800" y="5181600"/>
              <a:ext cx="3581400" cy="158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85047" name="TextBox 167"/>
            <p:cNvSpPr txBox="1">
              <a:spLocks noChangeArrowheads="1"/>
            </p:cNvSpPr>
            <p:nvPr/>
          </p:nvSpPr>
          <p:spPr bwMode="auto">
            <a:xfrm>
              <a:off x="2236294" y="5423948"/>
              <a:ext cx="2552302" cy="307777"/>
            </a:xfrm>
            <a:prstGeom prst="rect">
              <a:avLst/>
            </a:prstGeom>
            <a:noFill/>
            <a:ln w="9525">
              <a:noFill/>
              <a:miter lim="800000"/>
              <a:headEnd/>
              <a:tailEnd/>
            </a:ln>
          </p:spPr>
          <p:txBody>
            <a:bodyPr wrap="none">
              <a:spAutoFit/>
            </a:bodyPr>
            <a:lstStyle/>
            <a:p>
              <a:r>
                <a:rPr lang="en-US" sz="1400">
                  <a:latin typeface="Arial" pitchFamily="34" charset="0"/>
                  <a:cs typeface="Arial" pitchFamily="34" charset="0"/>
                </a:rPr>
                <a:t>Quantity of Ice-Cream Cones </a:t>
              </a:r>
            </a:p>
          </p:txBody>
        </p:sp>
        <p:sp>
          <p:nvSpPr>
            <p:cNvPr id="85048" name="TextBox 168"/>
            <p:cNvSpPr txBox="1">
              <a:spLocks noChangeArrowheads="1"/>
            </p:cNvSpPr>
            <p:nvPr/>
          </p:nvSpPr>
          <p:spPr bwMode="auto">
            <a:xfrm>
              <a:off x="1676400" y="5181600"/>
              <a:ext cx="284052" cy="307777"/>
            </a:xfrm>
            <a:prstGeom prst="rect">
              <a:avLst/>
            </a:prstGeom>
            <a:noFill/>
            <a:ln w="9525">
              <a:noFill/>
              <a:miter lim="800000"/>
              <a:headEnd/>
              <a:tailEnd/>
            </a:ln>
          </p:spPr>
          <p:txBody>
            <a:bodyPr wrap="none">
              <a:spAutoFit/>
            </a:bodyPr>
            <a:lstStyle/>
            <a:p>
              <a:r>
                <a:rPr lang="en-US" sz="1400">
                  <a:latin typeface="Arial" pitchFamily="34" charset="0"/>
                  <a:cs typeface="Arial" pitchFamily="34" charset="0"/>
                </a:rPr>
                <a:t>0</a:t>
              </a:r>
            </a:p>
          </p:txBody>
        </p:sp>
      </p:grpSp>
      <p:grpSp>
        <p:nvGrpSpPr>
          <p:cNvPr id="4" name="Group 169"/>
          <p:cNvGrpSpPr>
            <a:grpSpLocks/>
          </p:cNvGrpSpPr>
          <p:nvPr/>
        </p:nvGrpSpPr>
        <p:grpSpPr bwMode="auto">
          <a:xfrm>
            <a:off x="1570038" y="1362075"/>
            <a:ext cx="2778125" cy="2190750"/>
            <a:chOff x="2826228" y="2067572"/>
            <a:chExt cx="3103222" cy="2972030"/>
          </a:xfrm>
        </p:grpSpPr>
        <p:cxnSp>
          <p:nvCxnSpPr>
            <p:cNvPr id="43" name="Straight Connector 42"/>
            <p:cNvCxnSpPr/>
            <p:nvPr/>
          </p:nvCxnSpPr>
          <p:spPr>
            <a:xfrm rot="16200000" flipH="1">
              <a:off x="2432865" y="2460935"/>
              <a:ext cx="2948341" cy="2161615"/>
            </a:xfrm>
            <a:prstGeom prst="line">
              <a:avLst/>
            </a:prstGeom>
            <a:ln w="38100">
              <a:solidFill>
                <a:srgbClr val="000070"/>
              </a:solidFill>
            </a:ln>
          </p:spPr>
          <p:style>
            <a:lnRef idx="1">
              <a:schemeClr val="accent1"/>
            </a:lnRef>
            <a:fillRef idx="0">
              <a:schemeClr val="accent1"/>
            </a:fillRef>
            <a:effectRef idx="0">
              <a:schemeClr val="accent1"/>
            </a:effectRef>
            <a:fontRef idx="minor">
              <a:schemeClr val="tx1"/>
            </a:fontRef>
          </p:style>
        </p:cxnSp>
        <p:sp>
          <p:nvSpPr>
            <p:cNvPr id="85045" name="TextBox 171"/>
            <p:cNvSpPr txBox="1">
              <a:spLocks noChangeArrowheads="1"/>
            </p:cNvSpPr>
            <p:nvPr/>
          </p:nvSpPr>
          <p:spPr bwMode="auto">
            <a:xfrm>
              <a:off x="4967833" y="4622115"/>
              <a:ext cx="961617" cy="417487"/>
            </a:xfrm>
            <a:prstGeom prst="rect">
              <a:avLst/>
            </a:prstGeom>
            <a:noFill/>
            <a:ln w="9525">
              <a:noFill/>
              <a:miter lim="800000"/>
              <a:headEnd/>
              <a:tailEnd/>
            </a:ln>
          </p:spPr>
          <p:txBody>
            <a:bodyPr wrap="none">
              <a:spAutoFit/>
            </a:bodyPr>
            <a:lstStyle/>
            <a:p>
              <a:r>
                <a:rPr lang="en-US" sz="1400">
                  <a:latin typeface="Arial" pitchFamily="34" charset="0"/>
                  <a:cs typeface="Arial" pitchFamily="34" charset="0"/>
                </a:rPr>
                <a:t>Demand</a:t>
              </a:r>
              <a:endParaRPr lang="en-US" sz="1400" baseline="-25000">
                <a:latin typeface="Arial" pitchFamily="34" charset="0"/>
                <a:cs typeface="Arial" pitchFamily="34" charset="0"/>
              </a:endParaRPr>
            </a:p>
          </p:txBody>
        </p:sp>
      </p:grpSp>
      <p:cxnSp>
        <p:nvCxnSpPr>
          <p:cNvPr id="46" name="Straight Connector 45"/>
          <p:cNvCxnSpPr/>
          <p:nvPr/>
        </p:nvCxnSpPr>
        <p:spPr bwMode="auto">
          <a:xfrm>
            <a:off x="849313" y="2427288"/>
            <a:ext cx="1670050" cy="3175"/>
          </a:xfrm>
          <a:prstGeom prst="line">
            <a:avLst/>
          </a:prstGeom>
          <a:ln w="952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5" name="Group 90"/>
          <p:cNvGrpSpPr>
            <a:grpSpLocks/>
          </p:cNvGrpSpPr>
          <p:nvPr/>
        </p:nvGrpSpPr>
        <p:grpSpPr bwMode="auto">
          <a:xfrm>
            <a:off x="1273175" y="1262063"/>
            <a:ext cx="2160588" cy="2511425"/>
            <a:chOff x="2446826" y="4309345"/>
            <a:chExt cx="2414091" cy="3405562"/>
          </a:xfrm>
        </p:grpSpPr>
        <p:cxnSp>
          <p:nvCxnSpPr>
            <p:cNvPr id="49" name="Straight Connector 48"/>
            <p:cNvCxnSpPr/>
            <p:nvPr/>
          </p:nvCxnSpPr>
          <p:spPr>
            <a:xfrm rot="5400000" flipH="1" flipV="1">
              <a:off x="2074870" y="4928861"/>
              <a:ext cx="3158003" cy="2414091"/>
            </a:xfrm>
            <a:prstGeom prst="line">
              <a:avLst/>
            </a:prstGeom>
            <a:ln w="38100">
              <a:solidFill>
                <a:srgbClr val="000070"/>
              </a:solidFill>
            </a:ln>
          </p:spPr>
          <p:style>
            <a:lnRef idx="1">
              <a:schemeClr val="accent1"/>
            </a:lnRef>
            <a:fillRef idx="0">
              <a:schemeClr val="accent1"/>
            </a:fillRef>
            <a:effectRef idx="0">
              <a:schemeClr val="accent1"/>
            </a:effectRef>
            <a:fontRef idx="minor">
              <a:schemeClr val="tx1"/>
            </a:fontRef>
          </p:style>
        </p:cxnSp>
        <p:sp>
          <p:nvSpPr>
            <p:cNvPr id="85043" name="TextBox 92"/>
            <p:cNvSpPr txBox="1">
              <a:spLocks noChangeArrowheads="1"/>
            </p:cNvSpPr>
            <p:nvPr/>
          </p:nvSpPr>
          <p:spPr bwMode="auto">
            <a:xfrm>
              <a:off x="3933267" y="4309345"/>
              <a:ext cx="874117" cy="417487"/>
            </a:xfrm>
            <a:prstGeom prst="rect">
              <a:avLst/>
            </a:prstGeom>
            <a:noFill/>
            <a:ln w="9525">
              <a:noFill/>
              <a:miter lim="800000"/>
              <a:headEnd/>
              <a:tailEnd/>
            </a:ln>
          </p:spPr>
          <p:txBody>
            <a:bodyPr wrap="none">
              <a:spAutoFit/>
            </a:bodyPr>
            <a:lstStyle/>
            <a:p>
              <a:r>
                <a:rPr lang="en-US" sz="1400">
                  <a:latin typeface="Arial" pitchFamily="34" charset="0"/>
                  <a:cs typeface="Arial" pitchFamily="34" charset="0"/>
                </a:rPr>
                <a:t>Supply </a:t>
              </a:r>
              <a:endParaRPr lang="en-US" sz="1400" baseline="-25000">
                <a:latin typeface="Arial" pitchFamily="34" charset="0"/>
                <a:cs typeface="Arial" pitchFamily="34" charset="0"/>
              </a:endParaRPr>
            </a:p>
          </p:txBody>
        </p:sp>
      </p:grpSp>
      <p:sp>
        <p:nvSpPr>
          <p:cNvPr id="51" name="Freeform 183"/>
          <p:cNvSpPr>
            <a:spLocks/>
          </p:cNvSpPr>
          <p:nvPr/>
        </p:nvSpPr>
        <p:spPr bwMode="auto">
          <a:xfrm>
            <a:off x="2454275" y="2363788"/>
            <a:ext cx="146050" cy="136525"/>
          </a:xfrm>
          <a:custGeom>
            <a:avLst/>
            <a:gdLst>
              <a:gd name="T0" fmla="*/ 2147483647 w 106"/>
              <a:gd name="T1" fmla="*/ 2147483647 h 68"/>
              <a:gd name="T2" fmla="*/ 2147483647 w 106"/>
              <a:gd name="T3" fmla="*/ 2147483647 h 68"/>
              <a:gd name="T4" fmla="*/ 2147483647 w 106"/>
              <a:gd name="T5" fmla="*/ 2147483647 h 68"/>
              <a:gd name="T6" fmla="*/ 2147483647 w 106"/>
              <a:gd name="T7" fmla="*/ 2147483647 h 68"/>
              <a:gd name="T8" fmla="*/ 2147483647 w 106"/>
              <a:gd name="T9" fmla="*/ 2147483647 h 68"/>
              <a:gd name="T10" fmla="*/ 2147483647 w 106"/>
              <a:gd name="T11" fmla="*/ 2147483647 h 68"/>
              <a:gd name="T12" fmla="*/ 2147483647 w 106"/>
              <a:gd name="T13" fmla="*/ 2147483647 h 68"/>
              <a:gd name="T14" fmla="*/ 2147483647 w 106"/>
              <a:gd name="T15" fmla="*/ 2147483647 h 68"/>
              <a:gd name="T16" fmla="*/ 2147483647 w 106"/>
              <a:gd name="T17" fmla="*/ 2147483647 h 68"/>
              <a:gd name="T18" fmla="*/ 2147483647 w 106"/>
              <a:gd name="T19" fmla="*/ 2147483647 h 68"/>
              <a:gd name="T20" fmla="*/ 2147483647 w 106"/>
              <a:gd name="T21" fmla="*/ 0 h 68"/>
              <a:gd name="T22" fmla="*/ 2147483647 w 106"/>
              <a:gd name="T23" fmla="*/ 0 h 68"/>
              <a:gd name="T24" fmla="*/ 2147483647 w 106"/>
              <a:gd name="T25" fmla="*/ 2147483647 h 68"/>
              <a:gd name="T26" fmla="*/ 2147483647 w 106"/>
              <a:gd name="T27" fmla="*/ 2147483647 h 68"/>
              <a:gd name="T28" fmla="*/ 2147483647 w 106"/>
              <a:gd name="T29" fmla="*/ 2147483647 h 68"/>
              <a:gd name="T30" fmla="*/ 0 w 106"/>
              <a:gd name="T31" fmla="*/ 2147483647 h 68"/>
              <a:gd name="T32" fmla="*/ 0 w 106"/>
              <a:gd name="T33" fmla="*/ 2147483647 h 68"/>
              <a:gd name="T34" fmla="*/ 2147483647 w 106"/>
              <a:gd name="T35" fmla="*/ 2147483647 h 68"/>
              <a:gd name="T36" fmla="*/ 2147483647 w 106"/>
              <a:gd name="T37" fmla="*/ 2147483647 h 68"/>
              <a:gd name="T38" fmla="*/ 2147483647 w 106"/>
              <a:gd name="T39" fmla="*/ 2147483647 h 68"/>
              <a:gd name="T40" fmla="*/ 2147483647 w 106"/>
              <a:gd name="T41" fmla="*/ 2147483647 h 68"/>
              <a:gd name="T42" fmla="*/ 2147483647 w 106"/>
              <a:gd name="T43" fmla="*/ 2147483647 h 6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6"/>
              <a:gd name="T67" fmla="*/ 0 h 68"/>
              <a:gd name="T68" fmla="*/ 106 w 106"/>
              <a:gd name="T69" fmla="*/ 68 h 6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6" h="68">
                <a:moveTo>
                  <a:pt x="56" y="68"/>
                </a:moveTo>
                <a:lnTo>
                  <a:pt x="56" y="68"/>
                </a:lnTo>
                <a:lnTo>
                  <a:pt x="76" y="65"/>
                </a:lnTo>
                <a:lnTo>
                  <a:pt x="91" y="58"/>
                </a:lnTo>
                <a:lnTo>
                  <a:pt x="101" y="45"/>
                </a:lnTo>
                <a:lnTo>
                  <a:pt x="106" y="32"/>
                </a:lnTo>
                <a:lnTo>
                  <a:pt x="101" y="19"/>
                </a:lnTo>
                <a:lnTo>
                  <a:pt x="91" y="9"/>
                </a:lnTo>
                <a:lnTo>
                  <a:pt x="76" y="3"/>
                </a:lnTo>
                <a:lnTo>
                  <a:pt x="56" y="0"/>
                </a:lnTo>
                <a:lnTo>
                  <a:pt x="36" y="3"/>
                </a:lnTo>
                <a:lnTo>
                  <a:pt x="15" y="9"/>
                </a:lnTo>
                <a:lnTo>
                  <a:pt x="5" y="19"/>
                </a:lnTo>
                <a:lnTo>
                  <a:pt x="0" y="32"/>
                </a:lnTo>
                <a:lnTo>
                  <a:pt x="5" y="45"/>
                </a:lnTo>
                <a:lnTo>
                  <a:pt x="15" y="58"/>
                </a:lnTo>
                <a:lnTo>
                  <a:pt x="36" y="65"/>
                </a:lnTo>
                <a:lnTo>
                  <a:pt x="56" y="68"/>
                </a:lnTo>
                <a:close/>
              </a:path>
            </a:pathLst>
          </a:custGeom>
          <a:solidFill>
            <a:srgbClr val="000000"/>
          </a:solidFill>
          <a:ln w="9525">
            <a:noFill/>
            <a:round/>
            <a:headEnd/>
            <a:tailEnd/>
          </a:ln>
        </p:spPr>
        <p:txBody>
          <a:bodyPr/>
          <a:lstStyle/>
          <a:p>
            <a:endParaRPr lang="en-US" sz="1400">
              <a:latin typeface="Arial" pitchFamily="34" charset="0"/>
              <a:cs typeface="Arial" pitchFamily="34" charset="0"/>
            </a:endParaRPr>
          </a:p>
        </p:txBody>
      </p:sp>
      <p:grpSp>
        <p:nvGrpSpPr>
          <p:cNvPr id="6" name="Group 182"/>
          <p:cNvGrpSpPr>
            <a:grpSpLocks/>
          </p:cNvGrpSpPr>
          <p:nvPr/>
        </p:nvGrpSpPr>
        <p:grpSpPr bwMode="auto">
          <a:xfrm>
            <a:off x="814388" y="2673350"/>
            <a:ext cx="3584575" cy="307975"/>
            <a:chOff x="728501" y="2581889"/>
            <a:chExt cx="3585529" cy="307777"/>
          </a:xfrm>
        </p:grpSpPr>
        <p:cxnSp>
          <p:nvCxnSpPr>
            <p:cNvPr id="55" name="Straight Connector 54"/>
            <p:cNvCxnSpPr/>
            <p:nvPr/>
          </p:nvCxnSpPr>
          <p:spPr bwMode="auto">
            <a:xfrm>
              <a:off x="728501" y="2861109"/>
              <a:ext cx="3387038" cy="1587"/>
            </a:xfrm>
            <a:prstGeom prst="line">
              <a:avLst/>
            </a:prstGeom>
            <a:ln w="38100">
              <a:solidFill>
                <a:srgbClr val="C00000"/>
              </a:solidFill>
              <a:prstDash val="solid"/>
            </a:ln>
          </p:spPr>
          <p:style>
            <a:lnRef idx="1">
              <a:schemeClr val="accent1"/>
            </a:lnRef>
            <a:fillRef idx="0">
              <a:schemeClr val="accent1"/>
            </a:fillRef>
            <a:effectRef idx="0">
              <a:schemeClr val="accent1"/>
            </a:effectRef>
            <a:fontRef idx="minor">
              <a:schemeClr val="tx1"/>
            </a:fontRef>
          </p:style>
        </p:cxnSp>
        <p:sp>
          <p:nvSpPr>
            <p:cNvPr id="85041" name="TextBox 184"/>
            <p:cNvSpPr txBox="1">
              <a:spLocks noChangeArrowheads="1"/>
            </p:cNvSpPr>
            <p:nvPr/>
          </p:nvSpPr>
          <p:spPr bwMode="auto">
            <a:xfrm>
              <a:off x="3162753" y="2581889"/>
              <a:ext cx="1151277" cy="307777"/>
            </a:xfrm>
            <a:prstGeom prst="rect">
              <a:avLst/>
            </a:prstGeom>
            <a:noFill/>
            <a:ln w="9525">
              <a:noFill/>
              <a:miter lim="800000"/>
              <a:headEnd/>
              <a:tailEnd/>
            </a:ln>
          </p:spPr>
          <p:txBody>
            <a:bodyPr wrap="none">
              <a:spAutoFit/>
            </a:bodyPr>
            <a:lstStyle/>
            <a:p>
              <a:r>
                <a:rPr lang="en-US" sz="1400">
                  <a:latin typeface="Arial" pitchFamily="34" charset="0"/>
                  <a:cs typeface="Arial" pitchFamily="34" charset="0"/>
                </a:rPr>
                <a:t>Price ceiling</a:t>
              </a:r>
              <a:endParaRPr lang="en-US" sz="1400" baseline="-25000">
                <a:latin typeface="Arial" pitchFamily="34" charset="0"/>
                <a:cs typeface="Arial" pitchFamily="34" charset="0"/>
              </a:endParaRPr>
            </a:p>
          </p:txBody>
        </p:sp>
      </p:grpSp>
      <p:sp>
        <p:nvSpPr>
          <p:cNvPr id="57" name="TextBox 92"/>
          <p:cNvSpPr txBox="1">
            <a:spLocks noChangeArrowheads="1"/>
          </p:cNvSpPr>
          <p:nvPr/>
        </p:nvSpPr>
        <p:spPr bwMode="auto">
          <a:xfrm>
            <a:off x="855663" y="1854200"/>
            <a:ext cx="1071562" cy="523875"/>
          </a:xfrm>
          <a:prstGeom prst="rect">
            <a:avLst/>
          </a:prstGeom>
          <a:solidFill>
            <a:srgbClr val="F8EDEC"/>
          </a:solidFill>
          <a:ln w="9525">
            <a:noFill/>
            <a:miter lim="800000"/>
            <a:headEnd/>
            <a:tailEnd/>
          </a:ln>
        </p:spPr>
        <p:txBody>
          <a:bodyPr wrap="none">
            <a:spAutoFit/>
          </a:bodyPr>
          <a:lstStyle/>
          <a:p>
            <a:pPr algn="ctr"/>
            <a:r>
              <a:rPr lang="en-US" sz="1400">
                <a:solidFill>
                  <a:srgbClr val="800080"/>
                </a:solidFill>
                <a:latin typeface="Arial" pitchFamily="34" charset="0"/>
                <a:cs typeface="Arial" pitchFamily="34" charset="0"/>
              </a:rPr>
              <a:t>Equilibrium</a:t>
            </a:r>
          </a:p>
          <a:p>
            <a:pPr algn="ctr"/>
            <a:r>
              <a:rPr lang="en-US" sz="1400">
                <a:solidFill>
                  <a:srgbClr val="800080"/>
                </a:solidFill>
                <a:latin typeface="Arial" pitchFamily="34" charset="0"/>
                <a:cs typeface="Arial" pitchFamily="34" charset="0"/>
              </a:rPr>
              <a:t>point</a:t>
            </a:r>
            <a:endParaRPr lang="en-US" sz="1400" baseline="-25000">
              <a:solidFill>
                <a:srgbClr val="800080"/>
              </a:solidFill>
              <a:latin typeface="Arial" pitchFamily="34" charset="0"/>
              <a:cs typeface="Arial" pitchFamily="34" charset="0"/>
            </a:endParaRPr>
          </a:p>
        </p:txBody>
      </p:sp>
      <p:cxnSp>
        <p:nvCxnSpPr>
          <p:cNvPr id="59" name="Straight Connector 58"/>
          <p:cNvCxnSpPr/>
          <p:nvPr/>
        </p:nvCxnSpPr>
        <p:spPr bwMode="auto">
          <a:xfrm rot="5400000">
            <a:off x="1323182" y="3690144"/>
            <a:ext cx="1422400" cy="1587"/>
          </a:xfrm>
          <a:prstGeom prst="line">
            <a:avLst/>
          </a:prstGeom>
          <a:ln w="9525">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61" name="TextBox 92"/>
          <p:cNvSpPr txBox="1">
            <a:spLocks noChangeArrowheads="1"/>
          </p:cNvSpPr>
          <p:nvPr/>
        </p:nvSpPr>
        <p:spPr bwMode="auto">
          <a:xfrm>
            <a:off x="2990850" y="3810000"/>
            <a:ext cx="1030288" cy="522288"/>
          </a:xfrm>
          <a:prstGeom prst="rect">
            <a:avLst/>
          </a:prstGeom>
          <a:solidFill>
            <a:srgbClr val="F8EDEC"/>
          </a:solidFill>
          <a:ln w="9525">
            <a:noFill/>
            <a:miter lim="800000"/>
            <a:headEnd/>
            <a:tailEnd/>
          </a:ln>
        </p:spPr>
        <p:txBody>
          <a:bodyPr wrap="none">
            <a:spAutoFit/>
          </a:bodyPr>
          <a:lstStyle/>
          <a:p>
            <a:pPr algn="ctr"/>
            <a:r>
              <a:rPr lang="en-US" sz="1400">
                <a:solidFill>
                  <a:srgbClr val="800080"/>
                </a:solidFill>
                <a:latin typeface="Arial" pitchFamily="34" charset="0"/>
                <a:cs typeface="Arial" pitchFamily="34" charset="0"/>
              </a:rPr>
              <a:t>Quantity</a:t>
            </a:r>
          </a:p>
          <a:p>
            <a:pPr algn="ctr"/>
            <a:r>
              <a:rPr lang="en-US" sz="1400">
                <a:solidFill>
                  <a:srgbClr val="800080"/>
                </a:solidFill>
                <a:latin typeface="Arial" pitchFamily="34" charset="0"/>
                <a:cs typeface="Arial" pitchFamily="34" charset="0"/>
              </a:rPr>
              <a:t>demanded</a:t>
            </a:r>
          </a:p>
        </p:txBody>
      </p:sp>
      <p:sp>
        <p:nvSpPr>
          <p:cNvPr id="62" name="TextBox 92"/>
          <p:cNvSpPr txBox="1">
            <a:spLocks noChangeArrowheads="1"/>
          </p:cNvSpPr>
          <p:nvPr/>
        </p:nvSpPr>
        <p:spPr bwMode="auto">
          <a:xfrm>
            <a:off x="1065213" y="3810000"/>
            <a:ext cx="852487" cy="522288"/>
          </a:xfrm>
          <a:prstGeom prst="rect">
            <a:avLst/>
          </a:prstGeom>
          <a:solidFill>
            <a:srgbClr val="F8EDEC"/>
          </a:solidFill>
          <a:ln w="9525">
            <a:noFill/>
            <a:miter lim="800000"/>
            <a:headEnd/>
            <a:tailEnd/>
          </a:ln>
        </p:spPr>
        <p:txBody>
          <a:bodyPr wrap="none">
            <a:spAutoFit/>
          </a:bodyPr>
          <a:lstStyle/>
          <a:p>
            <a:pPr algn="ctr"/>
            <a:r>
              <a:rPr lang="en-US" sz="1400">
                <a:solidFill>
                  <a:srgbClr val="800080"/>
                </a:solidFill>
                <a:latin typeface="Arial" pitchFamily="34" charset="0"/>
                <a:cs typeface="Arial" pitchFamily="34" charset="0"/>
              </a:rPr>
              <a:t>Quantity</a:t>
            </a:r>
          </a:p>
          <a:p>
            <a:pPr algn="ctr"/>
            <a:r>
              <a:rPr lang="en-US" sz="1400">
                <a:solidFill>
                  <a:srgbClr val="800080"/>
                </a:solidFill>
                <a:latin typeface="Arial" pitchFamily="34" charset="0"/>
                <a:cs typeface="Arial" pitchFamily="34" charset="0"/>
              </a:rPr>
              <a:t>supplied</a:t>
            </a:r>
          </a:p>
        </p:txBody>
      </p:sp>
      <p:cxnSp>
        <p:nvCxnSpPr>
          <p:cNvPr id="64" name="Straight Connector 63"/>
          <p:cNvCxnSpPr/>
          <p:nvPr/>
        </p:nvCxnSpPr>
        <p:spPr bwMode="auto">
          <a:xfrm rot="5400000">
            <a:off x="2294732" y="3688556"/>
            <a:ext cx="1422400" cy="1587"/>
          </a:xfrm>
          <a:prstGeom prst="line">
            <a:avLst/>
          </a:prstGeom>
          <a:ln w="9525">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66" name="Freeform 183"/>
          <p:cNvSpPr>
            <a:spLocks/>
          </p:cNvSpPr>
          <p:nvPr/>
        </p:nvSpPr>
        <p:spPr bwMode="auto">
          <a:xfrm>
            <a:off x="1965325" y="2878138"/>
            <a:ext cx="146050" cy="136525"/>
          </a:xfrm>
          <a:custGeom>
            <a:avLst/>
            <a:gdLst>
              <a:gd name="T0" fmla="*/ 2147483647 w 106"/>
              <a:gd name="T1" fmla="*/ 2147483647 h 68"/>
              <a:gd name="T2" fmla="*/ 2147483647 w 106"/>
              <a:gd name="T3" fmla="*/ 2147483647 h 68"/>
              <a:gd name="T4" fmla="*/ 2147483647 w 106"/>
              <a:gd name="T5" fmla="*/ 2147483647 h 68"/>
              <a:gd name="T6" fmla="*/ 2147483647 w 106"/>
              <a:gd name="T7" fmla="*/ 2147483647 h 68"/>
              <a:gd name="T8" fmla="*/ 2147483647 w 106"/>
              <a:gd name="T9" fmla="*/ 2147483647 h 68"/>
              <a:gd name="T10" fmla="*/ 2147483647 w 106"/>
              <a:gd name="T11" fmla="*/ 2147483647 h 68"/>
              <a:gd name="T12" fmla="*/ 2147483647 w 106"/>
              <a:gd name="T13" fmla="*/ 2147483647 h 68"/>
              <a:gd name="T14" fmla="*/ 2147483647 w 106"/>
              <a:gd name="T15" fmla="*/ 2147483647 h 68"/>
              <a:gd name="T16" fmla="*/ 2147483647 w 106"/>
              <a:gd name="T17" fmla="*/ 2147483647 h 68"/>
              <a:gd name="T18" fmla="*/ 2147483647 w 106"/>
              <a:gd name="T19" fmla="*/ 2147483647 h 68"/>
              <a:gd name="T20" fmla="*/ 2147483647 w 106"/>
              <a:gd name="T21" fmla="*/ 0 h 68"/>
              <a:gd name="T22" fmla="*/ 2147483647 w 106"/>
              <a:gd name="T23" fmla="*/ 0 h 68"/>
              <a:gd name="T24" fmla="*/ 2147483647 w 106"/>
              <a:gd name="T25" fmla="*/ 2147483647 h 68"/>
              <a:gd name="T26" fmla="*/ 2147483647 w 106"/>
              <a:gd name="T27" fmla="*/ 2147483647 h 68"/>
              <a:gd name="T28" fmla="*/ 2147483647 w 106"/>
              <a:gd name="T29" fmla="*/ 2147483647 h 68"/>
              <a:gd name="T30" fmla="*/ 0 w 106"/>
              <a:gd name="T31" fmla="*/ 2147483647 h 68"/>
              <a:gd name="T32" fmla="*/ 0 w 106"/>
              <a:gd name="T33" fmla="*/ 2147483647 h 68"/>
              <a:gd name="T34" fmla="*/ 2147483647 w 106"/>
              <a:gd name="T35" fmla="*/ 2147483647 h 68"/>
              <a:gd name="T36" fmla="*/ 2147483647 w 106"/>
              <a:gd name="T37" fmla="*/ 2147483647 h 68"/>
              <a:gd name="T38" fmla="*/ 2147483647 w 106"/>
              <a:gd name="T39" fmla="*/ 2147483647 h 68"/>
              <a:gd name="T40" fmla="*/ 2147483647 w 106"/>
              <a:gd name="T41" fmla="*/ 2147483647 h 68"/>
              <a:gd name="T42" fmla="*/ 2147483647 w 106"/>
              <a:gd name="T43" fmla="*/ 2147483647 h 6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6"/>
              <a:gd name="T67" fmla="*/ 0 h 68"/>
              <a:gd name="T68" fmla="*/ 106 w 106"/>
              <a:gd name="T69" fmla="*/ 68 h 6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6" h="68">
                <a:moveTo>
                  <a:pt x="56" y="68"/>
                </a:moveTo>
                <a:lnTo>
                  <a:pt x="56" y="68"/>
                </a:lnTo>
                <a:lnTo>
                  <a:pt x="76" y="65"/>
                </a:lnTo>
                <a:lnTo>
                  <a:pt x="91" y="58"/>
                </a:lnTo>
                <a:lnTo>
                  <a:pt x="101" y="45"/>
                </a:lnTo>
                <a:lnTo>
                  <a:pt x="106" y="32"/>
                </a:lnTo>
                <a:lnTo>
                  <a:pt x="101" y="19"/>
                </a:lnTo>
                <a:lnTo>
                  <a:pt x="91" y="9"/>
                </a:lnTo>
                <a:lnTo>
                  <a:pt x="76" y="3"/>
                </a:lnTo>
                <a:lnTo>
                  <a:pt x="56" y="0"/>
                </a:lnTo>
                <a:lnTo>
                  <a:pt x="36" y="3"/>
                </a:lnTo>
                <a:lnTo>
                  <a:pt x="15" y="9"/>
                </a:lnTo>
                <a:lnTo>
                  <a:pt x="5" y="19"/>
                </a:lnTo>
                <a:lnTo>
                  <a:pt x="0" y="32"/>
                </a:lnTo>
                <a:lnTo>
                  <a:pt x="5" y="45"/>
                </a:lnTo>
                <a:lnTo>
                  <a:pt x="15" y="58"/>
                </a:lnTo>
                <a:lnTo>
                  <a:pt x="36" y="65"/>
                </a:lnTo>
                <a:lnTo>
                  <a:pt x="56" y="68"/>
                </a:lnTo>
                <a:close/>
              </a:path>
            </a:pathLst>
          </a:custGeom>
          <a:solidFill>
            <a:srgbClr val="000000"/>
          </a:solidFill>
          <a:ln w="9525">
            <a:noFill/>
            <a:round/>
            <a:headEnd/>
            <a:tailEnd/>
          </a:ln>
        </p:spPr>
        <p:txBody>
          <a:bodyPr/>
          <a:lstStyle/>
          <a:p>
            <a:endParaRPr lang="en-US" sz="1400">
              <a:latin typeface="Arial" pitchFamily="34" charset="0"/>
              <a:cs typeface="Arial" pitchFamily="34" charset="0"/>
            </a:endParaRPr>
          </a:p>
        </p:txBody>
      </p:sp>
      <p:sp>
        <p:nvSpPr>
          <p:cNvPr id="67" name="Freeform 183"/>
          <p:cNvSpPr>
            <a:spLocks/>
          </p:cNvSpPr>
          <p:nvPr/>
        </p:nvSpPr>
        <p:spPr bwMode="auto">
          <a:xfrm>
            <a:off x="2936875" y="2878138"/>
            <a:ext cx="146050" cy="136525"/>
          </a:xfrm>
          <a:custGeom>
            <a:avLst/>
            <a:gdLst>
              <a:gd name="T0" fmla="*/ 2147483647 w 106"/>
              <a:gd name="T1" fmla="*/ 2147483647 h 68"/>
              <a:gd name="T2" fmla="*/ 2147483647 w 106"/>
              <a:gd name="T3" fmla="*/ 2147483647 h 68"/>
              <a:gd name="T4" fmla="*/ 2147483647 w 106"/>
              <a:gd name="T5" fmla="*/ 2147483647 h 68"/>
              <a:gd name="T6" fmla="*/ 2147483647 w 106"/>
              <a:gd name="T7" fmla="*/ 2147483647 h 68"/>
              <a:gd name="T8" fmla="*/ 2147483647 w 106"/>
              <a:gd name="T9" fmla="*/ 2147483647 h 68"/>
              <a:gd name="T10" fmla="*/ 2147483647 w 106"/>
              <a:gd name="T11" fmla="*/ 2147483647 h 68"/>
              <a:gd name="T12" fmla="*/ 2147483647 w 106"/>
              <a:gd name="T13" fmla="*/ 2147483647 h 68"/>
              <a:gd name="T14" fmla="*/ 2147483647 w 106"/>
              <a:gd name="T15" fmla="*/ 2147483647 h 68"/>
              <a:gd name="T16" fmla="*/ 2147483647 w 106"/>
              <a:gd name="T17" fmla="*/ 2147483647 h 68"/>
              <a:gd name="T18" fmla="*/ 2147483647 w 106"/>
              <a:gd name="T19" fmla="*/ 2147483647 h 68"/>
              <a:gd name="T20" fmla="*/ 2147483647 w 106"/>
              <a:gd name="T21" fmla="*/ 0 h 68"/>
              <a:gd name="T22" fmla="*/ 2147483647 w 106"/>
              <a:gd name="T23" fmla="*/ 0 h 68"/>
              <a:gd name="T24" fmla="*/ 2147483647 w 106"/>
              <a:gd name="T25" fmla="*/ 2147483647 h 68"/>
              <a:gd name="T26" fmla="*/ 2147483647 w 106"/>
              <a:gd name="T27" fmla="*/ 2147483647 h 68"/>
              <a:gd name="T28" fmla="*/ 2147483647 w 106"/>
              <a:gd name="T29" fmla="*/ 2147483647 h 68"/>
              <a:gd name="T30" fmla="*/ 0 w 106"/>
              <a:gd name="T31" fmla="*/ 2147483647 h 68"/>
              <a:gd name="T32" fmla="*/ 0 w 106"/>
              <a:gd name="T33" fmla="*/ 2147483647 h 68"/>
              <a:gd name="T34" fmla="*/ 2147483647 w 106"/>
              <a:gd name="T35" fmla="*/ 2147483647 h 68"/>
              <a:gd name="T36" fmla="*/ 2147483647 w 106"/>
              <a:gd name="T37" fmla="*/ 2147483647 h 68"/>
              <a:gd name="T38" fmla="*/ 2147483647 w 106"/>
              <a:gd name="T39" fmla="*/ 2147483647 h 68"/>
              <a:gd name="T40" fmla="*/ 2147483647 w 106"/>
              <a:gd name="T41" fmla="*/ 2147483647 h 68"/>
              <a:gd name="T42" fmla="*/ 2147483647 w 106"/>
              <a:gd name="T43" fmla="*/ 2147483647 h 6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6"/>
              <a:gd name="T67" fmla="*/ 0 h 68"/>
              <a:gd name="T68" fmla="*/ 106 w 106"/>
              <a:gd name="T69" fmla="*/ 68 h 6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6" h="68">
                <a:moveTo>
                  <a:pt x="56" y="68"/>
                </a:moveTo>
                <a:lnTo>
                  <a:pt x="56" y="68"/>
                </a:lnTo>
                <a:lnTo>
                  <a:pt x="76" y="65"/>
                </a:lnTo>
                <a:lnTo>
                  <a:pt x="91" y="58"/>
                </a:lnTo>
                <a:lnTo>
                  <a:pt x="101" y="45"/>
                </a:lnTo>
                <a:lnTo>
                  <a:pt x="106" y="32"/>
                </a:lnTo>
                <a:lnTo>
                  <a:pt x="101" y="19"/>
                </a:lnTo>
                <a:lnTo>
                  <a:pt x="91" y="9"/>
                </a:lnTo>
                <a:lnTo>
                  <a:pt x="76" y="3"/>
                </a:lnTo>
                <a:lnTo>
                  <a:pt x="56" y="0"/>
                </a:lnTo>
                <a:lnTo>
                  <a:pt x="36" y="3"/>
                </a:lnTo>
                <a:lnTo>
                  <a:pt x="15" y="9"/>
                </a:lnTo>
                <a:lnTo>
                  <a:pt x="5" y="19"/>
                </a:lnTo>
                <a:lnTo>
                  <a:pt x="0" y="32"/>
                </a:lnTo>
                <a:lnTo>
                  <a:pt x="5" y="45"/>
                </a:lnTo>
                <a:lnTo>
                  <a:pt x="15" y="58"/>
                </a:lnTo>
                <a:lnTo>
                  <a:pt x="36" y="65"/>
                </a:lnTo>
                <a:lnTo>
                  <a:pt x="56" y="68"/>
                </a:lnTo>
                <a:close/>
              </a:path>
            </a:pathLst>
          </a:custGeom>
          <a:solidFill>
            <a:srgbClr val="000000"/>
          </a:solidFill>
          <a:ln w="9525">
            <a:noFill/>
            <a:round/>
            <a:headEnd/>
            <a:tailEnd/>
          </a:ln>
        </p:spPr>
        <p:txBody>
          <a:bodyPr/>
          <a:lstStyle/>
          <a:p>
            <a:endParaRPr lang="en-US" sz="1400">
              <a:latin typeface="Arial" pitchFamily="34" charset="0"/>
              <a:cs typeface="Arial" pitchFamily="34" charset="0"/>
            </a:endParaRPr>
          </a:p>
        </p:txBody>
      </p:sp>
      <p:grpSp>
        <p:nvGrpSpPr>
          <p:cNvPr id="7" name="Group 132"/>
          <p:cNvGrpSpPr>
            <a:grpSpLocks/>
          </p:cNvGrpSpPr>
          <p:nvPr/>
        </p:nvGrpSpPr>
        <p:grpSpPr bwMode="auto">
          <a:xfrm>
            <a:off x="1993900" y="3076575"/>
            <a:ext cx="1033463" cy="696913"/>
            <a:chOff x="1886474" y="2240444"/>
            <a:chExt cx="1032763" cy="696220"/>
          </a:xfrm>
        </p:grpSpPr>
        <p:sp>
          <p:nvSpPr>
            <p:cNvPr id="85038" name="TextBox 133"/>
            <p:cNvSpPr txBox="1">
              <a:spLocks noChangeArrowheads="1"/>
            </p:cNvSpPr>
            <p:nvPr/>
          </p:nvSpPr>
          <p:spPr bwMode="auto">
            <a:xfrm>
              <a:off x="1886474" y="2474990"/>
              <a:ext cx="1032763" cy="461674"/>
            </a:xfrm>
            <a:prstGeom prst="rect">
              <a:avLst/>
            </a:prstGeom>
            <a:solidFill>
              <a:srgbClr val="F8EDEC"/>
            </a:solidFill>
            <a:ln w="9525">
              <a:noFill/>
              <a:miter lim="800000"/>
              <a:headEnd/>
              <a:tailEnd/>
            </a:ln>
          </p:spPr>
          <p:txBody>
            <a:bodyPr>
              <a:spAutoFit/>
            </a:bodyPr>
            <a:lstStyle/>
            <a:p>
              <a:pPr algn="ctr"/>
              <a:r>
                <a:rPr lang="en-US" sz="1200">
                  <a:solidFill>
                    <a:srgbClr val="800080"/>
                  </a:solidFill>
                  <a:latin typeface="Arial" pitchFamily="34" charset="0"/>
                  <a:cs typeface="Arial" pitchFamily="34" charset="0"/>
                </a:rPr>
                <a:t>Shortage</a:t>
              </a:r>
            </a:p>
            <a:p>
              <a:pPr algn="ctr"/>
              <a:r>
                <a:rPr lang="en-US" sz="1200">
                  <a:solidFill>
                    <a:srgbClr val="800080"/>
                  </a:solidFill>
                  <a:latin typeface="Arial" pitchFamily="34" charset="0"/>
                  <a:cs typeface="Arial" pitchFamily="34" charset="0"/>
                </a:rPr>
                <a:t>of 50 cones</a:t>
              </a:r>
            </a:p>
          </p:txBody>
        </p:sp>
        <p:sp>
          <p:nvSpPr>
            <p:cNvPr id="70" name="Left Brace 69"/>
            <p:cNvSpPr/>
            <p:nvPr/>
          </p:nvSpPr>
          <p:spPr>
            <a:xfrm rot="16200000">
              <a:off x="2284707" y="1881872"/>
              <a:ext cx="250576" cy="967719"/>
            </a:xfrm>
            <a:prstGeom prst="leftBrace">
              <a:avLst>
                <a:gd name="adj1" fmla="val 36904"/>
                <a:gd name="adj2" fmla="val 49026"/>
              </a:avLst>
            </a:prstGeom>
            <a:ln w="19050">
              <a:solidFill>
                <a:srgbClr val="80008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1400">
                <a:latin typeface="Arial" pitchFamily="34" charset="0"/>
                <a:cs typeface="Arial" pitchFamily="34" charset="0"/>
              </a:endParaRPr>
            </a:p>
          </p:txBody>
        </p:sp>
      </p:grpSp>
      <p:sp>
        <p:nvSpPr>
          <p:cNvPr id="85011" name="TextBox 70"/>
          <p:cNvSpPr txBox="1">
            <a:spLocks noChangeArrowheads="1"/>
          </p:cNvSpPr>
          <p:nvPr/>
        </p:nvSpPr>
        <p:spPr bwMode="auto">
          <a:xfrm>
            <a:off x="4572000" y="990600"/>
            <a:ext cx="4267200" cy="2032000"/>
          </a:xfrm>
          <a:prstGeom prst="rect">
            <a:avLst/>
          </a:prstGeom>
          <a:solidFill>
            <a:schemeClr val="bg1"/>
          </a:solidFill>
          <a:ln w="9525">
            <a:noFill/>
            <a:miter lim="800000"/>
            <a:headEnd/>
            <a:tailEnd/>
          </a:ln>
        </p:spPr>
        <p:txBody>
          <a:bodyPr>
            <a:spAutoFit/>
          </a:bodyPr>
          <a:lstStyle/>
          <a:p>
            <a:r>
              <a:rPr lang="en-US" sz="1800">
                <a:latin typeface="Arial" pitchFamily="34" charset="0"/>
                <a:cs typeface="Arial" pitchFamily="34" charset="0"/>
              </a:rPr>
              <a:t>Scenario: the government places a price ceiling on ice cream cones as a result of complaints and lobbying from the Ice-Cream Eaters of America. The price ceiling is at $2.00 a cone. Graph the following schedule based on the price points and qs/qd.   </a:t>
            </a:r>
          </a:p>
        </p:txBody>
      </p:sp>
      <p:graphicFrame>
        <p:nvGraphicFramePr>
          <p:cNvPr id="72" name="Table 71"/>
          <p:cNvGraphicFramePr>
            <a:graphicFrameLocks noGrp="1"/>
          </p:cNvGraphicFramePr>
          <p:nvPr/>
        </p:nvGraphicFramePr>
        <p:xfrm>
          <a:off x="4648200" y="3200400"/>
          <a:ext cx="4343401" cy="1981200"/>
        </p:xfrm>
        <a:graphic>
          <a:graphicData uri="http://schemas.openxmlformats.org/drawingml/2006/table">
            <a:tbl>
              <a:tblPr/>
              <a:tblGrid>
                <a:gridCol w="1324531">
                  <a:extLst>
                    <a:ext uri="{9D8B030D-6E8A-4147-A177-3AD203B41FA5}">
                      <a16:colId xmlns:a16="http://schemas.microsoft.com/office/drawing/2014/main" val="20000"/>
                    </a:ext>
                  </a:extLst>
                </a:gridCol>
                <a:gridCol w="1509435">
                  <a:extLst>
                    <a:ext uri="{9D8B030D-6E8A-4147-A177-3AD203B41FA5}">
                      <a16:colId xmlns:a16="http://schemas.microsoft.com/office/drawing/2014/main" val="20001"/>
                    </a:ext>
                  </a:extLst>
                </a:gridCol>
                <a:gridCol w="1509435">
                  <a:extLst>
                    <a:ext uri="{9D8B030D-6E8A-4147-A177-3AD203B41FA5}">
                      <a16:colId xmlns:a16="http://schemas.microsoft.com/office/drawing/2014/main" val="20002"/>
                    </a:ext>
                  </a:extLst>
                </a:gridCol>
              </a:tblGrid>
              <a:tr h="949131">
                <a:tc>
                  <a:txBody>
                    <a:bodyPr/>
                    <a:lstStyle/>
                    <a:p>
                      <a:pPr marL="0" marR="0" algn="ctr">
                        <a:spcBef>
                          <a:spcPts val="0"/>
                        </a:spcBef>
                        <a:spcAft>
                          <a:spcPts val="0"/>
                        </a:spcAft>
                      </a:pPr>
                      <a:r>
                        <a:rPr lang="en-US" sz="1800" i="0" dirty="0">
                          <a:solidFill>
                            <a:srgbClr val="003366"/>
                          </a:solidFill>
                          <a:latin typeface="Arial" pitchFamily="34" charset="0"/>
                          <a:ea typeface="Times New Roman"/>
                          <a:cs typeface="Arial" pitchFamily="34" charset="0"/>
                        </a:rPr>
                        <a:t>Price of </a:t>
                      </a:r>
                      <a:r>
                        <a:rPr lang="en-US" sz="1800" i="0" dirty="0" smtClean="0">
                          <a:solidFill>
                            <a:srgbClr val="003366"/>
                          </a:solidFill>
                          <a:latin typeface="Arial" pitchFamily="34" charset="0"/>
                          <a:ea typeface="Times New Roman"/>
                          <a:cs typeface="Arial" pitchFamily="34" charset="0"/>
                        </a:rPr>
                        <a:t>Ice Cream</a:t>
                      </a:r>
                      <a:r>
                        <a:rPr lang="en-US" sz="1800" i="0" baseline="0" dirty="0" smtClean="0">
                          <a:solidFill>
                            <a:srgbClr val="003366"/>
                          </a:solidFill>
                          <a:latin typeface="Arial" pitchFamily="34" charset="0"/>
                          <a:ea typeface="Times New Roman"/>
                          <a:cs typeface="Arial" pitchFamily="34" charset="0"/>
                        </a:rPr>
                        <a:t> Cones</a:t>
                      </a:r>
                      <a:endParaRPr lang="en-US" sz="1800" dirty="0">
                        <a:solidFill>
                          <a:srgbClr val="003366"/>
                        </a:solidFill>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dirty="0">
                          <a:solidFill>
                            <a:srgbClr val="003366"/>
                          </a:solidFill>
                          <a:latin typeface="Arial" pitchFamily="34" charset="0"/>
                          <a:ea typeface="Times New Roman"/>
                          <a:cs typeface="Arial" pitchFamily="34" charset="0"/>
                        </a:rPr>
                        <a:t>Quantity Demanded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i="0" dirty="0">
                          <a:solidFill>
                            <a:srgbClr val="003366"/>
                          </a:solidFill>
                          <a:latin typeface="Arial" pitchFamily="34" charset="0"/>
                          <a:ea typeface="Times New Roman"/>
                          <a:cs typeface="Arial" pitchFamily="34" charset="0"/>
                        </a:rPr>
                        <a:t>Quantity Supplied</a:t>
                      </a:r>
                      <a:br>
                        <a:rPr lang="en-US" sz="1800" i="0" dirty="0">
                          <a:solidFill>
                            <a:srgbClr val="003366"/>
                          </a:solidFill>
                          <a:latin typeface="Arial" pitchFamily="34" charset="0"/>
                          <a:ea typeface="Times New Roman"/>
                          <a:cs typeface="Arial" pitchFamily="34" charset="0"/>
                        </a:rPr>
                      </a:br>
                      <a:endParaRPr lang="en-US" sz="1800" dirty="0">
                        <a:solidFill>
                          <a:srgbClr val="003366"/>
                        </a:solidFill>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598551">
                <a:tc>
                  <a:txBody>
                    <a:bodyPr/>
                    <a:lstStyle/>
                    <a:p>
                      <a:pPr marL="0" marR="0" algn="ctr">
                        <a:lnSpc>
                          <a:spcPts val="1560"/>
                        </a:lnSpc>
                      </a:pPr>
                      <a:endParaRPr lang="en-US" sz="1800" b="0" dirty="0" smtClean="0">
                        <a:solidFill>
                          <a:srgbClr val="C00000"/>
                        </a:solidFill>
                        <a:latin typeface="Arial" pitchFamily="34" charset="0"/>
                        <a:ea typeface="Times New Roman"/>
                        <a:cs typeface="Arial" pitchFamily="34" charset="0"/>
                      </a:endParaRPr>
                    </a:p>
                    <a:p>
                      <a:pPr marL="0" marR="0" algn="ctr">
                        <a:lnSpc>
                          <a:spcPts val="1560"/>
                        </a:lnSpc>
                      </a:pPr>
                      <a:r>
                        <a:rPr lang="en-US" sz="1800" b="0" dirty="0" smtClean="0">
                          <a:solidFill>
                            <a:srgbClr val="C00000"/>
                          </a:solidFill>
                          <a:latin typeface="Arial" pitchFamily="34" charset="0"/>
                          <a:ea typeface="Times New Roman"/>
                          <a:cs typeface="Arial" pitchFamily="34" charset="0"/>
                        </a:rPr>
                        <a:t>$3</a:t>
                      </a:r>
                      <a:endParaRPr lang="en-US" sz="1800" b="1" dirty="0">
                        <a:solidFill>
                          <a:srgbClr val="C00000"/>
                        </a:solidFill>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560"/>
                        </a:lnSpc>
                      </a:pPr>
                      <a:endParaRPr lang="en-US" sz="1800" b="0" dirty="0" smtClean="0">
                        <a:solidFill>
                          <a:srgbClr val="C00000"/>
                        </a:solidFill>
                        <a:latin typeface="Arial" pitchFamily="34" charset="0"/>
                        <a:ea typeface="Times New Roman"/>
                        <a:cs typeface="Arial" pitchFamily="34" charset="0"/>
                      </a:endParaRPr>
                    </a:p>
                    <a:p>
                      <a:pPr marL="0" marR="0" algn="ctr">
                        <a:lnSpc>
                          <a:spcPts val="1560"/>
                        </a:lnSpc>
                      </a:pPr>
                      <a:r>
                        <a:rPr lang="en-US" sz="1800" b="0" dirty="0" smtClean="0">
                          <a:solidFill>
                            <a:srgbClr val="C00000"/>
                          </a:solidFill>
                          <a:latin typeface="Arial" pitchFamily="34" charset="0"/>
                          <a:ea typeface="Times New Roman"/>
                          <a:cs typeface="Arial" pitchFamily="34" charset="0"/>
                        </a:rPr>
                        <a:t>100</a:t>
                      </a:r>
                      <a:endParaRPr lang="en-US" sz="1800" b="1" dirty="0">
                        <a:solidFill>
                          <a:srgbClr val="C00000"/>
                        </a:solidFill>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560"/>
                        </a:lnSpc>
                      </a:pPr>
                      <a:endParaRPr lang="en-US" sz="1800" b="0" dirty="0" smtClean="0">
                        <a:solidFill>
                          <a:srgbClr val="C00000"/>
                        </a:solidFill>
                        <a:latin typeface="Arial" pitchFamily="34" charset="0"/>
                        <a:ea typeface="Times New Roman"/>
                        <a:cs typeface="Arial" pitchFamily="34" charset="0"/>
                      </a:endParaRPr>
                    </a:p>
                    <a:p>
                      <a:pPr marL="0" marR="0" algn="ctr">
                        <a:lnSpc>
                          <a:spcPts val="1560"/>
                        </a:lnSpc>
                      </a:pPr>
                      <a:r>
                        <a:rPr lang="en-US" sz="1800" b="0" dirty="0" smtClean="0">
                          <a:solidFill>
                            <a:srgbClr val="C00000"/>
                          </a:solidFill>
                          <a:latin typeface="Arial" pitchFamily="34" charset="0"/>
                          <a:ea typeface="Times New Roman"/>
                          <a:cs typeface="Arial" pitchFamily="34" charset="0"/>
                        </a:rPr>
                        <a:t>100</a:t>
                      </a:r>
                      <a:endParaRPr lang="en-US" sz="1800" b="1" dirty="0">
                        <a:solidFill>
                          <a:srgbClr val="C00000"/>
                        </a:solidFill>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433518">
                <a:tc>
                  <a:txBody>
                    <a:bodyPr/>
                    <a:lstStyle/>
                    <a:p>
                      <a:pPr marL="0" marR="0" algn="ctr">
                        <a:lnSpc>
                          <a:spcPts val="1560"/>
                        </a:lnSpc>
                      </a:pPr>
                      <a:endParaRPr lang="en-US" sz="1800" b="0" dirty="0" smtClean="0">
                        <a:solidFill>
                          <a:srgbClr val="003366"/>
                        </a:solidFill>
                        <a:latin typeface="Arial" pitchFamily="34" charset="0"/>
                        <a:ea typeface="Times New Roman"/>
                        <a:cs typeface="Arial" pitchFamily="34" charset="0"/>
                      </a:endParaRPr>
                    </a:p>
                    <a:p>
                      <a:pPr marL="0" marR="0" algn="ctr">
                        <a:lnSpc>
                          <a:spcPts val="1560"/>
                        </a:lnSpc>
                      </a:pPr>
                      <a:r>
                        <a:rPr lang="en-US" sz="1800" b="0" dirty="0" smtClean="0">
                          <a:solidFill>
                            <a:srgbClr val="003366"/>
                          </a:solidFill>
                          <a:latin typeface="Arial" pitchFamily="34" charset="0"/>
                          <a:ea typeface="Times New Roman"/>
                          <a:cs typeface="Arial" pitchFamily="34" charset="0"/>
                        </a:rPr>
                        <a:t>2</a:t>
                      </a:r>
                      <a:endParaRPr lang="en-US" sz="1800" b="1" dirty="0">
                        <a:solidFill>
                          <a:srgbClr val="003366"/>
                        </a:solidFill>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560"/>
                        </a:lnSpc>
                      </a:pPr>
                      <a:endParaRPr lang="en-US" sz="1800" b="0" dirty="0" smtClean="0">
                        <a:solidFill>
                          <a:srgbClr val="003366"/>
                        </a:solidFill>
                        <a:latin typeface="Arial" pitchFamily="34" charset="0"/>
                        <a:ea typeface="Times New Roman"/>
                        <a:cs typeface="Arial" pitchFamily="34" charset="0"/>
                      </a:endParaRPr>
                    </a:p>
                    <a:p>
                      <a:pPr marL="0" marR="0" algn="ctr">
                        <a:lnSpc>
                          <a:spcPts val="1560"/>
                        </a:lnSpc>
                      </a:pPr>
                      <a:r>
                        <a:rPr lang="en-US" sz="1800" b="0" dirty="0" smtClean="0">
                          <a:solidFill>
                            <a:srgbClr val="003366"/>
                          </a:solidFill>
                          <a:latin typeface="Arial" pitchFamily="34" charset="0"/>
                          <a:ea typeface="Times New Roman"/>
                          <a:cs typeface="Arial" pitchFamily="34" charset="0"/>
                        </a:rPr>
                        <a:t>125</a:t>
                      </a:r>
                      <a:endParaRPr lang="en-US" sz="1800" b="1" dirty="0">
                        <a:solidFill>
                          <a:srgbClr val="003366"/>
                        </a:solidFill>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560"/>
                        </a:lnSpc>
                      </a:pPr>
                      <a:endParaRPr lang="en-US" sz="1800" b="0" dirty="0" smtClean="0">
                        <a:solidFill>
                          <a:srgbClr val="003366"/>
                        </a:solidFill>
                        <a:latin typeface="Arial" pitchFamily="34" charset="0"/>
                        <a:ea typeface="Times New Roman"/>
                        <a:cs typeface="Arial" pitchFamily="34" charset="0"/>
                      </a:endParaRPr>
                    </a:p>
                    <a:p>
                      <a:pPr marL="0" marR="0" algn="ctr">
                        <a:lnSpc>
                          <a:spcPts val="1560"/>
                        </a:lnSpc>
                      </a:pPr>
                      <a:r>
                        <a:rPr lang="en-US" sz="1800" b="0" dirty="0" smtClean="0">
                          <a:solidFill>
                            <a:srgbClr val="003366"/>
                          </a:solidFill>
                          <a:latin typeface="Arial" pitchFamily="34" charset="0"/>
                          <a:ea typeface="Times New Roman"/>
                          <a:cs typeface="Arial" pitchFamily="34" charset="0"/>
                        </a:rPr>
                        <a:t>75</a:t>
                      </a:r>
                      <a:endParaRPr lang="en-US" sz="1800" b="1" dirty="0">
                        <a:solidFill>
                          <a:srgbClr val="003366"/>
                        </a:solidFill>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grpSp>
        <p:nvGrpSpPr>
          <p:cNvPr id="8" name="Group 76"/>
          <p:cNvGrpSpPr>
            <a:grpSpLocks/>
          </p:cNvGrpSpPr>
          <p:nvPr/>
        </p:nvGrpSpPr>
        <p:grpSpPr bwMode="auto">
          <a:xfrm rot="5400000">
            <a:off x="1371600" y="3124200"/>
            <a:ext cx="2362200" cy="228600"/>
            <a:chOff x="1558051" y="3013552"/>
            <a:chExt cx="1940921" cy="309555"/>
          </a:xfrm>
        </p:grpSpPr>
        <p:cxnSp>
          <p:nvCxnSpPr>
            <p:cNvPr id="79" name="Straight Connector 78"/>
            <p:cNvCxnSpPr/>
            <p:nvPr/>
          </p:nvCxnSpPr>
          <p:spPr>
            <a:xfrm>
              <a:off x="1828059" y="3198425"/>
              <a:ext cx="1670913" cy="4299"/>
            </a:xfrm>
            <a:prstGeom prst="line">
              <a:avLst/>
            </a:prstGeom>
            <a:ln w="9525">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85037" name="TextBox 78"/>
            <p:cNvSpPr txBox="1">
              <a:spLocks noChangeArrowheads="1"/>
            </p:cNvSpPr>
            <p:nvPr/>
          </p:nvSpPr>
          <p:spPr bwMode="auto">
            <a:xfrm>
              <a:off x="1558051" y="3013552"/>
              <a:ext cx="184757" cy="309555"/>
            </a:xfrm>
            <a:prstGeom prst="rect">
              <a:avLst/>
            </a:prstGeom>
            <a:noFill/>
            <a:ln w="9525">
              <a:noFill/>
              <a:miter lim="800000"/>
              <a:headEnd/>
              <a:tailEnd/>
            </a:ln>
          </p:spPr>
          <p:txBody>
            <a:bodyPr wrap="none">
              <a:spAutoFit/>
            </a:bodyPr>
            <a:lstStyle/>
            <a:p>
              <a:endParaRPr lang="en-US" sz="1400">
                <a:latin typeface="Arial" pitchFamily="34" charset="0"/>
                <a:cs typeface="Arial" pitchFamily="34" charset="0"/>
              </a:endParaRPr>
            </a:p>
          </p:txBody>
        </p:sp>
      </p:grpSp>
      <p:sp>
        <p:nvSpPr>
          <p:cNvPr id="85031" name="TextBox 30"/>
          <p:cNvSpPr txBox="1">
            <a:spLocks noChangeArrowheads="1"/>
          </p:cNvSpPr>
          <p:nvPr/>
        </p:nvSpPr>
        <p:spPr bwMode="auto">
          <a:xfrm>
            <a:off x="512763" y="2767013"/>
            <a:ext cx="284162" cy="309562"/>
          </a:xfrm>
          <a:prstGeom prst="rect">
            <a:avLst/>
          </a:prstGeom>
          <a:noFill/>
          <a:ln w="9525">
            <a:noFill/>
            <a:miter lim="800000"/>
            <a:headEnd/>
            <a:tailEnd/>
          </a:ln>
        </p:spPr>
        <p:txBody>
          <a:bodyPr wrap="none">
            <a:spAutoFit/>
          </a:bodyPr>
          <a:lstStyle/>
          <a:p>
            <a:r>
              <a:rPr lang="en-US" sz="1400">
                <a:latin typeface="Arial" pitchFamily="34" charset="0"/>
                <a:cs typeface="Arial" pitchFamily="34" charset="0"/>
              </a:rPr>
              <a:t>2</a:t>
            </a:r>
          </a:p>
        </p:txBody>
      </p:sp>
      <p:sp>
        <p:nvSpPr>
          <p:cNvPr id="85032" name="TextBox 78"/>
          <p:cNvSpPr txBox="1">
            <a:spLocks noChangeArrowheads="1"/>
          </p:cNvSpPr>
          <p:nvPr/>
        </p:nvSpPr>
        <p:spPr bwMode="auto">
          <a:xfrm>
            <a:off x="479425" y="2243138"/>
            <a:ext cx="382588" cy="306387"/>
          </a:xfrm>
          <a:prstGeom prst="rect">
            <a:avLst/>
          </a:prstGeom>
          <a:noFill/>
          <a:ln w="9525">
            <a:noFill/>
            <a:miter lim="800000"/>
            <a:headEnd/>
            <a:tailEnd/>
          </a:ln>
        </p:spPr>
        <p:txBody>
          <a:bodyPr wrap="none">
            <a:spAutoFit/>
          </a:bodyPr>
          <a:lstStyle/>
          <a:p>
            <a:r>
              <a:rPr lang="en-US" sz="1400">
                <a:latin typeface="Arial" pitchFamily="34" charset="0"/>
                <a:cs typeface="Arial" pitchFamily="34" charset="0"/>
              </a:rPr>
              <a:t>$3</a:t>
            </a:r>
          </a:p>
        </p:txBody>
      </p:sp>
      <p:sp>
        <p:nvSpPr>
          <p:cNvPr id="85033" name="TextBox 24"/>
          <p:cNvSpPr txBox="1">
            <a:spLocks noChangeArrowheads="1"/>
          </p:cNvSpPr>
          <p:nvPr/>
        </p:nvSpPr>
        <p:spPr bwMode="auto">
          <a:xfrm>
            <a:off x="1841500" y="4402138"/>
            <a:ext cx="930275" cy="307975"/>
          </a:xfrm>
          <a:prstGeom prst="rect">
            <a:avLst/>
          </a:prstGeom>
          <a:noFill/>
          <a:ln w="9525">
            <a:noFill/>
            <a:miter lim="800000"/>
            <a:headEnd/>
            <a:tailEnd/>
          </a:ln>
        </p:spPr>
        <p:txBody>
          <a:bodyPr wrap="none">
            <a:spAutoFit/>
          </a:bodyPr>
          <a:lstStyle/>
          <a:p>
            <a:r>
              <a:rPr lang="en-US" sz="1400">
                <a:latin typeface="Arial" pitchFamily="34" charset="0"/>
                <a:cs typeface="Arial" pitchFamily="34" charset="0"/>
              </a:rPr>
              <a:t>75     100</a:t>
            </a:r>
          </a:p>
        </p:txBody>
      </p:sp>
      <p:sp>
        <p:nvSpPr>
          <p:cNvPr id="85034" name="TextBox 24"/>
          <p:cNvSpPr txBox="1">
            <a:spLocks noChangeArrowheads="1"/>
          </p:cNvSpPr>
          <p:nvPr/>
        </p:nvSpPr>
        <p:spPr bwMode="auto">
          <a:xfrm>
            <a:off x="2765425" y="4400550"/>
            <a:ext cx="482600" cy="307975"/>
          </a:xfrm>
          <a:prstGeom prst="rect">
            <a:avLst/>
          </a:prstGeom>
          <a:noFill/>
          <a:ln w="9525">
            <a:noFill/>
            <a:miter lim="800000"/>
            <a:headEnd/>
            <a:tailEnd/>
          </a:ln>
        </p:spPr>
        <p:txBody>
          <a:bodyPr wrap="none">
            <a:spAutoFit/>
          </a:bodyPr>
          <a:lstStyle/>
          <a:p>
            <a:r>
              <a:rPr lang="en-US" sz="1400">
                <a:latin typeface="Arial" pitchFamily="34" charset="0"/>
                <a:cs typeface="Arial" pitchFamily="34" charset="0"/>
              </a:rPr>
              <a:t>125</a:t>
            </a:r>
          </a:p>
        </p:txBody>
      </p:sp>
      <p:sp>
        <p:nvSpPr>
          <p:cNvPr id="86" name="TextBox 85"/>
          <p:cNvSpPr txBox="1">
            <a:spLocks noChangeArrowheads="1"/>
          </p:cNvSpPr>
          <p:nvPr/>
        </p:nvSpPr>
        <p:spPr bwMode="auto">
          <a:xfrm>
            <a:off x="0" y="5337175"/>
            <a:ext cx="9144000" cy="1323975"/>
          </a:xfrm>
          <a:prstGeom prst="rect">
            <a:avLst/>
          </a:prstGeom>
          <a:noFill/>
          <a:ln w="9525">
            <a:noFill/>
            <a:miter lim="800000"/>
            <a:headEnd/>
            <a:tailEnd/>
          </a:ln>
        </p:spPr>
        <p:txBody>
          <a:bodyPr>
            <a:spAutoFit/>
          </a:bodyPr>
          <a:lstStyle/>
          <a:p>
            <a:r>
              <a:rPr lang="en-US" sz="2000">
                <a:solidFill>
                  <a:srgbClr val="C00000"/>
                </a:solidFill>
                <a:latin typeface="Arial" pitchFamily="34" charset="0"/>
                <a:cs typeface="Arial" pitchFamily="34" charset="0"/>
              </a:rPr>
              <a:t>The government imposes a price ceiling of $2. Because the price ceiling is below the equilibrium price of $3, the market price equals $2. At this price, 125 cones are demanded and only 75 are supplied, so there is a shortage of 50 cones.</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500"/>
                                        <p:tgtEl>
                                          <p:spTgt spid="6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7"/>
                                        </p:tgtEl>
                                        <p:attrNameLst>
                                          <p:attrName>style.visibility</p:attrName>
                                        </p:attrNameLst>
                                      </p:cBhvr>
                                      <p:to>
                                        <p:strVal val="visible"/>
                                      </p:to>
                                    </p:set>
                                    <p:animEffect transition="in" filter="wipe(left)">
                                      <p:cBhvr>
                                        <p:cTn id="11" dur="500"/>
                                        <p:tgtEl>
                                          <p:spTgt spid="67"/>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51"/>
                                        </p:tgtEl>
                                        <p:attrNameLst>
                                          <p:attrName>style.visibility</p:attrName>
                                        </p:attrNameLst>
                                      </p:cBhvr>
                                      <p:to>
                                        <p:strVal val="visible"/>
                                      </p:to>
                                    </p:set>
                                    <p:animEffect transition="in" filter="wipe(left)">
                                      <p:cBhvr>
                                        <p:cTn id="15" dur="500"/>
                                        <p:tgtEl>
                                          <p:spTgt spid="51"/>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34"/>
                                        </p:tgtEl>
                                        <p:attrNameLst>
                                          <p:attrName>style.visibility</p:attrName>
                                        </p:attrNameLst>
                                      </p:cBhvr>
                                      <p:to>
                                        <p:strVal val="visible"/>
                                      </p:to>
                                    </p:set>
                                    <p:animEffect transition="in" filter="wipe(down)">
                                      <p:cBhvr>
                                        <p:cTn id="18" dur="500"/>
                                        <p:tgtEl>
                                          <p:spTgt spid="34"/>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left)">
                                      <p:cBhvr>
                                        <p:cTn id="23" dur="10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wipe(left)">
                                      <p:cBhvr>
                                        <p:cTn id="28" dur="10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57"/>
                                        </p:tgtEl>
                                        <p:attrNameLst>
                                          <p:attrName>style.visibility</p:attrName>
                                        </p:attrNameLst>
                                      </p:cBhvr>
                                      <p:to>
                                        <p:strVal val="visible"/>
                                      </p:to>
                                    </p:set>
                                    <p:animEffect transition="in" filter="wipe(left)">
                                      <p:cBhvr>
                                        <p:cTn id="33" dur="500"/>
                                        <p:tgtEl>
                                          <p:spTgt spid="57"/>
                                        </p:tgtEl>
                                      </p:cBhvr>
                                    </p:animEffect>
                                  </p:childTnLst>
                                </p:cTn>
                              </p:par>
                            </p:childTnLst>
                          </p:cTn>
                        </p:par>
                        <p:par>
                          <p:cTn id="34" fill="hold">
                            <p:stCondLst>
                              <p:cond delay="500"/>
                            </p:stCondLst>
                            <p:childTnLst>
                              <p:par>
                                <p:cTn id="35" presetID="22" presetClass="entr" presetSubtype="4" fill="hold" nodeType="after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wipe(down)">
                                      <p:cBhvr>
                                        <p:cTn id="37" dur="500"/>
                                        <p:tgtEl>
                                          <p:spTgt spid="8"/>
                                        </p:tgtEl>
                                      </p:cBhvr>
                                    </p:animEffect>
                                  </p:childTnLst>
                                </p:cTn>
                              </p:par>
                            </p:childTnLst>
                          </p:cTn>
                        </p:par>
                        <p:par>
                          <p:cTn id="38" fill="hold">
                            <p:stCondLst>
                              <p:cond delay="1000"/>
                            </p:stCondLst>
                            <p:childTnLst>
                              <p:par>
                                <p:cTn id="39" presetID="22" presetClass="entr" presetSubtype="2" fill="hold" nodeType="afterEffect">
                                  <p:stCondLst>
                                    <p:cond delay="0"/>
                                  </p:stCondLst>
                                  <p:childTnLst>
                                    <p:set>
                                      <p:cBhvr>
                                        <p:cTn id="40" dur="1" fill="hold">
                                          <p:stCondLst>
                                            <p:cond delay="0"/>
                                          </p:stCondLst>
                                        </p:cTn>
                                        <p:tgtEl>
                                          <p:spTgt spid="46"/>
                                        </p:tgtEl>
                                        <p:attrNameLst>
                                          <p:attrName>style.visibility</p:attrName>
                                        </p:attrNameLst>
                                      </p:cBhvr>
                                      <p:to>
                                        <p:strVal val="visible"/>
                                      </p:to>
                                    </p:set>
                                    <p:animEffect transition="in" filter="wipe(right)">
                                      <p:cBhvr>
                                        <p:cTn id="41" dur="500"/>
                                        <p:tgtEl>
                                          <p:spTgt spid="46"/>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nodeType="click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wipe(left)">
                                      <p:cBhvr>
                                        <p:cTn id="46" dur="500"/>
                                        <p:tgtEl>
                                          <p:spTgt spid="6"/>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left)">
                                      <p:cBhvr>
                                        <p:cTn id="51" dur="500"/>
                                        <p:tgtEl>
                                          <p:spTgt spid="62"/>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61"/>
                                        </p:tgtEl>
                                        <p:attrNameLst>
                                          <p:attrName>style.visibility</p:attrName>
                                        </p:attrNameLst>
                                      </p:cBhvr>
                                      <p:to>
                                        <p:strVal val="visible"/>
                                      </p:to>
                                    </p:set>
                                    <p:animEffect transition="in" filter="wipe(left)">
                                      <p:cBhvr>
                                        <p:cTn id="56" dur="500"/>
                                        <p:tgtEl>
                                          <p:spTgt spid="61"/>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nodeType="clickEffect">
                                  <p:stCondLst>
                                    <p:cond delay="0"/>
                                  </p:stCondLst>
                                  <p:childTnLst>
                                    <p:set>
                                      <p:cBhvr>
                                        <p:cTn id="60" dur="1" fill="hold">
                                          <p:stCondLst>
                                            <p:cond delay="0"/>
                                          </p:stCondLst>
                                        </p:cTn>
                                        <p:tgtEl>
                                          <p:spTgt spid="7"/>
                                        </p:tgtEl>
                                        <p:attrNameLst>
                                          <p:attrName>style.visibility</p:attrName>
                                        </p:attrNameLst>
                                      </p:cBhvr>
                                      <p:to>
                                        <p:strVal val="visible"/>
                                      </p:to>
                                    </p:set>
                                    <p:animEffect transition="in" filter="wipe(left)">
                                      <p:cBhvr>
                                        <p:cTn id="61" dur="500"/>
                                        <p:tgtEl>
                                          <p:spTgt spid="7"/>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4" fill="hold" nodeType="click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wipe(down)">
                                      <p:cBhvr>
                                        <p:cTn id="66" dur="500"/>
                                        <p:tgtEl>
                                          <p:spTgt spid="59"/>
                                        </p:tgtEl>
                                      </p:cBhvr>
                                    </p:animEffect>
                                  </p:childTnLst>
                                </p:cTn>
                              </p:par>
                              <p:par>
                                <p:cTn id="67" presetID="22" presetClass="entr" presetSubtype="4" fill="hold" nodeType="with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wipe(down)">
                                      <p:cBhvr>
                                        <p:cTn id="69" dur="500"/>
                                        <p:tgtEl>
                                          <p:spTgt spid="64"/>
                                        </p:tgtEl>
                                      </p:cBhvr>
                                    </p:animEffect>
                                  </p:childTnLst>
                                </p:cTn>
                              </p:par>
                            </p:childTnLst>
                          </p:cTn>
                        </p:par>
                        <p:par>
                          <p:cTn id="70" fill="hold">
                            <p:stCondLst>
                              <p:cond delay="500"/>
                            </p:stCondLst>
                            <p:childTnLst>
                              <p:par>
                                <p:cTn id="71" presetID="22" presetClass="entr" presetSubtype="8" fill="hold" grpId="0" nodeType="afterEffect">
                                  <p:stCondLst>
                                    <p:cond delay="0"/>
                                  </p:stCondLst>
                                  <p:childTnLst>
                                    <p:set>
                                      <p:cBhvr>
                                        <p:cTn id="72" dur="1" fill="hold">
                                          <p:stCondLst>
                                            <p:cond delay="0"/>
                                          </p:stCondLst>
                                        </p:cTn>
                                        <p:tgtEl>
                                          <p:spTgt spid="86"/>
                                        </p:tgtEl>
                                        <p:attrNameLst>
                                          <p:attrName>style.visibility</p:attrName>
                                        </p:attrNameLst>
                                      </p:cBhvr>
                                      <p:to>
                                        <p:strVal val="visible"/>
                                      </p:to>
                                    </p:set>
                                    <p:animEffect transition="in" filter="wipe(left)">
                                      <p:cBhvr>
                                        <p:cTn id="73"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51" grpId="0" animBg="1"/>
      <p:bldP spid="57" grpId="0" animBg="1"/>
      <p:bldP spid="61" grpId="0" animBg="1"/>
      <p:bldP spid="62" grpId="0" animBg="1"/>
      <p:bldP spid="66" grpId="0" animBg="1"/>
      <p:bldP spid="67" grpId="0" animBg="1"/>
      <p:bldP spid="86"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p:cNvSpPr>
            <a:spLocks noGrp="1"/>
          </p:cNvSpPr>
          <p:nvPr>
            <p:ph type="title"/>
          </p:nvPr>
        </p:nvSpPr>
        <p:spPr>
          <a:xfrm>
            <a:off x="1371600" y="-76200"/>
            <a:ext cx="7378700" cy="1143000"/>
          </a:xfrm>
          <a:solidFill>
            <a:schemeClr val="bg1"/>
          </a:solidFill>
        </p:spPr>
        <p:txBody>
          <a:bodyPr/>
          <a:lstStyle/>
          <a:p>
            <a:r>
              <a:rPr lang="en-US" smtClean="0">
                <a:latin typeface="Arial" pitchFamily="34" charset="0"/>
                <a:cs typeface="Arial" pitchFamily="34" charset="0"/>
              </a:rPr>
              <a:t>Application – Price Floor</a:t>
            </a:r>
          </a:p>
        </p:txBody>
      </p:sp>
      <p:sp>
        <p:nvSpPr>
          <p:cNvPr id="34" name="Rectangle 33"/>
          <p:cNvSpPr/>
          <p:nvPr/>
        </p:nvSpPr>
        <p:spPr>
          <a:xfrm>
            <a:off x="838200" y="1295400"/>
            <a:ext cx="3533775" cy="3124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defRPr/>
            </a:pPr>
            <a:endParaRPr lang="en-US" sz="1400" dirty="0">
              <a:latin typeface="Arial" pitchFamily="34" charset="0"/>
              <a:cs typeface="Arial" pitchFamily="34" charset="0"/>
            </a:endParaRPr>
          </a:p>
        </p:txBody>
      </p:sp>
      <p:grpSp>
        <p:nvGrpSpPr>
          <p:cNvPr id="86020" name="Group 162"/>
          <p:cNvGrpSpPr>
            <a:grpSpLocks/>
          </p:cNvGrpSpPr>
          <p:nvPr/>
        </p:nvGrpSpPr>
        <p:grpSpPr bwMode="auto">
          <a:xfrm>
            <a:off x="85725" y="812800"/>
            <a:ext cx="792163" cy="3589338"/>
            <a:chOff x="1077833" y="982734"/>
            <a:chExt cx="791580" cy="3589266"/>
          </a:xfrm>
        </p:grpSpPr>
        <p:cxnSp>
          <p:nvCxnSpPr>
            <p:cNvPr id="36" name="Straight Connector 35"/>
            <p:cNvCxnSpPr/>
            <p:nvPr/>
          </p:nvCxnSpPr>
          <p:spPr>
            <a:xfrm rot="5400000">
              <a:off x="228000" y="2971832"/>
              <a:ext cx="320033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86074" name="TextBox 164"/>
            <p:cNvSpPr txBox="1">
              <a:spLocks noChangeArrowheads="1"/>
            </p:cNvSpPr>
            <p:nvPr/>
          </p:nvSpPr>
          <p:spPr bwMode="auto">
            <a:xfrm>
              <a:off x="1077833" y="982734"/>
              <a:ext cx="791580" cy="953932"/>
            </a:xfrm>
            <a:prstGeom prst="rect">
              <a:avLst/>
            </a:prstGeom>
            <a:noFill/>
            <a:ln w="9525">
              <a:noFill/>
              <a:miter lim="800000"/>
              <a:headEnd/>
              <a:tailEnd/>
            </a:ln>
          </p:spPr>
          <p:txBody>
            <a:bodyPr wrap="none">
              <a:spAutoFit/>
            </a:bodyPr>
            <a:lstStyle/>
            <a:p>
              <a:pPr algn="r"/>
              <a:r>
                <a:rPr lang="en-US" sz="1400">
                  <a:latin typeface="Arial" pitchFamily="34" charset="0"/>
                  <a:cs typeface="Arial" pitchFamily="34" charset="0"/>
                </a:rPr>
                <a:t>Price of</a:t>
              </a:r>
            </a:p>
            <a:p>
              <a:pPr algn="r"/>
              <a:r>
                <a:rPr lang="en-US" sz="1400">
                  <a:latin typeface="Arial" pitchFamily="34" charset="0"/>
                  <a:cs typeface="Arial" pitchFamily="34" charset="0"/>
                </a:rPr>
                <a:t>Ice</a:t>
              </a:r>
            </a:p>
            <a:p>
              <a:pPr algn="r"/>
              <a:r>
                <a:rPr lang="en-US" sz="1400">
                  <a:latin typeface="Arial" pitchFamily="34" charset="0"/>
                  <a:cs typeface="Arial" pitchFamily="34" charset="0"/>
                </a:rPr>
                <a:t>Cream</a:t>
              </a:r>
            </a:p>
            <a:p>
              <a:pPr algn="r"/>
              <a:r>
                <a:rPr lang="en-US" sz="1400">
                  <a:latin typeface="Arial" pitchFamily="34" charset="0"/>
                  <a:cs typeface="Arial" pitchFamily="34" charset="0"/>
                </a:rPr>
                <a:t>Cones</a:t>
              </a:r>
            </a:p>
          </p:txBody>
        </p:sp>
      </p:grpSp>
      <p:grpSp>
        <p:nvGrpSpPr>
          <p:cNvPr id="86021" name="Group 165"/>
          <p:cNvGrpSpPr>
            <a:grpSpLocks/>
          </p:cNvGrpSpPr>
          <p:nvPr/>
        </p:nvGrpSpPr>
        <p:grpSpPr bwMode="auto">
          <a:xfrm>
            <a:off x="685800" y="4402138"/>
            <a:ext cx="3733800" cy="550862"/>
            <a:chOff x="1676400" y="5181600"/>
            <a:chExt cx="3733800" cy="550125"/>
          </a:xfrm>
        </p:grpSpPr>
        <p:cxnSp>
          <p:nvCxnSpPr>
            <p:cNvPr id="39" name="Straight Connector 38"/>
            <p:cNvCxnSpPr/>
            <p:nvPr/>
          </p:nvCxnSpPr>
          <p:spPr>
            <a:xfrm>
              <a:off x="1828800" y="5181600"/>
              <a:ext cx="3581400" cy="158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86071" name="TextBox 167"/>
            <p:cNvSpPr txBox="1">
              <a:spLocks noChangeArrowheads="1"/>
            </p:cNvSpPr>
            <p:nvPr/>
          </p:nvSpPr>
          <p:spPr bwMode="auto">
            <a:xfrm>
              <a:off x="2236294" y="5423948"/>
              <a:ext cx="2552302" cy="307777"/>
            </a:xfrm>
            <a:prstGeom prst="rect">
              <a:avLst/>
            </a:prstGeom>
            <a:noFill/>
            <a:ln w="9525">
              <a:noFill/>
              <a:miter lim="800000"/>
              <a:headEnd/>
              <a:tailEnd/>
            </a:ln>
          </p:spPr>
          <p:txBody>
            <a:bodyPr wrap="none">
              <a:spAutoFit/>
            </a:bodyPr>
            <a:lstStyle/>
            <a:p>
              <a:r>
                <a:rPr lang="en-US" sz="1400">
                  <a:latin typeface="Arial" pitchFamily="34" charset="0"/>
                  <a:cs typeface="Arial" pitchFamily="34" charset="0"/>
                </a:rPr>
                <a:t>Quantity of Ice-Cream Cones </a:t>
              </a:r>
            </a:p>
          </p:txBody>
        </p:sp>
        <p:sp>
          <p:nvSpPr>
            <p:cNvPr id="86072" name="TextBox 168"/>
            <p:cNvSpPr txBox="1">
              <a:spLocks noChangeArrowheads="1"/>
            </p:cNvSpPr>
            <p:nvPr/>
          </p:nvSpPr>
          <p:spPr bwMode="auto">
            <a:xfrm>
              <a:off x="1676400" y="5181600"/>
              <a:ext cx="284052" cy="307777"/>
            </a:xfrm>
            <a:prstGeom prst="rect">
              <a:avLst/>
            </a:prstGeom>
            <a:noFill/>
            <a:ln w="9525">
              <a:noFill/>
              <a:miter lim="800000"/>
              <a:headEnd/>
              <a:tailEnd/>
            </a:ln>
          </p:spPr>
          <p:txBody>
            <a:bodyPr wrap="none">
              <a:spAutoFit/>
            </a:bodyPr>
            <a:lstStyle/>
            <a:p>
              <a:r>
                <a:rPr lang="en-US" sz="1400">
                  <a:latin typeface="Arial" pitchFamily="34" charset="0"/>
                  <a:cs typeface="Arial" pitchFamily="34" charset="0"/>
                </a:rPr>
                <a:t>0</a:t>
              </a:r>
            </a:p>
          </p:txBody>
        </p:sp>
      </p:grpSp>
      <p:grpSp>
        <p:nvGrpSpPr>
          <p:cNvPr id="4" name="Group 169"/>
          <p:cNvGrpSpPr>
            <a:grpSpLocks/>
          </p:cNvGrpSpPr>
          <p:nvPr/>
        </p:nvGrpSpPr>
        <p:grpSpPr bwMode="auto">
          <a:xfrm>
            <a:off x="1570038" y="1362075"/>
            <a:ext cx="2778125" cy="2190750"/>
            <a:chOff x="2826228" y="2067572"/>
            <a:chExt cx="3103222" cy="2972030"/>
          </a:xfrm>
        </p:grpSpPr>
        <p:cxnSp>
          <p:nvCxnSpPr>
            <p:cNvPr id="43" name="Straight Connector 42"/>
            <p:cNvCxnSpPr/>
            <p:nvPr/>
          </p:nvCxnSpPr>
          <p:spPr>
            <a:xfrm rot="16200000" flipH="1">
              <a:off x="2432865" y="2460935"/>
              <a:ext cx="2948341" cy="2161615"/>
            </a:xfrm>
            <a:prstGeom prst="line">
              <a:avLst/>
            </a:prstGeom>
            <a:ln w="38100">
              <a:solidFill>
                <a:srgbClr val="000070"/>
              </a:solidFill>
            </a:ln>
          </p:spPr>
          <p:style>
            <a:lnRef idx="1">
              <a:schemeClr val="accent1"/>
            </a:lnRef>
            <a:fillRef idx="0">
              <a:schemeClr val="accent1"/>
            </a:fillRef>
            <a:effectRef idx="0">
              <a:schemeClr val="accent1"/>
            </a:effectRef>
            <a:fontRef idx="minor">
              <a:schemeClr val="tx1"/>
            </a:fontRef>
          </p:style>
        </p:cxnSp>
        <p:sp>
          <p:nvSpPr>
            <p:cNvPr id="86069" name="TextBox 171"/>
            <p:cNvSpPr txBox="1">
              <a:spLocks noChangeArrowheads="1"/>
            </p:cNvSpPr>
            <p:nvPr/>
          </p:nvSpPr>
          <p:spPr bwMode="auto">
            <a:xfrm>
              <a:off x="4967833" y="4622115"/>
              <a:ext cx="961617" cy="417487"/>
            </a:xfrm>
            <a:prstGeom prst="rect">
              <a:avLst/>
            </a:prstGeom>
            <a:noFill/>
            <a:ln w="9525">
              <a:noFill/>
              <a:miter lim="800000"/>
              <a:headEnd/>
              <a:tailEnd/>
            </a:ln>
          </p:spPr>
          <p:txBody>
            <a:bodyPr wrap="none">
              <a:spAutoFit/>
            </a:bodyPr>
            <a:lstStyle/>
            <a:p>
              <a:r>
                <a:rPr lang="en-US" sz="1400">
                  <a:latin typeface="Arial" pitchFamily="34" charset="0"/>
                  <a:cs typeface="Arial" pitchFamily="34" charset="0"/>
                </a:rPr>
                <a:t>Demand</a:t>
              </a:r>
              <a:endParaRPr lang="en-US" sz="1400" baseline="-25000">
                <a:latin typeface="Arial" pitchFamily="34" charset="0"/>
                <a:cs typeface="Arial" pitchFamily="34" charset="0"/>
              </a:endParaRPr>
            </a:p>
          </p:txBody>
        </p:sp>
      </p:grpSp>
      <p:cxnSp>
        <p:nvCxnSpPr>
          <p:cNvPr id="46" name="Straight Connector 45"/>
          <p:cNvCxnSpPr/>
          <p:nvPr/>
        </p:nvCxnSpPr>
        <p:spPr bwMode="auto">
          <a:xfrm>
            <a:off x="849313" y="2427288"/>
            <a:ext cx="1670050" cy="3175"/>
          </a:xfrm>
          <a:prstGeom prst="line">
            <a:avLst/>
          </a:prstGeom>
          <a:ln w="952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5" name="Group 90"/>
          <p:cNvGrpSpPr>
            <a:grpSpLocks/>
          </p:cNvGrpSpPr>
          <p:nvPr/>
        </p:nvGrpSpPr>
        <p:grpSpPr bwMode="auto">
          <a:xfrm>
            <a:off x="1273175" y="1066800"/>
            <a:ext cx="2862263" cy="2706688"/>
            <a:chOff x="2446826" y="4044563"/>
            <a:chExt cx="3197749" cy="3670345"/>
          </a:xfrm>
        </p:grpSpPr>
        <p:cxnSp>
          <p:nvCxnSpPr>
            <p:cNvPr id="49" name="Straight Connector 48"/>
            <p:cNvCxnSpPr/>
            <p:nvPr/>
          </p:nvCxnSpPr>
          <p:spPr>
            <a:xfrm rot="5400000" flipH="1" flipV="1">
              <a:off x="2074739" y="4928992"/>
              <a:ext cx="3158004" cy="2413831"/>
            </a:xfrm>
            <a:prstGeom prst="line">
              <a:avLst/>
            </a:prstGeom>
            <a:ln w="38100">
              <a:solidFill>
                <a:srgbClr val="000070"/>
              </a:solidFill>
            </a:ln>
          </p:spPr>
          <p:style>
            <a:lnRef idx="1">
              <a:schemeClr val="accent1"/>
            </a:lnRef>
            <a:fillRef idx="0">
              <a:schemeClr val="accent1"/>
            </a:fillRef>
            <a:effectRef idx="0">
              <a:schemeClr val="accent1"/>
            </a:effectRef>
            <a:fontRef idx="minor">
              <a:schemeClr val="tx1"/>
            </a:fontRef>
          </p:style>
        </p:cxnSp>
        <p:sp>
          <p:nvSpPr>
            <p:cNvPr id="86067" name="TextBox 92"/>
            <p:cNvSpPr txBox="1">
              <a:spLocks noChangeArrowheads="1"/>
            </p:cNvSpPr>
            <p:nvPr/>
          </p:nvSpPr>
          <p:spPr bwMode="auto">
            <a:xfrm>
              <a:off x="4770457" y="4044563"/>
              <a:ext cx="874118" cy="417487"/>
            </a:xfrm>
            <a:prstGeom prst="rect">
              <a:avLst/>
            </a:prstGeom>
            <a:noFill/>
            <a:ln w="9525">
              <a:noFill/>
              <a:miter lim="800000"/>
              <a:headEnd/>
              <a:tailEnd/>
            </a:ln>
          </p:spPr>
          <p:txBody>
            <a:bodyPr wrap="none">
              <a:spAutoFit/>
            </a:bodyPr>
            <a:lstStyle/>
            <a:p>
              <a:r>
                <a:rPr lang="en-US" sz="1400">
                  <a:latin typeface="Arial" pitchFamily="34" charset="0"/>
                  <a:cs typeface="Arial" pitchFamily="34" charset="0"/>
                </a:rPr>
                <a:t>Supply </a:t>
              </a:r>
              <a:endParaRPr lang="en-US" sz="1400" baseline="-25000">
                <a:latin typeface="Arial" pitchFamily="34" charset="0"/>
                <a:cs typeface="Arial" pitchFamily="34" charset="0"/>
              </a:endParaRPr>
            </a:p>
          </p:txBody>
        </p:sp>
      </p:grpSp>
      <p:sp>
        <p:nvSpPr>
          <p:cNvPr id="51" name="Freeform 183"/>
          <p:cNvSpPr>
            <a:spLocks/>
          </p:cNvSpPr>
          <p:nvPr/>
        </p:nvSpPr>
        <p:spPr bwMode="auto">
          <a:xfrm>
            <a:off x="2454275" y="2363788"/>
            <a:ext cx="146050" cy="136525"/>
          </a:xfrm>
          <a:custGeom>
            <a:avLst/>
            <a:gdLst>
              <a:gd name="T0" fmla="*/ 2147483647 w 106"/>
              <a:gd name="T1" fmla="*/ 2147483647 h 68"/>
              <a:gd name="T2" fmla="*/ 2147483647 w 106"/>
              <a:gd name="T3" fmla="*/ 2147483647 h 68"/>
              <a:gd name="T4" fmla="*/ 2147483647 w 106"/>
              <a:gd name="T5" fmla="*/ 2147483647 h 68"/>
              <a:gd name="T6" fmla="*/ 2147483647 w 106"/>
              <a:gd name="T7" fmla="*/ 2147483647 h 68"/>
              <a:gd name="T8" fmla="*/ 2147483647 w 106"/>
              <a:gd name="T9" fmla="*/ 2147483647 h 68"/>
              <a:gd name="T10" fmla="*/ 2147483647 w 106"/>
              <a:gd name="T11" fmla="*/ 2147483647 h 68"/>
              <a:gd name="T12" fmla="*/ 2147483647 w 106"/>
              <a:gd name="T13" fmla="*/ 2147483647 h 68"/>
              <a:gd name="T14" fmla="*/ 2147483647 w 106"/>
              <a:gd name="T15" fmla="*/ 2147483647 h 68"/>
              <a:gd name="T16" fmla="*/ 2147483647 w 106"/>
              <a:gd name="T17" fmla="*/ 2147483647 h 68"/>
              <a:gd name="T18" fmla="*/ 2147483647 w 106"/>
              <a:gd name="T19" fmla="*/ 2147483647 h 68"/>
              <a:gd name="T20" fmla="*/ 2147483647 w 106"/>
              <a:gd name="T21" fmla="*/ 0 h 68"/>
              <a:gd name="T22" fmla="*/ 2147483647 w 106"/>
              <a:gd name="T23" fmla="*/ 0 h 68"/>
              <a:gd name="T24" fmla="*/ 2147483647 w 106"/>
              <a:gd name="T25" fmla="*/ 2147483647 h 68"/>
              <a:gd name="T26" fmla="*/ 2147483647 w 106"/>
              <a:gd name="T27" fmla="*/ 2147483647 h 68"/>
              <a:gd name="T28" fmla="*/ 2147483647 w 106"/>
              <a:gd name="T29" fmla="*/ 2147483647 h 68"/>
              <a:gd name="T30" fmla="*/ 0 w 106"/>
              <a:gd name="T31" fmla="*/ 2147483647 h 68"/>
              <a:gd name="T32" fmla="*/ 0 w 106"/>
              <a:gd name="T33" fmla="*/ 2147483647 h 68"/>
              <a:gd name="T34" fmla="*/ 2147483647 w 106"/>
              <a:gd name="T35" fmla="*/ 2147483647 h 68"/>
              <a:gd name="T36" fmla="*/ 2147483647 w 106"/>
              <a:gd name="T37" fmla="*/ 2147483647 h 68"/>
              <a:gd name="T38" fmla="*/ 2147483647 w 106"/>
              <a:gd name="T39" fmla="*/ 2147483647 h 68"/>
              <a:gd name="T40" fmla="*/ 2147483647 w 106"/>
              <a:gd name="T41" fmla="*/ 2147483647 h 68"/>
              <a:gd name="T42" fmla="*/ 2147483647 w 106"/>
              <a:gd name="T43" fmla="*/ 2147483647 h 6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6"/>
              <a:gd name="T67" fmla="*/ 0 h 68"/>
              <a:gd name="T68" fmla="*/ 106 w 106"/>
              <a:gd name="T69" fmla="*/ 68 h 6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6" h="68">
                <a:moveTo>
                  <a:pt x="56" y="68"/>
                </a:moveTo>
                <a:lnTo>
                  <a:pt x="56" y="68"/>
                </a:lnTo>
                <a:lnTo>
                  <a:pt x="76" y="65"/>
                </a:lnTo>
                <a:lnTo>
                  <a:pt x="91" y="58"/>
                </a:lnTo>
                <a:lnTo>
                  <a:pt x="101" y="45"/>
                </a:lnTo>
                <a:lnTo>
                  <a:pt x="106" y="32"/>
                </a:lnTo>
                <a:lnTo>
                  <a:pt x="101" y="19"/>
                </a:lnTo>
                <a:lnTo>
                  <a:pt x="91" y="9"/>
                </a:lnTo>
                <a:lnTo>
                  <a:pt x="76" y="3"/>
                </a:lnTo>
                <a:lnTo>
                  <a:pt x="56" y="0"/>
                </a:lnTo>
                <a:lnTo>
                  <a:pt x="36" y="3"/>
                </a:lnTo>
                <a:lnTo>
                  <a:pt x="15" y="9"/>
                </a:lnTo>
                <a:lnTo>
                  <a:pt x="5" y="19"/>
                </a:lnTo>
                <a:lnTo>
                  <a:pt x="0" y="32"/>
                </a:lnTo>
                <a:lnTo>
                  <a:pt x="5" y="45"/>
                </a:lnTo>
                <a:lnTo>
                  <a:pt x="15" y="58"/>
                </a:lnTo>
                <a:lnTo>
                  <a:pt x="36" y="65"/>
                </a:lnTo>
                <a:lnTo>
                  <a:pt x="56" y="68"/>
                </a:lnTo>
                <a:close/>
              </a:path>
            </a:pathLst>
          </a:custGeom>
          <a:solidFill>
            <a:srgbClr val="000000"/>
          </a:solidFill>
          <a:ln w="9525">
            <a:noFill/>
            <a:round/>
            <a:headEnd/>
            <a:tailEnd/>
          </a:ln>
        </p:spPr>
        <p:txBody>
          <a:bodyPr/>
          <a:lstStyle/>
          <a:p>
            <a:endParaRPr lang="en-US" sz="1400">
              <a:latin typeface="Arial" pitchFamily="34" charset="0"/>
              <a:cs typeface="Arial" pitchFamily="34" charset="0"/>
            </a:endParaRPr>
          </a:p>
        </p:txBody>
      </p:sp>
      <p:grpSp>
        <p:nvGrpSpPr>
          <p:cNvPr id="6" name="Group 182"/>
          <p:cNvGrpSpPr>
            <a:grpSpLocks/>
          </p:cNvGrpSpPr>
          <p:nvPr/>
        </p:nvGrpSpPr>
        <p:grpSpPr bwMode="auto">
          <a:xfrm>
            <a:off x="838200" y="1600200"/>
            <a:ext cx="3424238" cy="307975"/>
            <a:chOff x="728501" y="2581890"/>
            <a:chExt cx="3425493" cy="307247"/>
          </a:xfrm>
        </p:grpSpPr>
        <p:cxnSp>
          <p:nvCxnSpPr>
            <p:cNvPr id="55" name="Straight Connector 54"/>
            <p:cNvCxnSpPr/>
            <p:nvPr/>
          </p:nvCxnSpPr>
          <p:spPr bwMode="auto">
            <a:xfrm>
              <a:off x="728501" y="2862214"/>
              <a:ext cx="3387379" cy="1583"/>
            </a:xfrm>
            <a:prstGeom prst="line">
              <a:avLst/>
            </a:prstGeom>
            <a:ln w="38100">
              <a:solidFill>
                <a:srgbClr val="C00000"/>
              </a:solidFill>
              <a:prstDash val="solid"/>
            </a:ln>
          </p:spPr>
          <p:style>
            <a:lnRef idx="1">
              <a:schemeClr val="accent1"/>
            </a:lnRef>
            <a:fillRef idx="0">
              <a:schemeClr val="accent1"/>
            </a:fillRef>
            <a:effectRef idx="0">
              <a:schemeClr val="accent1"/>
            </a:effectRef>
            <a:fontRef idx="minor">
              <a:schemeClr val="tx1"/>
            </a:fontRef>
          </p:style>
        </p:cxnSp>
        <p:sp>
          <p:nvSpPr>
            <p:cNvPr id="86065" name="TextBox 184"/>
            <p:cNvSpPr txBox="1">
              <a:spLocks noChangeArrowheads="1"/>
            </p:cNvSpPr>
            <p:nvPr/>
          </p:nvSpPr>
          <p:spPr bwMode="auto">
            <a:xfrm>
              <a:off x="3162753" y="2581890"/>
              <a:ext cx="991241" cy="307247"/>
            </a:xfrm>
            <a:prstGeom prst="rect">
              <a:avLst/>
            </a:prstGeom>
            <a:noFill/>
            <a:ln w="9525">
              <a:noFill/>
              <a:miter lim="800000"/>
              <a:headEnd/>
              <a:tailEnd/>
            </a:ln>
          </p:spPr>
          <p:txBody>
            <a:bodyPr wrap="none">
              <a:spAutoFit/>
            </a:bodyPr>
            <a:lstStyle/>
            <a:p>
              <a:r>
                <a:rPr lang="en-US" sz="1400">
                  <a:latin typeface="Arial" pitchFamily="34" charset="0"/>
                  <a:cs typeface="Arial" pitchFamily="34" charset="0"/>
                </a:rPr>
                <a:t>Price floor</a:t>
              </a:r>
              <a:endParaRPr lang="en-US" sz="1400" baseline="-25000">
                <a:latin typeface="Arial" pitchFamily="34" charset="0"/>
                <a:cs typeface="Arial" pitchFamily="34" charset="0"/>
              </a:endParaRPr>
            </a:p>
          </p:txBody>
        </p:sp>
      </p:grpSp>
      <p:sp>
        <p:nvSpPr>
          <p:cNvPr id="57" name="TextBox 92"/>
          <p:cNvSpPr txBox="1">
            <a:spLocks noChangeArrowheads="1"/>
          </p:cNvSpPr>
          <p:nvPr/>
        </p:nvSpPr>
        <p:spPr bwMode="auto">
          <a:xfrm>
            <a:off x="909638" y="2438400"/>
            <a:ext cx="1071562" cy="523875"/>
          </a:xfrm>
          <a:prstGeom prst="rect">
            <a:avLst/>
          </a:prstGeom>
          <a:solidFill>
            <a:srgbClr val="F8EDEC"/>
          </a:solidFill>
          <a:ln w="9525">
            <a:noFill/>
            <a:miter lim="800000"/>
            <a:headEnd/>
            <a:tailEnd/>
          </a:ln>
        </p:spPr>
        <p:txBody>
          <a:bodyPr wrap="none">
            <a:spAutoFit/>
          </a:bodyPr>
          <a:lstStyle/>
          <a:p>
            <a:pPr algn="ctr"/>
            <a:r>
              <a:rPr lang="en-US" sz="1400">
                <a:solidFill>
                  <a:srgbClr val="800080"/>
                </a:solidFill>
                <a:latin typeface="Arial" pitchFamily="34" charset="0"/>
                <a:cs typeface="Arial" pitchFamily="34" charset="0"/>
              </a:rPr>
              <a:t>Equilibrium</a:t>
            </a:r>
          </a:p>
          <a:p>
            <a:pPr algn="ctr"/>
            <a:r>
              <a:rPr lang="en-US" sz="1400">
                <a:solidFill>
                  <a:srgbClr val="800080"/>
                </a:solidFill>
                <a:latin typeface="Arial" pitchFamily="34" charset="0"/>
                <a:cs typeface="Arial" pitchFamily="34" charset="0"/>
              </a:rPr>
              <a:t>point</a:t>
            </a:r>
            <a:endParaRPr lang="en-US" sz="1400" baseline="-25000">
              <a:solidFill>
                <a:srgbClr val="800080"/>
              </a:solidFill>
              <a:latin typeface="Arial" pitchFamily="34" charset="0"/>
              <a:cs typeface="Arial" pitchFamily="34" charset="0"/>
            </a:endParaRPr>
          </a:p>
        </p:txBody>
      </p:sp>
      <p:cxnSp>
        <p:nvCxnSpPr>
          <p:cNvPr id="59" name="Straight Connector 58"/>
          <p:cNvCxnSpPr/>
          <p:nvPr/>
        </p:nvCxnSpPr>
        <p:spPr bwMode="auto">
          <a:xfrm rot="5340000">
            <a:off x="797719" y="3142456"/>
            <a:ext cx="2497138" cy="22225"/>
          </a:xfrm>
          <a:prstGeom prst="line">
            <a:avLst/>
          </a:prstGeom>
          <a:ln w="9525">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61" name="TextBox 92"/>
          <p:cNvSpPr txBox="1">
            <a:spLocks noChangeArrowheads="1"/>
          </p:cNvSpPr>
          <p:nvPr/>
        </p:nvSpPr>
        <p:spPr bwMode="auto">
          <a:xfrm>
            <a:off x="2990850" y="3810000"/>
            <a:ext cx="1030288" cy="522288"/>
          </a:xfrm>
          <a:prstGeom prst="rect">
            <a:avLst/>
          </a:prstGeom>
          <a:solidFill>
            <a:srgbClr val="F8EDEC"/>
          </a:solidFill>
          <a:ln w="9525">
            <a:noFill/>
            <a:miter lim="800000"/>
            <a:headEnd/>
            <a:tailEnd/>
          </a:ln>
        </p:spPr>
        <p:txBody>
          <a:bodyPr wrap="none">
            <a:spAutoFit/>
          </a:bodyPr>
          <a:lstStyle/>
          <a:p>
            <a:pPr algn="ctr"/>
            <a:r>
              <a:rPr lang="en-US" sz="1400">
                <a:solidFill>
                  <a:srgbClr val="800080"/>
                </a:solidFill>
                <a:latin typeface="Arial" pitchFamily="34" charset="0"/>
                <a:cs typeface="Arial" pitchFamily="34" charset="0"/>
              </a:rPr>
              <a:t>Quantity</a:t>
            </a:r>
          </a:p>
          <a:p>
            <a:pPr algn="ctr"/>
            <a:r>
              <a:rPr lang="en-US" sz="1400">
                <a:solidFill>
                  <a:srgbClr val="800080"/>
                </a:solidFill>
                <a:latin typeface="Arial" pitchFamily="34" charset="0"/>
                <a:cs typeface="Arial" pitchFamily="34" charset="0"/>
              </a:rPr>
              <a:t>demanded</a:t>
            </a:r>
          </a:p>
        </p:txBody>
      </p:sp>
      <p:sp>
        <p:nvSpPr>
          <p:cNvPr id="62" name="TextBox 92"/>
          <p:cNvSpPr txBox="1">
            <a:spLocks noChangeArrowheads="1"/>
          </p:cNvSpPr>
          <p:nvPr/>
        </p:nvSpPr>
        <p:spPr bwMode="auto">
          <a:xfrm>
            <a:off x="1065213" y="3810000"/>
            <a:ext cx="852487" cy="522288"/>
          </a:xfrm>
          <a:prstGeom prst="rect">
            <a:avLst/>
          </a:prstGeom>
          <a:solidFill>
            <a:srgbClr val="F8EDEC"/>
          </a:solidFill>
          <a:ln w="9525">
            <a:noFill/>
            <a:miter lim="800000"/>
            <a:headEnd/>
            <a:tailEnd/>
          </a:ln>
        </p:spPr>
        <p:txBody>
          <a:bodyPr wrap="none">
            <a:spAutoFit/>
          </a:bodyPr>
          <a:lstStyle/>
          <a:p>
            <a:pPr algn="ctr"/>
            <a:r>
              <a:rPr lang="en-US" sz="1400">
                <a:solidFill>
                  <a:srgbClr val="800080"/>
                </a:solidFill>
                <a:latin typeface="Arial" pitchFamily="34" charset="0"/>
                <a:cs typeface="Arial" pitchFamily="34" charset="0"/>
              </a:rPr>
              <a:t>Quantity</a:t>
            </a:r>
          </a:p>
          <a:p>
            <a:pPr algn="ctr"/>
            <a:r>
              <a:rPr lang="en-US" sz="1400">
                <a:solidFill>
                  <a:srgbClr val="800080"/>
                </a:solidFill>
                <a:latin typeface="Arial" pitchFamily="34" charset="0"/>
                <a:cs typeface="Arial" pitchFamily="34" charset="0"/>
              </a:rPr>
              <a:t>supplied</a:t>
            </a:r>
          </a:p>
        </p:txBody>
      </p:sp>
      <p:cxnSp>
        <p:nvCxnSpPr>
          <p:cNvPr id="64" name="Straight Connector 63"/>
          <p:cNvCxnSpPr/>
          <p:nvPr/>
        </p:nvCxnSpPr>
        <p:spPr bwMode="auto">
          <a:xfrm rot="5340000">
            <a:off x="1779588" y="3132137"/>
            <a:ext cx="2495550" cy="41275"/>
          </a:xfrm>
          <a:prstGeom prst="line">
            <a:avLst/>
          </a:prstGeom>
          <a:ln w="9525">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66" name="Freeform 183"/>
          <p:cNvSpPr>
            <a:spLocks/>
          </p:cNvSpPr>
          <p:nvPr/>
        </p:nvSpPr>
        <p:spPr bwMode="auto">
          <a:xfrm>
            <a:off x="1965325" y="1844675"/>
            <a:ext cx="146050" cy="136525"/>
          </a:xfrm>
          <a:custGeom>
            <a:avLst/>
            <a:gdLst>
              <a:gd name="T0" fmla="*/ 2147483647 w 106"/>
              <a:gd name="T1" fmla="*/ 2147483647 h 68"/>
              <a:gd name="T2" fmla="*/ 2147483647 w 106"/>
              <a:gd name="T3" fmla="*/ 2147483647 h 68"/>
              <a:gd name="T4" fmla="*/ 2147483647 w 106"/>
              <a:gd name="T5" fmla="*/ 2147483647 h 68"/>
              <a:gd name="T6" fmla="*/ 2147483647 w 106"/>
              <a:gd name="T7" fmla="*/ 2147483647 h 68"/>
              <a:gd name="T8" fmla="*/ 2147483647 w 106"/>
              <a:gd name="T9" fmla="*/ 2147483647 h 68"/>
              <a:gd name="T10" fmla="*/ 2147483647 w 106"/>
              <a:gd name="T11" fmla="*/ 2147483647 h 68"/>
              <a:gd name="T12" fmla="*/ 2147483647 w 106"/>
              <a:gd name="T13" fmla="*/ 2147483647 h 68"/>
              <a:gd name="T14" fmla="*/ 2147483647 w 106"/>
              <a:gd name="T15" fmla="*/ 2147483647 h 68"/>
              <a:gd name="T16" fmla="*/ 2147483647 w 106"/>
              <a:gd name="T17" fmla="*/ 2147483647 h 68"/>
              <a:gd name="T18" fmla="*/ 2147483647 w 106"/>
              <a:gd name="T19" fmla="*/ 2147483647 h 68"/>
              <a:gd name="T20" fmla="*/ 2147483647 w 106"/>
              <a:gd name="T21" fmla="*/ 0 h 68"/>
              <a:gd name="T22" fmla="*/ 2147483647 w 106"/>
              <a:gd name="T23" fmla="*/ 0 h 68"/>
              <a:gd name="T24" fmla="*/ 2147483647 w 106"/>
              <a:gd name="T25" fmla="*/ 2147483647 h 68"/>
              <a:gd name="T26" fmla="*/ 2147483647 w 106"/>
              <a:gd name="T27" fmla="*/ 2147483647 h 68"/>
              <a:gd name="T28" fmla="*/ 2147483647 w 106"/>
              <a:gd name="T29" fmla="*/ 2147483647 h 68"/>
              <a:gd name="T30" fmla="*/ 0 w 106"/>
              <a:gd name="T31" fmla="*/ 2147483647 h 68"/>
              <a:gd name="T32" fmla="*/ 0 w 106"/>
              <a:gd name="T33" fmla="*/ 2147483647 h 68"/>
              <a:gd name="T34" fmla="*/ 2147483647 w 106"/>
              <a:gd name="T35" fmla="*/ 2147483647 h 68"/>
              <a:gd name="T36" fmla="*/ 2147483647 w 106"/>
              <a:gd name="T37" fmla="*/ 2147483647 h 68"/>
              <a:gd name="T38" fmla="*/ 2147483647 w 106"/>
              <a:gd name="T39" fmla="*/ 2147483647 h 68"/>
              <a:gd name="T40" fmla="*/ 2147483647 w 106"/>
              <a:gd name="T41" fmla="*/ 2147483647 h 68"/>
              <a:gd name="T42" fmla="*/ 2147483647 w 106"/>
              <a:gd name="T43" fmla="*/ 2147483647 h 6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6"/>
              <a:gd name="T67" fmla="*/ 0 h 68"/>
              <a:gd name="T68" fmla="*/ 106 w 106"/>
              <a:gd name="T69" fmla="*/ 68 h 6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6" h="68">
                <a:moveTo>
                  <a:pt x="56" y="68"/>
                </a:moveTo>
                <a:lnTo>
                  <a:pt x="56" y="68"/>
                </a:lnTo>
                <a:lnTo>
                  <a:pt x="76" y="65"/>
                </a:lnTo>
                <a:lnTo>
                  <a:pt x="91" y="58"/>
                </a:lnTo>
                <a:lnTo>
                  <a:pt x="101" y="45"/>
                </a:lnTo>
                <a:lnTo>
                  <a:pt x="106" y="32"/>
                </a:lnTo>
                <a:lnTo>
                  <a:pt x="101" y="19"/>
                </a:lnTo>
                <a:lnTo>
                  <a:pt x="91" y="9"/>
                </a:lnTo>
                <a:lnTo>
                  <a:pt x="76" y="3"/>
                </a:lnTo>
                <a:lnTo>
                  <a:pt x="56" y="0"/>
                </a:lnTo>
                <a:lnTo>
                  <a:pt x="36" y="3"/>
                </a:lnTo>
                <a:lnTo>
                  <a:pt x="15" y="9"/>
                </a:lnTo>
                <a:lnTo>
                  <a:pt x="5" y="19"/>
                </a:lnTo>
                <a:lnTo>
                  <a:pt x="0" y="32"/>
                </a:lnTo>
                <a:lnTo>
                  <a:pt x="5" y="45"/>
                </a:lnTo>
                <a:lnTo>
                  <a:pt x="15" y="58"/>
                </a:lnTo>
                <a:lnTo>
                  <a:pt x="36" y="65"/>
                </a:lnTo>
                <a:lnTo>
                  <a:pt x="56" y="68"/>
                </a:lnTo>
                <a:close/>
              </a:path>
            </a:pathLst>
          </a:custGeom>
          <a:solidFill>
            <a:srgbClr val="000000"/>
          </a:solidFill>
          <a:ln w="9525">
            <a:noFill/>
            <a:round/>
            <a:headEnd/>
            <a:tailEnd/>
          </a:ln>
        </p:spPr>
        <p:txBody>
          <a:bodyPr/>
          <a:lstStyle/>
          <a:p>
            <a:endParaRPr lang="en-US" sz="1400">
              <a:latin typeface="Arial" pitchFamily="34" charset="0"/>
              <a:cs typeface="Arial" pitchFamily="34" charset="0"/>
            </a:endParaRPr>
          </a:p>
        </p:txBody>
      </p:sp>
      <p:sp>
        <p:nvSpPr>
          <p:cNvPr id="67" name="Freeform 183"/>
          <p:cNvSpPr>
            <a:spLocks/>
          </p:cNvSpPr>
          <p:nvPr/>
        </p:nvSpPr>
        <p:spPr bwMode="auto">
          <a:xfrm>
            <a:off x="2936875" y="1844675"/>
            <a:ext cx="146050" cy="136525"/>
          </a:xfrm>
          <a:custGeom>
            <a:avLst/>
            <a:gdLst>
              <a:gd name="T0" fmla="*/ 2147483647 w 106"/>
              <a:gd name="T1" fmla="*/ 2147483647 h 68"/>
              <a:gd name="T2" fmla="*/ 2147483647 w 106"/>
              <a:gd name="T3" fmla="*/ 2147483647 h 68"/>
              <a:gd name="T4" fmla="*/ 2147483647 w 106"/>
              <a:gd name="T5" fmla="*/ 2147483647 h 68"/>
              <a:gd name="T6" fmla="*/ 2147483647 w 106"/>
              <a:gd name="T7" fmla="*/ 2147483647 h 68"/>
              <a:gd name="T8" fmla="*/ 2147483647 w 106"/>
              <a:gd name="T9" fmla="*/ 2147483647 h 68"/>
              <a:gd name="T10" fmla="*/ 2147483647 w 106"/>
              <a:gd name="T11" fmla="*/ 2147483647 h 68"/>
              <a:gd name="T12" fmla="*/ 2147483647 w 106"/>
              <a:gd name="T13" fmla="*/ 2147483647 h 68"/>
              <a:gd name="T14" fmla="*/ 2147483647 w 106"/>
              <a:gd name="T15" fmla="*/ 2147483647 h 68"/>
              <a:gd name="T16" fmla="*/ 2147483647 w 106"/>
              <a:gd name="T17" fmla="*/ 2147483647 h 68"/>
              <a:gd name="T18" fmla="*/ 2147483647 w 106"/>
              <a:gd name="T19" fmla="*/ 2147483647 h 68"/>
              <a:gd name="T20" fmla="*/ 2147483647 w 106"/>
              <a:gd name="T21" fmla="*/ 0 h 68"/>
              <a:gd name="T22" fmla="*/ 2147483647 w 106"/>
              <a:gd name="T23" fmla="*/ 0 h 68"/>
              <a:gd name="T24" fmla="*/ 2147483647 w 106"/>
              <a:gd name="T25" fmla="*/ 2147483647 h 68"/>
              <a:gd name="T26" fmla="*/ 2147483647 w 106"/>
              <a:gd name="T27" fmla="*/ 2147483647 h 68"/>
              <a:gd name="T28" fmla="*/ 2147483647 w 106"/>
              <a:gd name="T29" fmla="*/ 2147483647 h 68"/>
              <a:gd name="T30" fmla="*/ 0 w 106"/>
              <a:gd name="T31" fmla="*/ 2147483647 h 68"/>
              <a:gd name="T32" fmla="*/ 0 w 106"/>
              <a:gd name="T33" fmla="*/ 2147483647 h 68"/>
              <a:gd name="T34" fmla="*/ 2147483647 w 106"/>
              <a:gd name="T35" fmla="*/ 2147483647 h 68"/>
              <a:gd name="T36" fmla="*/ 2147483647 w 106"/>
              <a:gd name="T37" fmla="*/ 2147483647 h 68"/>
              <a:gd name="T38" fmla="*/ 2147483647 w 106"/>
              <a:gd name="T39" fmla="*/ 2147483647 h 68"/>
              <a:gd name="T40" fmla="*/ 2147483647 w 106"/>
              <a:gd name="T41" fmla="*/ 2147483647 h 68"/>
              <a:gd name="T42" fmla="*/ 2147483647 w 106"/>
              <a:gd name="T43" fmla="*/ 2147483647 h 6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6"/>
              <a:gd name="T67" fmla="*/ 0 h 68"/>
              <a:gd name="T68" fmla="*/ 106 w 106"/>
              <a:gd name="T69" fmla="*/ 68 h 6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6" h="68">
                <a:moveTo>
                  <a:pt x="56" y="68"/>
                </a:moveTo>
                <a:lnTo>
                  <a:pt x="56" y="68"/>
                </a:lnTo>
                <a:lnTo>
                  <a:pt x="76" y="65"/>
                </a:lnTo>
                <a:lnTo>
                  <a:pt x="91" y="58"/>
                </a:lnTo>
                <a:lnTo>
                  <a:pt x="101" y="45"/>
                </a:lnTo>
                <a:lnTo>
                  <a:pt x="106" y="32"/>
                </a:lnTo>
                <a:lnTo>
                  <a:pt x="101" y="19"/>
                </a:lnTo>
                <a:lnTo>
                  <a:pt x="91" y="9"/>
                </a:lnTo>
                <a:lnTo>
                  <a:pt x="76" y="3"/>
                </a:lnTo>
                <a:lnTo>
                  <a:pt x="56" y="0"/>
                </a:lnTo>
                <a:lnTo>
                  <a:pt x="36" y="3"/>
                </a:lnTo>
                <a:lnTo>
                  <a:pt x="15" y="9"/>
                </a:lnTo>
                <a:lnTo>
                  <a:pt x="5" y="19"/>
                </a:lnTo>
                <a:lnTo>
                  <a:pt x="0" y="32"/>
                </a:lnTo>
                <a:lnTo>
                  <a:pt x="5" y="45"/>
                </a:lnTo>
                <a:lnTo>
                  <a:pt x="15" y="58"/>
                </a:lnTo>
                <a:lnTo>
                  <a:pt x="36" y="65"/>
                </a:lnTo>
                <a:lnTo>
                  <a:pt x="56" y="68"/>
                </a:lnTo>
                <a:close/>
              </a:path>
            </a:pathLst>
          </a:custGeom>
          <a:solidFill>
            <a:srgbClr val="000000"/>
          </a:solidFill>
          <a:ln w="9525">
            <a:noFill/>
            <a:round/>
            <a:headEnd/>
            <a:tailEnd/>
          </a:ln>
        </p:spPr>
        <p:txBody>
          <a:bodyPr/>
          <a:lstStyle/>
          <a:p>
            <a:endParaRPr lang="en-US" sz="1400">
              <a:latin typeface="Arial" pitchFamily="34" charset="0"/>
              <a:cs typeface="Arial" pitchFamily="34" charset="0"/>
            </a:endParaRPr>
          </a:p>
        </p:txBody>
      </p:sp>
      <p:grpSp>
        <p:nvGrpSpPr>
          <p:cNvPr id="7" name="Group 132"/>
          <p:cNvGrpSpPr>
            <a:grpSpLocks/>
          </p:cNvGrpSpPr>
          <p:nvPr/>
        </p:nvGrpSpPr>
        <p:grpSpPr bwMode="auto">
          <a:xfrm flipV="1">
            <a:off x="1917700" y="838200"/>
            <a:ext cx="1130300" cy="1019175"/>
            <a:chOff x="1810325" y="2240444"/>
            <a:chExt cx="1129534" cy="506775"/>
          </a:xfrm>
        </p:grpSpPr>
        <p:sp>
          <p:nvSpPr>
            <p:cNvPr id="86062" name="TextBox 133"/>
            <p:cNvSpPr txBox="1">
              <a:spLocks noChangeArrowheads="1"/>
            </p:cNvSpPr>
            <p:nvPr/>
          </p:nvSpPr>
          <p:spPr bwMode="auto">
            <a:xfrm flipV="1">
              <a:off x="1810325" y="2517662"/>
              <a:ext cx="1129534" cy="229557"/>
            </a:xfrm>
            <a:prstGeom prst="rect">
              <a:avLst/>
            </a:prstGeom>
            <a:solidFill>
              <a:srgbClr val="F8EDEC"/>
            </a:solidFill>
            <a:ln w="9525">
              <a:noFill/>
              <a:miter lim="800000"/>
              <a:headEnd/>
              <a:tailEnd/>
            </a:ln>
          </p:spPr>
          <p:txBody>
            <a:bodyPr>
              <a:spAutoFit/>
            </a:bodyPr>
            <a:lstStyle/>
            <a:p>
              <a:pPr algn="ctr"/>
              <a:r>
                <a:rPr lang="en-US" sz="1200">
                  <a:solidFill>
                    <a:srgbClr val="800080"/>
                  </a:solidFill>
                  <a:latin typeface="Arial" pitchFamily="34" charset="0"/>
                  <a:cs typeface="Arial" pitchFamily="34" charset="0"/>
                </a:rPr>
                <a:t>Surplus of Ice Cream Cones</a:t>
              </a:r>
            </a:p>
          </p:txBody>
        </p:sp>
        <p:sp>
          <p:nvSpPr>
            <p:cNvPr id="70" name="Left Brace 69"/>
            <p:cNvSpPr/>
            <p:nvPr/>
          </p:nvSpPr>
          <p:spPr>
            <a:xfrm rot="16200000">
              <a:off x="2284484" y="1882094"/>
              <a:ext cx="251019" cy="967719"/>
            </a:xfrm>
            <a:prstGeom prst="leftBrace">
              <a:avLst>
                <a:gd name="adj1" fmla="val 36904"/>
                <a:gd name="adj2" fmla="val 49026"/>
              </a:avLst>
            </a:prstGeom>
            <a:ln w="19050">
              <a:solidFill>
                <a:srgbClr val="80008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1400">
                <a:latin typeface="Arial" pitchFamily="34" charset="0"/>
                <a:cs typeface="Arial" pitchFamily="34" charset="0"/>
              </a:endParaRPr>
            </a:p>
          </p:txBody>
        </p:sp>
      </p:grpSp>
      <p:sp>
        <p:nvSpPr>
          <p:cNvPr id="86035" name="TextBox 70"/>
          <p:cNvSpPr txBox="1">
            <a:spLocks noChangeArrowheads="1"/>
          </p:cNvSpPr>
          <p:nvPr/>
        </p:nvSpPr>
        <p:spPr bwMode="auto">
          <a:xfrm>
            <a:off x="4572000" y="990600"/>
            <a:ext cx="4267200" cy="2032000"/>
          </a:xfrm>
          <a:prstGeom prst="rect">
            <a:avLst/>
          </a:prstGeom>
          <a:solidFill>
            <a:schemeClr val="bg1"/>
          </a:solidFill>
          <a:ln w="9525">
            <a:noFill/>
            <a:miter lim="800000"/>
            <a:headEnd/>
            <a:tailEnd/>
          </a:ln>
        </p:spPr>
        <p:txBody>
          <a:bodyPr>
            <a:spAutoFit/>
          </a:bodyPr>
          <a:lstStyle/>
          <a:p>
            <a:r>
              <a:rPr lang="en-US" sz="1800">
                <a:latin typeface="Arial" pitchFamily="34" charset="0"/>
                <a:cs typeface="Arial" pitchFamily="34" charset="0"/>
              </a:rPr>
              <a:t>Scenario: the government places a price floor on ice cream cones as a result of complaints and lobbying from the National Organization of Ice-Cream Makers. The price floor is at $4.00 a cone. Graph the following schedule based on the price points and qs/qd.   </a:t>
            </a:r>
          </a:p>
        </p:txBody>
      </p:sp>
      <p:graphicFrame>
        <p:nvGraphicFramePr>
          <p:cNvPr id="72" name="Table 71"/>
          <p:cNvGraphicFramePr>
            <a:graphicFrameLocks noGrp="1"/>
          </p:cNvGraphicFramePr>
          <p:nvPr/>
        </p:nvGraphicFramePr>
        <p:xfrm>
          <a:off x="4648200" y="3200400"/>
          <a:ext cx="4343401" cy="1981200"/>
        </p:xfrm>
        <a:graphic>
          <a:graphicData uri="http://schemas.openxmlformats.org/drawingml/2006/table">
            <a:tbl>
              <a:tblPr/>
              <a:tblGrid>
                <a:gridCol w="1324531">
                  <a:extLst>
                    <a:ext uri="{9D8B030D-6E8A-4147-A177-3AD203B41FA5}">
                      <a16:colId xmlns:a16="http://schemas.microsoft.com/office/drawing/2014/main" val="20000"/>
                    </a:ext>
                  </a:extLst>
                </a:gridCol>
                <a:gridCol w="1509435">
                  <a:extLst>
                    <a:ext uri="{9D8B030D-6E8A-4147-A177-3AD203B41FA5}">
                      <a16:colId xmlns:a16="http://schemas.microsoft.com/office/drawing/2014/main" val="20001"/>
                    </a:ext>
                  </a:extLst>
                </a:gridCol>
                <a:gridCol w="1509435">
                  <a:extLst>
                    <a:ext uri="{9D8B030D-6E8A-4147-A177-3AD203B41FA5}">
                      <a16:colId xmlns:a16="http://schemas.microsoft.com/office/drawing/2014/main" val="20002"/>
                    </a:ext>
                  </a:extLst>
                </a:gridCol>
              </a:tblGrid>
              <a:tr h="949131">
                <a:tc>
                  <a:txBody>
                    <a:bodyPr/>
                    <a:lstStyle/>
                    <a:p>
                      <a:pPr marL="0" marR="0" algn="ctr">
                        <a:spcBef>
                          <a:spcPts val="0"/>
                        </a:spcBef>
                        <a:spcAft>
                          <a:spcPts val="0"/>
                        </a:spcAft>
                      </a:pPr>
                      <a:r>
                        <a:rPr lang="en-US" sz="1800" i="0" dirty="0">
                          <a:solidFill>
                            <a:srgbClr val="003366"/>
                          </a:solidFill>
                          <a:latin typeface="Arial" pitchFamily="34" charset="0"/>
                          <a:ea typeface="Times New Roman"/>
                          <a:cs typeface="Arial" pitchFamily="34" charset="0"/>
                        </a:rPr>
                        <a:t>Price of </a:t>
                      </a:r>
                      <a:r>
                        <a:rPr lang="en-US" sz="1800" i="0" dirty="0" smtClean="0">
                          <a:solidFill>
                            <a:srgbClr val="003366"/>
                          </a:solidFill>
                          <a:latin typeface="Arial" pitchFamily="34" charset="0"/>
                          <a:ea typeface="Times New Roman"/>
                          <a:cs typeface="Arial" pitchFamily="34" charset="0"/>
                        </a:rPr>
                        <a:t>Ice Cream</a:t>
                      </a:r>
                      <a:r>
                        <a:rPr lang="en-US" sz="1800" i="0" baseline="0" dirty="0" smtClean="0">
                          <a:solidFill>
                            <a:srgbClr val="003366"/>
                          </a:solidFill>
                          <a:latin typeface="Arial" pitchFamily="34" charset="0"/>
                          <a:ea typeface="Times New Roman"/>
                          <a:cs typeface="Arial" pitchFamily="34" charset="0"/>
                        </a:rPr>
                        <a:t> Cones</a:t>
                      </a:r>
                      <a:endParaRPr lang="en-US" sz="1800" dirty="0">
                        <a:solidFill>
                          <a:srgbClr val="003366"/>
                        </a:solidFill>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dirty="0">
                          <a:solidFill>
                            <a:srgbClr val="003366"/>
                          </a:solidFill>
                          <a:latin typeface="Arial" pitchFamily="34" charset="0"/>
                          <a:ea typeface="Times New Roman"/>
                          <a:cs typeface="Arial" pitchFamily="34" charset="0"/>
                        </a:rPr>
                        <a:t>Quantity Demanded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i="0" dirty="0">
                          <a:solidFill>
                            <a:srgbClr val="003366"/>
                          </a:solidFill>
                          <a:latin typeface="Arial" pitchFamily="34" charset="0"/>
                          <a:ea typeface="Times New Roman"/>
                          <a:cs typeface="Arial" pitchFamily="34" charset="0"/>
                        </a:rPr>
                        <a:t>Quantity Supplied</a:t>
                      </a:r>
                      <a:br>
                        <a:rPr lang="en-US" sz="1800" i="0" dirty="0">
                          <a:solidFill>
                            <a:srgbClr val="003366"/>
                          </a:solidFill>
                          <a:latin typeface="Arial" pitchFamily="34" charset="0"/>
                          <a:ea typeface="Times New Roman"/>
                          <a:cs typeface="Arial" pitchFamily="34" charset="0"/>
                        </a:rPr>
                      </a:br>
                      <a:endParaRPr lang="en-US" sz="1800" dirty="0">
                        <a:solidFill>
                          <a:srgbClr val="003366"/>
                        </a:solidFill>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598551">
                <a:tc>
                  <a:txBody>
                    <a:bodyPr/>
                    <a:lstStyle/>
                    <a:p>
                      <a:pPr marL="0" marR="0" algn="ctr">
                        <a:lnSpc>
                          <a:spcPts val="1560"/>
                        </a:lnSpc>
                      </a:pPr>
                      <a:endParaRPr lang="en-US" sz="1800" b="0" dirty="0" smtClean="0">
                        <a:solidFill>
                          <a:srgbClr val="C00000"/>
                        </a:solidFill>
                        <a:latin typeface="Arial" pitchFamily="34" charset="0"/>
                        <a:ea typeface="Times New Roman"/>
                        <a:cs typeface="Arial" pitchFamily="34" charset="0"/>
                      </a:endParaRPr>
                    </a:p>
                    <a:p>
                      <a:pPr marL="0" marR="0" algn="ctr">
                        <a:lnSpc>
                          <a:spcPts val="1560"/>
                        </a:lnSpc>
                      </a:pPr>
                      <a:r>
                        <a:rPr lang="en-US" sz="1800" b="0" dirty="0" smtClean="0">
                          <a:solidFill>
                            <a:srgbClr val="C00000"/>
                          </a:solidFill>
                          <a:latin typeface="Arial" pitchFamily="34" charset="0"/>
                          <a:ea typeface="Times New Roman"/>
                          <a:cs typeface="Arial" pitchFamily="34" charset="0"/>
                        </a:rPr>
                        <a:t>$4</a:t>
                      </a:r>
                      <a:endParaRPr lang="en-US" sz="1800" b="1" dirty="0">
                        <a:solidFill>
                          <a:srgbClr val="C00000"/>
                        </a:solidFill>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560"/>
                        </a:lnSpc>
                      </a:pPr>
                      <a:endParaRPr lang="en-US" sz="1800" b="0" dirty="0" smtClean="0">
                        <a:solidFill>
                          <a:srgbClr val="C00000"/>
                        </a:solidFill>
                        <a:latin typeface="Arial" pitchFamily="34" charset="0"/>
                        <a:ea typeface="Times New Roman"/>
                        <a:cs typeface="Arial" pitchFamily="34" charset="0"/>
                      </a:endParaRPr>
                    </a:p>
                    <a:p>
                      <a:pPr marL="0" marR="0" algn="ctr">
                        <a:lnSpc>
                          <a:spcPts val="1560"/>
                        </a:lnSpc>
                      </a:pPr>
                      <a:r>
                        <a:rPr lang="en-US" sz="1800" b="0" dirty="0" smtClean="0">
                          <a:solidFill>
                            <a:srgbClr val="C00000"/>
                          </a:solidFill>
                          <a:latin typeface="Arial" pitchFamily="34" charset="0"/>
                          <a:ea typeface="Times New Roman"/>
                          <a:cs typeface="Arial" pitchFamily="34" charset="0"/>
                        </a:rPr>
                        <a:t>80</a:t>
                      </a:r>
                      <a:endParaRPr lang="en-US" sz="1800" b="1" dirty="0">
                        <a:solidFill>
                          <a:srgbClr val="C00000"/>
                        </a:solidFill>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560"/>
                        </a:lnSpc>
                      </a:pPr>
                      <a:endParaRPr lang="en-US" sz="1800" b="0" dirty="0" smtClean="0">
                        <a:solidFill>
                          <a:srgbClr val="C00000"/>
                        </a:solidFill>
                        <a:latin typeface="Arial" pitchFamily="34" charset="0"/>
                        <a:ea typeface="Times New Roman"/>
                        <a:cs typeface="Arial" pitchFamily="34" charset="0"/>
                      </a:endParaRPr>
                    </a:p>
                    <a:p>
                      <a:pPr marL="0" marR="0" algn="ctr">
                        <a:lnSpc>
                          <a:spcPts val="1560"/>
                        </a:lnSpc>
                      </a:pPr>
                      <a:r>
                        <a:rPr lang="en-US" sz="1800" b="0" dirty="0" smtClean="0">
                          <a:solidFill>
                            <a:srgbClr val="C00000"/>
                          </a:solidFill>
                          <a:latin typeface="Arial" pitchFamily="34" charset="0"/>
                          <a:ea typeface="Times New Roman"/>
                          <a:cs typeface="Arial" pitchFamily="34" charset="0"/>
                        </a:rPr>
                        <a:t>120</a:t>
                      </a:r>
                      <a:endParaRPr lang="en-US" sz="1800" b="1" dirty="0">
                        <a:solidFill>
                          <a:srgbClr val="C00000"/>
                        </a:solidFill>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433518">
                <a:tc>
                  <a:txBody>
                    <a:bodyPr/>
                    <a:lstStyle/>
                    <a:p>
                      <a:pPr marL="0" marR="0" algn="ctr">
                        <a:lnSpc>
                          <a:spcPts val="1560"/>
                        </a:lnSpc>
                      </a:pPr>
                      <a:endParaRPr lang="en-US" sz="1800" b="0" dirty="0" smtClean="0">
                        <a:solidFill>
                          <a:srgbClr val="003366"/>
                        </a:solidFill>
                        <a:latin typeface="Arial" pitchFamily="34" charset="0"/>
                        <a:ea typeface="Times New Roman"/>
                        <a:cs typeface="Arial" pitchFamily="34" charset="0"/>
                      </a:endParaRPr>
                    </a:p>
                    <a:p>
                      <a:pPr marL="0" marR="0" algn="ctr">
                        <a:lnSpc>
                          <a:spcPts val="1560"/>
                        </a:lnSpc>
                      </a:pPr>
                      <a:r>
                        <a:rPr lang="en-US" sz="1800" b="0" dirty="0" smtClean="0">
                          <a:solidFill>
                            <a:srgbClr val="003366"/>
                          </a:solidFill>
                          <a:latin typeface="Arial" pitchFamily="34" charset="0"/>
                          <a:ea typeface="Times New Roman"/>
                          <a:cs typeface="Arial" pitchFamily="34" charset="0"/>
                        </a:rPr>
                        <a:t>3</a:t>
                      </a:r>
                      <a:endParaRPr lang="en-US" sz="1800" b="1" dirty="0">
                        <a:solidFill>
                          <a:srgbClr val="003366"/>
                        </a:solidFill>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560"/>
                        </a:lnSpc>
                      </a:pPr>
                      <a:endParaRPr lang="en-US" sz="1800" b="0" dirty="0" smtClean="0">
                        <a:solidFill>
                          <a:srgbClr val="003366"/>
                        </a:solidFill>
                        <a:latin typeface="Arial" pitchFamily="34" charset="0"/>
                        <a:ea typeface="Times New Roman"/>
                        <a:cs typeface="Arial" pitchFamily="34" charset="0"/>
                      </a:endParaRPr>
                    </a:p>
                    <a:p>
                      <a:pPr marL="0" marR="0" algn="ctr">
                        <a:lnSpc>
                          <a:spcPts val="1560"/>
                        </a:lnSpc>
                      </a:pPr>
                      <a:r>
                        <a:rPr lang="en-US" sz="1800" b="0" dirty="0" smtClean="0">
                          <a:solidFill>
                            <a:srgbClr val="003366"/>
                          </a:solidFill>
                          <a:latin typeface="Arial" pitchFamily="34" charset="0"/>
                          <a:ea typeface="Times New Roman"/>
                          <a:cs typeface="Arial" pitchFamily="34" charset="0"/>
                        </a:rPr>
                        <a:t>100</a:t>
                      </a:r>
                      <a:endParaRPr lang="en-US" sz="1800" b="1" dirty="0">
                        <a:solidFill>
                          <a:srgbClr val="003366"/>
                        </a:solidFill>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560"/>
                        </a:lnSpc>
                      </a:pPr>
                      <a:endParaRPr lang="en-US" sz="1800" b="0" dirty="0" smtClean="0">
                        <a:solidFill>
                          <a:srgbClr val="003366"/>
                        </a:solidFill>
                        <a:latin typeface="Arial" pitchFamily="34" charset="0"/>
                        <a:ea typeface="Times New Roman"/>
                        <a:cs typeface="Arial" pitchFamily="34" charset="0"/>
                      </a:endParaRPr>
                    </a:p>
                    <a:p>
                      <a:pPr marL="0" marR="0" algn="ctr">
                        <a:lnSpc>
                          <a:spcPts val="1560"/>
                        </a:lnSpc>
                      </a:pPr>
                      <a:r>
                        <a:rPr lang="en-US" sz="1800" b="0" dirty="0" smtClean="0">
                          <a:solidFill>
                            <a:srgbClr val="003366"/>
                          </a:solidFill>
                          <a:latin typeface="Arial" pitchFamily="34" charset="0"/>
                          <a:ea typeface="Times New Roman"/>
                          <a:cs typeface="Arial" pitchFamily="34" charset="0"/>
                        </a:rPr>
                        <a:t>100</a:t>
                      </a:r>
                      <a:endParaRPr lang="en-US" sz="1800" b="1" dirty="0">
                        <a:solidFill>
                          <a:srgbClr val="003366"/>
                        </a:solidFill>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grpSp>
        <p:nvGrpSpPr>
          <p:cNvPr id="8" name="Group 76"/>
          <p:cNvGrpSpPr>
            <a:grpSpLocks/>
          </p:cNvGrpSpPr>
          <p:nvPr/>
        </p:nvGrpSpPr>
        <p:grpSpPr bwMode="auto">
          <a:xfrm rot="5400000">
            <a:off x="1371600" y="3124200"/>
            <a:ext cx="2362200" cy="228600"/>
            <a:chOff x="1558051" y="3013552"/>
            <a:chExt cx="1940921" cy="309555"/>
          </a:xfrm>
        </p:grpSpPr>
        <p:cxnSp>
          <p:nvCxnSpPr>
            <p:cNvPr id="79" name="Straight Connector 78"/>
            <p:cNvCxnSpPr/>
            <p:nvPr/>
          </p:nvCxnSpPr>
          <p:spPr>
            <a:xfrm>
              <a:off x="1828059" y="3198425"/>
              <a:ext cx="1670913" cy="4299"/>
            </a:xfrm>
            <a:prstGeom prst="line">
              <a:avLst/>
            </a:prstGeom>
            <a:ln w="9525">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86061" name="TextBox 78"/>
            <p:cNvSpPr txBox="1">
              <a:spLocks noChangeArrowheads="1"/>
            </p:cNvSpPr>
            <p:nvPr/>
          </p:nvSpPr>
          <p:spPr bwMode="auto">
            <a:xfrm>
              <a:off x="1558051" y="3013552"/>
              <a:ext cx="184757" cy="309555"/>
            </a:xfrm>
            <a:prstGeom prst="rect">
              <a:avLst/>
            </a:prstGeom>
            <a:noFill/>
            <a:ln w="9525">
              <a:noFill/>
              <a:miter lim="800000"/>
              <a:headEnd/>
              <a:tailEnd/>
            </a:ln>
          </p:spPr>
          <p:txBody>
            <a:bodyPr wrap="none">
              <a:spAutoFit/>
            </a:bodyPr>
            <a:lstStyle/>
            <a:p>
              <a:endParaRPr lang="en-US" sz="1400">
                <a:latin typeface="Arial" pitchFamily="34" charset="0"/>
                <a:cs typeface="Arial" pitchFamily="34" charset="0"/>
              </a:endParaRPr>
            </a:p>
          </p:txBody>
        </p:sp>
      </p:grpSp>
      <p:sp>
        <p:nvSpPr>
          <p:cNvPr id="86055" name="TextBox 30"/>
          <p:cNvSpPr txBox="1">
            <a:spLocks noChangeArrowheads="1"/>
          </p:cNvSpPr>
          <p:nvPr/>
        </p:nvSpPr>
        <p:spPr bwMode="auto">
          <a:xfrm>
            <a:off x="512763" y="1676400"/>
            <a:ext cx="384175" cy="307975"/>
          </a:xfrm>
          <a:prstGeom prst="rect">
            <a:avLst/>
          </a:prstGeom>
          <a:noFill/>
          <a:ln w="9525">
            <a:noFill/>
            <a:miter lim="800000"/>
            <a:headEnd/>
            <a:tailEnd/>
          </a:ln>
        </p:spPr>
        <p:txBody>
          <a:bodyPr wrap="none">
            <a:spAutoFit/>
          </a:bodyPr>
          <a:lstStyle/>
          <a:p>
            <a:r>
              <a:rPr lang="en-US" sz="1400">
                <a:latin typeface="Arial" pitchFamily="34" charset="0"/>
                <a:cs typeface="Arial" pitchFamily="34" charset="0"/>
              </a:rPr>
              <a:t>$4</a:t>
            </a:r>
          </a:p>
        </p:txBody>
      </p:sp>
      <p:sp>
        <p:nvSpPr>
          <p:cNvPr id="86056" name="TextBox 78"/>
          <p:cNvSpPr txBox="1">
            <a:spLocks noChangeArrowheads="1"/>
          </p:cNvSpPr>
          <p:nvPr/>
        </p:nvSpPr>
        <p:spPr bwMode="auto">
          <a:xfrm>
            <a:off x="479425" y="2243138"/>
            <a:ext cx="284163" cy="307975"/>
          </a:xfrm>
          <a:prstGeom prst="rect">
            <a:avLst/>
          </a:prstGeom>
          <a:noFill/>
          <a:ln w="9525">
            <a:noFill/>
            <a:miter lim="800000"/>
            <a:headEnd/>
            <a:tailEnd/>
          </a:ln>
        </p:spPr>
        <p:txBody>
          <a:bodyPr wrap="none">
            <a:spAutoFit/>
          </a:bodyPr>
          <a:lstStyle/>
          <a:p>
            <a:r>
              <a:rPr lang="en-US" sz="1400">
                <a:latin typeface="Arial" pitchFamily="34" charset="0"/>
                <a:cs typeface="Arial" pitchFamily="34" charset="0"/>
              </a:rPr>
              <a:t>3</a:t>
            </a:r>
          </a:p>
        </p:txBody>
      </p:sp>
      <p:sp>
        <p:nvSpPr>
          <p:cNvPr id="86057" name="TextBox 24"/>
          <p:cNvSpPr txBox="1">
            <a:spLocks noChangeArrowheads="1"/>
          </p:cNvSpPr>
          <p:nvPr/>
        </p:nvSpPr>
        <p:spPr bwMode="auto">
          <a:xfrm>
            <a:off x="1841500" y="4402138"/>
            <a:ext cx="930275" cy="307975"/>
          </a:xfrm>
          <a:prstGeom prst="rect">
            <a:avLst/>
          </a:prstGeom>
          <a:noFill/>
          <a:ln w="9525">
            <a:noFill/>
            <a:miter lim="800000"/>
            <a:headEnd/>
            <a:tailEnd/>
          </a:ln>
        </p:spPr>
        <p:txBody>
          <a:bodyPr wrap="none">
            <a:spAutoFit/>
          </a:bodyPr>
          <a:lstStyle/>
          <a:p>
            <a:r>
              <a:rPr lang="en-US" sz="1400">
                <a:latin typeface="Arial" pitchFamily="34" charset="0"/>
                <a:cs typeface="Arial" pitchFamily="34" charset="0"/>
              </a:rPr>
              <a:t>80     100</a:t>
            </a:r>
          </a:p>
        </p:txBody>
      </p:sp>
      <p:sp>
        <p:nvSpPr>
          <p:cNvPr id="86058" name="TextBox 24"/>
          <p:cNvSpPr txBox="1">
            <a:spLocks noChangeArrowheads="1"/>
          </p:cNvSpPr>
          <p:nvPr/>
        </p:nvSpPr>
        <p:spPr bwMode="auto">
          <a:xfrm>
            <a:off x="2765425" y="4400550"/>
            <a:ext cx="482600" cy="307975"/>
          </a:xfrm>
          <a:prstGeom prst="rect">
            <a:avLst/>
          </a:prstGeom>
          <a:noFill/>
          <a:ln w="9525">
            <a:noFill/>
            <a:miter lim="800000"/>
            <a:headEnd/>
            <a:tailEnd/>
          </a:ln>
        </p:spPr>
        <p:txBody>
          <a:bodyPr wrap="none">
            <a:spAutoFit/>
          </a:bodyPr>
          <a:lstStyle/>
          <a:p>
            <a:r>
              <a:rPr lang="en-US" sz="1400">
                <a:latin typeface="Arial" pitchFamily="34" charset="0"/>
                <a:cs typeface="Arial" pitchFamily="34" charset="0"/>
              </a:rPr>
              <a:t>120</a:t>
            </a:r>
          </a:p>
        </p:txBody>
      </p:sp>
      <p:sp>
        <p:nvSpPr>
          <p:cNvPr id="73" name="TextBox 72"/>
          <p:cNvSpPr txBox="1">
            <a:spLocks noChangeArrowheads="1"/>
          </p:cNvSpPr>
          <p:nvPr/>
        </p:nvSpPr>
        <p:spPr bwMode="auto">
          <a:xfrm>
            <a:off x="71438" y="5337175"/>
            <a:ext cx="9072562" cy="830263"/>
          </a:xfrm>
          <a:prstGeom prst="rect">
            <a:avLst/>
          </a:prstGeom>
          <a:noFill/>
          <a:ln w="9525">
            <a:noFill/>
            <a:miter lim="800000"/>
            <a:headEnd/>
            <a:tailEnd/>
          </a:ln>
        </p:spPr>
        <p:txBody>
          <a:bodyPr>
            <a:spAutoFit/>
          </a:bodyPr>
          <a:lstStyle/>
          <a:p>
            <a:r>
              <a:rPr lang="en-US" sz="1600">
                <a:solidFill>
                  <a:srgbClr val="800080"/>
                </a:solidFill>
                <a:latin typeface="Arial" pitchFamily="34" charset="0"/>
                <a:cs typeface="Arial" pitchFamily="34" charset="0"/>
              </a:rPr>
              <a:t>The government imposes a price floor of $4, which is above the equilibrium price of $3. Therefore, the market price equals $4. Because 120 cones are supplied at this price and only 80 are demanded, there is a surplus of 40 cones.</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500"/>
                                        <p:tgtEl>
                                          <p:spTgt spid="6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7"/>
                                        </p:tgtEl>
                                        <p:attrNameLst>
                                          <p:attrName>style.visibility</p:attrName>
                                        </p:attrNameLst>
                                      </p:cBhvr>
                                      <p:to>
                                        <p:strVal val="visible"/>
                                      </p:to>
                                    </p:set>
                                    <p:animEffect transition="in" filter="wipe(left)">
                                      <p:cBhvr>
                                        <p:cTn id="11" dur="500"/>
                                        <p:tgtEl>
                                          <p:spTgt spid="67"/>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51"/>
                                        </p:tgtEl>
                                        <p:attrNameLst>
                                          <p:attrName>style.visibility</p:attrName>
                                        </p:attrNameLst>
                                      </p:cBhvr>
                                      <p:to>
                                        <p:strVal val="visible"/>
                                      </p:to>
                                    </p:set>
                                    <p:animEffect transition="in" filter="wipe(left)">
                                      <p:cBhvr>
                                        <p:cTn id="15" dur="500"/>
                                        <p:tgtEl>
                                          <p:spTgt spid="51"/>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34"/>
                                        </p:tgtEl>
                                        <p:attrNameLst>
                                          <p:attrName>style.visibility</p:attrName>
                                        </p:attrNameLst>
                                      </p:cBhvr>
                                      <p:to>
                                        <p:strVal val="visible"/>
                                      </p:to>
                                    </p:set>
                                    <p:animEffect transition="in" filter="wipe(down)">
                                      <p:cBhvr>
                                        <p:cTn id="18" dur="500"/>
                                        <p:tgtEl>
                                          <p:spTgt spid="34"/>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left)">
                                      <p:cBhvr>
                                        <p:cTn id="23" dur="10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wipe(left)">
                                      <p:cBhvr>
                                        <p:cTn id="28" dur="10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57"/>
                                        </p:tgtEl>
                                        <p:attrNameLst>
                                          <p:attrName>style.visibility</p:attrName>
                                        </p:attrNameLst>
                                      </p:cBhvr>
                                      <p:to>
                                        <p:strVal val="visible"/>
                                      </p:to>
                                    </p:set>
                                    <p:animEffect transition="in" filter="wipe(left)">
                                      <p:cBhvr>
                                        <p:cTn id="33" dur="500"/>
                                        <p:tgtEl>
                                          <p:spTgt spid="57"/>
                                        </p:tgtEl>
                                      </p:cBhvr>
                                    </p:animEffect>
                                  </p:childTnLst>
                                </p:cTn>
                              </p:par>
                            </p:childTnLst>
                          </p:cTn>
                        </p:par>
                        <p:par>
                          <p:cTn id="34" fill="hold">
                            <p:stCondLst>
                              <p:cond delay="500"/>
                            </p:stCondLst>
                            <p:childTnLst>
                              <p:par>
                                <p:cTn id="35" presetID="22" presetClass="entr" presetSubtype="4" fill="hold" nodeType="after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wipe(down)">
                                      <p:cBhvr>
                                        <p:cTn id="37" dur="500"/>
                                        <p:tgtEl>
                                          <p:spTgt spid="8"/>
                                        </p:tgtEl>
                                      </p:cBhvr>
                                    </p:animEffect>
                                  </p:childTnLst>
                                </p:cTn>
                              </p:par>
                            </p:childTnLst>
                          </p:cTn>
                        </p:par>
                        <p:par>
                          <p:cTn id="38" fill="hold">
                            <p:stCondLst>
                              <p:cond delay="1000"/>
                            </p:stCondLst>
                            <p:childTnLst>
                              <p:par>
                                <p:cTn id="39" presetID="22" presetClass="entr" presetSubtype="2" fill="hold" nodeType="afterEffect">
                                  <p:stCondLst>
                                    <p:cond delay="0"/>
                                  </p:stCondLst>
                                  <p:childTnLst>
                                    <p:set>
                                      <p:cBhvr>
                                        <p:cTn id="40" dur="1" fill="hold">
                                          <p:stCondLst>
                                            <p:cond delay="0"/>
                                          </p:stCondLst>
                                        </p:cTn>
                                        <p:tgtEl>
                                          <p:spTgt spid="46"/>
                                        </p:tgtEl>
                                        <p:attrNameLst>
                                          <p:attrName>style.visibility</p:attrName>
                                        </p:attrNameLst>
                                      </p:cBhvr>
                                      <p:to>
                                        <p:strVal val="visible"/>
                                      </p:to>
                                    </p:set>
                                    <p:animEffect transition="in" filter="wipe(right)">
                                      <p:cBhvr>
                                        <p:cTn id="41" dur="500"/>
                                        <p:tgtEl>
                                          <p:spTgt spid="46"/>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nodeType="click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wipe(left)">
                                      <p:cBhvr>
                                        <p:cTn id="46" dur="500"/>
                                        <p:tgtEl>
                                          <p:spTgt spid="6"/>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left)">
                                      <p:cBhvr>
                                        <p:cTn id="51" dur="500"/>
                                        <p:tgtEl>
                                          <p:spTgt spid="62"/>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61"/>
                                        </p:tgtEl>
                                        <p:attrNameLst>
                                          <p:attrName>style.visibility</p:attrName>
                                        </p:attrNameLst>
                                      </p:cBhvr>
                                      <p:to>
                                        <p:strVal val="visible"/>
                                      </p:to>
                                    </p:set>
                                    <p:animEffect transition="in" filter="wipe(left)">
                                      <p:cBhvr>
                                        <p:cTn id="56" dur="500"/>
                                        <p:tgtEl>
                                          <p:spTgt spid="61"/>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nodeType="clickEffect">
                                  <p:stCondLst>
                                    <p:cond delay="0"/>
                                  </p:stCondLst>
                                  <p:childTnLst>
                                    <p:set>
                                      <p:cBhvr>
                                        <p:cTn id="60" dur="1" fill="hold">
                                          <p:stCondLst>
                                            <p:cond delay="0"/>
                                          </p:stCondLst>
                                        </p:cTn>
                                        <p:tgtEl>
                                          <p:spTgt spid="7"/>
                                        </p:tgtEl>
                                        <p:attrNameLst>
                                          <p:attrName>style.visibility</p:attrName>
                                        </p:attrNameLst>
                                      </p:cBhvr>
                                      <p:to>
                                        <p:strVal val="visible"/>
                                      </p:to>
                                    </p:set>
                                    <p:animEffect transition="in" filter="wipe(left)">
                                      <p:cBhvr>
                                        <p:cTn id="61" dur="500"/>
                                        <p:tgtEl>
                                          <p:spTgt spid="7"/>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4" fill="hold" nodeType="click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wipe(down)">
                                      <p:cBhvr>
                                        <p:cTn id="66" dur="500"/>
                                        <p:tgtEl>
                                          <p:spTgt spid="59"/>
                                        </p:tgtEl>
                                      </p:cBhvr>
                                    </p:animEffect>
                                  </p:childTnLst>
                                </p:cTn>
                              </p:par>
                              <p:par>
                                <p:cTn id="67" presetID="22" presetClass="entr" presetSubtype="4" fill="hold" nodeType="with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wipe(down)">
                                      <p:cBhvr>
                                        <p:cTn id="69" dur="500"/>
                                        <p:tgtEl>
                                          <p:spTgt spid="64"/>
                                        </p:tgtEl>
                                      </p:cBhvr>
                                    </p:animEffect>
                                  </p:childTnLst>
                                </p:cTn>
                              </p:par>
                            </p:childTnLst>
                          </p:cTn>
                        </p:par>
                        <p:par>
                          <p:cTn id="70" fill="hold">
                            <p:stCondLst>
                              <p:cond delay="500"/>
                            </p:stCondLst>
                            <p:childTnLst>
                              <p:par>
                                <p:cTn id="71" presetID="22" presetClass="entr" presetSubtype="8" fill="hold" grpId="0" nodeType="afterEffect">
                                  <p:stCondLst>
                                    <p:cond delay="0"/>
                                  </p:stCondLst>
                                  <p:childTnLst>
                                    <p:set>
                                      <p:cBhvr>
                                        <p:cTn id="72" dur="1" fill="hold">
                                          <p:stCondLst>
                                            <p:cond delay="0"/>
                                          </p:stCondLst>
                                        </p:cTn>
                                        <p:tgtEl>
                                          <p:spTgt spid="73"/>
                                        </p:tgtEl>
                                        <p:attrNameLst>
                                          <p:attrName>style.visibility</p:attrName>
                                        </p:attrNameLst>
                                      </p:cBhvr>
                                      <p:to>
                                        <p:strVal val="visible"/>
                                      </p:to>
                                    </p:set>
                                    <p:animEffect transition="in" filter="wipe(left)">
                                      <p:cBhvr>
                                        <p:cTn id="73"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51" grpId="0" animBg="1"/>
      <p:bldP spid="57" grpId="0" animBg="1"/>
      <p:bldP spid="61" grpId="0" animBg="1"/>
      <p:bldP spid="62" grpId="0" animBg="1"/>
      <p:bldP spid="66" grpId="0" animBg="1"/>
      <p:bldP spid="67" grpId="0" animBg="1"/>
      <p:bldP spid="73"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srcRect l="28125" t="44531" r="26875" b="22656"/>
          <a:stretch>
            <a:fillRect/>
          </a:stretch>
        </p:blipFill>
        <p:spPr bwMode="auto">
          <a:xfrm>
            <a:off x="5029200" y="1066800"/>
            <a:ext cx="4038600" cy="2874935"/>
          </a:xfrm>
          <a:prstGeom prst="rect">
            <a:avLst/>
          </a:prstGeom>
          <a:noFill/>
          <a:ln w="9525">
            <a:noFill/>
            <a:miter lim="800000"/>
            <a:headEnd/>
            <a:tailEnd/>
          </a:ln>
          <a:effectLst/>
        </p:spPr>
      </p:pic>
      <p:pic>
        <p:nvPicPr>
          <p:cNvPr id="5" name="Picture 4"/>
          <p:cNvPicPr/>
          <p:nvPr/>
        </p:nvPicPr>
        <p:blipFill>
          <a:blip r:embed="rId4" cstate="print"/>
          <a:srcRect l="26314" t="37023" r="22309" b="41213"/>
          <a:stretch>
            <a:fillRect/>
          </a:stretch>
        </p:blipFill>
        <p:spPr bwMode="auto">
          <a:xfrm>
            <a:off x="685800" y="838200"/>
            <a:ext cx="4267200" cy="1752600"/>
          </a:xfrm>
          <a:prstGeom prst="rect">
            <a:avLst/>
          </a:prstGeom>
          <a:noFill/>
          <a:ln w="9525">
            <a:noFill/>
            <a:miter lim="800000"/>
            <a:headEnd/>
            <a:tailEnd/>
          </a:ln>
        </p:spPr>
      </p:pic>
      <p:sp>
        <p:nvSpPr>
          <p:cNvPr id="4099" name="Rectangle 3"/>
          <p:cNvSpPr>
            <a:spLocks noChangeArrowheads="1"/>
          </p:cNvSpPr>
          <p:nvPr/>
        </p:nvSpPr>
        <p:spPr bwMode="auto">
          <a:xfrm>
            <a:off x="116413" y="0"/>
            <a:ext cx="8875187" cy="78483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900" b="0" i="0" u="none" strike="noStrike" cap="none" normalizeH="0" baseline="0" dirty="0" smtClean="0">
              <a:ln>
                <a:noFill/>
              </a:ln>
              <a:solidFill>
                <a:schemeClr val="tx1"/>
              </a:solidFill>
              <a:effectLst/>
              <a:latin typeface="Arial" pitchFamily="34" charset="0"/>
              <a:cs typeface="Calibri"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34" charset="0"/>
                <a:cs typeface="Calibri" pitchFamily="34" charset="0"/>
              </a:rPr>
              <a:t>A store sells cheddar cheese by the pound.  The schedule reflects the quantity </a:t>
            </a:r>
            <a:br>
              <a:rPr kumimoji="0" lang="en-US" sz="1800" b="0" i="0" u="none" strike="noStrike" cap="none" normalizeH="0" baseline="0" dirty="0" smtClean="0">
                <a:ln>
                  <a:noFill/>
                </a:ln>
                <a:solidFill>
                  <a:schemeClr val="tx1"/>
                </a:solidFill>
                <a:effectLst/>
                <a:latin typeface="Arial" pitchFamily="34" charset="0"/>
                <a:cs typeface="Calibri" pitchFamily="34" charset="0"/>
              </a:rPr>
            </a:br>
            <a:r>
              <a:rPr kumimoji="0" lang="en-US" sz="1800" b="0" i="0" u="none" strike="noStrike" cap="none" normalizeH="0" baseline="0" dirty="0" smtClean="0">
                <a:ln>
                  <a:noFill/>
                </a:ln>
                <a:solidFill>
                  <a:schemeClr val="tx1"/>
                </a:solidFill>
                <a:effectLst/>
                <a:latin typeface="Arial" pitchFamily="34" charset="0"/>
                <a:cs typeface="Calibri" pitchFamily="34" charset="0"/>
              </a:rPr>
              <a:t>demanded and the quantity supplied for the different prices the cheese could be sold.</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109" name="Rectangle 13"/>
          <p:cNvSpPr>
            <a:spLocks noChangeArrowheads="1"/>
          </p:cNvSpPr>
          <p:nvPr/>
        </p:nvSpPr>
        <p:spPr bwMode="auto">
          <a:xfrm>
            <a:off x="533400" y="2667000"/>
            <a:ext cx="4876800" cy="37856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sz="1200" dirty="0" smtClean="0">
                <a:latin typeface="Calibri" pitchFamily="34" charset="0"/>
                <a:cs typeface="Calibri" pitchFamily="34" charset="0"/>
              </a:rPr>
              <a:t>Answer the following question:          </a:t>
            </a:r>
          </a:p>
          <a:p>
            <a:pPr marL="228600" indent="-228600">
              <a:buFont typeface="+mj-lt"/>
              <a:buAutoNum type="alphaLcPeriod"/>
            </a:pPr>
            <a:r>
              <a:rPr lang="en-US" sz="1200" dirty="0" smtClean="0">
                <a:latin typeface="Calibri" pitchFamily="34" charset="0"/>
                <a:cs typeface="Calibri" pitchFamily="34" charset="0"/>
              </a:rPr>
              <a:t>What is the market price? _________ </a:t>
            </a:r>
          </a:p>
          <a:p>
            <a:pPr marL="228600" indent="-228600">
              <a:buFont typeface="+mj-lt"/>
              <a:buAutoNum type="alphaLcPeriod"/>
            </a:pPr>
            <a:r>
              <a:rPr lang="en-US" sz="1200" dirty="0" smtClean="0">
                <a:latin typeface="Calibri" pitchFamily="34" charset="0"/>
                <a:cs typeface="Calibri" pitchFamily="34" charset="0"/>
              </a:rPr>
              <a:t>What is the quantity demanded at the market price? _______</a:t>
            </a:r>
          </a:p>
          <a:p>
            <a:pPr marL="228600" indent="-228600">
              <a:buFont typeface="+mj-lt"/>
              <a:buAutoNum type="alphaLcPeriod"/>
            </a:pPr>
            <a:r>
              <a:rPr lang="en-US" sz="1200" dirty="0" smtClean="0">
                <a:latin typeface="Calibri" pitchFamily="34" charset="0"/>
                <a:cs typeface="Calibri" pitchFamily="34" charset="0"/>
              </a:rPr>
              <a:t>What is the quantity supplied at the market price? _________          </a:t>
            </a:r>
          </a:p>
          <a:p>
            <a:pPr lvl="0"/>
            <a:r>
              <a:rPr lang="en-US" sz="1200" dirty="0" smtClean="0">
                <a:latin typeface="Calibri" pitchFamily="34" charset="0"/>
                <a:cs typeface="Calibri" pitchFamily="34" charset="0"/>
              </a:rPr>
              <a:t>On your graph, draw a line across your graph at the price of $4.00. </a:t>
            </a:r>
          </a:p>
          <a:p>
            <a:pPr marL="228600" lvl="0" indent="-228600">
              <a:buFont typeface="+mj-lt"/>
              <a:buAutoNum type="alphaLcPeriod"/>
            </a:pPr>
            <a:r>
              <a:rPr lang="en-US" sz="1200" dirty="0" smtClean="0">
                <a:latin typeface="Calibri" pitchFamily="34" charset="0"/>
                <a:cs typeface="Calibri" pitchFamily="34" charset="0"/>
              </a:rPr>
              <a:t>If the government were to set a price no higher than $4.00,</a:t>
            </a:r>
            <a:br>
              <a:rPr lang="en-US" sz="1200" dirty="0" smtClean="0">
                <a:latin typeface="Calibri" pitchFamily="34" charset="0"/>
                <a:cs typeface="Calibri" pitchFamily="34" charset="0"/>
              </a:rPr>
            </a:br>
            <a:r>
              <a:rPr lang="en-US" sz="1200" dirty="0" smtClean="0">
                <a:latin typeface="Calibri" pitchFamily="34" charset="0"/>
                <a:cs typeface="Calibri" pitchFamily="34" charset="0"/>
              </a:rPr>
              <a:t> this would be called a __________________________</a:t>
            </a:r>
          </a:p>
          <a:p>
            <a:pPr marL="228600" marR="0" lvl="0" indent="-228600" algn="l" defTabSz="914400" rtl="0" eaLnBrk="0" fontAlgn="base" latinLnBrk="0" hangingPunct="0">
              <a:lnSpc>
                <a:spcPct val="100000"/>
              </a:lnSpc>
              <a:spcBef>
                <a:spcPct val="0"/>
              </a:spcBef>
              <a:spcAft>
                <a:spcPct val="0"/>
              </a:spcAft>
              <a:buClrTx/>
              <a:buSzTx/>
              <a:buFont typeface="+mj-lt"/>
              <a:buAutoNum type="alphaLcPeriod"/>
              <a:tabLst/>
            </a:pPr>
            <a:r>
              <a:rPr kumimoji="0" lang="en-US" sz="1200" b="0" i="0" u="none" strike="noStrike" cap="none" normalizeH="0" baseline="0" dirty="0" smtClean="0">
                <a:ln>
                  <a:noFill/>
                </a:ln>
                <a:solidFill>
                  <a:srgbClr val="000000"/>
                </a:solidFill>
                <a:effectLst/>
                <a:latin typeface="Calibri" pitchFamily="34" charset="0"/>
                <a:cs typeface="Calibri" pitchFamily="34" charset="0"/>
              </a:rPr>
              <a:t>Use your answer in (a) to label the line on your graph at the </a:t>
            </a:r>
            <a:br>
              <a:rPr kumimoji="0" lang="en-US" sz="1200" b="0" i="0" u="none" strike="noStrike" cap="none" normalizeH="0" baseline="0" dirty="0" smtClean="0">
                <a:ln>
                  <a:noFill/>
                </a:ln>
                <a:solidFill>
                  <a:srgbClr val="000000"/>
                </a:solidFill>
                <a:effectLst/>
                <a:latin typeface="Calibri" pitchFamily="34" charset="0"/>
                <a:cs typeface="Calibri" pitchFamily="34" charset="0"/>
              </a:rPr>
            </a:br>
            <a:r>
              <a:rPr kumimoji="0" lang="en-US" sz="1200" b="0" i="0" u="none" strike="noStrike" cap="none" normalizeH="0" baseline="0" dirty="0" smtClean="0">
                <a:ln>
                  <a:noFill/>
                </a:ln>
                <a:solidFill>
                  <a:srgbClr val="000000"/>
                </a:solidFill>
                <a:effectLst/>
                <a:latin typeface="Calibri" pitchFamily="34" charset="0"/>
                <a:cs typeface="Calibri" pitchFamily="34" charset="0"/>
              </a:rPr>
              <a:t>price of $4.00.</a:t>
            </a:r>
            <a:endParaRPr kumimoji="0" lang="en-US" sz="1200" b="0" i="0" u="none" strike="noStrike" cap="none" normalizeH="0" baseline="0" dirty="0" smtClean="0">
              <a:ln>
                <a:noFill/>
              </a:ln>
              <a:solidFill>
                <a:schemeClr val="tx1"/>
              </a:solidFill>
              <a:effectLst/>
              <a:latin typeface="Calibri" pitchFamily="34" charset="0"/>
              <a:cs typeface="Calibri" pitchFamily="34" charset="0"/>
            </a:endParaRPr>
          </a:p>
          <a:p>
            <a:pPr marL="228600" marR="0" lvl="0" indent="-228600" algn="l" defTabSz="914400" rtl="0" eaLnBrk="0" fontAlgn="base" latinLnBrk="0" hangingPunct="0">
              <a:lnSpc>
                <a:spcPct val="100000"/>
              </a:lnSpc>
              <a:spcBef>
                <a:spcPct val="0"/>
              </a:spcBef>
              <a:spcAft>
                <a:spcPct val="0"/>
              </a:spcAft>
              <a:buClrTx/>
              <a:buSzTx/>
              <a:buFont typeface="+mj-lt"/>
              <a:buAutoNum type="alphaLcPeriod"/>
              <a:tabLst/>
            </a:pPr>
            <a:r>
              <a:rPr kumimoji="0" lang="en-US" sz="1200" b="0" i="0" u="none" strike="noStrike" cap="none" normalizeH="0" baseline="0" dirty="0" smtClean="0">
                <a:ln>
                  <a:noFill/>
                </a:ln>
                <a:solidFill>
                  <a:srgbClr val="000000"/>
                </a:solidFill>
                <a:effectLst/>
                <a:latin typeface="Calibri" pitchFamily="34" charset="0"/>
                <a:ea typeface="Calibri" pitchFamily="34" charset="0"/>
                <a:cs typeface="Calibri" pitchFamily="34" charset="0"/>
              </a:rPr>
              <a:t>At a price of $4.00, the quantity demanded would be __________</a:t>
            </a:r>
            <a:endParaRPr kumimoji="0" lang="en-US" sz="1200" b="0" i="0" u="none" strike="noStrike" cap="none" normalizeH="0" baseline="0" dirty="0" smtClean="0">
              <a:ln>
                <a:noFill/>
              </a:ln>
              <a:solidFill>
                <a:schemeClr val="tx1"/>
              </a:solidFill>
              <a:effectLst/>
              <a:latin typeface="Calibri" pitchFamily="34" charset="0"/>
              <a:cs typeface="Calibri" pitchFamily="34" charset="0"/>
            </a:endParaRPr>
          </a:p>
          <a:p>
            <a:pPr marL="228600" marR="0" lvl="0" indent="-228600" algn="l" defTabSz="914400" rtl="0" eaLnBrk="0" fontAlgn="base" latinLnBrk="0" hangingPunct="0">
              <a:lnSpc>
                <a:spcPct val="100000"/>
              </a:lnSpc>
              <a:spcBef>
                <a:spcPct val="0"/>
              </a:spcBef>
              <a:spcAft>
                <a:spcPct val="0"/>
              </a:spcAft>
              <a:buClrTx/>
              <a:buSzTx/>
              <a:buFont typeface="+mj-lt"/>
              <a:buAutoNum type="alphaLcPeriod"/>
              <a:tabLst/>
            </a:pPr>
            <a:r>
              <a:rPr kumimoji="0" lang="en-US" sz="1200" b="0" i="0" u="none" strike="noStrike" cap="none" normalizeH="0" baseline="0" dirty="0" smtClean="0">
                <a:ln>
                  <a:noFill/>
                </a:ln>
                <a:solidFill>
                  <a:srgbClr val="000000"/>
                </a:solidFill>
                <a:effectLst/>
                <a:latin typeface="Calibri" pitchFamily="34" charset="0"/>
                <a:ea typeface="Calibri" pitchFamily="34" charset="0"/>
                <a:cs typeface="Calibri" pitchFamily="34" charset="0"/>
              </a:rPr>
              <a:t>At a price of $4.00, the quantity supplied would be __________</a:t>
            </a:r>
            <a:endParaRPr kumimoji="0" lang="en-US" sz="1200" b="0" i="0" u="none" strike="noStrike" cap="none" normalizeH="0" baseline="0" dirty="0" smtClean="0">
              <a:ln>
                <a:noFill/>
              </a:ln>
              <a:solidFill>
                <a:schemeClr val="tx1"/>
              </a:solidFill>
              <a:effectLst/>
              <a:latin typeface="Calibri" pitchFamily="34" charset="0"/>
              <a:cs typeface="Calibri" pitchFamily="34" charset="0"/>
            </a:endParaRPr>
          </a:p>
          <a:p>
            <a:pPr marL="228600" marR="0" lvl="0" indent="-228600" algn="l" defTabSz="914400" rtl="0" eaLnBrk="0" fontAlgn="base" latinLnBrk="0" hangingPunct="0">
              <a:lnSpc>
                <a:spcPct val="100000"/>
              </a:lnSpc>
              <a:spcBef>
                <a:spcPct val="0"/>
              </a:spcBef>
              <a:spcAft>
                <a:spcPct val="0"/>
              </a:spcAft>
              <a:buClrTx/>
              <a:buSzTx/>
              <a:buFont typeface="+mj-lt"/>
              <a:buAutoNum type="alphaLcPeriod"/>
              <a:tabLst/>
            </a:pPr>
            <a:r>
              <a:rPr kumimoji="0" lang="en-US" sz="1200" b="0" i="0" u="none" strike="noStrike" cap="none" normalizeH="0" baseline="0" dirty="0" smtClean="0">
                <a:ln>
                  <a:noFill/>
                </a:ln>
                <a:solidFill>
                  <a:srgbClr val="000000"/>
                </a:solidFill>
                <a:effectLst/>
                <a:latin typeface="Calibri" pitchFamily="34" charset="0"/>
                <a:ea typeface="Calibri" pitchFamily="34" charset="0"/>
                <a:cs typeface="Calibri" pitchFamily="34" charset="0"/>
              </a:rPr>
              <a:t>Is there a surplus or shortage of cheese? _____________</a:t>
            </a:r>
            <a:endParaRPr kumimoji="0" lang="en-US" sz="1200" b="0" i="0" u="none" strike="noStrike" cap="none" normalizeH="0" baseline="0" dirty="0" smtClean="0">
              <a:ln>
                <a:noFill/>
              </a:ln>
              <a:solidFill>
                <a:schemeClr val="tx1"/>
              </a:solidFill>
              <a:effectLst/>
              <a:latin typeface="Calibri" pitchFamily="34" charset="0"/>
              <a:cs typeface="Calibri"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Calibri" pitchFamily="34" charset="0"/>
                <a:ea typeface="Calibri" pitchFamily="34" charset="0"/>
                <a:cs typeface="Calibri" pitchFamily="34" charset="0"/>
              </a:rPr>
              <a:t>On your graph, draw a line across your graph at the price of $5.50.</a:t>
            </a:r>
            <a:endParaRPr kumimoji="0" lang="en-US" sz="1200" b="0" i="0" u="none" strike="noStrike" cap="none" normalizeH="0" baseline="0" dirty="0" smtClean="0">
              <a:ln>
                <a:noFill/>
              </a:ln>
              <a:solidFill>
                <a:schemeClr val="tx1"/>
              </a:solidFill>
              <a:effectLst/>
              <a:latin typeface="Calibri" pitchFamily="34" charset="0"/>
              <a:cs typeface="Calibri" pitchFamily="34" charset="0"/>
            </a:endParaRPr>
          </a:p>
          <a:p>
            <a:pPr marL="228600" marR="0" lvl="0" indent="-228600" algn="l" defTabSz="914400" rtl="0" eaLnBrk="0" fontAlgn="base" latinLnBrk="0" hangingPunct="0">
              <a:lnSpc>
                <a:spcPct val="100000"/>
              </a:lnSpc>
              <a:spcBef>
                <a:spcPct val="0"/>
              </a:spcBef>
              <a:spcAft>
                <a:spcPct val="0"/>
              </a:spcAft>
              <a:buClrTx/>
              <a:buSzTx/>
              <a:buFont typeface="+mj-lt"/>
              <a:buAutoNum type="alphaLcPeriod"/>
              <a:tabLst/>
            </a:pPr>
            <a:r>
              <a:rPr kumimoji="0" lang="en-US" sz="1200" b="0" i="0" u="none" strike="noStrike" cap="none" normalizeH="0" baseline="0" dirty="0" smtClean="0">
                <a:ln>
                  <a:noFill/>
                </a:ln>
                <a:solidFill>
                  <a:srgbClr val="000000"/>
                </a:solidFill>
                <a:effectLst/>
                <a:latin typeface="Calibri" pitchFamily="34" charset="0"/>
                <a:ea typeface="Calibri" pitchFamily="34" charset="0"/>
                <a:cs typeface="Calibri" pitchFamily="34" charset="0"/>
              </a:rPr>
              <a:t>If the government were to set a price no lower than $5.50, this would be called a _________________</a:t>
            </a:r>
            <a:endParaRPr kumimoji="0" lang="en-US" sz="1200" b="0" i="0" u="none" strike="noStrike" cap="none" normalizeH="0" baseline="0" dirty="0" smtClean="0">
              <a:ln>
                <a:noFill/>
              </a:ln>
              <a:solidFill>
                <a:schemeClr val="tx1"/>
              </a:solidFill>
              <a:effectLst/>
              <a:latin typeface="Calibri" pitchFamily="34" charset="0"/>
              <a:cs typeface="Calibri" pitchFamily="34" charset="0"/>
            </a:endParaRPr>
          </a:p>
          <a:p>
            <a:pPr marL="228600" marR="0" lvl="0" indent="-228600" algn="l" defTabSz="914400" rtl="0" eaLnBrk="0" fontAlgn="base" latinLnBrk="0" hangingPunct="0">
              <a:lnSpc>
                <a:spcPct val="100000"/>
              </a:lnSpc>
              <a:spcBef>
                <a:spcPct val="0"/>
              </a:spcBef>
              <a:spcAft>
                <a:spcPct val="0"/>
              </a:spcAft>
              <a:buClrTx/>
              <a:buSzTx/>
              <a:buFont typeface="+mj-lt"/>
              <a:buAutoNum type="alphaLcPeriod"/>
              <a:tabLst/>
            </a:pPr>
            <a:r>
              <a:rPr kumimoji="0" lang="en-US" sz="1200" b="0" i="0" u="none" strike="noStrike" cap="none" normalizeH="0" baseline="0" dirty="0" smtClean="0">
                <a:ln>
                  <a:noFill/>
                </a:ln>
                <a:solidFill>
                  <a:srgbClr val="000000"/>
                </a:solidFill>
                <a:effectLst/>
                <a:latin typeface="Calibri" pitchFamily="34" charset="0"/>
                <a:ea typeface="Calibri" pitchFamily="34" charset="0"/>
                <a:cs typeface="Calibri" pitchFamily="34" charset="0"/>
              </a:rPr>
              <a:t>Use your answer in (a) to label the line on your graph at the price of $5.50.</a:t>
            </a:r>
            <a:endParaRPr kumimoji="0" lang="en-US" sz="1200" b="0" i="0" u="none" strike="noStrike" cap="none" normalizeH="0" baseline="0" dirty="0" smtClean="0">
              <a:ln>
                <a:noFill/>
              </a:ln>
              <a:solidFill>
                <a:schemeClr val="tx1"/>
              </a:solidFill>
              <a:effectLst/>
              <a:latin typeface="Calibri" pitchFamily="34" charset="0"/>
              <a:cs typeface="Calibri" pitchFamily="34" charset="0"/>
            </a:endParaRPr>
          </a:p>
          <a:p>
            <a:pPr marL="228600" marR="0" lvl="0" indent="-228600" algn="l" defTabSz="914400" rtl="0" eaLnBrk="0" fontAlgn="base" latinLnBrk="0" hangingPunct="0">
              <a:lnSpc>
                <a:spcPct val="100000"/>
              </a:lnSpc>
              <a:spcBef>
                <a:spcPct val="0"/>
              </a:spcBef>
              <a:spcAft>
                <a:spcPct val="0"/>
              </a:spcAft>
              <a:buClrTx/>
              <a:buSzTx/>
              <a:buFont typeface="+mj-lt"/>
              <a:buAutoNum type="alphaLcPeriod"/>
              <a:tabLst/>
            </a:pPr>
            <a:r>
              <a:rPr kumimoji="0" lang="en-US" sz="1200" b="0" i="0" u="none" strike="noStrike" cap="none" normalizeH="0" baseline="0" dirty="0" smtClean="0">
                <a:ln>
                  <a:noFill/>
                </a:ln>
                <a:solidFill>
                  <a:srgbClr val="000000"/>
                </a:solidFill>
                <a:effectLst/>
                <a:latin typeface="Calibri" pitchFamily="34" charset="0"/>
                <a:ea typeface="Calibri" pitchFamily="34" charset="0"/>
                <a:cs typeface="Calibri" pitchFamily="34" charset="0"/>
              </a:rPr>
              <a:t>At a price of $5.50, the quantity demanded would be _____________</a:t>
            </a:r>
            <a:endParaRPr kumimoji="0" lang="en-US" sz="1200" b="0" i="0" u="none" strike="noStrike" cap="none" normalizeH="0" baseline="0" dirty="0" smtClean="0">
              <a:ln>
                <a:noFill/>
              </a:ln>
              <a:solidFill>
                <a:schemeClr val="tx1"/>
              </a:solidFill>
              <a:effectLst/>
              <a:latin typeface="Calibri" pitchFamily="34" charset="0"/>
              <a:cs typeface="Calibri" pitchFamily="34" charset="0"/>
            </a:endParaRPr>
          </a:p>
          <a:p>
            <a:pPr marL="228600" marR="0" lvl="0" indent="-228600" algn="l" defTabSz="914400" rtl="0" eaLnBrk="0" fontAlgn="base" latinLnBrk="0" hangingPunct="0">
              <a:lnSpc>
                <a:spcPct val="100000"/>
              </a:lnSpc>
              <a:spcBef>
                <a:spcPct val="0"/>
              </a:spcBef>
              <a:spcAft>
                <a:spcPct val="0"/>
              </a:spcAft>
              <a:buClrTx/>
              <a:buSzTx/>
              <a:buFont typeface="+mj-lt"/>
              <a:buAutoNum type="alphaLcPeriod"/>
              <a:tabLst/>
            </a:pPr>
            <a:r>
              <a:rPr kumimoji="0" lang="en-US" sz="1200" b="0" i="0" u="none" strike="noStrike" cap="none" normalizeH="0" baseline="0" dirty="0" smtClean="0">
                <a:ln>
                  <a:noFill/>
                </a:ln>
                <a:solidFill>
                  <a:srgbClr val="000000"/>
                </a:solidFill>
                <a:effectLst/>
                <a:latin typeface="Calibri" pitchFamily="34" charset="0"/>
                <a:ea typeface="Calibri" pitchFamily="34" charset="0"/>
                <a:cs typeface="Calibri" pitchFamily="34" charset="0"/>
              </a:rPr>
              <a:t>At a price of $5.50, the quantity supplied would be _____________</a:t>
            </a:r>
            <a:endParaRPr kumimoji="0" lang="en-US" sz="1200" b="0" i="0" u="none" strike="noStrike" cap="none" normalizeH="0" baseline="0" dirty="0" smtClean="0">
              <a:ln>
                <a:noFill/>
              </a:ln>
              <a:solidFill>
                <a:schemeClr val="tx1"/>
              </a:solidFill>
              <a:effectLst/>
              <a:latin typeface="Calibri" pitchFamily="34" charset="0"/>
              <a:cs typeface="Calibri" pitchFamily="34" charset="0"/>
            </a:endParaRPr>
          </a:p>
          <a:p>
            <a:pPr marL="228600" marR="0" lvl="0" indent="-228600" algn="l" defTabSz="914400" rtl="0" eaLnBrk="0" fontAlgn="base" latinLnBrk="0" hangingPunct="0">
              <a:lnSpc>
                <a:spcPct val="100000"/>
              </a:lnSpc>
              <a:spcBef>
                <a:spcPct val="0"/>
              </a:spcBef>
              <a:spcAft>
                <a:spcPct val="0"/>
              </a:spcAft>
              <a:buClrTx/>
              <a:buSzTx/>
              <a:buFont typeface="+mj-lt"/>
              <a:buAutoNum type="alphaLcPeriod"/>
              <a:tabLst/>
            </a:pPr>
            <a:r>
              <a:rPr kumimoji="0" lang="en-US" sz="1200" b="0" i="0" u="none" strike="noStrike" cap="none" normalizeH="0" baseline="0" dirty="0" smtClean="0">
                <a:ln>
                  <a:noFill/>
                </a:ln>
                <a:solidFill>
                  <a:srgbClr val="000000"/>
                </a:solidFill>
                <a:effectLst/>
                <a:latin typeface="Calibri" pitchFamily="34" charset="0"/>
                <a:ea typeface="Calibri" pitchFamily="34" charset="0"/>
                <a:cs typeface="Calibri" pitchFamily="34" charset="0"/>
              </a:rPr>
              <a:t>Is there a surplus or shortage of cheese? _____________________</a:t>
            </a:r>
            <a:endParaRPr kumimoji="0" lang="en-US" sz="1200" b="0" i="0" u="none" strike="noStrike" cap="none" normalizeH="0" baseline="0" dirty="0" smtClean="0">
              <a:ln>
                <a:noFill/>
              </a:ln>
              <a:solidFill>
                <a:schemeClr val="tx1"/>
              </a:solidFill>
              <a:effectLst/>
              <a:latin typeface="Calibri" pitchFamily="34" charset="0"/>
              <a:cs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1000"/>
                                        <p:tgtEl>
                                          <p:spTgt spid="2050"/>
                                        </p:tgtEl>
                                      </p:cBhvr>
                                    </p:animEffect>
                                    <p:anim calcmode="lin" valueType="num">
                                      <p:cBhvr>
                                        <p:cTn id="8" dur="1000" fill="hold"/>
                                        <p:tgtEl>
                                          <p:spTgt spid="2050"/>
                                        </p:tgtEl>
                                        <p:attrNameLst>
                                          <p:attrName>ppt_x</p:attrName>
                                        </p:attrNameLst>
                                      </p:cBhvr>
                                      <p:tavLst>
                                        <p:tav tm="0">
                                          <p:val>
                                            <p:strVal val="#ppt_x"/>
                                          </p:val>
                                        </p:tav>
                                        <p:tav tm="100000">
                                          <p:val>
                                            <p:strVal val="#ppt_x"/>
                                          </p:val>
                                        </p:tav>
                                      </p:tavLst>
                                    </p:anim>
                                    <p:anim calcmode="lin" valueType="num">
                                      <p:cBhvr>
                                        <p:cTn id="9"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srcRect l="28125" t="44531" r="26875" b="22656"/>
          <a:stretch>
            <a:fillRect/>
          </a:stretch>
        </p:blipFill>
        <p:spPr bwMode="auto">
          <a:xfrm>
            <a:off x="5029200" y="1066800"/>
            <a:ext cx="4038600" cy="2874935"/>
          </a:xfrm>
          <a:prstGeom prst="rect">
            <a:avLst/>
          </a:prstGeom>
          <a:noFill/>
          <a:ln w="9525">
            <a:noFill/>
            <a:miter lim="800000"/>
            <a:headEnd/>
            <a:tailEnd/>
          </a:ln>
          <a:effectLst/>
        </p:spPr>
      </p:pic>
      <p:pic>
        <p:nvPicPr>
          <p:cNvPr id="5" name="Picture 4"/>
          <p:cNvPicPr/>
          <p:nvPr/>
        </p:nvPicPr>
        <p:blipFill>
          <a:blip r:embed="rId4" cstate="print"/>
          <a:srcRect l="26314" t="37023" r="22309" b="41213"/>
          <a:stretch>
            <a:fillRect/>
          </a:stretch>
        </p:blipFill>
        <p:spPr bwMode="auto">
          <a:xfrm>
            <a:off x="685800" y="838200"/>
            <a:ext cx="4267200" cy="1752600"/>
          </a:xfrm>
          <a:prstGeom prst="rect">
            <a:avLst/>
          </a:prstGeom>
          <a:noFill/>
          <a:ln w="9525">
            <a:noFill/>
            <a:miter lim="800000"/>
            <a:headEnd/>
            <a:tailEnd/>
          </a:ln>
        </p:spPr>
      </p:pic>
      <p:sp>
        <p:nvSpPr>
          <p:cNvPr id="4099" name="Rectangle 3"/>
          <p:cNvSpPr>
            <a:spLocks noChangeArrowheads="1"/>
          </p:cNvSpPr>
          <p:nvPr/>
        </p:nvSpPr>
        <p:spPr bwMode="auto">
          <a:xfrm>
            <a:off x="116413" y="0"/>
            <a:ext cx="8875187" cy="78483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900" b="0" i="0" u="none" strike="noStrike" cap="none" normalizeH="0" baseline="0" dirty="0" smtClean="0">
              <a:ln>
                <a:noFill/>
              </a:ln>
              <a:solidFill>
                <a:schemeClr val="tx1"/>
              </a:solidFill>
              <a:effectLst/>
              <a:latin typeface="Arial" pitchFamily="34" charset="0"/>
              <a:cs typeface="Calibri"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34" charset="0"/>
                <a:cs typeface="Calibri" pitchFamily="34" charset="0"/>
              </a:rPr>
              <a:t>A store sells cheddar cheese by the pound.  The schedule reflects the quantity </a:t>
            </a:r>
            <a:br>
              <a:rPr kumimoji="0" lang="en-US" sz="1800" b="0" i="0" u="none" strike="noStrike" cap="none" normalizeH="0" baseline="0" dirty="0" smtClean="0">
                <a:ln>
                  <a:noFill/>
                </a:ln>
                <a:solidFill>
                  <a:schemeClr val="tx1"/>
                </a:solidFill>
                <a:effectLst/>
                <a:latin typeface="Arial" pitchFamily="34" charset="0"/>
                <a:cs typeface="Calibri" pitchFamily="34" charset="0"/>
              </a:rPr>
            </a:br>
            <a:r>
              <a:rPr kumimoji="0" lang="en-US" sz="1800" b="0" i="0" u="none" strike="noStrike" cap="none" normalizeH="0" baseline="0" dirty="0" smtClean="0">
                <a:ln>
                  <a:noFill/>
                </a:ln>
                <a:solidFill>
                  <a:schemeClr val="tx1"/>
                </a:solidFill>
                <a:effectLst/>
                <a:latin typeface="Arial" pitchFamily="34" charset="0"/>
                <a:cs typeface="Calibri" pitchFamily="34" charset="0"/>
              </a:rPr>
              <a:t>demanded and the quantity supplied for the different prices the cheese could be sold.</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109" name="Rectangle 13"/>
          <p:cNvSpPr>
            <a:spLocks noChangeArrowheads="1"/>
          </p:cNvSpPr>
          <p:nvPr/>
        </p:nvSpPr>
        <p:spPr bwMode="auto">
          <a:xfrm>
            <a:off x="533400" y="2667000"/>
            <a:ext cx="4876800" cy="37856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sz="1200" dirty="0" smtClean="0">
                <a:latin typeface="Calibri" pitchFamily="34" charset="0"/>
                <a:cs typeface="Calibri" pitchFamily="34" charset="0"/>
              </a:rPr>
              <a:t>Answer the following question:          </a:t>
            </a:r>
          </a:p>
          <a:p>
            <a:pPr marL="228600" indent="-228600">
              <a:buFont typeface="+mj-lt"/>
              <a:buAutoNum type="alphaLcPeriod"/>
            </a:pPr>
            <a:r>
              <a:rPr lang="en-US" sz="1200" dirty="0" smtClean="0">
                <a:latin typeface="Calibri" pitchFamily="34" charset="0"/>
                <a:cs typeface="Calibri" pitchFamily="34" charset="0"/>
              </a:rPr>
              <a:t>What is the market price? _________ </a:t>
            </a:r>
          </a:p>
          <a:p>
            <a:pPr marL="228600" indent="-228600">
              <a:buFont typeface="+mj-lt"/>
              <a:buAutoNum type="alphaLcPeriod"/>
            </a:pPr>
            <a:r>
              <a:rPr lang="en-US" sz="1200" dirty="0" smtClean="0">
                <a:latin typeface="Calibri" pitchFamily="34" charset="0"/>
                <a:cs typeface="Calibri" pitchFamily="34" charset="0"/>
              </a:rPr>
              <a:t>What is the quantity demanded at the market price? _______</a:t>
            </a:r>
          </a:p>
          <a:p>
            <a:pPr marL="228600" indent="-228600">
              <a:buFont typeface="+mj-lt"/>
              <a:buAutoNum type="alphaLcPeriod"/>
            </a:pPr>
            <a:r>
              <a:rPr lang="en-US" sz="1200" dirty="0" smtClean="0">
                <a:latin typeface="Calibri" pitchFamily="34" charset="0"/>
                <a:cs typeface="Calibri" pitchFamily="34" charset="0"/>
              </a:rPr>
              <a:t>What is the quantity supplied at the market price? _________          </a:t>
            </a:r>
          </a:p>
          <a:p>
            <a:pPr lvl="0"/>
            <a:r>
              <a:rPr lang="en-US" sz="1200" dirty="0" smtClean="0">
                <a:latin typeface="Calibri" pitchFamily="34" charset="0"/>
                <a:cs typeface="Calibri" pitchFamily="34" charset="0"/>
              </a:rPr>
              <a:t>On your graph, draw a line across your graph at the price of $4.00. </a:t>
            </a:r>
          </a:p>
          <a:p>
            <a:pPr marL="228600" lvl="0" indent="-228600">
              <a:buFont typeface="+mj-lt"/>
              <a:buAutoNum type="alphaLcPeriod"/>
            </a:pPr>
            <a:r>
              <a:rPr lang="en-US" sz="1200" dirty="0" smtClean="0">
                <a:latin typeface="Calibri" pitchFamily="34" charset="0"/>
                <a:cs typeface="Calibri" pitchFamily="34" charset="0"/>
              </a:rPr>
              <a:t>If the government were to set a price no higher than $4.00,</a:t>
            </a:r>
            <a:br>
              <a:rPr lang="en-US" sz="1200" dirty="0" smtClean="0">
                <a:latin typeface="Calibri" pitchFamily="34" charset="0"/>
                <a:cs typeface="Calibri" pitchFamily="34" charset="0"/>
              </a:rPr>
            </a:br>
            <a:r>
              <a:rPr lang="en-US" sz="1200" dirty="0" smtClean="0">
                <a:latin typeface="Calibri" pitchFamily="34" charset="0"/>
                <a:cs typeface="Calibri" pitchFamily="34" charset="0"/>
              </a:rPr>
              <a:t> this would be called a __________________________</a:t>
            </a:r>
          </a:p>
          <a:p>
            <a:pPr marL="228600" marR="0" lvl="0" indent="-228600" algn="l" defTabSz="914400" rtl="0" eaLnBrk="0" fontAlgn="base" latinLnBrk="0" hangingPunct="0">
              <a:lnSpc>
                <a:spcPct val="100000"/>
              </a:lnSpc>
              <a:spcBef>
                <a:spcPct val="0"/>
              </a:spcBef>
              <a:spcAft>
                <a:spcPct val="0"/>
              </a:spcAft>
              <a:buClrTx/>
              <a:buSzTx/>
              <a:buFont typeface="+mj-lt"/>
              <a:buAutoNum type="alphaLcPeriod"/>
              <a:tabLst/>
            </a:pPr>
            <a:r>
              <a:rPr kumimoji="0" lang="en-US" sz="1200" b="0" i="0" u="none" strike="noStrike" cap="none" normalizeH="0" baseline="0" dirty="0" smtClean="0">
                <a:ln>
                  <a:noFill/>
                </a:ln>
                <a:solidFill>
                  <a:srgbClr val="000000"/>
                </a:solidFill>
                <a:effectLst/>
                <a:latin typeface="Calibri" pitchFamily="34" charset="0"/>
                <a:cs typeface="Calibri" pitchFamily="34" charset="0"/>
              </a:rPr>
              <a:t>Use your answer in (a) to label the line on your graph at the </a:t>
            </a:r>
            <a:br>
              <a:rPr kumimoji="0" lang="en-US" sz="1200" b="0" i="0" u="none" strike="noStrike" cap="none" normalizeH="0" baseline="0" dirty="0" smtClean="0">
                <a:ln>
                  <a:noFill/>
                </a:ln>
                <a:solidFill>
                  <a:srgbClr val="000000"/>
                </a:solidFill>
                <a:effectLst/>
                <a:latin typeface="Calibri" pitchFamily="34" charset="0"/>
                <a:cs typeface="Calibri" pitchFamily="34" charset="0"/>
              </a:rPr>
            </a:br>
            <a:r>
              <a:rPr kumimoji="0" lang="en-US" sz="1200" b="0" i="0" u="none" strike="noStrike" cap="none" normalizeH="0" baseline="0" dirty="0" smtClean="0">
                <a:ln>
                  <a:noFill/>
                </a:ln>
                <a:solidFill>
                  <a:srgbClr val="000000"/>
                </a:solidFill>
                <a:effectLst/>
                <a:latin typeface="Calibri" pitchFamily="34" charset="0"/>
                <a:cs typeface="Calibri" pitchFamily="34" charset="0"/>
              </a:rPr>
              <a:t>price of $4.00.</a:t>
            </a:r>
            <a:endParaRPr kumimoji="0" lang="en-US" sz="1200" b="0" i="0" u="none" strike="noStrike" cap="none" normalizeH="0" baseline="0" dirty="0" smtClean="0">
              <a:ln>
                <a:noFill/>
              </a:ln>
              <a:solidFill>
                <a:schemeClr val="tx1"/>
              </a:solidFill>
              <a:effectLst/>
              <a:latin typeface="Calibri" pitchFamily="34" charset="0"/>
              <a:cs typeface="Calibri" pitchFamily="34" charset="0"/>
            </a:endParaRPr>
          </a:p>
          <a:p>
            <a:pPr marL="228600" marR="0" lvl="0" indent="-228600" algn="l" defTabSz="914400" rtl="0" eaLnBrk="0" fontAlgn="base" latinLnBrk="0" hangingPunct="0">
              <a:lnSpc>
                <a:spcPct val="100000"/>
              </a:lnSpc>
              <a:spcBef>
                <a:spcPct val="0"/>
              </a:spcBef>
              <a:spcAft>
                <a:spcPct val="0"/>
              </a:spcAft>
              <a:buClrTx/>
              <a:buSzTx/>
              <a:buFont typeface="+mj-lt"/>
              <a:buAutoNum type="alphaLcPeriod"/>
              <a:tabLst/>
            </a:pPr>
            <a:r>
              <a:rPr kumimoji="0" lang="en-US" sz="1200" b="0" i="0" u="none" strike="noStrike" cap="none" normalizeH="0" baseline="0" dirty="0" smtClean="0">
                <a:ln>
                  <a:noFill/>
                </a:ln>
                <a:solidFill>
                  <a:srgbClr val="000000"/>
                </a:solidFill>
                <a:effectLst/>
                <a:latin typeface="Calibri" pitchFamily="34" charset="0"/>
                <a:ea typeface="Calibri" pitchFamily="34" charset="0"/>
                <a:cs typeface="Calibri" pitchFamily="34" charset="0"/>
              </a:rPr>
              <a:t>At a price of $4.00, the quantity demanded would be __________</a:t>
            </a:r>
            <a:endParaRPr kumimoji="0" lang="en-US" sz="1200" b="0" i="0" u="none" strike="noStrike" cap="none" normalizeH="0" baseline="0" dirty="0" smtClean="0">
              <a:ln>
                <a:noFill/>
              </a:ln>
              <a:solidFill>
                <a:schemeClr val="tx1"/>
              </a:solidFill>
              <a:effectLst/>
              <a:latin typeface="Calibri" pitchFamily="34" charset="0"/>
              <a:cs typeface="Calibri" pitchFamily="34" charset="0"/>
            </a:endParaRPr>
          </a:p>
          <a:p>
            <a:pPr marL="228600" marR="0" lvl="0" indent="-228600" algn="l" defTabSz="914400" rtl="0" eaLnBrk="0" fontAlgn="base" latinLnBrk="0" hangingPunct="0">
              <a:lnSpc>
                <a:spcPct val="100000"/>
              </a:lnSpc>
              <a:spcBef>
                <a:spcPct val="0"/>
              </a:spcBef>
              <a:spcAft>
                <a:spcPct val="0"/>
              </a:spcAft>
              <a:buClrTx/>
              <a:buSzTx/>
              <a:buFont typeface="+mj-lt"/>
              <a:buAutoNum type="alphaLcPeriod"/>
              <a:tabLst/>
            </a:pPr>
            <a:r>
              <a:rPr kumimoji="0" lang="en-US" sz="1200" b="0" i="0" u="none" strike="noStrike" cap="none" normalizeH="0" baseline="0" dirty="0" smtClean="0">
                <a:ln>
                  <a:noFill/>
                </a:ln>
                <a:solidFill>
                  <a:srgbClr val="000000"/>
                </a:solidFill>
                <a:effectLst/>
                <a:latin typeface="Calibri" pitchFamily="34" charset="0"/>
                <a:ea typeface="Calibri" pitchFamily="34" charset="0"/>
                <a:cs typeface="Calibri" pitchFamily="34" charset="0"/>
              </a:rPr>
              <a:t>At a price of $4.00, the quantity supplied would be __________</a:t>
            </a:r>
            <a:endParaRPr kumimoji="0" lang="en-US" sz="1200" b="0" i="0" u="none" strike="noStrike" cap="none" normalizeH="0" baseline="0" dirty="0" smtClean="0">
              <a:ln>
                <a:noFill/>
              </a:ln>
              <a:solidFill>
                <a:schemeClr val="tx1"/>
              </a:solidFill>
              <a:effectLst/>
              <a:latin typeface="Calibri" pitchFamily="34" charset="0"/>
              <a:cs typeface="Calibri" pitchFamily="34" charset="0"/>
            </a:endParaRPr>
          </a:p>
          <a:p>
            <a:pPr marL="228600" marR="0" lvl="0" indent="-228600" algn="l" defTabSz="914400" rtl="0" eaLnBrk="0" fontAlgn="base" latinLnBrk="0" hangingPunct="0">
              <a:lnSpc>
                <a:spcPct val="100000"/>
              </a:lnSpc>
              <a:spcBef>
                <a:spcPct val="0"/>
              </a:spcBef>
              <a:spcAft>
                <a:spcPct val="0"/>
              </a:spcAft>
              <a:buClrTx/>
              <a:buSzTx/>
              <a:buFont typeface="+mj-lt"/>
              <a:buAutoNum type="alphaLcPeriod"/>
              <a:tabLst/>
            </a:pPr>
            <a:r>
              <a:rPr kumimoji="0" lang="en-US" sz="1200" b="0" i="0" u="none" strike="noStrike" cap="none" normalizeH="0" baseline="0" dirty="0" smtClean="0">
                <a:ln>
                  <a:noFill/>
                </a:ln>
                <a:solidFill>
                  <a:srgbClr val="000000"/>
                </a:solidFill>
                <a:effectLst/>
                <a:latin typeface="Calibri" pitchFamily="34" charset="0"/>
                <a:ea typeface="Calibri" pitchFamily="34" charset="0"/>
                <a:cs typeface="Calibri" pitchFamily="34" charset="0"/>
              </a:rPr>
              <a:t>Is there a surplus or shortage of cheese? _____________</a:t>
            </a:r>
            <a:endParaRPr kumimoji="0" lang="en-US" sz="1200" b="0" i="0" u="none" strike="noStrike" cap="none" normalizeH="0" baseline="0" dirty="0" smtClean="0">
              <a:ln>
                <a:noFill/>
              </a:ln>
              <a:solidFill>
                <a:schemeClr val="tx1"/>
              </a:solidFill>
              <a:effectLst/>
              <a:latin typeface="Calibri" pitchFamily="34" charset="0"/>
              <a:cs typeface="Calibri"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Calibri" pitchFamily="34" charset="0"/>
                <a:ea typeface="Calibri" pitchFamily="34" charset="0"/>
                <a:cs typeface="Calibri" pitchFamily="34" charset="0"/>
              </a:rPr>
              <a:t>On your graph, draw a line across your graph at the price of $5.50.</a:t>
            </a:r>
            <a:endParaRPr kumimoji="0" lang="en-US" sz="1200" b="0" i="0" u="none" strike="noStrike" cap="none" normalizeH="0" baseline="0" dirty="0" smtClean="0">
              <a:ln>
                <a:noFill/>
              </a:ln>
              <a:solidFill>
                <a:schemeClr val="tx1"/>
              </a:solidFill>
              <a:effectLst/>
              <a:latin typeface="Calibri" pitchFamily="34" charset="0"/>
              <a:cs typeface="Calibri" pitchFamily="34" charset="0"/>
            </a:endParaRPr>
          </a:p>
          <a:p>
            <a:pPr marL="228600" marR="0" lvl="0" indent="-228600" algn="l" defTabSz="914400" rtl="0" eaLnBrk="0" fontAlgn="base" latinLnBrk="0" hangingPunct="0">
              <a:lnSpc>
                <a:spcPct val="100000"/>
              </a:lnSpc>
              <a:spcBef>
                <a:spcPct val="0"/>
              </a:spcBef>
              <a:spcAft>
                <a:spcPct val="0"/>
              </a:spcAft>
              <a:buClrTx/>
              <a:buSzTx/>
              <a:buFont typeface="+mj-lt"/>
              <a:buAutoNum type="alphaLcPeriod"/>
              <a:tabLst/>
            </a:pPr>
            <a:r>
              <a:rPr kumimoji="0" lang="en-US" sz="1200" b="0" i="0" u="none" strike="noStrike" cap="none" normalizeH="0" baseline="0" dirty="0" smtClean="0">
                <a:ln>
                  <a:noFill/>
                </a:ln>
                <a:solidFill>
                  <a:srgbClr val="000000"/>
                </a:solidFill>
                <a:effectLst/>
                <a:latin typeface="Calibri" pitchFamily="34" charset="0"/>
                <a:ea typeface="Calibri" pitchFamily="34" charset="0"/>
                <a:cs typeface="Calibri" pitchFamily="34" charset="0"/>
              </a:rPr>
              <a:t>If the government were to set a price no lower than $5.50, this would be called a _________________</a:t>
            </a:r>
            <a:endParaRPr kumimoji="0" lang="en-US" sz="1200" b="0" i="0" u="none" strike="noStrike" cap="none" normalizeH="0" baseline="0" dirty="0" smtClean="0">
              <a:ln>
                <a:noFill/>
              </a:ln>
              <a:solidFill>
                <a:schemeClr val="tx1"/>
              </a:solidFill>
              <a:effectLst/>
              <a:latin typeface="Calibri" pitchFamily="34" charset="0"/>
              <a:cs typeface="Calibri" pitchFamily="34" charset="0"/>
            </a:endParaRPr>
          </a:p>
          <a:p>
            <a:pPr marL="228600" marR="0" lvl="0" indent="-228600" algn="l" defTabSz="914400" rtl="0" eaLnBrk="0" fontAlgn="base" latinLnBrk="0" hangingPunct="0">
              <a:lnSpc>
                <a:spcPct val="100000"/>
              </a:lnSpc>
              <a:spcBef>
                <a:spcPct val="0"/>
              </a:spcBef>
              <a:spcAft>
                <a:spcPct val="0"/>
              </a:spcAft>
              <a:buClrTx/>
              <a:buSzTx/>
              <a:buFont typeface="+mj-lt"/>
              <a:buAutoNum type="alphaLcPeriod"/>
              <a:tabLst/>
            </a:pPr>
            <a:r>
              <a:rPr kumimoji="0" lang="en-US" sz="1200" b="0" i="0" u="none" strike="noStrike" cap="none" normalizeH="0" baseline="0" dirty="0" smtClean="0">
                <a:ln>
                  <a:noFill/>
                </a:ln>
                <a:solidFill>
                  <a:srgbClr val="000000"/>
                </a:solidFill>
                <a:effectLst/>
                <a:latin typeface="Calibri" pitchFamily="34" charset="0"/>
                <a:ea typeface="Calibri" pitchFamily="34" charset="0"/>
                <a:cs typeface="Calibri" pitchFamily="34" charset="0"/>
              </a:rPr>
              <a:t>Use your answer in (a) to label the line on your graph at the price of $5.50.</a:t>
            </a:r>
            <a:endParaRPr kumimoji="0" lang="en-US" sz="1200" b="0" i="0" u="none" strike="noStrike" cap="none" normalizeH="0" baseline="0" dirty="0" smtClean="0">
              <a:ln>
                <a:noFill/>
              </a:ln>
              <a:solidFill>
                <a:schemeClr val="tx1"/>
              </a:solidFill>
              <a:effectLst/>
              <a:latin typeface="Calibri" pitchFamily="34" charset="0"/>
              <a:cs typeface="Calibri" pitchFamily="34" charset="0"/>
            </a:endParaRPr>
          </a:p>
          <a:p>
            <a:pPr marL="228600" marR="0" lvl="0" indent="-228600" algn="l" defTabSz="914400" rtl="0" eaLnBrk="0" fontAlgn="base" latinLnBrk="0" hangingPunct="0">
              <a:lnSpc>
                <a:spcPct val="100000"/>
              </a:lnSpc>
              <a:spcBef>
                <a:spcPct val="0"/>
              </a:spcBef>
              <a:spcAft>
                <a:spcPct val="0"/>
              </a:spcAft>
              <a:buClrTx/>
              <a:buSzTx/>
              <a:buFont typeface="+mj-lt"/>
              <a:buAutoNum type="alphaLcPeriod"/>
              <a:tabLst/>
            </a:pPr>
            <a:r>
              <a:rPr kumimoji="0" lang="en-US" sz="1200" b="0" i="0" u="none" strike="noStrike" cap="none" normalizeH="0" baseline="0" dirty="0" smtClean="0">
                <a:ln>
                  <a:noFill/>
                </a:ln>
                <a:solidFill>
                  <a:srgbClr val="000000"/>
                </a:solidFill>
                <a:effectLst/>
                <a:latin typeface="Calibri" pitchFamily="34" charset="0"/>
                <a:ea typeface="Calibri" pitchFamily="34" charset="0"/>
                <a:cs typeface="Calibri" pitchFamily="34" charset="0"/>
              </a:rPr>
              <a:t>At a price of $5.50, the quantity demanded would be _____________</a:t>
            </a:r>
            <a:endParaRPr kumimoji="0" lang="en-US" sz="1200" b="0" i="0" u="none" strike="noStrike" cap="none" normalizeH="0" baseline="0" dirty="0" smtClean="0">
              <a:ln>
                <a:noFill/>
              </a:ln>
              <a:solidFill>
                <a:schemeClr val="tx1"/>
              </a:solidFill>
              <a:effectLst/>
              <a:latin typeface="Calibri" pitchFamily="34" charset="0"/>
              <a:cs typeface="Calibri" pitchFamily="34" charset="0"/>
            </a:endParaRPr>
          </a:p>
          <a:p>
            <a:pPr marL="228600" marR="0" lvl="0" indent="-228600" algn="l" defTabSz="914400" rtl="0" eaLnBrk="0" fontAlgn="base" latinLnBrk="0" hangingPunct="0">
              <a:lnSpc>
                <a:spcPct val="100000"/>
              </a:lnSpc>
              <a:spcBef>
                <a:spcPct val="0"/>
              </a:spcBef>
              <a:spcAft>
                <a:spcPct val="0"/>
              </a:spcAft>
              <a:buClrTx/>
              <a:buSzTx/>
              <a:buFont typeface="+mj-lt"/>
              <a:buAutoNum type="alphaLcPeriod"/>
              <a:tabLst/>
            </a:pPr>
            <a:r>
              <a:rPr kumimoji="0" lang="en-US" sz="1200" b="0" i="0" u="none" strike="noStrike" cap="none" normalizeH="0" baseline="0" dirty="0" smtClean="0">
                <a:ln>
                  <a:noFill/>
                </a:ln>
                <a:solidFill>
                  <a:srgbClr val="000000"/>
                </a:solidFill>
                <a:effectLst/>
                <a:latin typeface="Calibri" pitchFamily="34" charset="0"/>
                <a:ea typeface="Calibri" pitchFamily="34" charset="0"/>
                <a:cs typeface="Calibri" pitchFamily="34" charset="0"/>
              </a:rPr>
              <a:t>At a price of $5.50, the quantity supplied would be _____________</a:t>
            </a:r>
            <a:endParaRPr kumimoji="0" lang="en-US" sz="1200" b="0" i="0" u="none" strike="noStrike" cap="none" normalizeH="0" baseline="0" dirty="0" smtClean="0">
              <a:ln>
                <a:noFill/>
              </a:ln>
              <a:solidFill>
                <a:schemeClr val="tx1"/>
              </a:solidFill>
              <a:effectLst/>
              <a:latin typeface="Calibri" pitchFamily="34" charset="0"/>
              <a:cs typeface="Calibri" pitchFamily="34" charset="0"/>
            </a:endParaRPr>
          </a:p>
          <a:p>
            <a:pPr marL="228600" marR="0" lvl="0" indent="-228600" algn="l" defTabSz="914400" rtl="0" eaLnBrk="0" fontAlgn="base" latinLnBrk="0" hangingPunct="0">
              <a:lnSpc>
                <a:spcPct val="100000"/>
              </a:lnSpc>
              <a:spcBef>
                <a:spcPct val="0"/>
              </a:spcBef>
              <a:spcAft>
                <a:spcPct val="0"/>
              </a:spcAft>
              <a:buClrTx/>
              <a:buSzTx/>
              <a:buFont typeface="+mj-lt"/>
              <a:buAutoNum type="alphaLcPeriod"/>
              <a:tabLst/>
            </a:pPr>
            <a:r>
              <a:rPr kumimoji="0" lang="en-US" sz="1200" b="0" i="0" u="none" strike="noStrike" cap="none" normalizeH="0" baseline="0" dirty="0" smtClean="0">
                <a:ln>
                  <a:noFill/>
                </a:ln>
                <a:solidFill>
                  <a:srgbClr val="000000"/>
                </a:solidFill>
                <a:effectLst/>
                <a:latin typeface="Calibri" pitchFamily="34" charset="0"/>
                <a:ea typeface="Calibri" pitchFamily="34" charset="0"/>
                <a:cs typeface="Calibri" pitchFamily="34" charset="0"/>
              </a:rPr>
              <a:t>Is there a surplus or shortage of cheese? _____________________</a:t>
            </a:r>
            <a:endParaRPr kumimoji="0" lang="en-US" sz="1200" b="0" i="0" u="none" strike="noStrike" cap="none" normalizeH="0" baseline="0" dirty="0" smtClean="0">
              <a:ln>
                <a:noFill/>
              </a:ln>
              <a:solidFill>
                <a:schemeClr val="tx1"/>
              </a:solidFill>
              <a:effectLst/>
              <a:latin typeface="Calibri" pitchFamily="34" charset="0"/>
              <a:cs typeface="Calibri" pitchFamily="34" charset="0"/>
            </a:endParaRPr>
          </a:p>
        </p:txBody>
      </p:sp>
      <p:sp>
        <p:nvSpPr>
          <p:cNvPr id="7" name="TextBox 6"/>
          <p:cNvSpPr txBox="1"/>
          <p:nvPr/>
        </p:nvSpPr>
        <p:spPr>
          <a:xfrm>
            <a:off x="2590800" y="2785646"/>
            <a:ext cx="609600" cy="338554"/>
          </a:xfrm>
          <a:prstGeom prst="rect">
            <a:avLst/>
          </a:prstGeom>
          <a:noFill/>
        </p:spPr>
        <p:txBody>
          <a:bodyPr wrap="square" rtlCol="0">
            <a:spAutoFit/>
          </a:bodyPr>
          <a:lstStyle/>
          <a:p>
            <a:r>
              <a:rPr lang="en-US" sz="1600" dirty="0" smtClean="0">
                <a:solidFill>
                  <a:srgbClr val="C00000"/>
                </a:solidFill>
                <a:latin typeface="Calibri" pitchFamily="34" charset="0"/>
                <a:cs typeface="Calibri" pitchFamily="34" charset="0"/>
              </a:rPr>
              <a:t>4.50</a:t>
            </a:r>
            <a:endParaRPr lang="en-US" sz="1600" dirty="0">
              <a:solidFill>
                <a:srgbClr val="C00000"/>
              </a:solidFill>
              <a:latin typeface="Calibri" pitchFamily="34" charset="0"/>
              <a:cs typeface="Calibri" pitchFamily="34" charset="0"/>
            </a:endParaRPr>
          </a:p>
        </p:txBody>
      </p:sp>
      <p:sp>
        <p:nvSpPr>
          <p:cNvPr id="8" name="TextBox 7"/>
          <p:cNvSpPr txBox="1"/>
          <p:nvPr/>
        </p:nvSpPr>
        <p:spPr>
          <a:xfrm>
            <a:off x="4191000" y="2938046"/>
            <a:ext cx="609600" cy="338554"/>
          </a:xfrm>
          <a:prstGeom prst="rect">
            <a:avLst/>
          </a:prstGeom>
          <a:noFill/>
        </p:spPr>
        <p:txBody>
          <a:bodyPr wrap="square" rtlCol="0">
            <a:spAutoFit/>
          </a:bodyPr>
          <a:lstStyle/>
          <a:p>
            <a:r>
              <a:rPr lang="en-US" sz="1600" dirty="0" smtClean="0">
                <a:solidFill>
                  <a:srgbClr val="C00000"/>
                </a:solidFill>
                <a:latin typeface="Calibri" pitchFamily="34" charset="0"/>
                <a:cs typeface="Calibri" pitchFamily="34" charset="0"/>
              </a:rPr>
              <a:t>280</a:t>
            </a:r>
            <a:endParaRPr lang="en-US" sz="1600" dirty="0">
              <a:solidFill>
                <a:srgbClr val="C00000"/>
              </a:solidFill>
              <a:latin typeface="Calibri" pitchFamily="34" charset="0"/>
              <a:cs typeface="Calibri" pitchFamily="34" charset="0"/>
            </a:endParaRPr>
          </a:p>
        </p:txBody>
      </p:sp>
      <p:sp>
        <p:nvSpPr>
          <p:cNvPr id="9" name="TextBox 8"/>
          <p:cNvSpPr txBox="1"/>
          <p:nvPr/>
        </p:nvSpPr>
        <p:spPr>
          <a:xfrm>
            <a:off x="4038600" y="3197423"/>
            <a:ext cx="609600" cy="307777"/>
          </a:xfrm>
          <a:prstGeom prst="rect">
            <a:avLst/>
          </a:prstGeom>
          <a:noFill/>
        </p:spPr>
        <p:txBody>
          <a:bodyPr wrap="square" rtlCol="0">
            <a:spAutoFit/>
          </a:bodyPr>
          <a:lstStyle/>
          <a:p>
            <a:r>
              <a:rPr lang="en-US" sz="1400" dirty="0" smtClean="0">
                <a:solidFill>
                  <a:srgbClr val="C00000"/>
                </a:solidFill>
                <a:latin typeface="Calibri" pitchFamily="34" charset="0"/>
                <a:cs typeface="Calibri" pitchFamily="34" charset="0"/>
              </a:rPr>
              <a:t>280</a:t>
            </a:r>
            <a:endParaRPr lang="en-US" sz="1400" dirty="0">
              <a:solidFill>
                <a:srgbClr val="C00000"/>
              </a:solidFill>
              <a:latin typeface="Calibri" pitchFamily="34" charset="0"/>
              <a:cs typeface="Calibri" pitchFamily="34" charset="0"/>
            </a:endParaRPr>
          </a:p>
        </p:txBody>
      </p:sp>
      <p:sp>
        <p:nvSpPr>
          <p:cNvPr id="10" name="TextBox 9"/>
          <p:cNvSpPr txBox="1"/>
          <p:nvPr/>
        </p:nvSpPr>
        <p:spPr>
          <a:xfrm>
            <a:off x="2667000" y="3733800"/>
            <a:ext cx="1676400" cy="338554"/>
          </a:xfrm>
          <a:prstGeom prst="rect">
            <a:avLst/>
          </a:prstGeom>
          <a:noFill/>
        </p:spPr>
        <p:txBody>
          <a:bodyPr wrap="square" rtlCol="0">
            <a:spAutoFit/>
          </a:bodyPr>
          <a:lstStyle/>
          <a:p>
            <a:r>
              <a:rPr lang="en-US" sz="1600" dirty="0" smtClean="0">
                <a:solidFill>
                  <a:srgbClr val="C00000"/>
                </a:solidFill>
                <a:latin typeface="Calibri" pitchFamily="34" charset="0"/>
                <a:cs typeface="Calibri" pitchFamily="34" charset="0"/>
              </a:rPr>
              <a:t>price ceiling</a:t>
            </a:r>
            <a:endParaRPr lang="en-US" sz="1600" dirty="0">
              <a:solidFill>
                <a:srgbClr val="C00000"/>
              </a:solidFill>
              <a:latin typeface="Calibri" pitchFamily="34" charset="0"/>
              <a:cs typeface="Calibri" pitchFamily="34" charset="0"/>
            </a:endParaRPr>
          </a:p>
        </p:txBody>
      </p:sp>
      <p:sp>
        <p:nvSpPr>
          <p:cNvPr id="11" name="TextBox 10"/>
          <p:cNvSpPr txBox="1"/>
          <p:nvPr/>
        </p:nvSpPr>
        <p:spPr>
          <a:xfrm>
            <a:off x="4191000" y="4191000"/>
            <a:ext cx="609600" cy="338554"/>
          </a:xfrm>
          <a:prstGeom prst="rect">
            <a:avLst/>
          </a:prstGeom>
          <a:noFill/>
        </p:spPr>
        <p:txBody>
          <a:bodyPr wrap="square" rtlCol="0">
            <a:spAutoFit/>
          </a:bodyPr>
          <a:lstStyle/>
          <a:p>
            <a:r>
              <a:rPr lang="en-US" sz="1600" dirty="0" smtClean="0">
                <a:solidFill>
                  <a:srgbClr val="C00000"/>
                </a:solidFill>
                <a:latin typeface="Calibri" pitchFamily="34" charset="0"/>
                <a:cs typeface="Calibri" pitchFamily="34" charset="0"/>
              </a:rPr>
              <a:t>300</a:t>
            </a:r>
            <a:endParaRPr lang="en-US" sz="1600" dirty="0">
              <a:solidFill>
                <a:srgbClr val="C00000"/>
              </a:solidFill>
              <a:latin typeface="Calibri" pitchFamily="34" charset="0"/>
              <a:cs typeface="Calibri" pitchFamily="34" charset="0"/>
            </a:endParaRPr>
          </a:p>
        </p:txBody>
      </p:sp>
      <p:sp>
        <p:nvSpPr>
          <p:cNvPr id="12" name="TextBox 11"/>
          <p:cNvSpPr txBox="1"/>
          <p:nvPr/>
        </p:nvSpPr>
        <p:spPr>
          <a:xfrm>
            <a:off x="4114800" y="4462046"/>
            <a:ext cx="609600" cy="338554"/>
          </a:xfrm>
          <a:prstGeom prst="rect">
            <a:avLst/>
          </a:prstGeom>
          <a:noFill/>
        </p:spPr>
        <p:txBody>
          <a:bodyPr wrap="square" rtlCol="0">
            <a:spAutoFit/>
          </a:bodyPr>
          <a:lstStyle/>
          <a:p>
            <a:r>
              <a:rPr lang="en-US" sz="1600" dirty="0" smtClean="0">
                <a:solidFill>
                  <a:srgbClr val="C00000"/>
                </a:solidFill>
                <a:latin typeface="Calibri" pitchFamily="34" charset="0"/>
                <a:cs typeface="Calibri" pitchFamily="34" charset="0"/>
              </a:rPr>
              <a:t>240</a:t>
            </a:r>
            <a:endParaRPr lang="en-US" sz="1600" dirty="0">
              <a:solidFill>
                <a:srgbClr val="C00000"/>
              </a:solidFill>
              <a:latin typeface="Calibri" pitchFamily="34" charset="0"/>
              <a:cs typeface="Calibri" pitchFamily="34" charset="0"/>
            </a:endParaRPr>
          </a:p>
        </p:txBody>
      </p:sp>
      <p:sp>
        <p:nvSpPr>
          <p:cNvPr id="13" name="TextBox 12"/>
          <p:cNvSpPr txBox="1"/>
          <p:nvPr/>
        </p:nvSpPr>
        <p:spPr>
          <a:xfrm>
            <a:off x="3429000" y="4648200"/>
            <a:ext cx="1676400" cy="338554"/>
          </a:xfrm>
          <a:prstGeom prst="rect">
            <a:avLst/>
          </a:prstGeom>
          <a:noFill/>
        </p:spPr>
        <p:txBody>
          <a:bodyPr wrap="square" rtlCol="0">
            <a:spAutoFit/>
          </a:bodyPr>
          <a:lstStyle/>
          <a:p>
            <a:r>
              <a:rPr lang="en-US" sz="1600" dirty="0" smtClean="0">
                <a:solidFill>
                  <a:srgbClr val="C00000"/>
                </a:solidFill>
                <a:latin typeface="Calibri" pitchFamily="34" charset="0"/>
                <a:cs typeface="Calibri" pitchFamily="34" charset="0"/>
              </a:rPr>
              <a:t>shortage</a:t>
            </a:r>
            <a:endParaRPr lang="en-US" sz="1600" dirty="0">
              <a:solidFill>
                <a:srgbClr val="C00000"/>
              </a:solidFill>
              <a:latin typeface="Calibri" pitchFamily="34" charset="0"/>
              <a:cs typeface="Calibri" pitchFamily="34" charset="0"/>
            </a:endParaRPr>
          </a:p>
        </p:txBody>
      </p:sp>
      <p:sp>
        <p:nvSpPr>
          <p:cNvPr id="14" name="TextBox 13"/>
          <p:cNvSpPr txBox="1"/>
          <p:nvPr/>
        </p:nvSpPr>
        <p:spPr>
          <a:xfrm>
            <a:off x="1600200" y="5181600"/>
            <a:ext cx="1676400" cy="338554"/>
          </a:xfrm>
          <a:prstGeom prst="rect">
            <a:avLst/>
          </a:prstGeom>
          <a:noFill/>
        </p:spPr>
        <p:txBody>
          <a:bodyPr wrap="square" rtlCol="0">
            <a:spAutoFit/>
          </a:bodyPr>
          <a:lstStyle/>
          <a:p>
            <a:r>
              <a:rPr lang="en-US" sz="1600" dirty="0" smtClean="0">
                <a:solidFill>
                  <a:srgbClr val="C00000"/>
                </a:solidFill>
                <a:latin typeface="Calibri" pitchFamily="34" charset="0"/>
                <a:cs typeface="Calibri" pitchFamily="34" charset="0"/>
              </a:rPr>
              <a:t>price floor</a:t>
            </a:r>
            <a:endParaRPr lang="en-US" sz="1600" dirty="0">
              <a:solidFill>
                <a:srgbClr val="C00000"/>
              </a:solidFill>
              <a:latin typeface="Calibri" pitchFamily="34" charset="0"/>
              <a:cs typeface="Calibri" pitchFamily="34" charset="0"/>
            </a:endParaRPr>
          </a:p>
        </p:txBody>
      </p:sp>
      <p:sp>
        <p:nvSpPr>
          <p:cNvPr id="15" name="TextBox 14"/>
          <p:cNvSpPr txBox="1"/>
          <p:nvPr/>
        </p:nvSpPr>
        <p:spPr>
          <a:xfrm>
            <a:off x="4267200" y="5757446"/>
            <a:ext cx="609600" cy="338554"/>
          </a:xfrm>
          <a:prstGeom prst="rect">
            <a:avLst/>
          </a:prstGeom>
          <a:noFill/>
        </p:spPr>
        <p:txBody>
          <a:bodyPr wrap="square" rtlCol="0">
            <a:spAutoFit/>
          </a:bodyPr>
          <a:lstStyle/>
          <a:p>
            <a:r>
              <a:rPr lang="en-US" sz="1600" dirty="0" smtClean="0">
                <a:solidFill>
                  <a:srgbClr val="C00000"/>
                </a:solidFill>
                <a:latin typeface="Calibri" pitchFamily="34" charset="0"/>
                <a:cs typeface="Calibri" pitchFamily="34" charset="0"/>
              </a:rPr>
              <a:t>240</a:t>
            </a:r>
            <a:endParaRPr lang="en-US" sz="1600" dirty="0">
              <a:solidFill>
                <a:srgbClr val="C00000"/>
              </a:solidFill>
              <a:latin typeface="Calibri" pitchFamily="34" charset="0"/>
              <a:cs typeface="Calibri" pitchFamily="34" charset="0"/>
            </a:endParaRPr>
          </a:p>
        </p:txBody>
      </p:sp>
      <p:sp>
        <p:nvSpPr>
          <p:cNvPr id="16" name="TextBox 15"/>
          <p:cNvSpPr txBox="1"/>
          <p:nvPr/>
        </p:nvSpPr>
        <p:spPr>
          <a:xfrm>
            <a:off x="4267200" y="5943600"/>
            <a:ext cx="609600" cy="338554"/>
          </a:xfrm>
          <a:prstGeom prst="rect">
            <a:avLst/>
          </a:prstGeom>
          <a:noFill/>
        </p:spPr>
        <p:txBody>
          <a:bodyPr wrap="square" rtlCol="0">
            <a:spAutoFit/>
          </a:bodyPr>
          <a:lstStyle/>
          <a:p>
            <a:r>
              <a:rPr lang="en-US" sz="1600" dirty="0" smtClean="0">
                <a:solidFill>
                  <a:srgbClr val="C00000"/>
                </a:solidFill>
                <a:latin typeface="Calibri" pitchFamily="34" charset="0"/>
                <a:cs typeface="Calibri" pitchFamily="34" charset="0"/>
              </a:rPr>
              <a:t>360</a:t>
            </a:r>
            <a:endParaRPr lang="en-US" sz="1600" dirty="0">
              <a:solidFill>
                <a:srgbClr val="C00000"/>
              </a:solidFill>
              <a:latin typeface="Calibri" pitchFamily="34" charset="0"/>
              <a:cs typeface="Calibri" pitchFamily="34" charset="0"/>
            </a:endParaRPr>
          </a:p>
        </p:txBody>
      </p:sp>
      <p:sp>
        <p:nvSpPr>
          <p:cNvPr id="17" name="TextBox 16"/>
          <p:cNvSpPr txBox="1"/>
          <p:nvPr/>
        </p:nvSpPr>
        <p:spPr>
          <a:xfrm>
            <a:off x="3581400" y="6096000"/>
            <a:ext cx="1676400" cy="338554"/>
          </a:xfrm>
          <a:prstGeom prst="rect">
            <a:avLst/>
          </a:prstGeom>
          <a:noFill/>
        </p:spPr>
        <p:txBody>
          <a:bodyPr wrap="square" rtlCol="0">
            <a:spAutoFit/>
          </a:bodyPr>
          <a:lstStyle/>
          <a:p>
            <a:r>
              <a:rPr lang="en-US" sz="1600" dirty="0" smtClean="0">
                <a:solidFill>
                  <a:srgbClr val="C00000"/>
                </a:solidFill>
                <a:latin typeface="Calibri" pitchFamily="34" charset="0"/>
                <a:cs typeface="Calibri" pitchFamily="34" charset="0"/>
              </a:rPr>
              <a:t>surplus</a:t>
            </a:r>
            <a:endParaRPr lang="en-US" sz="1600" dirty="0">
              <a:solidFill>
                <a:srgbClr val="C00000"/>
              </a:solidFill>
              <a:latin typeface="Calibri" pitchFamily="34" charset="0"/>
              <a:cs typeface="Calibri" pitchFamily="34" charset="0"/>
            </a:endParaRPr>
          </a:p>
        </p:txBody>
      </p:sp>
    </p:spTree>
    <p:extLst>
      <p:ext uri="{BB962C8B-B14F-4D97-AF65-F5344CB8AC3E}">
        <p14:creationId xmlns:p14="http://schemas.microsoft.com/office/powerpoint/2010/main" val="889605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1000"/>
                                        <p:tgtEl>
                                          <p:spTgt spid="2050"/>
                                        </p:tgtEl>
                                      </p:cBhvr>
                                    </p:animEffect>
                                    <p:anim calcmode="lin" valueType="num">
                                      <p:cBhvr>
                                        <p:cTn id="8" dur="1000" fill="hold"/>
                                        <p:tgtEl>
                                          <p:spTgt spid="2050"/>
                                        </p:tgtEl>
                                        <p:attrNameLst>
                                          <p:attrName>ppt_x</p:attrName>
                                        </p:attrNameLst>
                                      </p:cBhvr>
                                      <p:tavLst>
                                        <p:tav tm="0">
                                          <p:val>
                                            <p:strVal val="#ppt_x"/>
                                          </p:val>
                                        </p:tav>
                                        <p:tav tm="100000">
                                          <p:val>
                                            <p:strVal val="#ppt_x"/>
                                          </p:val>
                                        </p:tav>
                                      </p:tavLst>
                                    </p:anim>
                                    <p:anim calcmode="lin" valueType="num">
                                      <p:cBhvr>
                                        <p:cTn id="9"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1000"/>
                                        <p:tgtEl>
                                          <p:spTgt spid="9"/>
                                        </p:tgtEl>
                                      </p:cBhvr>
                                    </p:animEffect>
                                    <p:anim calcmode="lin" valueType="num">
                                      <p:cBhvr>
                                        <p:cTn id="29" dur="1000" fill="hold"/>
                                        <p:tgtEl>
                                          <p:spTgt spid="9"/>
                                        </p:tgtEl>
                                        <p:attrNameLst>
                                          <p:attrName>ppt_x</p:attrName>
                                        </p:attrNameLst>
                                      </p:cBhvr>
                                      <p:tavLst>
                                        <p:tav tm="0">
                                          <p:val>
                                            <p:strVal val="#ppt_x"/>
                                          </p:val>
                                        </p:tav>
                                        <p:tav tm="100000">
                                          <p:val>
                                            <p:strVal val="#ppt_x"/>
                                          </p:val>
                                        </p:tav>
                                      </p:tavLst>
                                    </p:anim>
                                    <p:anim calcmode="lin" valueType="num">
                                      <p:cBhvr>
                                        <p:cTn id="3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7"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1000"/>
                                        <p:tgtEl>
                                          <p:spTgt spid="10"/>
                                        </p:tgtEl>
                                      </p:cBhvr>
                                    </p:animEffect>
                                    <p:anim calcmode="lin" valueType="num">
                                      <p:cBhvr>
                                        <p:cTn id="36" dur="1000" fill="hold"/>
                                        <p:tgtEl>
                                          <p:spTgt spid="10"/>
                                        </p:tgtEl>
                                        <p:attrNameLst>
                                          <p:attrName>ppt_x</p:attrName>
                                        </p:attrNameLst>
                                      </p:cBhvr>
                                      <p:tavLst>
                                        <p:tav tm="0">
                                          <p:val>
                                            <p:strVal val="#ppt_x"/>
                                          </p:val>
                                        </p:tav>
                                        <p:tav tm="100000">
                                          <p:val>
                                            <p:strVal val="#ppt_x"/>
                                          </p:val>
                                        </p:tav>
                                      </p:tavLst>
                                    </p:anim>
                                    <p:anim calcmode="lin" valueType="num">
                                      <p:cBhvr>
                                        <p:cTn id="3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7" presetClass="entr" presetSubtype="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1000"/>
                                        <p:tgtEl>
                                          <p:spTgt spid="11"/>
                                        </p:tgtEl>
                                      </p:cBhvr>
                                    </p:animEffect>
                                    <p:anim calcmode="lin" valueType="num">
                                      <p:cBhvr>
                                        <p:cTn id="43" dur="1000" fill="hold"/>
                                        <p:tgtEl>
                                          <p:spTgt spid="11"/>
                                        </p:tgtEl>
                                        <p:attrNameLst>
                                          <p:attrName>ppt_x</p:attrName>
                                        </p:attrNameLst>
                                      </p:cBhvr>
                                      <p:tavLst>
                                        <p:tav tm="0">
                                          <p:val>
                                            <p:strVal val="#ppt_x"/>
                                          </p:val>
                                        </p:tav>
                                        <p:tav tm="100000">
                                          <p:val>
                                            <p:strVal val="#ppt_x"/>
                                          </p:val>
                                        </p:tav>
                                      </p:tavLst>
                                    </p:anim>
                                    <p:anim calcmode="lin" valueType="num">
                                      <p:cBhvr>
                                        <p:cTn id="4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7" presetClass="entr" presetSubtype="0" fill="hold" grpId="0" nodeType="click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fade">
                                      <p:cBhvr>
                                        <p:cTn id="49" dur="1000"/>
                                        <p:tgtEl>
                                          <p:spTgt spid="12"/>
                                        </p:tgtEl>
                                      </p:cBhvr>
                                    </p:animEffect>
                                    <p:anim calcmode="lin" valueType="num">
                                      <p:cBhvr>
                                        <p:cTn id="50" dur="1000" fill="hold"/>
                                        <p:tgtEl>
                                          <p:spTgt spid="12"/>
                                        </p:tgtEl>
                                        <p:attrNameLst>
                                          <p:attrName>ppt_x</p:attrName>
                                        </p:attrNameLst>
                                      </p:cBhvr>
                                      <p:tavLst>
                                        <p:tav tm="0">
                                          <p:val>
                                            <p:strVal val="#ppt_x"/>
                                          </p:val>
                                        </p:tav>
                                        <p:tav tm="100000">
                                          <p:val>
                                            <p:strVal val="#ppt_x"/>
                                          </p:val>
                                        </p:tav>
                                      </p:tavLst>
                                    </p:anim>
                                    <p:anim calcmode="lin" valueType="num">
                                      <p:cBhvr>
                                        <p:cTn id="51"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7" presetClass="entr" presetSubtype="0" fill="hold" grpId="0" nodeType="clickEffect">
                                  <p:stCondLst>
                                    <p:cond delay="0"/>
                                  </p:stCondLst>
                                  <p:childTnLst>
                                    <p:set>
                                      <p:cBhvr>
                                        <p:cTn id="55" dur="1" fill="hold">
                                          <p:stCondLst>
                                            <p:cond delay="0"/>
                                          </p:stCondLst>
                                        </p:cTn>
                                        <p:tgtEl>
                                          <p:spTgt spid="13"/>
                                        </p:tgtEl>
                                        <p:attrNameLst>
                                          <p:attrName>style.visibility</p:attrName>
                                        </p:attrNameLst>
                                      </p:cBhvr>
                                      <p:to>
                                        <p:strVal val="visible"/>
                                      </p:to>
                                    </p:set>
                                    <p:animEffect transition="in" filter="fade">
                                      <p:cBhvr>
                                        <p:cTn id="56" dur="1000"/>
                                        <p:tgtEl>
                                          <p:spTgt spid="13"/>
                                        </p:tgtEl>
                                      </p:cBhvr>
                                    </p:animEffect>
                                    <p:anim calcmode="lin" valueType="num">
                                      <p:cBhvr>
                                        <p:cTn id="57" dur="1000" fill="hold"/>
                                        <p:tgtEl>
                                          <p:spTgt spid="13"/>
                                        </p:tgtEl>
                                        <p:attrNameLst>
                                          <p:attrName>ppt_x</p:attrName>
                                        </p:attrNameLst>
                                      </p:cBhvr>
                                      <p:tavLst>
                                        <p:tav tm="0">
                                          <p:val>
                                            <p:strVal val="#ppt_x"/>
                                          </p:val>
                                        </p:tav>
                                        <p:tav tm="100000">
                                          <p:val>
                                            <p:strVal val="#ppt_x"/>
                                          </p:val>
                                        </p:tav>
                                      </p:tavLst>
                                    </p:anim>
                                    <p:anim calcmode="lin" valueType="num">
                                      <p:cBhvr>
                                        <p:cTn id="58"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7" presetClass="entr" presetSubtype="0" fill="hold" grpId="0" nodeType="click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fade">
                                      <p:cBhvr>
                                        <p:cTn id="63" dur="1000"/>
                                        <p:tgtEl>
                                          <p:spTgt spid="14"/>
                                        </p:tgtEl>
                                      </p:cBhvr>
                                    </p:animEffect>
                                    <p:anim calcmode="lin" valueType="num">
                                      <p:cBhvr>
                                        <p:cTn id="64" dur="1000" fill="hold"/>
                                        <p:tgtEl>
                                          <p:spTgt spid="14"/>
                                        </p:tgtEl>
                                        <p:attrNameLst>
                                          <p:attrName>ppt_x</p:attrName>
                                        </p:attrNameLst>
                                      </p:cBhvr>
                                      <p:tavLst>
                                        <p:tav tm="0">
                                          <p:val>
                                            <p:strVal val="#ppt_x"/>
                                          </p:val>
                                        </p:tav>
                                        <p:tav tm="100000">
                                          <p:val>
                                            <p:strVal val="#ppt_x"/>
                                          </p:val>
                                        </p:tav>
                                      </p:tavLst>
                                    </p:anim>
                                    <p:anim calcmode="lin" valueType="num">
                                      <p:cBhvr>
                                        <p:cTn id="6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7" presetClass="entr" presetSubtype="0" fill="hold" grpId="0" nodeType="clickEffect">
                                  <p:stCondLst>
                                    <p:cond delay="0"/>
                                  </p:stCondLst>
                                  <p:childTnLst>
                                    <p:set>
                                      <p:cBhvr>
                                        <p:cTn id="69" dur="1" fill="hold">
                                          <p:stCondLst>
                                            <p:cond delay="0"/>
                                          </p:stCondLst>
                                        </p:cTn>
                                        <p:tgtEl>
                                          <p:spTgt spid="15"/>
                                        </p:tgtEl>
                                        <p:attrNameLst>
                                          <p:attrName>style.visibility</p:attrName>
                                        </p:attrNameLst>
                                      </p:cBhvr>
                                      <p:to>
                                        <p:strVal val="visible"/>
                                      </p:to>
                                    </p:set>
                                    <p:animEffect transition="in" filter="fade">
                                      <p:cBhvr>
                                        <p:cTn id="70" dur="1000"/>
                                        <p:tgtEl>
                                          <p:spTgt spid="15"/>
                                        </p:tgtEl>
                                      </p:cBhvr>
                                    </p:animEffect>
                                    <p:anim calcmode="lin" valueType="num">
                                      <p:cBhvr>
                                        <p:cTn id="71" dur="1000" fill="hold"/>
                                        <p:tgtEl>
                                          <p:spTgt spid="15"/>
                                        </p:tgtEl>
                                        <p:attrNameLst>
                                          <p:attrName>ppt_x</p:attrName>
                                        </p:attrNameLst>
                                      </p:cBhvr>
                                      <p:tavLst>
                                        <p:tav tm="0">
                                          <p:val>
                                            <p:strVal val="#ppt_x"/>
                                          </p:val>
                                        </p:tav>
                                        <p:tav tm="100000">
                                          <p:val>
                                            <p:strVal val="#ppt_x"/>
                                          </p:val>
                                        </p:tav>
                                      </p:tavLst>
                                    </p:anim>
                                    <p:anim calcmode="lin" valueType="num">
                                      <p:cBhvr>
                                        <p:cTn id="72"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7" presetClass="entr" presetSubtype="0" fill="hold" grpId="0" nodeType="clickEffect">
                                  <p:stCondLst>
                                    <p:cond delay="0"/>
                                  </p:stCondLst>
                                  <p:childTnLst>
                                    <p:set>
                                      <p:cBhvr>
                                        <p:cTn id="76" dur="1" fill="hold">
                                          <p:stCondLst>
                                            <p:cond delay="0"/>
                                          </p:stCondLst>
                                        </p:cTn>
                                        <p:tgtEl>
                                          <p:spTgt spid="16"/>
                                        </p:tgtEl>
                                        <p:attrNameLst>
                                          <p:attrName>style.visibility</p:attrName>
                                        </p:attrNameLst>
                                      </p:cBhvr>
                                      <p:to>
                                        <p:strVal val="visible"/>
                                      </p:to>
                                    </p:set>
                                    <p:animEffect transition="in" filter="fade">
                                      <p:cBhvr>
                                        <p:cTn id="77" dur="1000"/>
                                        <p:tgtEl>
                                          <p:spTgt spid="16"/>
                                        </p:tgtEl>
                                      </p:cBhvr>
                                    </p:animEffect>
                                    <p:anim calcmode="lin" valueType="num">
                                      <p:cBhvr>
                                        <p:cTn id="78" dur="1000" fill="hold"/>
                                        <p:tgtEl>
                                          <p:spTgt spid="16"/>
                                        </p:tgtEl>
                                        <p:attrNameLst>
                                          <p:attrName>ppt_x</p:attrName>
                                        </p:attrNameLst>
                                      </p:cBhvr>
                                      <p:tavLst>
                                        <p:tav tm="0">
                                          <p:val>
                                            <p:strVal val="#ppt_x"/>
                                          </p:val>
                                        </p:tav>
                                        <p:tav tm="100000">
                                          <p:val>
                                            <p:strVal val="#ppt_x"/>
                                          </p:val>
                                        </p:tav>
                                      </p:tavLst>
                                    </p:anim>
                                    <p:anim calcmode="lin" valueType="num">
                                      <p:cBhvr>
                                        <p:cTn id="7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7" presetClass="entr" presetSubtype="0" fill="hold" grpId="0" nodeType="clickEffect">
                                  <p:stCondLst>
                                    <p:cond delay="0"/>
                                  </p:stCondLst>
                                  <p:childTnLst>
                                    <p:set>
                                      <p:cBhvr>
                                        <p:cTn id="83" dur="1" fill="hold">
                                          <p:stCondLst>
                                            <p:cond delay="0"/>
                                          </p:stCondLst>
                                        </p:cTn>
                                        <p:tgtEl>
                                          <p:spTgt spid="17"/>
                                        </p:tgtEl>
                                        <p:attrNameLst>
                                          <p:attrName>style.visibility</p:attrName>
                                        </p:attrNameLst>
                                      </p:cBhvr>
                                      <p:to>
                                        <p:strVal val="visible"/>
                                      </p:to>
                                    </p:set>
                                    <p:animEffect transition="in" filter="fade">
                                      <p:cBhvr>
                                        <p:cTn id="84" dur="1000"/>
                                        <p:tgtEl>
                                          <p:spTgt spid="17"/>
                                        </p:tgtEl>
                                      </p:cBhvr>
                                    </p:animEffect>
                                    <p:anim calcmode="lin" valueType="num">
                                      <p:cBhvr>
                                        <p:cTn id="85" dur="1000" fill="hold"/>
                                        <p:tgtEl>
                                          <p:spTgt spid="17"/>
                                        </p:tgtEl>
                                        <p:attrNameLst>
                                          <p:attrName>ppt_x</p:attrName>
                                        </p:attrNameLst>
                                      </p:cBhvr>
                                      <p:tavLst>
                                        <p:tav tm="0">
                                          <p:val>
                                            <p:strVal val="#ppt_x"/>
                                          </p:val>
                                        </p:tav>
                                        <p:tav tm="100000">
                                          <p:val>
                                            <p:strVal val="#ppt_x"/>
                                          </p:val>
                                        </p:tav>
                                      </p:tavLst>
                                    </p:anim>
                                    <p:anim calcmode="lin" valueType="num">
                                      <p:cBhvr>
                                        <p:cTn id="86"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p:bldP spid="13" grpId="0"/>
      <p:bldP spid="14" grpId="0"/>
      <p:bldP spid="15" grpId="0"/>
      <p:bldP spid="16" grpId="0"/>
      <p:bldP spid="17"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1003300" y="609600"/>
            <a:ext cx="8293100" cy="1143000"/>
          </a:xfrm>
        </p:spPr>
        <p:txBody>
          <a:bodyPr/>
          <a:lstStyle/>
          <a:p>
            <a:r>
              <a:rPr lang="en-US" sz="4000" dirty="0" smtClean="0">
                <a:latin typeface="Calibri" pitchFamily="34" charset="0"/>
              </a:rPr>
              <a:t>Tennis Ball Simulation</a:t>
            </a:r>
          </a:p>
        </p:txBody>
      </p:sp>
      <p:graphicFrame>
        <p:nvGraphicFramePr>
          <p:cNvPr id="4" name="Table 3"/>
          <p:cNvGraphicFramePr>
            <a:graphicFrameLocks noGrp="1"/>
          </p:cNvGraphicFramePr>
          <p:nvPr/>
        </p:nvGraphicFramePr>
        <p:xfrm>
          <a:off x="838200" y="2133600"/>
          <a:ext cx="4343400" cy="3562715"/>
        </p:xfrm>
        <a:graphic>
          <a:graphicData uri="http://schemas.openxmlformats.org/drawingml/2006/table">
            <a:tbl>
              <a:tblPr/>
              <a:tblGrid>
                <a:gridCol w="1447800">
                  <a:extLst>
                    <a:ext uri="{9D8B030D-6E8A-4147-A177-3AD203B41FA5}">
                      <a16:colId xmlns:a16="http://schemas.microsoft.com/office/drawing/2014/main" val="20000"/>
                    </a:ext>
                  </a:extLst>
                </a:gridCol>
                <a:gridCol w="1447800">
                  <a:extLst>
                    <a:ext uri="{9D8B030D-6E8A-4147-A177-3AD203B41FA5}">
                      <a16:colId xmlns:a16="http://schemas.microsoft.com/office/drawing/2014/main" val="20001"/>
                    </a:ext>
                  </a:extLst>
                </a:gridCol>
                <a:gridCol w="1447800">
                  <a:extLst>
                    <a:ext uri="{9D8B030D-6E8A-4147-A177-3AD203B41FA5}">
                      <a16:colId xmlns:a16="http://schemas.microsoft.com/office/drawing/2014/main" val="20002"/>
                    </a:ext>
                  </a:extLst>
                </a:gridCol>
              </a:tblGrid>
              <a:tr h="444557">
                <a:tc>
                  <a:txBody>
                    <a:bodyPr/>
                    <a:lstStyle/>
                    <a:p>
                      <a:pPr marL="0" marR="0" algn="ctr">
                        <a:lnSpc>
                          <a:spcPct val="115000"/>
                        </a:lnSpc>
                        <a:spcBef>
                          <a:spcPts val="0"/>
                        </a:spcBef>
                        <a:spcAft>
                          <a:spcPts val="1000"/>
                        </a:spcAft>
                      </a:pPr>
                      <a:r>
                        <a:rPr lang="en-US" sz="1400" dirty="0">
                          <a:latin typeface="Calibri"/>
                          <a:ea typeface="Calibri"/>
                          <a:cs typeface="Times New Roman"/>
                        </a:rPr>
                        <a:t>Number of Workers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dirty="0">
                          <a:solidFill>
                            <a:schemeClr val="accent5">
                              <a:lumMod val="25000"/>
                            </a:schemeClr>
                          </a:solidFill>
                          <a:latin typeface="Calibri"/>
                          <a:ea typeface="Calibri"/>
                          <a:cs typeface="Times New Roman"/>
                        </a:rPr>
                        <a:t>Total </a:t>
                      </a:r>
                      <a:r>
                        <a:rPr lang="en-US" sz="1400" dirty="0" smtClean="0">
                          <a:solidFill>
                            <a:schemeClr val="accent5">
                              <a:lumMod val="25000"/>
                            </a:schemeClr>
                          </a:solidFill>
                          <a:latin typeface="Calibri"/>
                          <a:ea typeface="Calibri"/>
                          <a:cs typeface="Times New Roman"/>
                        </a:rPr>
                        <a:t>Output</a:t>
                      </a:r>
                      <a:endParaRPr lang="en-US" sz="1400" dirty="0">
                        <a:solidFill>
                          <a:schemeClr val="accent5">
                            <a:lumMod val="25000"/>
                          </a:schemeClr>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dirty="0">
                          <a:latin typeface="Calibri"/>
                          <a:ea typeface="Calibri"/>
                          <a:cs typeface="Times New Roman"/>
                        </a:rPr>
                        <a:t>Marginal Product of Labor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80085">
                <a:tc>
                  <a:txBody>
                    <a:bodyPr/>
                    <a:lstStyle/>
                    <a:p>
                      <a:pPr marL="0" marR="0" algn="ctr">
                        <a:lnSpc>
                          <a:spcPct val="115000"/>
                        </a:lnSpc>
                        <a:spcBef>
                          <a:spcPts val="0"/>
                        </a:spcBef>
                        <a:spcAft>
                          <a:spcPts val="1000"/>
                        </a:spcAft>
                      </a:pPr>
                      <a:r>
                        <a:rPr lang="en-US" sz="1400">
                          <a:latin typeface="Calibri"/>
                          <a:ea typeface="Calibri"/>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a:solidFill>
                            <a:schemeClr val="accent5">
                              <a:lumMod val="25000"/>
                            </a:schemeClr>
                          </a:solidFill>
                          <a:latin typeface="Calibri"/>
                          <a:ea typeface="Calibri"/>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baseline="0" dirty="0" smtClean="0">
                          <a:latin typeface="Calibri"/>
                          <a:ea typeface="Calibri"/>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80085">
                <a:tc>
                  <a:txBody>
                    <a:bodyPr/>
                    <a:lstStyle/>
                    <a:p>
                      <a:pPr marL="0" marR="0" algn="ctr">
                        <a:lnSpc>
                          <a:spcPct val="115000"/>
                        </a:lnSpc>
                        <a:spcBef>
                          <a:spcPts val="0"/>
                        </a:spcBef>
                        <a:spcAft>
                          <a:spcPts val="1000"/>
                        </a:spcAft>
                      </a:pPr>
                      <a:endParaRPr lang="en-US"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endParaRPr lang="en-US" sz="1400" dirty="0">
                        <a:solidFill>
                          <a:schemeClr val="accent5">
                            <a:lumMod val="25000"/>
                          </a:schemeClr>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endParaRPr lang="en-US"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80085">
                <a:tc>
                  <a:txBody>
                    <a:bodyPr/>
                    <a:lstStyle/>
                    <a:p>
                      <a:pPr marL="0" marR="0" algn="ctr">
                        <a:lnSpc>
                          <a:spcPct val="115000"/>
                        </a:lnSpc>
                        <a:spcBef>
                          <a:spcPts val="0"/>
                        </a:spcBef>
                        <a:spcAft>
                          <a:spcPts val="1000"/>
                        </a:spcAft>
                      </a:pPr>
                      <a:endParaRPr lang="en-US"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endParaRPr lang="en-US" sz="1400" dirty="0">
                        <a:solidFill>
                          <a:schemeClr val="accent5">
                            <a:lumMod val="25000"/>
                          </a:schemeClr>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endParaRPr lang="en-US"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80085">
                <a:tc>
                  <a:txBody>
                    <a:bodyPr/>
                    <a:lstStyle/>
                    <a:p>
                      <a:pPr marL="0" marR="0" algn="ctr">
                        <a:lnSpc>
                          <a:spcPct val="115000"/>
                        </a:lnSpc>
                        <a:spcBef>
                          <a:spcPts val="0"/>
                        </a:spcBef>
                        <a:spcAft>
                          <a:spcPts val="1000"/>
                        </a:spcAft>
                      </a:pPr>
                      <a:endParaRPr lang="en-US"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endParaRPr lang="en-US" sz="1400" dirty="0">
                        <a:solidFill>
                          <a:schemeClr val="accent5">
                            <a:lumMod val="25000"/>
                          </a:schemeClr>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endParaRPr lang="en-US" sz="1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80085">
                <a:tc>
                  <a:txBody>
                    <a:bodyPr/>
                    <a:lstStyle/>
                    <a:p>
                      <a:pPr marL="0" marR="0" algn="ctr">
                        <a:lnSpc>
                          <a:spcPct val="115000"/>
                        </a:lnSpc>
                        <a:spcBef>
                          <a:spcPts val="0"/>
                        </a:spcBef>
                        <a:spcAft>
                          <a:spcPts val="1000"/>
                        </a:spcAft>
                      </a:pPr>
                      <a:endParaRPr lang="en-US"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endParaRPr lang="en-US" sz="1400" dirty="0">
                        <a:solidFill>
                          <a:schemeClr val="accent5">
                            <a:lumMod val="25000"/>
                          </a:schemeClr>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endParaRPr lang="en-US" sz="1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71137">
                <a:tc>
                  <a:txBody>
                    <a:bodyPr/>
                    <a:lstStyle/>
                    <a:p>
                      <a:pPr marL="0" marR="0" algn="ctr">
                        <a:lnSpc>
                          <a:spcPct val="115000"/>
                        </a:lnSpc>
                        <a:spcBef>
                          <a:spcPts val="0"/>
                        </a:spcBef>
                        <a:spcAft>
                          <a:spcPts val="1000"/>
                        </a:spcAft>
                      </a:pPr>
                      <a:endParaRPr lang="en-US"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endParaRPr lang="en-US" sz="1400" dirty="0">
                        <a:solidFill>
                          <a:schemeClr val="accent5">
                            <a:lumMod val="25000"/>
                          </a:schemeClr>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endParaRPr lang="en-US" sz="1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280085">
                <a:tc>
                  <a:txBody>
                    <a:bodyPr/>
                    <a:lstStyle/>
                    <a:p>
                      <a:pPr marL="0" marR="0" algn="ctr">
                        <a:lnSpc>
                          <a:spcPct val="115000"/>
                        </a:lnSpc>
                        <a:spcBef>
                          <a:spcPts val="0"/>
                        </a:spcBef>
                        <a:spcAft>
                          <a:spcPts val="1000"/>
                        </a:spcAft>
                      </a:pPr>
                      <a:endParaRPr lang="en-US"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endParaRPr lang="en-US" sz="1400" dirty="0">
                        <a:solidFill>
                          <a:schemeClr val="accent5">
                            <a:lumMod val="25000"/>
                          </a:schemeClr>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endParaRPr lang="en-US" sz="1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280085">
                <a:tc>
                  <a:txBody>
                    <a:bodyPr/>
                    <a:lstStyle/>
                    <a:p>
                      <a:pPr marL="0" marR="0" algn="ctr">
                        <a:lnSpc>
                          <a:spcPct val="115000"/>
                        </a:lnSpc>
                        <a:spcBef>
                          <a:spcPts val="0"/>
                        </a:spcBef>
                        <a:spcAft>
                          <a:spcPts val="1000"/>
                        </a:spcAft>
                      </a:pPr>
                      <a:endParaRPr lang="en-US"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endParaRPr lang="en-US" sz="1400" dirty="0">
                        <a:solidFill>
                          <a:schemeClr val="accent5">
                            <a:lumMod val="25000"/>
                          </a:schemeClr>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endParaRPr lang="en-US" sz="1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280085">
                <a:tc>
                  <a:txBody>
                    <a:bodyPr/>
                    <a:lstStyle/>
                    <a:p>
                      <a:pPr marL="0" marR="0" algn="ctr">
                        <a:lnSpc>
                          <a:spcPct val="115000"/>
                        </a:lnSpc>
                        <a:spcBef>
                          <a:spcPts val="0"/>
                        </a:spcBef>
                        <a:spcAft>
                          <a:spcPts val="1000"/>
                        </a:spcAft>
                      </a:pPr>
                      <a:endParaRPr lang="en-US"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endParaRPr lang="en-US" sz="1400" dirty="0">
                        <a:solidFill>
                          <a:schemeClr val="accent5">
                            <a:lumMod val="25000"/>
                          </a:schemeClr>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endParaRPr lang="en-US"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280085">
                <a:tc>
                  <a:txBody>
                    <a:bodyPr/>
                    <a:lstStyle/>
                    <a:p>
                      <a:pPr marL="0" marR="0" algn="ctr">
                        <a:lnSpc>
                          <a:spcPct val="115000"/>
                        </a:lnSpc>
                        <a:spcBef>
                          <a:spcPts val="0"/>
                        </a:spcBef>
                        <a:spcAft>
                          <a:spcPts val="1000"/>
                        </a:spcAft>
                      </a:pPr>
                      <a:endParaRPr lang="en-US"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endParaRPr lang="en-US" sz="1400" dirty="0">
                        <a:solidFill>
                          <a:schemeClr val="accent5">
                            <a:lumMod val="25000"/>
                          </a:schemeClr>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endParaRPr lang="en-US"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280085">
                <a:tc>
                  <a:txBody>
                    <a:bodyPr/>
                    <a:lstStyle/>
                    <a:p>
                      <a:pPr marL="0" marR="0" algn="ctr">
                        <a:lnSpc>
                          <a:spcPct val="115000"/>
                        </a:lnSpc>
                        <a:spcBef>
                          <a:spcPts val="0"/>
                        </a:spcBef>
                        <a:spcAft>
                          <a:spcPts val="1000"/>
                        </a:spcAft>
                      </a:pPr>
                      <a:endParaRPr lang="en-US"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endParaRPr lang="en-US" sz="1400" dirty="0">
                        <a:solidFill>
                          <a:schemeClr val="accent5">
                            <a:lumMod val="25000"/>
                          </a:schemeClr>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endParaRPr lang="en-US"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bl>
          </a:graphicData>
        </a:graphic>
      </p:graphicFrame>
      <p:sp>
        <p:nvSpPr>
          <p:cNvPr id="27697" name="Rectangle 5"/>
          <p:cNvSpPr>
            <a:spLocks noChangeArrowheads="1"/>
          </p:cNvSpPr>
          <p:nvPr/>
        </p:nvSpPr>
        <p:spPr bwMode="auto">
          <a:xfrm>
            <a:off x="381000" y="5816025"/>
            <a:ext cx="8763000" cy="830997"/>
          </a:xfrm>
          <a:prstGeom prst="rect">
            <a:avLst/>
          </a:prstGeom>
          <a:noFill/>
          <a:ln w="9525">
            <a:noFill/>
            <a:miter lim="800000"/>
            <a:headEnd/>
            <a:tailEnd/>
          </a:ln>
        </p:spPr>
        <p:txBody>
          <a:bodyPr>
            <a:spAutoFit/>
          </a:bodyPr>
          <a:lstStyle/>
          <a:p>
            <a:pPr marL="800100" lvl="1" indent="-342900">
              <a:buFont typeface="Times New Roman" pitchFamily="18" charset="0"/>
              <a:buAutoNum type="arabicPeriod"/>
            </a:pPr>
            <a:r>
              <a:rPr lang="en-US" sz="1600" dirty="0" smtClean="0">
                <a:latin typeface="Calibri" pitchFamily="34" charset="0"/>
              </a:rPr>
              <a:t>What workers created the most total output?</a:t>
            </a:r>
          </a:p>
          <a:p>
            <a:pPr marL="800100" lvl="1" indent="-342900">
              <a:buFont typeface="Times New Roman" pitchFamily="18" charset="0"/>
              <a:buAutoNum type="arabicPeriod"/>
            </a:pPr>
            <a:r>
              <a:rPr lang="en-US" sz="1600" dirty="0" smtClean="0">
                <a:latin typeface="Calibri" pitchFamily="34" charset="0"/>
              </a:rPr>
              <a:t>What was the highest increase in marginal product of labor?</a:t>
            </a:r>
          </a:p>
          <a:p>
            <a:pPr marL="800100" lvl="1" indent="-342900">
              <a:buFont typeface="Times New Roman" pitchFamily="18" charset="0"/>
              <a:buAutoNum type="arabicPeriod"/>
            </a:pPr>
            <a:r>
              <a:rPr lang="en-US" sz="1600" dirty="0" smtClean="0">
                <a:latin typeface="Calibri" pitchFamily="34" charset="0"/>
              </a:rPr>
              <a:t>When did we have too many workers?</a:t>
            </a:r>
            <a:endParaRPr lang="en-US" sz="1600" dirty="0">
              <a:latin typeface="Calibri" pitchFamily="34" charset="0"/>
            </a:endParaRPr>
          </a:p>
        </p:txBody>
      </p:sp>
      <p:pic>
        <p:nvPicPr>
          <p:cNvPr id="1026" name="Picture 2" descr="http://kidologist.com/wp-content/2011/11/tennisballs.jpg"/>
          <p:cNvPicPr>
            <a:picLocks noChangeAspect="1" noChangeArrowheads="1"/>
          </p:cNvPicPr>
          <p:nvPr/>
        </p:nvPicPr>
        <p:blipFill>
          <a:blip r:embed="rId2" cstate="print"/>
          <a:srcRect/>
          <a:stretch>
            <a:fillRect/>
          </a:stretch>
        </p:blipFill>
        <p:spPr bwMode="auto">
          <a:xfrm>
            <a:off x="5486400" y="2590800"/>
            <a:ext cx="3276600" cy="2184400"/>
          </a:xfrm>
          <a:prstGeom prst="rect">
            <a:avLst/>
          </a:prstGeom>
          <a:noFill/>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697"/>
                                        </p:tgtEl>
                                        <p:attrNameLst>
                                          <p:attrName>style.visibility</p:attrName>
                                        </p:attrNameLst>
                                      </p:cBhvr>
                                      <p:to>
                                        <p:strVal val="visible"/>
                                      </p:to>
                                    </p:set>
                                    <p:animEffect transition="in" filter="fade">
                                      <p:cBhvr>
                                        <p:cTn id="7" dur="500"/>
                                        <p:tgtEl>
                                          <p:spTgt spid="276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97" grpId="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228600" y="609600"/>
            <a:ext cx="7912100" cy="1143000"/>
          </a:xfrm>
        </p:spPr>
        <p:txBody>
          <a:bodyPr/>
          <a:lstStyle/>
          <a:p>
            <a:pPr eaLnBrk="1" hangingPunct="1"/>
            <a:r>
              <a:rPr lang="en-US" sz="4800" dirty="0" smtClean="0">
                <a:solidFill>
                  <a:schemeClr val="folHlink"/>
                </a:solidFill>
                <a:latin typeface="Arial" pitchFamily="34" charset="0"/>
                <a:cs typeface="Arial" pitchFamily="34" charset="0"/>
              </a:rPr>
              <a:t>The Law of Supply</a:t>
            </a:r>
          </a:p>
        </p:txBody>
      </p:sp>
      <p:graphicFrame>
        <p:nvGraphicFramePr>
          <p:cNvPr id="25" name="Group 112"/>
          <p:cNvGraphicFramePr>
            <a:graphicFrameLocks noGrp="1"/>
          </p:cNvGraphicFramePr>
          <p:nvPr/>
        </p:nvGraphicFramePr>
        <p:xfrm>
          <a:off x="914400" y="2057400"/>
          <a:ext cx="4038600" cy="4389120"/>
        </p:xfrm>
        <a:graphic>
          <a:graphicData uri="http://schemas.openxmlformats.org/drawingml/2006/table">
            <a:tbl>
              <a:tblPr/>
              <a:tblGrid>
                <a:gridCol w="2019300">
                  <a:extLst>
                    <a:ext uri="{9D8B030D-6E8A-4147-A177-3AD203B41FA5}">
                      <a16:colId xmlns:a16="http://schemas.microsoft.com/office/drawing/2014/main" val="20000"/>
                    </a:ext>
                  </a:extLst>
                </a:gridCol>
                <a:gridCol w="2019300">
                  <a:extLst>
                    <a:ext uri="{9D8B030D-6E8A-4147-A177-3AD203B41FA5}">
                      <a16:colId xmlns:a16="http://schemas.microsoft.com/office/drawing/2014/main" val="20001"/>
                    </a:ext>
                  </a:extLst>
                </a:gridCol>
              </a:tblGrid>
              <a:tr h="1722120">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800" b="0" i="0" u="none" strike="noStrike" cap="none" normalizeH="0" baseline="0" dirty="0" smtClean="0">
                          <a:ln>
                            <a:noFill/>
                          </a:ln>
                          <a:solidFill>
                            <a:srgbClr val="000000"/>
                          </a:solidFill>
                          <a:effectLst/>
                          <a:latin typeface="Times New Roman" pitchFamily="18" charset="0"/>
                        </a:rPr>
                        <a:t>Average Price Per Home (in thousands)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800" b="0" i="0" u="none" strike="noStrike" cap="none" normalizeH="0" baseline="0" dirty="0" smtClean="0">
                          <a:ln>
                            <a:noFill/>
                          </a:ln>
                          <a:solidFill>
                            <a:srgbClr val="000000"/>
                          </a:solidFill>
                          <a:effectLst/>
                          <a:latin typeface="Times New Roman" pitchFamily="18" charset="0"/>
                        </a:rPr>
                        <a:t>Quantity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55883">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800" b="0" i="0" u="none" strike="noStrike" cap="none" normalizeH="0" baseline="0" dirty="0" smtClean="0">
                          <a:ln>
                            <a:noFill/>
                          </a:ln>
                          <a:solidFill>
                            <a:srgbClr val="000000"/>
                          </a:solidFill>
                          <a:effectLst/>
                          <a:latin typeface="Times New Roman" pitchFamily="18" charset="0"/>
                        </a:rPr>
                        <a:t>130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800" b="0" i="0" u="none" strike="noStrike" cap="none" normalizeH="0" baseline="0" dirty="0" smtClean="0">
                          <a:ln>
                            <a:noFill/>
                          </a:ln>
                          <a:solidFill>
                            <a:srgbClr val="000000"/>
                          </a:solidFill>
                          <a:effectLst/>
                          <a:latin typeface="Times New Roman" pitchFamily="18" charset="0"/>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55883">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800" b="0" i="0" u="none" strike="noStrike" cap="none" normalizeH="0" baseline="0" dirty="0" smtClean="0">
                          <a:ln>
                            <a:noFill/>
                          </a:ln>
                          <a:solidFill>
                            <a:srgbClr val="000000"/>
                          </a:solidFill>
                          <a:effectLst/>
                          <a:latin typeface="Times New Roman" pitchFamily="18" charset="0"/>
                        </a:rPr>
                        <a:t>150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800" b="0" i="0" u="none" strike="noStrike" cap="none" normalizeH="0" baseline="0" dirty="0" smtClean="0">
                          <a:ln>
                            <a:noFill/>
                          </a:ln>
                          <a:solidFill>
                            <a:srgbClr val="000000"/>
                          </a:solidFill>
                          <a:effectLst/>
                          <a:latin typeface="Times New Roman" pitchFamily="18" charset="0"/>
                        </a:rPr>
                        <a:t>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55883">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800" b="0" i="0" u="none" strike="noStrike" cap="none" normalizeH="0" baseline="0" dirty="0" smtClean="0">
                          <a:ln>
                            <a:noFill/>
                          </a:ln>
                          <a:solidFill>
                            <a:srgbClr val="000000"/>
                          </a:solidFill>
                          <a:effectLst/>
                          <a:latin typeface="Times New Roman" pitchFamily="18" charset="0"/>
                        </a:rPr>
                        <a:t>200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800" b="0" i="0" u="none" strike="noStrike" cap="none" normalizeH="0" baseline="0" dirty="0" smtClean="0">
                          <a:ln>
                            <a:noFill/>
                          </a:ln>
                          <a:solidFill>
                            <a:srgbClr val="000000"/>
                          </a:solidFill>
                          <a:effectLst/>
                          <a:latin typeface="Times New Roman" pitchFamily="18" charset="0"/>
                        </a:rPr>
                        <a:t>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55883">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800" b="0" i="0" u="none" strike="noStrike" cap="none" normalizeH="0" baseline="0" dirty="0" smtClean="0">
                          <a:ln>
                            <a:noFill/>
                          </a:ln>
                          <a:solidFill>
                            <a:srgbClr val="000000"/>
                          </a:solidFill>
                          <a:effectLst/>
                          <a:latin typeface="Times New Roman" pitchFamily="18" charset="0"/>
                        </a:rPr>
                        <a:t>250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800" b="0" i="0" u="none" strike="noStrike" cap="none" normalizeH="0" baseline="0" dirty="0" smtClean="0">
                          <a:ln>
                            <a:noFill/>
                          </a:ln>
                          <a:solidFill>
                            <a:srgbClr val="000000"/>
                          </a:solidFill>
                          <a:effectLst/>
                          <a:latin typeface="Times New Roman" pitchFamily="18" charset="0"/>
                        </a:rPr>
                        <a:t>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55883">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800" b="0" i="0" u="none" strike="noStrike" cap="none" normalizeH="0" baseline="0" dirty="0" smtClean="0">
                          <a:ln>
                            <a:noFill/>
                          </a:ln>
                          <a:solidFill>
                            <a:srgbClr val="000000"/>
                          </a:solidFill>
                          <a:effectLst/>
                          <a:latin typeface="Times New Roman" pitchFamily="18" charset="0"/>
                        </a:rPr>
                        <a:t>300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800" b="0" i="0" u="none" strike="noStrike" cap="none" normalizeH="0" baseline="0" dirty="0" smtClean="0">
                          <a:ln>
                            <a:noFill/>
                          </a:ln>
                          <a:solidFill>
                            <a:srgbClr val="000000"/>
                          </a:solidFill>
                          <a:effectLst/>
                          <a:latin typeface="Times New Roman" pitchFamily="18" charset="0"/>
                        </a:rPr>
                        <a:t>12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pic>
        <p:nvPicPr>
          <p:cNvPr id="26" name="Picture 25" descr="Screen shot 2013-02-19 at 11.42.42 AM.png"/>
          <p:cNvPicPr>
            <a:picLocks noChangeAspect="1"/>
          </p:cNvPicPr>
          <p:nvPr/>
        </p:nvPicPr>
        <p:blipFill>
          <a:blip r:embed="rId3"/>
          <a:stretch>
            <a:fillRect/>
          </a:stretch>
        </p:blipFill>
        <p:spPr>
          <a:xfrm>
            <a:off x="5997253" y="2362200"/>
            <a:ext cx="936947" cy="914400"/>
          </a:xfrm>
          <a:prstGeom prst="rect">
            <a:avLst/>
          </a:prstGeom>
        </p:spPr>
      </p:pic>
      <p:pic>
        <p:nvPicPr>
          <p:cNvPr id="27" name="Picture 26" descr="Screen shot 2013-02-19 at 11.42.42 AM.png"/>
          <p:cNvPicPr>
            <a:picLocks noChangeAspect="1"/>
          </p:cNvPicPr>
          <p:nvPr/>
        </p:nvPicPr>
        <p:blipFill>
          <a:blip r:embed="rId3"/>
          <a:stretch>
            <a:fillRect/>
          </a:stretch>
        </p:blipFill>
        <p:spPr>
          <a:xfrm>
            <a:off x="6911653" y="2362200"/>
            <a:ext cx="936947" cy="914400"/>
          </a:xfrm>
          <a:prstGeom prst="rect">
            <a:avLst/>
          </a:prstGeom>
        </p:spPr>
      </p:pic>
      <p:pic>
        <p:nvPicPr>
          <p:cNvPr id="28" name="Picture 27" descr="Screen shot 2013-02-19 at 11.42.42 AM.png"/>
          <p:cNvPicPr>
            <a:picLocks noChangeAspect="1"/>
          </p:cNvPicPr>
          <p:nvPr/>
        </p:nvPicPr>
        <p:blipFill>
          <a:blip r:embed="rId3"/>
          <a:stretch>
            <a:fillRect/>
          </a:stretch>
        </p:blipFill>
        <p:spPr>
          <a:xfrm>
            <a:off x="7826053" y="2362200"/>
            <a:ext cx="936947" cy="914400"/>
          </a:xfrm>
          <a:prstGeom prst="rect">
            <a:avLst/>
          </a:prstGeom>
        </p:spPr>
      </p:pic>
      <p:pic>
        <p:nvPicPr>
          <p:cNvPr id="29" name="Picture 28" descr="Screen shot 2013-02-19 at 11.42.42 AM.png"/>
          <p:cNvPicPr>
            <a:picLocks noChangeAspect="1"/>
          </p:cNvPicPr>
          <p:nvPr/>
        </p:nvPicPr>
        <p:blipFill>
          <a:blip r:embed="rId3"/>
          <a:stretch>
            <a:fillRect/>
          </a:stretch>
        </p:blipFill>
        <p:spPr>
          <a:xfrm>
            <a:off x="6019800" y="3276600"/>
            <a:ext cx="936947" cy="914400"/>
          </a:xfrm>
          <a:prstGeom prst="rect">
            <a:avLst/>
          </a:prstGeom>
        </p:spPr>
      </p:pic>
      <p:pic>
        <p:nvPicPr>
          <p:cNvPr id="30" name="Picture 29" descr="Screen shot 2013-02-19 at 11.42.42 AM.png"/>
          <p:cNvPicPr>
            <a:picLocks noChangeAspect="1"/>
          </p:cNvPicPr>
          <p:nvPr/>
        </p:nvPicPr>
        <p:blipFill>
          <a:blip r:embed="rId3"/>
          <a:stretch>
            <a:fillRect/>
          </a:stretch>
        </p:blipFill>
        <p:spPr>
          <a:xfrm>
            <a:off x="6934200" y="3276600"/>
            <a:ext cx="936947" cy="914400"/>
          </a:xfrm>
          <a:prstGeom prst="rect">
            <a:avLst/>
          </a:prstGeom>
        </p:spPr>
      </p:pic>
      <p:pic>
        <p:nvPicPr>
          <p:cNvPr id="31" name="Picture 30" descr="Screen shot 2013-02-19 at 11.42.42 AM.png"/>
          <p:cNvPicPr>
            <a:picLocks noChangeAspect="1"/>
          </p:cNvPicPr>
          <p:nvPr/>
        </p:nvPicPr>
        <p:blipFill>
          <a:blip r:embed="rId3"/>
          <a:stretch>
            <a:fillRect/>
          </a:stretch>
        </p:blipFill>
        <p:spPr>
          <a:xfrm>
            <a:off x="7848600" y="3276600"/>
            <a:ext cx="936947" cy="914400"/>
          </a:xfrm>
          <a:prstGeom prst="rect">
            <a:avLst/>
          </a:prstGeom>
        </p:spPr>
      </p:pic>
      <p:pic>
        <p:nvPicPr>
          <p:cNvPr id="32" name="Picture 31" descr="Screen shot 2013-02-19 at 11.42.42 AM.png"/>
          <p:cNvPicPr>
            <a:picLocks noChangeAspect="1"/>
          </p:cNvPicPr>
          <p:nvPr/>
        </p:nvPicPr>
        <p:blipFill>
          <a:blip r:embed="rId3"/>
          <a:stretch>
            <a:fillRect/>
          </a:stretch>
        </p:blipFill>
        <p:spPr>
          <a:xfrm>
            <a:off x="6019800" y="4191000"/>
            <a:ext cx="936947" cy="914400"/>
          </a:xfrm>
          <a:prstGeom prst="rect">
            <a:avLst/>
          </a:prstGeom>
        </p:spPr>
      </p:pic>
      <p:pic>
        <p:nvPicPr>
          <p:cNvPr id="33" name="Picture 32" descr="Screen shot 2013-02-19 at 11.42.42 AM.png"/>
          <p:cNvPicPr>
            <a:picLocks noChangeAspect="1"/>
          </p:cNvPicPr>
          <p:nvPr/>
        </p:nvPicPr>
        <p:blipFill>
          <a:blip r:embed="rId3"/>
          <a:stretch>
            <a:fillRect/>
          </a:stretch>
        </p:blipFill>
        <p:spPr>
          <a:xfrm>
            <a:off x="6934200" y="4191000"/>
            <a:ext cx="936947" cy="914400"/>
          </a:xfrm>
          <a:prstGeom prst="rect">
            <a:avLst/>
          </a:prstGeom>
        </p:spPr>
      </p:pic>
      <p:pic>
        <p:nvPicPr>
          <p:cNvPr id="34" name="Picture 33" descr="Screen shot 2013-02-19 at 11.42.42 AM.png"/>
          <p:cNvPicPr>
            <a:picLocks noChangeAspect="1"/>
          </p:cNvPicPr>
          <p:nvPr/>
        </p:nvPicPr>
        <p:blipFill>
          <a:blip r:embed="rId3"/>
          <a:stretch>
            <a:fillRect/>
          </a:stretch>
        </p:blipFill>
        <p:spPr>
          <a:xfrm>
            <a:off x="7848600" y="4191000"/>
            <a:ext cx="936947" cy="914400"/>
          </a:xfrm>
          <a:prstGeom prst="rect">
            <a:avLst/>
          </a:prstGeom>
        </p:spPr>
      </p:pic>
      <p:pic>
        <p:nvPicPr>
          <p:cNvPr id="35" name="Picture 34" descr="Screen shot 2013-02-19 at 11.42.42 AM.png"/>
          <p:cNvPicPr>
            <a:picLocks noChangeAspect="1"/>
          </p:cNvPicPr>
          <p:nvPr/>
        </p:nvPicPr>
        <p:blipFill>
          <a:blip r:embed="rId3"/>
          <a:stretch>
            <a:fillRect/>
          </a:stretch>
        </p:blipFill>
        <p:spPr>
          <a:xfrm>
            <a:off x="6019800" y="5181600"/>
            <a:ext cx="936947" cy="914400"/>
          </a:xfrm>
          <a:prstGeom prst="rect">
            <a:avLst/>
          </a:prstGeom>
        </p:spPr>
      </p:pic>
      <p:pic>
        <p:nvPicPr>
          <p:cNvPr id="36" name="Picture 35" descr="Screen shot 2013-02-19 at 11.42.42 AM.png"/>
          <p:cNvPicPr>
            <a:picLocks noChangeAspect="1"/>
          </p:cNvPicPr>
          <p:nvPr/>
        </p:nvPicPr>
        <p:blipFill>
          <a:blip r:embed="rId3"/>
          <a:stretch>
            <a:fillRect/>
          </a:stretch>
        </p:blipFill>
        <p:spPr>
          <a:xfrm>
            <a:off x="6934200" y="5181600"/>
            <a:ext cx="936947" cy="914400"/>
          </a:xfrm>
          <a:prstGeom prst="rect">
            <a:avLst/>
          </a:prstGeom>
        </p:spPr>
      </p:pic>
      <p:pic>
        <p:nvPicPr>
          <p:cNvPr id="37" name="Picture 36" descr="Screen shot 2013-02-19 at 11.42.42 AM.png"/>
          <p:cNvPicPr>
            <a:picLocks noChangeAspect="1"/>
          </p:cNvPicPr>
          <p:nvPr/>
        </p:nvPicPr>
        <p:blipFill>
          <a:blip r:embed="rId3"/>
          <a:stretch>
            <a:fillRect/>
          </a:stretch>
        </p:blipFill>
        <p:spPr>
          <a:xfrm>
            <a:off x="7848600" y="5181600"/>
            <a:ext cx="936947" cy="914400"/>
          </a:xfrm>
          <a:prstGeom prst="rect">
            <a:avLst/>
          </a:prstGeom>
        </p:spPr>
      </p:pic>
    </p:spTree>
  </p:cSld>
  <p:clrMapOvr>
    <a:masterClrMapping/>
  </p:clrMapOvr>
  <p:transition spd="slow"/>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1003300" y="609600"/>
            <a:ext cx="8293100" cy="1143000"/>
          </a:xfrm>
        </p:spPr>
        <p:txBody>
          <a:bodyPr/>
          <a:lstStyle/>
          <a:p>
            <a:r>
              <a:rPr lang="en-US" sz="3200" dirty="0" smtClean="0">
                <a:latin typeface="Calibri" pitchFamily="34" charset="0"/>
              </a:rPr>
              <a:t>Costs of Production</a:t>
            </a:r>
          </a:p>
        </p:txBody>
      </p:sp>
      <p:graphicFrame>
        <p:nvGraphicFramePr>
          <p:cNvPr id="4" name="Table 3"/>
          <p:cNvGraphicFramePr>
            <a:graphicFrameLocks noGrp="1"/>
          </p:cNvGraphicFramePr>
          <p:nvPr/>
        </p:nvGraphicFramePr>
        <p:xfrm>
          <a:off x="838200" y="2133600"/>
          <a:ext cx="4343400" cy="3002545"/>
        </p:xfrm>
        <a:graphic>
          <a:graphicData uri="http://schemas.openxmlformats.org/drawingml/2006/table">
            <a:tbl>
              <a:tblPr/>
              <a:tblGrid>
                <a:gridCol w="1447800">
                  <a:extLst>
                    <a:ext uri="{9D8B030D-6E8A-4147-A177-3AD203B41FA5}">
                      <a16:colId xmlns:a16="http://schemas.microsoft.com/office/drawing/2014/main" val="20000"/>
                    </a:ext>
                  </a:extLst>
                </a:gridCol>
                <a:gridCol w="1447800">
                  <a:extLst>
                    <a:ext uri="{9D8B030D-6E8A-4147-A177-3AD203B41FA5}">
                      <a16:colId xmlns:a16="http://schemas.microsoft.com/office/drawing/2014/main" val="20001"/>
                    </a:ext>
                  </a:extLst>
                </a:gridCol>
                <a:gridCol w="1447800">
                  <a:extLst>
                    <a:ext uri="{9D8B030D-6E8A-4147-A177-3AD203B41FA5}">
                      <a16:colId xmlns:a16="http://schemas.microsoft.com/office/drawing/2014/main" val="20002"/>
                    </a:ext>
                  </a:extLst>
                </a:gridCol>
              </a:tblGrid>
              <a:tr h="444557">
                <a:tc>
                  <a:txBody>
                    <a:bodyPr/>
                    <a:lstStyle/>
                    <a:p>
                      <a:pPr marL="0" marR="0" algn="ctr">
                        <a:lnSpc>
                          <a:spcPct val="115000"/>
                        </a:lnSpc>
                        <a:spcBef>
                          <a:spcPts val="0"/>
                        </a:spcBef>
                        <a:spcAft>
                          <a:spcPts val="1000"/>
                        </a:spcAft>
                      </a:pPr>
                      <a:r>
                        <a:rPr lang="en-US" sz="1400" dirty="0">
                          <a:latin typeface="Calibri"/>
                          <a:ea typeface="Calibri"/>
                          <a:cs typeface="Times New Roman"/>
                        </a:rPr>
                        <a:t>Number of Workers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dirty="0">
                          <a:solidFill>
                            <a:schemeClr val="accent5">
                              <a:lumMod val="25000"/>
                            </a:schemeClr>
                          </a:solidFill>
                          <a:latin typeface="Calibri"/>
                          <a:ea typeface="Calibri"/>
                          <a:cs typeface="Times New Roman"/>
                        </a:rPr>
                        <a:t>Total </a:t>
                      </a:r>
                      <a:r>
                        <a:rPr lang="en-US" sz="1400" dirty="0" smtClean="0">
                          <a:solidFill>
                            <a:schemeClr val="accent5">
                              <a:lumMod val="25000"/>
                            </a:schemeClr>
                          </a:solidFill>
                          <a:latin typeface="Calibri"/>
                          <a:ea typeface="Calibri"/>
                          <a:cs typeface="Times New Roman"/>
                        </a:rPr>
                        <a:t>Output</a:t>
                      </a:r>
                      <a:endParaRPr lang="en-US" sz="1400" dirty="0">
                        <a:solidFill>
                          <a:schemeClr val="accent5">
                            <a:lumMod val="25000"/>
                          </a:schemeClr>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dirty="0">
                          <a:latin typeface="Calibri"/>
                          <a:ea typeface="Calibri"/>
                          <a:cs typeface="Times New Roman"/>
                        </a:rPr>
                        <a:t>Marginal Product of Labor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80085">
                <a:tc>
                  <a:txBody>
                    <a:bodyPr/>
                    <a:lstStyle/>
                    <a:p>
                      <a:pPr marL="0" marR="0" algn="ctr">
                        <a:lnSpc>
                          <a:spcPct val="115000"/>
                        </a:lnSpc>
                        <a:spcBef>
                          <a:spcPts val="0"/>
                        </a:spcBef>
                        <a:spcAft>
                          <a:spcPts val="1000"/>
                        </a:spcAft>
                      </a:pPr>
                      <a:r>
                        <a:rPr lang="en-US" sz="1400">
                          <a:latin typeface="Calibri"/>
                          <a:ea typeface="Calibri"/>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a:solidFill>
                            <a:schemeClr val="accent5">
                              <a:lumMod val="25000"/>
                            </a:schemeClr>
                          </a:solidFill>
                          <a:latin typeface="Calibri"/>
                          <a:ea typeface="Calibri"/>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baseline="0" dirty="0" smtClean="0">
                          <a:latin typeface="Calibri"/>
                          <a:ea typeface="Calibri"/>
                          <a:cs typeface="Times New Roman"/>
                        </a:rPr>
                        <a:t> -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80085">
                <a:tc>
                  <a:txBody>
                    <a:bodyPr/>
                    <a:lstStyle/>
                    <a:p>
                      <a:pPr marL="0" marR="0" algn="ctr">
                        <a:lnSpc>
                          <a:spcPct val="115000"/>
                        </a:lnSpc>
                        <a:spcBef>
                          <a:spcPts val="0"/>
                        </a:spcBef>
                        <a:spcAft>
                          <a:spcPts val="1000"/>
                        </a:spcAft>
                      </a:pPr>
                      <a:r>
                        <a:rPr lang="en-US" sz="1400">
                          <a:latin typeface="Calibri"/>
                          <a:ea typeface="Calibri"/>
                          <a:cs typeface="Times New Roman"/>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dirty="0" smtClean="0">
                          <a:solidFill>
                            <a:schemeClr val="accent5">
                              <a:lumMod val="25000"/>
                            </a:schemeClr>
                          </a:solidFill>
                          <a:latin typeface="Calibri"/>
                          <a:ea typeface="Calibri"/>
                          <a:cs typeface="Times New Roman"/>
                        </a:rPr>
                        <a:t>4</a:t>
                      </a:r>
                      <a:endParaRPr lang="en-US" sz="1400" dirty="0">
                        <a:solidFill>
                          <a:schemeClr val="accent5">
                            <a:lumMod val="25000"/>
                          </a:schemeClr>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endParaRPr lang="en-US"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80085">
                <a:tc>
                  <a:txBody>
                    <a:bodyPr/>
                    <a:lstStyle/>
                    <a:p>
                      <a:pPr marL="0" marR="0" algn="ctr">
                        <a:lnSpc>
                          <a:spcPct val="115000"/>
                        </a:lnSpc>
                        <a:spcBef>
                          <a:spcPts val="0"/>
                        </a:spcBef>
                        <a:spcAft>
                          <a:spcPts val="1000"/>
                        </a:spcAft>
                      </a:pPr>
                      <a:r>
                        <a:rPr lang="en-US" sz="1400">
                          <a:latin typeface="Calibri"/>
                          <a:ea typeface="Calibri"/>
                          <a:cs typeface="Times New Roman"/>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dirty="0" smtClean="0">
                          <a:solidFill>
                            <a:schemeClr val="accent5">
                              <a:lumMod val="25000"/>
                            </a:schemeClr>
                          </a:solidFill>
                          <a:latin typeface="Calibri"/>
                          <a:ea typeface="Calibri"/>
                          <a:cs typeface="Times New Roman"/>
                        </a:rPr>
                        <a:t>10</a:t>
                      </a:r>
                      <a:endParaRPr lang="en-US" sz="1400" dirty="0">
                        <a:solidFill>
                          <a:schemeClr val="accent5">
                            <a:lumMod val="25000"/>
                          </a:schemeClr>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endParaRPr lang="en-US"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80085">
                <a:tc>
                  <a:txBody>
                    <a:bodyPr/>
                    <a:lstStyle/>
                    <a:p>
                      <a:pPr marL="0" marR="0" algn="ctr">
                        <a:lnSpc>
                          <a:spcPct val="115000"/>
                        </a:lnSpc>
                        <a:spcBef>
                          <a:spcPts val="0"/>
                        </a:spcBef>
                        <a:spcAft>
                          <a:spcPts val="1000"/>
                        </a:spcAft>
                      </a:pPr>
                      <a:r>
                        <a:rPr lang="en-US" sz="1400">
                          <a:latin typeface="Calibri"/>
                          <a:ea typeface="Calibri"/>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dirty="0" smtClean="0">
                          <a:solidFill>
                            <a:schemeClr val="accent5">
                              <a:lumMod val="25000"/>
                            </a:schemeClr>
                          </a:solidFill>
                          <a:latin typeface="Calibri"/>
                          <a:ea typeface="Calibri"/>
                          <a:cs typeface="Times New Roman"/>
                        </a:rPr>
                        <a:t>17</a:t>
                      </a:r>
                      <a:endParaRPr lang="en-US" sz="1400" dirty="0">
                        <a:solidFill>
                          <a:schemeClr val="accent5">
                            <a:lumMod val="25000"/>
                          </a:schemeClr>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endParaRPr lang="en-US" sz="1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80085">
                <a:tc>
                  <a:txBody>
                    <a:bodyPr/>
                    <a:lstStyle/>
                    <a:p>
                      <a:pPr marL="0" marR="0" algn="ctr">
                        <a:lnSpc>
                          <a:spcPct val="115000"/>
                        </a:lnSpc>
                        <a:spcBef>
                          <a:spcPts val="0"/>
                        </a:spcBef>
                        <a:spcAft>
                          <a:spcPts val="1000"/>
                        </a:spcAft>
                      </a:pPr>
                      <a:r>
                        <a:rPr lang="en-US" sz="1400">
                          <a:latin typeface="Calibri"/>
                          <a:ea typeface="Calibri"/>
                          <a:cs typeface="Times New Roman"/>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dirty="0" smtClean="0">
                          <a:solidFill>
                            <a:schemeClr val="accent5">
                              <a:lumMod val="25000"/>
                            </a:schemeClr>
                          </a:solidFill>
                          <a:latin typeface="Calibri"/>
                          <a:ea typeface="Calibri"/>
                          <a:cs typeface="Times New Roman"/>
                        </a:rPr>
                        <a:t>23</a:t>
                      </a:r>
                      <a:endParaRPr lang="en-US" sz="1400" dirty="0">
                        <a:solidFill>
                          <a:schemeClr val="accent5">
                            <a:lumMod val="25000"/>
                          </a:schemeClr>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endParaRPr lang="en-US" sz="1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71137">
                <a:tc>
                  <a:txBody>
                    <a:bodyPr/>
                    <a:lstStyle/>
                    <a:p>
                      <a:pPr marL="0" marR="0" algn="ctr">
                        <a:lnSpc>
                          <a:spcPct val="115000"/>
                        </a:lnSpc>
                        <a:spcBef>
                          <a:spcPts val="0"/>
                        </a:spcBef>
                        <a:spcAft>
                          <a:spcPts val="1000"/>
                        </a:spcAft>
                      </a:pPr>
                      <a:r>
                        <a:rPr lang="en-US" sz="1400">
                          <a:latin typeface="Calibri"/>
                          <a:ea typeface="Calibri"/>
                          <a:cs typeface="Times New Roman"/>
                        </a:rPr>
                        <a:t>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dirty="0" smtClean="0">
                          <a:solidFill>
                            <a:schemeClr val="accent5">
                              <a:lumMod val="25000"/>
                            </a:schemeClr>
                          </a:solidFill>
                          <a:latin typeface="Calibri"/>
                          <a:ea typeface="Calibri"/>
                          <a:cs typeface="Times New Roman"/>
                        </a:rPr>
                        <a:t>28</a:t>
                      </a:r>
                      <a:endParaRPr lang="en-US" sz="1400" dirty="0">
                        <a:solidFill>
                          <a:schemeClr val="accent5">
                            <a:lumMod val="25000"/>
                          </a:schemeClr>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endParaRPr lang="en-US" sz="1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280085">
                <a:tc>
                  <a:txBody>
                    <a:bodyPr/>
                    <a:lstStyle/>
                    <a:p>
                      <a:pPr marL="0" marR="0" algn="ctr">
                        <a:lnSpc>
                          <a:spcPct val="115000"/>
                        </a:lnSpc>
                        <a:spcBef>
                          <a:spcPts val="0"/>
                        </a:spcBef>
                        <a:spcAft>
                          <a:spcPts val="1000"/>
                        </a:spcAft>
                      </a:pPr>
                      <a:r>
                        <a:rPr lang="en-US" sz="1400">
                          <a:latin typeface="Calibri"/>
                          <a:ea typeface="Calibri"/>
                          <a:cs typeface="Times New Roman"/>
                        </a:rPr>
                        <a:t>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dirty="0" smtClean="0">
                          <a:solidFill>
                            <a:schemeClr val="accent5">
                              <a:lumMod val="25000"/>
                            </a:schemeClr>
                          </a:solidFill>
                          <a:latin typeface="Calibri"/>
                          <a:ea typeface="Calibri"/>
                          <a:cs typeface="Times New Roman"/>
                        </a:rPr>
                        <a:t>31</a:t>
                      </a:r>
                      <a:endParaRPr lang="en-US" sz="1400" dirty="0">
                        <a:solidFill>
                          <a:schemeClr val="accent5">
                            <a:lumMod val="25000"/>
                          </a:schemeClr>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endParaRPr lang="en-US" sz="1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280085">
                <a:tc>
                  <a:txBody>
                    <a:bodyPr/>
                    <a:lstStyle/>
                    <a:p>
                      <a:pPr marL="0" marR="0" algn="ctr">
                        <a:lnSpc>
                          <a:spcPct val="115000"/>
                        </a:lnSpc>
                        <a:spcBef>
                          <a:spcPts val="0"/>
                        </a:spcBef>
                        <a:spcAft>
                          <a:spcPts val="1000"/>
                        </a:spcAft>
                      </a:pPr>
                      <a:r>
                        <a:rPr lang="en-US" sz="1400">
                          <a:latin typeface="Calibri"/>
                          <a:ea typeface="Calibri"/>
                          <a:cs typeface="Times New Roman"/>
                        </a:rPr>
                        <a:t>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dirty="0" smtClean="0">
                          <a:solidFill>
                            <a:schemeClr val="accent5">
                              <a:lumMod val="25000"/>
                            </a:schemeClr>
                          </a:solidFill>
                          <a:latin typeface="Calibri"/>
                          <a:ea typeface="Calibri"/>
                          <a:cs typeface="Times New Roman"/>
                        </a:rPr>
                        <a:t>32</a:t>
                      </a:r>
                      <a:endParaRPr lang="en-US" sz="1400" dirty="0">
                        <a:solidFill>
                          <a:schemeClr val="accent5">
                            <a:lumMod val="25000"/>
                          </a:schemeClr>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endParaRPr lang="en-US" sz="1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280085">
                <a:tc>
                  <a:txBody>
                    <a:bodyPr/>
                    <a:lstStyle/>
                    <a:p>
                      <a:pPr marL="0" marR="0" algn="ctr">
                        <a:lnSpc>
                          <a:spcPct val="115000"/>
                        </a:lnSpc>
                        <a:spcBef>
                          <a:spcPts val="0"/>
                        </a:spcBef>
                        <a:spcAft>
                          <a:spcPts val="1000"/>
                        </a:spcAft>
                      </a:pPr>
                      <a:r>
                        <a:rPr lang="en-US" sz="1400">
                          <a:latin typeface="Calibri"/>
                          <a:ea typeface="Calibri"/>
                          <a:cs typeface="Times New Roman"/>
                        </a:rPr>
                        <a:t>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dirty="0" smtClean="0">
                          <a:solidFill>
                            <a:schemeClr val="accent5">
                              <a:lumMod val="25000"/>
                            </a:schemeClr>
                          </a:solidFill>
                          <a:latin typeface="Calibri"/>
                          <a:ea typeface="Calibri"/>
                          <a:cs typeface="Times New Roman"/>
                        </a:rPr>
                        <a:t>31</a:t>
                      </a:r>
                      <a:endParaRPr lang="en-US" sz="1400" dirty="0">
                        <a:solidFill>
                          <a:schemeClr val="accent5">
                            <a:lumMod val="25000"/>
                          </a:schemeClr>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endParaRPr lang="en-US"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bl>
          </a:graphicData>
        </a:graphic>
      </p:graphicFrame>
      <p:sp>
        <p:nvSpPr>
          <p:cNvPr id="27697" name="Rectangle 5"/>
          <p:cNvSpPr>
            <a:spLocks noChangeArrowheads="1"/>
          </p:cNvSpPr>
          <p:nvPr/>
        </p:nvSpPr>
        <p:spPr bwMode="auto">
          <a:xfrm>
            <a:off x="381000" y="5287963"/>
            <a:ext cx="8763000" cy="1570037"/>
          </a:xfrm>
          <a:prstGeom prst="rect">
            <a:avLst/>
          </a:prstGeom>
          <a:noFill/>
          <a:ln w="9525">
            <a:noFill/>
            <a:miter lim="800000"/>
            <a:headEnd/>
            <a:tailEnd/>
          </a:ln>
        </p:spPr>
        <p:txBody>
          <a:bodyPr>
            <a:spAutoFit/>
          </a:bodyPr>
          <a:lstStyle/>
          <a:p>
            <a:pPr marL="800100" lvl="1" indent="-342900">
              <a:buFont typeface="Times New Roman" pitchFamily="18" charset="0"/>
              <a:buAutoNum type="arabicPeriod"/>
            </a:pPr>
            <a:r>
              <a:rPr lang="en-US" sz="1600">
                <a:latin typeface="Calibri" pitchFamily="34" charset="0"/>
              </a:rPr>
              <a:t>What is the marginal product of labor from one laborer to two?_______________</a:t>
            </a:r>
          </a:p>
          <a:p>
            <a:pPr marL="800100" lvl="1" indent="-342900">
              <a:buFont typeface="Times New Roman" pitchFamily="18" charset="0"/>
              <a:buAutoNum type="arabicPeriod"/>
            </a:pPr>
            <a:r>
              <a:rPr lang="en-US" sz="1600">
                <a:latin typeface="Calibri" pitchFamily="34" charset="0"/>
              </a:rPr>
              <a:t>What is the marginal product of labor from two laborers to three? ________________</a:t>
            </a:r>
          </a:p>
          <a:p>
            <a:pPr marL="800100" lvl="1" indent="-342900">
              <a:buFont typeface="Times New Roman" pitchFamily="18" charset="0"/>
              <a:buAutoNum type="arabicPeriod"/>
            </a:pPr>
            <a:r>
              <a:rPr lang="en-US" sz="1600">
                <a:latin typeface="Calibri" pitchFamily="34" charset="0"/>
              </a:rPr>
              <a:t>At what number of laborers does the marginal product of labor start to decline?  _________________</a:t>
            </a:r>
          </a:p>
          <a:p>
            <a:pPr marL="800100" lvl="1" indent="-342900">
              <a:buFont typeface="Times New Roman" pitchFamily="18" charset="0"/>
              <a:buAutoNum type="arabicPeriod"/>
            </a:pPr>
            <a:r>
              <a:rPr lang="en-US" sz="1600">
                <a:latin typeface="Calibri" pitchFamily="34" charset="0"/>
              </a:rPr>
              <a:t>At what number of laborers does the firm experience negative marginal product of labor? ___________</a:t>
            </a:r>
          </a:p>
        </p:txBody>
      </p:sp>
      <p:pic>
        <p:nvPicPr>
          <p:cNvPr id="27698" name="Picture 2" descr="http://www.firstchoicemoney.com/xSites/Mortgage/firstchoicemoney/Content/UploadedFiles/Union%20Workers.jpg"/>
          <p:cNvPicPr>
            <a:picLocks noChangeAspect="1" noChangeArrowheads="1"/>
          </p:cNvPicPr>
          <p:nvPr/>
        </p:nvPicPr>
        <p:blipFill>
          <a:blip r:embed="rId2" cstate="print"/>
          <a:srcRect/>
          <a:stretch>
            <a:fillRect/>
          </a:stretch>
        </p:blipFill>
        <p:spPr bwMode="auto">
          <a:xfrm>
            <a:off x="5562600" y="2133600"/>
            <a:ext cx="3200400" cy="3200400"/>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1003300" y="609600"/>
            <a:ext cx="8293100" cy="1143000"/>
          </a:xfrm>
        </p:spPr>
        <p:txBody>
          <a:bodyPr/>
          <a:lstStyle/>
          <a:p>
            <a:r>
              <a:rPr lang="en-US" sz="3200" dirty="0" smtClean="0">
                <a:latin typeface="Calibri" pitchFamily="34" charset="0"/>
              </a:rPr>
              <a:t>Costs of Production</a:t>
            </a:r>
          </a:p>
        </p:txBody>
      </p:sp>
      <p:graphicFrame>
        <p:nvGraphicFramePr>
          <p:cNvPr id="4" name="Table 3"/>
          <p:cNvGraphicFramePr>
            <a:graphicFrameLocks noGrp="1"/>
          </p:cNvGraphicFramePr>
          <p:nvPr/>
        </p:nvGraphicFramePr>
        <p:xfrm>
          <a:off x="838200" y="2133600"/>
          <a:ext cx="4343400" cy="3002545"/>
        </p:xfrm>
        <a:graphic>
          <a:graphicData uri="http://schemas.openxmlformats.org/drawingml/2006/table">
            <a:tbl>
              <a:tblPr/>
              <a:tblGrid>
                <a:gridCol w="1447800">
                  <a:extLst>
                    <a:ext uri="{9D8B030D-6E8A-4147-A177-3AD203B41FA5}">
                      <a16:colId xmlns:a16="http://schemas.microsoft.com/office/drawing/2014/main" val="20000"/>
                    </a:ext>
                  </a:extLst>
                </a:gridCol>
                <a:gridCol w="1447800">
                  <a:extLst>
                    <a:ext uri="{9D8B030D-6E8A-4147-A177-3AD203B41FA5}">
                      <a16:colId xmlns:a16="http://schemas.microsoft.com/office/drawing/2014/main" val="20001"/>
                    </a:ext>
                  </a:extLst>
                </a:gridCol>
                <a:gridCol w="1447800">
                  <a:extLst>
                    <a:ext uri="{9D8B030D-6E8A-4147-A177-3AD203B41FA5}">
                      <a16:colId xmlns:a16="http://schemas.microsoft.com/office/drawing/2014/main" val="20002"/>
                    </a:ext>
                  </a:extLst>
                </a:gridCol>
              </a:tblGrid>
              <a:tr h="444557">
                <a:tc>
                  <a:txBody>
                    <a:bodyPr/>
                    <a:lstStyle/>
                    <a:p>
                      <a:pPr marL="0" marR="0" algn="ctr">
                        <a:lnSpc>
                          <a:spcPct val="115000"/>
                        </a:lnSpc>
                        <a:spcBef>
                          <a:spcPts val="0"/>
                        </a:spcBef>
                        <a:spcAft>
                          <a:spcPts val="1000"/>
                        </a:spcAft>
                      </a:pPr>
                      <a:r>
                        <a:rPr lang="en-US" sz="1400" dirty="0">
                          <a:latin typeface="Calibri"/>
                          <a:ea typeface="Calibri"/>
                          <a:cs typeface="Times New Roman"/>
                        </a:rPr>
                        <a:t>Number of Workers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dirty="0">
                          <a:solidFill>
                            <a:schemeClr val="accent5">
                              <a:lumMod val="25000"/>
                            </a:schemeClr>
                          </a:solidFill>
                          <a:latin typeface="Calibri"/>
                          <a:ea typeface="Calibri"/>
                          <a:cs typeface="Times New Roman"/>
                        </a:rPr>
                        <a:t>Total </a:t>
                      </a:r>
                      <a:r>
                        <a:rPr lang="en-US" sz="1400" dirty="0" smtClean="0">
                          <a:solidFill>
                            <a:schemeClr val="accent5">
                              <a:lumMod val="25000"/>
                            </a:schemeClr>
                          </a:solidFill>
                          <a:latin typeface="Calibri"/>
                          <a:ea typeface="Calibri"/>
                          <a:cs typeface="Times New Roman"/>
                        </a:rPr>
                        <a:t>Output</a:t>
                      </a:r>
                      <a:endParaRPr lang="en-US" sz="1400" dirty="0">
                        <a:solidFill>
                          <a:schemeClr val="accent5">
                            <a:lumMod val="25000"/>
                          </a:schemeClr>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dirty="0">
                          <a:latin typeface="Calibri"/>
                          <a:ea typeface="Calibri"/>
                          <a:cs typeface="Times New Roman"/>
                        </a:rPr>
                        <a:t>Marginal Product of Labor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80085">
                <a:tc>
                  <a:txBody>
                    <a:bodyPr/>
                    <a:lstStyle/>
                    <a:p>
                      <a:pPr marL="0" marR="0" algn="ctr">
                        <a:lnSpc>
                          <a:spcPct val="115000"/>
                        </a:lnSpc>
                        <a:spcBef>
                          <a:spcPts val="0"/>
                        </a:spcBef>
                        <a:spcAft>
                          <a:spcPts val="1000"/>
                        </a:spcAft>
                      </a:pPr>
                      <a:r>
                        <a:rPr lang="en-US" sz="1400">
                          <a:latin typeface="Calibri"/>
                          <a:ea typeface="Calibri"/>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a:solidFill>
                            <a:schemeClr val="accent5">
                              <a:lumMod val="25000"/>
                            </a:schemeClr>
                          </a:solidFill>
                          <a:latin typeface="Calibri"/>
                          <a:ea typeface="Calibri"/>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baseline="0" dirty="0" smtClean="0">
                          <a:latin typeface="Calibri"/>
                          <a:ea typeface="Calibri"/>
                          <a:cs typeface="Times New Roman"/>
                        </a:rPr>
                        <a:t> -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80085">
                <a:tc>
                  <a:txBody>
                    <a:bodyPr/>
                    <a:lstStyle/>
                    <a:p>
                      <a:pPr marL="0" marR="0" algn="ctr">
                        <a:lnSpc>
                          <a:spcPct val="115000"/>
                        </a:lnSpc>
                        <a:spcBef>
                          <a:spcPts val="0"/>
                        </a:spcBef>
                        <a:spcAft>
                          <a:spcPts val="1000"/>
                        </a:spcAft>
                      </a:pPr>
                      <a:r>
                        <a:rPr lang="en-US" sz="1400">
                          <a:latin typeface="Calibri"/>
                          <a:ea typeface="Calibri"/>
                          <a:cs typeface="Times New Roman"/>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dirty="0" smtClean="0">
                          <a:solidFill>
                            <a:schemeClr val="accent5">
                              <a:lumMod val="25000"/>
                            </a:schemeClr>
                          </a:solidFill>
                          <a:latin typeface="Calibri"/>
                          <a:ea typeface="Calibri"/>
                          <a:cs typeface="Times New Roman"/>
                        </a:rPr>
                        <a:t>4</a:t>
                      </a:r>
                      <a:endParaRPr lang="en-US" sz="1400" dirty="0">
                        <a:solidFill>
                          <a:schemeClr val="accent5">
                            <a:lumMod val="25000"/>
                          </a:schemeClr>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dirty="0" smtClean="0">
                          <a:latin typeface="Calibri"/>
                          <a:ea typeface="Calibri"/>
                          <a:cs typeface="Times New Roman"/>
                        </a:rPr>
                        <a:t>4</a:t>
                      </a:r>
                      <a:endParaRPr lang="en-US"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80085">
                <a:tc>
                  <a:txBody>
                    <a:bodyPr/>
                    <a:lstStyle/>
                    <a:p>
                      <a:pPr marL="0" marR="0" algn="ctr">
                        <a:lnSpc>
                          <a:spcPct val="115000"/>
                        </a:lnSpc>
                        <a:spcBef>
                          <a:spcPts val="0"/>
                        </a:spcBef>
                        <a:spcAft>
                          <a:spcPts val="1000"/>
                        </a:spcAft>
                      </a:pPr>
                      <a:r>
                        <a:rPr lang="en-US" sz="1400">
                          <a:latin typeface="Calibri"/>
                          <a:ea typeface="Calibri"/>
                          <a:cs typeface="Times New Roman"/>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dirty="0" smtClean="0">
                          <a:solidFill>
                            <a:schemeClr val="accent5">
                              <a:lumMod val="25000"/>
                            </a:schemeClr>
                          </a:solidFill>
                          <a:latin typeface="Calibri"/>
                          <a:ea typeface="Calibri"/>
                          <a:cs typeface="Times New Roman"/>
                        </a:rPr>
                        <a:t>10</a:t>
                      </a:r>
                      <a:endParaRPr lang="en-US" sz="1400" dirty="0">
                        <a:solidFill>
                          <a:schemeClr val="accent5">
                            <a:lumMod val="25000"/>
                          </a:schemeClr>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endParaRPr lang="en-US"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80085">
                <a:tc>
                  <a:txBody>
                    <a:bodyPr/>
                    <a:lstStyle/>
                    <a:p>
                      <a:pPr marL="0" marR="0" algn="ctr">
                        <a:lnSpc>
                          <a:spcPct val="115000"/>
                        </a:lnSpc>
                        <a:spcBef>
                          <a:spcPts val="0"/>
                        </a:spcBef>
                        <a:spcAft>
                          <a:spcPts val="1000"/>
                        </a:spcAft>
                      </a:pPr>
                      <a:r>
                        <a:rPr lang="en-US" sz="1400">
                          <a:latin typeface="Calibri"/>
                          <a:ea typeface="Calibri"/>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dirty="0" smtClean="0">
                          <a:solidFill>
                            <a:schemeClr val="accent5">
                              <a:lumMod val="25000"/>
                            </a:schemeClr>
                          </a:solidFill>
                          <a:latin typeface="Calibri"/>
                          <a:ea typeface="Calibri"/>
                          <a:cs typeface="Times New Roman"/>
                        </a:rPr>
                        <a:t>17</a:t>
                      </a:r>
                      <a:endParaRPr lang="en-US" sz="1400" dirty="0">
                        <a:solidFill>
                          <a:schemeClr val="accent5">
                            <a:lumMod val="25000"/>
                          </a:schemeClr>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endParaRPr lang="en-US" sz="1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80085">
                <a:tc>
                  <a:txBody>
                    <a:bodyPr/>
                    <a:lstStyle/>
                    <a:p>
                      <a:pPr marL="0" marR="0" algn="ctr">
                        <a:lnSpc>
                          <a:spcPct val="115000"/>
                        </a:lnSpc>
                        <a:spcBef>
                          <a:spcPts val="0"/>
                        </a:spcBef>
                        <a:spcAft>
                          <a:spcPts val="1000"/>
                        </a:spcAft>
                      </a:pPr>
                      <a:r>
                        <a:rPr lang="en-US" sz="1400">
                          <a:latin typeface="Calibri"/>
                          <a:ea typeface="Calibri"/>
                          <a:cs typeface="Times New Roman"/>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dirty="0" smtClean="0">
                          <a:solidFill>
                            <a:schemeClr val="accent5">
                              <a:lumMod val="25000"/>
                            </a:schemeClr>
                          </a:solidFill>
                          <a:latin typeface="Calibri"/>
                          <a:ea typeface="Calibri"/>
                          <a:cs typeface="Times New Roman"/>
                        </a:rPr>
                        <a:t>23</a:t>
                      </a:r>
                      <a:endParaRPr lang="en-US" sz="1400" dirty="0">
                        <a:solidFill>
                          <a:schemeClr val="accent5">
                            <a:lumMod val="25000"/>
                          </a:schemeClr>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endParaRPr lang="en-US" sz="1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71137">
                <a:tc>
                  <a:txBody>
                    <a:bodyPr/>
                    <a:lstStyle/>
                    <a:p>
                      <a:pPr marL="0" marR="0" algn="ctr">
                        <a:lnSpc>
                          <a:spcPct val="115000"/>
                        </a:lnSpc>
                        <a:spcBef>
                          <a:spcPts val="0"/>
                        </a:spcBef>
                        <a:spcAft>
                          <a:spcPts val="1000"/>
                        </a:spcAft>
                      </a:pPr>
                      <a:r>
                        <a:rPr lang="en-US" sz="1400">
                          <a:latin typeface="Calibri"/>
                          <a:ea typeface="Calibri"/>
                          <a:cs typeface="Times New Roman"/>
                        </a:rPr>
                        <a:t>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dirty="0" smtClean="0">
                          <a:solidFill>
                            <a:schemeClr val="accent5">
                              <a:lumMod val="25000"/>
                            </a:schemeClr>
                          </a:solidFill>
                          <a:latin typeface="Calibri"/>
                          <a:ea typeface="Calibri"/>
                          <a:cs typeface="Times New Roman"/>
                        </a:rPr>
                        <a:t>28</a:t>
                      </a:r>
                      <a:endParaRPr lang="en-US" sz="1400" dirty="0">
                        <a:solidFill>
                          <a:schemeClr val="accent5">
                            <a:lumMod val="25000"/>
                          </a:schemeClr>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endParaRPr lang="en-US" sz="1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280085">
                <a:tc>
                  <a:txBody>
                    <a:bodyPr/>
                    <a:lstStyle/>
                    <a:p>
                      <a:pPr marL="0" marR="0" algn="ctr">
                        <a:lnSpc>
                          <a:spcPct val="115000"/>
                        </a:lnSpc>
                        <a:spcBef>
                          <a:spcPts val="0"/>
                        </a:spcBef>
                        <a:spcAft>
                          <a:spcPts val="1000"/>
                        </a:spcAft>
                      </a:pPr>
                      <a:r>
                        <a:rPr lang="en-US" sz="1400">
                          <a:latin typeface="Calibri"/>
                          <a:ea typeface="Calibri"/>
                          <a:cs typeface="Times New Roman"/>
                        </a:rPr>
                        <a:t>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dirty="0" smtClean="0">
                          <a:solidFill>
                            <a:schemeClr val="accent5">
                              <a:lumMod val="25000"/>
                            </a:schemeClr>
                          </a:solidFill>
                          <a:latin typeface="Calibri"/>
                          <a:ea typeface="Calibri"/>
                          <a:cs typeface="Times New Roman"/>
                        </a:rPr>
                        <a:t>31</a:t>
                      </a:r>
                      <a:endParaRPr lang="en-US" sz="1400" dirty="0">
                        <a:solidFill>
                          <a:schemeClr val="accent5">
                            <a:lumMod val="25000"/>
                          </a:schemeClr>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endParaRPr lang="en-US" sz="1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280085">
                <a:tc>
                  <a:txBody>
                    <a:bodyPr/>
                    <a:lstStyle/>
                    <a:p>
                      <a:pPr marL="0" marR="0" algn="ctr">
                        <a:lnSpc>
                          <a:spcPct val="115000"/>
                        </a:lnSpc>
                        <a:spcBef>
                          <a:spcPts val="0"/>
                        </a:spcBef>
                        <a:spcAft>
                          <a:spcPts val="1000"/>
                        </a:spcAft>
                      </a:pPr>
                      <a:r>
                        <a:rPr lang="en-US" sz="1400">
                          <a:latin typeface="Calibri"/>
                          <a:ea typeface="Calibri"/>
                          <a:cs typeface="Times New Roman"/>
                        </a:rPr>
                        <a:t>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dirty="0" smtClean="0">
                          <a:solidFill>
                            <a:schemeClr val="accent5">
                              <a:lumMod val="25000"/>
                            </a:schemeClr>
                          </a:solidFill>
                          <a:latin typeface="Calibri"/>
                          <a:ea typeface="Calibri"/>
                          <a:cs typeface="Times New Roman"/>
                        </a:rPr>
                        <a:t>32</a:t>
                      </a:r>
                      <a:endParaRPr lang="en-US" sz="1400" dirty="0">
                        <a:solidFill>
                          <a:schemeClr val="accent5">
                            <a:lumMod val="25000"/>
                          </a:schemeClr>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endParaRPr lang="en-US" sz="1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280085">
                <a:tc>
                  <a:txBody>
                    <a:bodyPr/>
                    <a:lstStyle/>
                    <a:p>
                      <a:pPr marL="0" marR="0" algn="ctr">
                        <a:lnSpc>
                          <a:spcPct val="115000"/>
                        </a:lnSpc>
                        <a:spcBef>
                          <a:spcPts val="0"/>
                        </a:spcBef>
                        <a:spcAft>
                          <a:spcPts val="1000"/>
                        </a:spcAft>
                      </a:pPr>
                      <a:r>
                        <a:rPr lang="en-US" sz="1400">
                          <a:latin typeface="Calibri"/>
                          <a:ea typeface="Calibri"/>
                          <a:cs typeface="Times New Roman"/>
                        </a:rPr>
                        <a:t>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dirty="0" smtClean="0">
                          <a:solidFill>
                            <a:schemeClr val="accent5">
                              <a:lumMod val="25000"/>
                            </a:schemeClr>
                          </a:solidFill>
                          <a:latin typeface="Calibri"/>
                          <a:ea typeface="Calibri"/>
                          <a:cs typeface="Times New Roman"/>
                        </a:rPr>
                        <a:t>31</a:t>
                      </a:r>
                      <a:endParaRPr lang="en-US" sz="1400" dirty="0">
                        <a:solidFill>
                          <a:schemeClr val="accent5">
                            <a:lumMod val="25000"/>
                          </a:schemeClr>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endParaRPr lang="en-US"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bl>
          </a:graphicData>
        </a:graphic>
      </p:graphicFrame>
      <p:sp>
        <p:nvSpPr>
          <p:cNvPr id="28721" name="Rectangle 5"/>
          <p:cNvSpPr>
            <a:spLocks noChangeArrowheads="1"/>
          </p:cNvSpPr>
          <p:nvPr/>
        </p:nvSpPr>
        <p:spPr bwMode="auto">
          <a:xfrm>
            <a:off x="381000" y="5287963"/>
            <a:ext cx="8763000" cy="1570037"/>
          </a:xfrm>
          <a:prstGeom prst="rect">
            <a:avLst/>
          </a:prstGeom>
          <a:noFill/>
          <a:ln w="9525">
            <a:noFill/>
            <a:miter lim="800000"/>
            <a:headEnd/>
            <a:tailEnd/>
          </a:ln>
        </p:spPr>
        <p:txBody>
          <a:bodyPr>
            <a:spAutoFit/>
          </a:bodyPr>
          <a:lstStyle/>
          <a:p>
            <a:pPr marL="800100" lvl="1" indent="-342900">
              <a:buFont typeface="Times New Roman" pitchFamily="18" charset="0"/>
              <a:buAutoNum type="arabicPeriod"/>
            </a:pPr>
            <a:r>
              <a:rPr lang="en-US" sz="1600">
                <a:latin typeface="Calibri" pitchFamily="34" charset="0"/>
              </a:rPr>
              <a:t>What is the marginal product of labor from one laborer to two?_______________</a:t>
            </a:r>
          </a:p>
          <a:p>
            <a:pPr marL="800100" lvl="1" indent="-342900">
              <a:buFont typeface="Times New Roman" pitchFamily="18" charset="0"/>
              <a:buAutoNum type="arabicPeriod"/>
            </a:pPr>
            <a:r>
              <a:rPr lang="en-US" sz="1600">
                <a:latin typeface="Calibri" pitchFamily="34" charset="0"/>
              </a:rPr>
              <a:t>What is the marginal product of labor from two laborers to three? ________________</a:t>
            </a:r>
          </a:p>
          <a:p>
            <a:pPr marL="800100" lvl="1" indent="-342900">
              <a:buFont typeface="Times New Roman" pitchFamily="18" charset="0"/>
              <a:buAutoNum type="arabicPeriod"/>
            </a:pPr>
            <a:r>
              <a:rPr lang="en-US" sz="1600">
                <a:latin typeface="Calibri" pitchFamily="34" charset="0"/>
              </a:rPr>
              <a:t>At what number of laborers does the marginal product of labor start to decline?  _________________</a:t>
            </a:r>
          </a:p>
          <a:p>
            <a:pPr marL="800100" lvl="1" indent="-342900">
              <a:buFont typeface="Times New Roman" pitchFamily="18" charset="0"/>
              <a:buAutoNum type="arabicPeriod"/>
            </a:pPr>
            <a:r>
              <a:rPr lang="en-US" sz="1600">
                <a:latin typeface="Calibri" pitchFamily="34" charset="0"/>
              </a:rPr>
              <a:t>At what number of laborers does the firm experience negative marginal product of labor? ___________</a:t>
            </a:r>
          </a:p>
        </p:txBody>
      </p:sp>
      <p:pic>
        <p:nvPicPr>
          <p:cNvPr id="28722" name="Picture 2" descr="http://www.firstchoicemoney.com/xSites/Mortgage/firstchoicemoney/Content/UploadedFiles/Union%20Workers.jpg"/>
          <p:cNvPicPr>
            <a:picLocks noChangeAspect="1" noChangeArrowheads="1"/>
          </p:cNvPicPr>
          <p:nvPr/>
        </p:nvPicPr>
        <p:blipFill>
          <a:blip r:embed="rId2" cstate="print"/>
          <a:srcRect/>
          <a:stretch>
            <a:fillRect/>
          </a:stretch>
        </p:blipFill>
        <p:spPr bwMode="auto">
          <a:xfrm>
            <a:off x="5562600" y="2133600"/>
            <a:ext cx="3200400" cy="3200400"/>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1003300" y="609600"/>
            <a:ext cx="8293100" cy="1143000"/>
          </a:xfrm>
        </p:spPr>
        <p:txBody>
          <a:bodyPr/>
          <a:lstStyle/>
          <a:p>
            <a:r>
              <a:rPr lang="en-US" sz="3200" dirty="0" smtClean="0">
                <a:latin typeface="Calibri" pitchFamily="34" charset="0"/>
              </a:rPr>
              <a:t>Costs of Production</a:t>
            </a:r>
          </a:p>
        </p:txBody>
      </p:sp>
      <p:graphicFrame>
        <p:nvGraphicFramePr>
          <p:cNvPr id="4" name="Table 3"/>
          <p:cNvGraphicFramePr>
            <a:graphicFrameLocks noGrp="1"/>
          </p:cNvGraphicFramePr>
          <p:nvPr/>
        </p:nvGraphicFramePr>
        <p:xfrm>
          <a:off x="838200" y="2133600"/>
          <a:ext cx="4343400" cy="3002545"/>
        </p:xfrm>
        <a:graphic>
          <a:graphicData uri="http://schemas.openxmlformats.org/drawingml/2006/table">
            <a:tbl>
              <a:tblPr/>
              <a:tblGrid>
                <a:gridCol w="1447800">
                  <a:extLst>
                    <a:ext uri="{9D8B030D-6E8A-4147-A177-3AD203B41FA5}">
                      <a16:colId xmlns:a16="http://schemas.microsoft.com/office/drawing/2014/main" val="20000"/>
                    </a:ext>
                  </a:extLst>
                </a:gridCol>
                <a:gridCol w="1447800">
                  <a:extLst>
                    <a:ext uri="{9D8B030D-6E8A-4147-A177-3AD203B41FA5}">
                      <a16:colId xmlns:a16="http://schemas.microsoft.com/office/drawing/2014/main" val="20001"/>
                    </a:ext>
                  </a:extLst>
                </a:gridCol>
                <a:gridCol w="1447800">
                  <a:extLst>
                    <a:ext uri="{9D8B030D-6E8A-4147-A177-3AD203B41FA5}">
                      <a16:colId xmlns:a16="http://schemas.microsoft.com/office/drawing/2014/main" val="20002"/>
                    </a:ext>
                  </a:extLst>
                </a:gridCol>
              </a:tblGrid>
              <a:tr h="444557">
                <a:tc>
                  <a:txBody>
                    <a:bodyPr/>
                    <a:lstStyle/>
                    <a:p>
                      <a:pPr marL="0" marR="0" algn="ctr">
                        <a:lnSpc>
                          <a:spcPct val="115000"/>
                        </a:lnSpc>
                        <a:spcBef>
                          <a:spcPts val="0"/>
                        </a:spcBef>
                        <a:spcAft>
                          <a:spcPts val="1000"/>
                        </a:spcAft>
                      </a:pPr>
                      <a:r>
                        <a:rPr lang="en-US" sz="1400" dirty="0">
                          <a:latin typeface="Calibri"/>
                          <a:ea typeface="Calibri"/>
                          <a:cs typeface="Times New Roman"/>
                        </a:rPr>
                        <a:t>Number of Workers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dirty="0">
                          <a:solidFill>
                            <a:schemeClr val="accent5">
                              <a:lumMod val="25000"/>
                            </a:schemeClr>
                          </a:solidFill>
                          <a:latin typeface="Calibri"/>
                          <a:ea typeface="Calibri"/>
                          <a:cs typeface="Times New Roman"/>
                        </a:rPr>
                        <a:t>Total </a:t>
                      </a:r>
                      <a:r>
                        <a:rPr lang="en-US" sz="1400" dirty="0" smtClean="0">
                          <a:solidFill>
                            <a:schemeClr val="accent5">
                              <a:lumMod val="25000"/>
                            </a:schemeClr>
                          </a:solidFill>
                          <a:latin typeface="Calibri"/>
                          <a:ea typeface="Calibri"/>
                          <a:cs typeface="Times New Roman"/>
                        </a:rPr>
                        <a:t>Output</a:t>
                      </a:r>
                      <a:endParaRPr lang="en-US" sz="1400" dirty="0">
                        <a:solidFill>
                          <a:schemeClr val="accent5">
                            <a:lumMod val="25000"/>
                          </a:schemeClr>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dirty="0">
                          <a:latin typeface="Calibri"/>
                          <a:ea typeface="Calibri"/>
                          <a:cs typeface="Times New Roman"/>
                        </a:rPr>
                        <a:t>Marginal Product of Labor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80085">
                <a:tc>
                  <a:txBody>
                    <a:bodyPr/>
                    <a:lstStyle/>
                    <a:p>
                      <a:pPr marL="0" marR="0" algn="ctr">
                        <a:lnSpc>
                          <a:spcPct val="115000"/>
                        </a:lnSpc>
                        <a:spcBef>
                          <a:spcPts val="0"/>
                        </a:spcBef>
                        <a:spcAft>
                          <a:spcPts val="1000"/>
                        </a:spcAft>
                      </a:pPr>
                      <a:r>
                        <a:rPr lang="en-US" sz="1400">
                          <a:latin typeface="Calibri"/>
                          <a:ea typeface="Calibri"/>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a:solidFill>
                            <a:schemeClr val="accent5">
                              <a:lumMod val="25000"/>
                            </a:schemeClr>
                          </a:solidFill>
                          <a:latin typeface="Calibri"/>
                          <a:ea typeface="Calibri"/>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baseline="0" dirty="0" smtClean="0">
                          <a:latin typeface="Calibri"/>
                          <a:ea typeface="Calibri"/>
                          <a:cs typeface="Times New Roman"/>
                        </a:rPr>
                        <a:t> -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80085">
                <a:tc>
                  <a:txBody>
                    <a:bodyPr/>
                    <a:lstStyle/>
                    <a:p>
                      <a:pPr marL="0" marR="0" algn="ctr">
                        <a:lnSpc>
                          <a:spcPct val="115000"/>
                        </a:lnSpc>
                        <a:spcBef>
                          <a:spcPts val="0"/>
                        </a:spcBef>
                        <a:spcAft>
                          <a:spcPts val="1000"/>
                        </a:spcAft>
                      </a:pPr>
                      <a:r>
                        <a:rPr lang="en-US" sz="1400">
                          <a:latin typeface="Calibri"/>
                          <a:ea typeface="Calibri"/>
                          <a:cs typeface="Times New Roman"/>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dirty="0" smtClean="0">
                          <a:solidFill>
                            <a:schemeClr val="accent5">
                              <a:lumMod val="25000"/>
                            </a:schemeClr>
                          </a:solidFill>
                          <a:latin typeface="Calibri"/>
                          <a:ea typeface="Calibri"/>
                          <a:cs typeface="Times New Roman"/>
                        </a:rPr>
                        <a:t>4</a:t>
                      </a:r>
                      <a:endParaRPr lang="en-US" sz="1400" dirty="0">
                        <a:solidFill>
                          <a:schemeClr val="accent5">
                            <a:lumMod val="25000"/>
                          </a:schemeClr>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dirty="0" smtClean="0">
                          <a:latin typeface="Calibri"/>
                          <a:ea typeface="Calibri"/>
                          <a:cs typeface="Times New Roman"/>
                        </a:rPr>
                        <a:t>4</a:t>
                      </a:r>
                      <a:endParaRPr lang="en-US"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80085">
                <a:tc>
                  <a:txBody>
                    <a:bodyPr/>
                    <a:lstStyle/>
                    <a:p>
                      <a:pPr marL="0" marR="0" algn="ctr">
                        <a:lnSpc>
                          <a:spcPct val="115000"/>
                        </a:lnSpc>
                        <a:spcBef>
                          <a:spcPts val="0"/>
                        </a:spcBef>
                        <a:spcAft>
                          <a:spcPts val="1000"/>
                        </a:spcAft>
                      </a:pPr>
                      <a:r>
                        <a:rPr lang="en-US" sz="1400">
                          <a:latin typeface="Calibri"/>
                          <a:ea typeface="Calibri"/>
                          <a:cs typeface="Times New Roman"/>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dirty="0" smtClean="0">
                          <a:solidFill>
                            <a:schemeClr val="accent5">
                              <a:lumMod val="25000"/>
                            </a:schemeClr>
                          </a:solidFill>
                          <a:latin typeface="Calibri"/>
                          <a:ea typeface="Calibri"/>
                          <a:cs typeface="Times New Roman"/>
                        </a:rPr>
                        <a:t>10</a:t>
                      </a:r>
                      <a:endParaRPr lang="en-US" sz="1400" dirty="0">
                        <a:solidFill>
                          <a:schemeClr val="accent5">
                            <a:lumMod val="25000"/>
                          </a:schemeClr>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dirty="0" smtClean="0">
                          <a:latin typeface="Calibri"/>
                          <a:ea typeface="Calibri"/>
                          <a:cs typeface="Times New Roman"/>
                        </a:rPr>
                        <a:t>6</a:t>
                      </a:r>
                      <a:endParaRPr lang="en-US"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80085">
                <a:tc>
                  <a:txBody>
                    <a:bodyPr/>
                    <a:lstStyle/>
                    <a:p>
                      <a:pPr marL="0" marR="0" algn="ctr">
                        <a:lnSpc>
                          <a:spcPct val="115000"/>
                        </a:lnSpc>
                        <a:spcBef>
                          <a:spcPts val="0"/>
                        </a:spcBef>
                        <a:spcAft>
                          <a:spcPts val="1000"/>
                        </a:spcAft>
                      </a:pPr>
                      <a:r>
                        <a:rPr lang="en-US" sz="1400">
                          <a:latin typeface="Calibri"/>
                          <a:ea typeface="Calibri"/>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dirty="0" smtClean="0">
                          <a:solidFill>
                            <a:schemeClr val="accent5">
                              <a:lumMod val="25000"/>
                            </a:schemeClr>
                          </a:solidFill>
                          <a:latin typeface="Calibri"/>
                          <a:ea typeface="Calibri"/>
                          <a:cs typeface="Times New Roman"/>
                        </a:rPr>
                        <a:t>17</a:t>
                      </a:r>
                      <a:endParaRPr lang="en-US" sz="1400" dirty="0">
                        <a:solidFill>
                          <a:schemeClr val="accent5">
                            <a:lumMod val="25000"/>
                          </a:schemeClr>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endParaRPr lang="en-US" sz="1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80085">
                <a:tc>
                  <a:txBody>
                    <a:bodyPr/>
                    <a:lstStyle/>
                    <a:p>
                      <a:pPr marL="0" marR="0" algn="ctr">
                        <a:lnSpc>
                          <a:spcPct val="115000"/>
                        </a:lnSpc>
                        <a:spcBef>
                          <a:spcPts val="0"/>
                        </a:spcBef>
                        <a:spcAft>
                          <a:spcPts val="1000"/>
                        </a:spcAft>
                      </a:pPr>
                      <a:r>
                        <a:rPr lang="en-US" sz="1400">
                          <a:latin typeface="Calibri"/>
                          <a:ea typeface="Calibri"/>
                          <a:cs typeface="Times New Roman"/>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dirty="0" smtClean="0">
                          <a:solidFill>
                            <a:schemeClr val="accent5">
                              <a:lumMod val="25000"/>
                            </a:schemeClr>
                          </a:solidFill>
                          <a:latin typeface="Calibri"/>
                          <a:ea typeface="Calibri"/>
                          <a:cs typeface="Times New Roman"/>
                        </a:rPr>
                        <a:t>23</a:t>
                      </a:r>
                      <a:endParaRPr lang="en-US" sz="1400" dirty="0">
                        <a:solidFill>
                          <a:schemeClr val="accent5">
                            <a:lumMod val="25000"/>
                          </a:schemeClr>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endParaRPr lang="en-US" sz="1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71137">
                <a:tc>
                  <a:txBody>
                    <a:bodyPr/>
                    <a:lstStyle/>
                    <a:p>
                      <a:pPr marL="0" marR="0" algn="ctr">
                        <a:lnSpc>
                          <a:spcPct val="115000"/>
                        </a:lnSpc>
                        <a:spcBef>
                          <a:spcPts val="0"/>
                        </a:spcBef>
                        <a:spcAft>
                          <a:spcPts val="1000"/>
                        </a:spcAft>
                      </a:pPr>
                      <a:r>
                        <a:rPr lang="en-US" sz="1400">
                          <a:latin typeface="Calibri"/>
                          <a:ea typeface="Calibri"/>
                          <a:cs typeface="Times New Roman"/>
                        </a:rPr>
                        <a:t>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dirty="0" smtClean="0">
                          <a:solidFill>
                            <a:schemeClr val="accent5">
                              <a:lumMod val="25000"/>
                            </a:schemeClr>
                          </a:solidFill>
                          <a:latin typeface="Calibri"/>
                          <a:ea typeface="Calibri"/>
                          <a:cs typeface="Times New Roman"/>
                        </a:rPr>
                        <a:t>28</a:t>
                      </a:r>
                      <a:endParaRPr lang="en-US" sz="1400" dirty="0">
                        <a:solidFill>
                          <a:schemeClr val="accent5">
                            <a:lumMod val="25000"/>
                          </a:schemeClr>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endParaRPr lang="en-US" sz="1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280085">
                <a:tc>
                  <a:txBody>
                    <a:bodyPr/>
                    <a:lstStyle/>
                    <a:p>
                      <a:pPr marL="0" marR="0" algn="ctr">
                        <a:lnSpc>
                          <a:spcPct val="115000"/>
                        </a:lnSpc>
                        <a:spcBef>
                          <a:spcPts val="0"/>
                        </a:spcBef>
                        <a:spcAft>
                          <a:spcPts val="1000"/>
                        </a:spcAft>
                      </a:pPr>
                      <a:r>
                        <a:rPr lang="en-US" sz="1400">
                          <a:latin typeface="Calibri"/>
                          <a:ea typeface="Calibri"/>
                          <a:cs typeface="Times New Roman"/>
                        </a:rPr>
                        <a:t>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dirty="0" smtClean="0">
                          <a:solidFill>
                            <a:schemeClr val="accent5">
                              <a:lumMod val="25000"/>
                            </a:schemeClr>
                          </a:solidFill>
                          <a:latin typeface="Calibri"/>
                          <a:ea typeface="Calibri"/>
                          <a:cs typeface="Times New Roman"/>
                        </a:rPr>
                        <a:t>31</a:t>
                      </a:r>
                      <a:endParaRPr lang="en-US" sz="1400" dirty="0">
                        <a:solidFill>
                          <a:schemeClr val="accent5">
                            <a:lumMod val="25000"/>
                          </a:schemeClr>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endParaRPr lang="en-US" sz="1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280085">
                <a:tc>
                  <a:txBody>
                    <a:bodyPr/>
                    <a:lstStyle/>
                    <a:p>
                      <a:pPr marL="0" marR="0" algn="ctr">
                        <a:lnSpc>
                          <a:spcPct val="115000"/>
                        </a:lnSpc>
                        <a:spcBef>
                          <a:spcPts val="0"/>
                        </a:spcBef>
                        <a:spcAft>
                          <a:spcPts val="1000"/>
                        </a:spcAft>
                      </a:pPr>
                      <a:r>
                        <a:rPr lang="en-US" sz="1400">
                          <a:latin typeface="Calibri"/>
                          <a:ea typeface="Calibri"/>
                          <a:cs typeface="Times New Roman"/>
                        </a:rPr>
                        <a:t>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dirty="0" smtClean="0">
                          <a:solidFill>
                            <a:schemeClr val="accent5">
                              <a:lumMod val="25000"/>
                            </a:schemeClr>
                          </a:solidFill>
                          <a:latin typeface="Calibri"/>
                          <a:ea typeface="Calibri"/>
                          <a:cs typeface="Times New Roman"/>
                        </a:rPr>
                        <a:t>32</a:t>
                      </a:r>
                      <a:endParaRPr lang="en-US" sz="1400" dirty="0">
                        <a:solidFill>
                          <a:schemeClr val="accent5">
                            <a:lumMod val="25000"/>
                          </a:schemeClr>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endParaRPr lang="en-US" sz="1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280085">
                <a:tc>
                  <a:txBody>
                    <a:bodyPr/>
                    <a:lstStyle/>
                    <a:p>
                      <a:pPr marL="0" marR="0" algn="ctr">
                        <a:lnSpc>
                          <a:spcPct val="115000"/>
                        </a:lnSpc>
                        <a:spcBef>
                          <a:spcPts val="0"/>
                        </a:spcBef>
                        <a:spcAft>
                          <a:spcPts val="1000"/>
                        </a:spcAft>
                      </a:pPr>
                      <a:r>
                        <a:rPr lang="en-US" sz="1400">
                          <a:latin typeface="Calibri"/>
                          <a:ea typeface="Calibri"/>
                          <a:cs typeface="Times New Roman"/>
                        </a:rPr>
                        <a:t>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dirty="0" smtClean="0">
                          <a:solidFill>
                            <a:schemeClr val="accent5">
                              <a:lumMod val="25000"/>
                            </a:schemeClr>
                          </a:solidFill>
                          <a:latin typeface="Calibri"/>
                          <a:ea typeface="Calibri"/>
                          <a:cs typeface="Times New Roman"/>
                        </a:rPr>
                        <a:t>31</a:t>
                      </a:r>
                      <a:endParaRPr lang="en-US" sz="1400" dirty="0">
                        <a:solidFill>
                          <a:schemeClr val="accent5">
                            <a:lumMod val="25000"/>
                          </a:schemeClr>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endParaRPr lang="en-US"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bl>
          </a:graphicData>
        </a:graphic>
      </p:graphicFrame>
      <p:sp>
        <p:nvSpPr>
          <p:cNvPr id="29745" name="Rectangle 5"/>
          <p:cNvSpPr>
            <a:spLocks noChangeArrowheads="1"/>
          </p:cNvSpPr>
          <p:nvPr/>
        </p:nvSpPr>
        <p:spPr bwMode="auto">
          <a:xfrm>
            <a:off x="381000" y="5287963"/>
            <a:ext cx="8763000" cy="1570037"/>
          </a:xfrm>
          <a:prstGeom prst="rect">
            <a:avLst/>
          </a:prstGeom>
          <a:noFill/>
          <a:ln w="9525">
            <a:noFill/>
            <a:miter lim="800000"/>
            <a:headEnd/>
            <a:tailEnd/>
          </a:ln>
        </p:spPr>
        <p:txBody>
          <a:bodyPr>
            <a:spAutoFit/>
          </a:bodyPr>
          <a:lstStyle/>
          <a:p>
            <a:pPr marL="800100" lvl="1" indent="-342900">
              <a:buFont typeface="Times New Roman" pitchFamily="18" charset="0"/>
              <a:buAutoNum type="arabicPeriod"/>
            </a:pPr>
            <a:r>
              <a:rPr lang="en-US" sz="1600">
                <a:latin typeface="Calibri" pitchFamily="34" charset="0"/>
              </a:rPr>
              <a:t>What is the marginal product of labor from one laborer to two?_______________</a:t>
            </a:r>
          </a:p>
          <a:p>
            <a:pPr marL="800100" lvl="1" indent="-342900">
              <a:buFont typeface="Times New Roman" pitchFamily="18" charset="0"/>
              <a:buAutoNum type="arabicPeriod"/>
            </a:pPr>
            <a:r>
              <a:rPr lang="en-US" sz="1600">
                <a:latin typeface="Calibri" pitchFamily="34" charset="0"/>
              </a:rPr>
              <a:t>What is the marginal product of labor from two laborers to three? ________________</a:t>
            </a:r>
          </a:p>
          <a:p>
            <a:pPr marL="800100" lvl="1" indent="-342900">
              <a:buFont typeface="Times New Roman" pitchFamily="18" charset="0"/>
              <a:buAutoNum type="arabicPeriod"/>
            </a:pPr>
            <a:r>
              <a:rPr lang="en-US" sz="1600">
                <a:latin typeface="Calibri" pitchFamily="34" charset="0"/>
              </a:rPr>
              <a:t>At what number of laborers does the marginal product of labor start to decline?  _________________</a:t>
            </a:r>
          </a:p>
          <a:p>
            <a:pPr marL="800100" lvl="1" indent="-342900">
              <a:buFont typeface="Times New Roman" pitchFamily="18" charset="0"/>
              <a:buAutoNum type="arabicPeriod"/>
            </a:pPr>
            <a:r>
              <a:rPr lang="en-US" sz="1600">
                <a:latin typeface="Calibri" pitchFamily="34" charset="0"/>
              </a:rPr>
              <a:t>At what number of laborers does the firm experience negative marginal product of labor? ___________</a:t>
            </a:r>
          </a:p>
        </p:txBody>
      </p:sp>
      <p:pic>
        <p:nvPicPr>
          <p:cNvPr id="29746" name="Picture 2" descr="http://www.firstchoicemoney.com/xSites/Mortgage/firstchoicemoney/Content/UploadedFiles/Union%20Workers.jpg"/>
          <p:cNvPicPr>
            <a:picLocks noChangeAspect="1" noChangeArrowheads="1"/>
          </p:cNvPicPr>
          <p:nvPr/>
        </p:nvPicPr>
        <p:blipFill>
          <a:blip r:embed="rId2" cstate="print"/>
          <a:srcRect/>
          <a:stretch>
            <a:fillRect/>
          </a:stretch>
        </p:blipFill>
        <p:spPr bwMode="auto">
          <a:xfrm>
            <a:off x="5562600" y="2133600"/>
            <a:ext cx="3200400" cy="3200400"/>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1003300" y="609600"/>
            <a:ext cx="8293100" cy="1143000"/>
          </a:xfrm>
        </p:spPr>
        <p:txBody>
          <a:bodyPr/>
          <a:lstStyle/>
          <a:p>
            <a:r>
              <a:rPr lang="en-US" sz="3200" dirty="0" smtClean="0">
                <a:latin typeface="Calibri" pitchFamily="34" charset="0"/>
              </a:rPr>
              <a:t>Costs of Production</a:t>
            </a:r>
          </a:p>
        </p:txBody>
      </p:sp>
      <p:graphicFrame>
        <p:nvGraphicFramePr>
          <p:cNvPr id="4" name="Table 3"/>
          <p:cNvGraphicFramePr>
            <a:graphicFrameLocks noGrp="1"/>
          </p:cNvGraphicFramePr>
          <p:nvPr/>
        </p:nvGraphicFramePr>
        <p:xfrm>
          <a:off x="838200" y="2133600"/>
          <a:ext cx="4343400" cy="3002545"/>
        </p:xfrm>
        <a:graphic>
          <a:graphicData uri="http://schemas.openxmlformats.org/drawingml/2006/table">
            <a:tbl>
              <a:tblPr/>
              <a:tblGrid>
                <a:gridCol w="1447800">
                  <a:extLst>
                    <a:ext uri="{9D8B030D-6E8A-4147-A177-3AD203B41FA5}">
                      <a16:colId xmlns:a16="http://schemas.microsoft.com/office/drawing/2014/main" val="20000"/>
                    </a:ext>
                  </a:extLst>
                </a:gridCol>
                <a:gridCol w="1447800">
                  <a:extLst>
                    <a:ext uri="{9D8B030D-6E8A-4147-A177-3AD203B41FA5}">
                      <a16:colId xmlns:a16="http://schemas.microsoft.com/office/drawing/2014/main" val="20001"/>
                    </a:ext>
                  </a:extLst>
                </a:gridCol>
                <a:gridCol w="1447800">
                  <a:extLst>
                    <a:ext uri="{9D8B030D-6E8A-4147-A177-3AD203B41FA5}">
                      <a16:colId xmlns:a16="http://schemas.microsoft.com/office/drawing/2014/main" val="20002"/>
                    </a:ext>
                  </a:extLst>
                </a:gridCol>
              </a:tblGrid>
              <a:tr h="444557">
                <a:tc>
                  <a:txBody>
                    <a:bodyPr/>
                    <a:lstStyle/>
                    <a:p>
                      <a:pPr marL="0" marR="0" algn="ctr">
                        <a:lnSpc>
                          <a:spcPct val="115000"/>
                        </a:lnSpc>
                        <a:spcBef>
                          <a:spcPts val="0"/>
                        </a:spcBef>
                        <a:spcAft>
                          <a:spcPts val="1000"/>
                        </a:spcAft>
                      </a:pPr>
                      <a:r>
                        <a:rPr lang="en-US" sz="1400" dirty="0">
                          <a:latin typeface="Calibri"/>
                          <a:ea typeface="Calibri"/>
                          <a:cs typeface="Times New Roman"/>
                        </a:rPr>
                        <a:t>Number of Workers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dirty="0">
                          <a:solidFill>
                            <a:schemeClr val="accent5">
                              <a:lumMod val="25000"/>
                            </a:schemeClr>
                          </a:solidFill>
                          <a:latin typeface="Calibri"/>
                          <a:ea typeface="Calibri"/>
                          <a:cs typeface="Times New Roman"/>
                        </a:rPr>
                        <a:t>Total </a:t>
                      </a:r>
                      <a:r>
                        <a:rPr lang="en-US" sz="1400" dirty="0" smtClean="0">
                          <a:solidFill>
                            <a:schemeClr val="accent5">
                              <a:lumMod val="25000"/>
                            </a:schemeClr>
                          </a:solidFill>
                          <a:latin typeface="Calibri"/>
                          <a:ea typeface="Calibri"/>
                          <a:cs typeface="Times New Roman"/>
                        </a:rPr>
                        <a:t>Output</a:t>
                      </a:r>
                      <a:endParaRPr lang="en-US" sz="1400" dirty="0">
                        <a:solidFill>
                          <a:schemeClr val="accent5">
                            <a:lumMod val="25000"/>
                          </a:schemeClr>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dirty="0">
                          <a:latin typeface="Calibri"/>
                          <a:ea typeface="Calibri"/>
                          <a:cs typeface="Times New Roman"/>
                        </a:rPr>
                        <a:t>Marginal Product of Labor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80085">
                <a:tc>
                  <a:txBody>
                    <a:bodyPr/>
                    <a:lstStyle/>
                    <a:p>
                      <a:pPr marL="0" marR="0" algn="ctr">
                        <a:lnSpc>
                          <a:spcPct val="115000"/>
                        </a:lnSpc>
                        <a:spcBef>
                          <a:spcPts val="0"/>
                        </a:spcBef>
                        <a:spcAft>
                          <a:spcPts val="1000"/>
                        </a:spcAft>
                      </a:pPr>
                      <a:r>
                        <a:rPr lang="en-US" sz="1400">
                          <a:latin typeface="Calibri"/>
                          <a:ea typeface="Calibri"/>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a:solidFill>
                            <a:schemeClr val="accent5">
                              <a:lumMod val="25000"/>
                            </a:schemeClr>
                          </a:solidFill>
                          <a:latin typeface="Calibri"/>
                          <a:ea typeface="Calibri"/>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baseline="0" dirty="0" smtClean="0">
                          <a:latin typeface="Calibri"/>
                          <a:ea typeface="Calibri"/>
                          <a:cs typeface="Times New Roman"/>
                        </a:rPr>
                        <a:t> -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80085">
                <a:tc>
                  <a:txBody>
                    <a:bodyPr/>
                    <a:lstStyle/>
                    <a:p>
                      <a:pPr marL="0" marR="0" algn="ctr">
                        <a:lnSpc>
                          <a:spcPct val="115000"/>
                        </a:lnSpc>
                        <a:spcBef>
                          <a:spcPts val="0"/>
                        </a:spcBef>
                        <a:spcAft>
                          <a:spcPts val="1000"/>
                        </a:spcAft>
                      </a:pPr>
                      <a:r>
                        <a:rPr lang="en-US" sz="1400">
                          <a:latin typeface="Calibri"/>
                          <a:ea typeface="Calibri"/>
                          <a:cs typeface="Times New Roman"/>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dirty="0" smtClean="0">
                          <a:solidFill>
                            <a:schemeClr val="accent5">
                              <a:lumMod val="25000"/>
                            </a:schemeClr>
                          </a:solidFill>
                          <a:latin typeface="Calibri"/>
                          <a:ea typeface="Calibri"/>
                          <a:cs typeface="Times New Roman"/>
                        </a:rPr>
                        <a:t>4</a:t>
                      </a:r>
                      <a:endParaRPr lang="en-US" sz="1400" dirty="0">
                        <a:solidFill>
                          <a:schemeClr val="accent5">
                            <a:lumMod val="25000"/>
                          </a:schemeClr>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dirty="0" smtClean="0">
                          <a:latin typeface="Calibri"/>
                          <a:ea typeface="Calibri"/>
                          <a:cs typeface="Times New Roman"/>
                        </a:rPr>
                        <a:t>4</a:t>
                      </a:r>
                      <a:endParaRPr lang="en-US"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80085">
                <a:tc>
                  <a:txBody>
                    <a:bodyPr/>
                    <a:lstStyle/>
                    <a:p>
                      <a:pPr marL="0" marR="0" algn="ctr">
                        <a:lnSpc>
                          <a:spcPct val="115000"/>
                        </a:lnSpc>
                        <a:spcBef>
                          <a:spcPts val="0"/>
                        </a:spcBef>
                        <a:spcAft>
                          <a:spcPts val="1000"/>
                        </a:spcAft>
                      </a:pPr>
                      <a:r>
                        <a:rPr lang="en-US" sz="1400">
                          <a:latin typeface="Calibri"/>
                          <a:ea typeface="Calibri"/>
                          <a:cs typeface="Times New Roman"/>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dirty="0" smtClean="0">
                          <a:solidFill>
                            <a:schemeClr val="accent5">
                              <a:lumMod val="25000"/>
                            </a:schemeClr>
                          </a:solidFill>
                          <a:latin typeface="Calibri"/>
                          <a:ea typeface="Calibri"/>
                          <a:cs typeface="Times New Roman"/>
                        </a:rPr>
                        <a:t>10</a:t>
                      </a:r>
                      <a:endParaRPr lang="en-US" sz="1400" dirty="0">
                        <a:solidFill>
                          <a:schemeClr val="accent5">
                            <a:lumMod val="25000"/>
                          </a:schemeClr>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dirty="0" smtClean="0">
                          <a:latin typeface="Calibri"/>
                          <a:ea typeface="Calibri"/>
                          <a:cs typeface="Times New Roman"/>
                        </a:rPr>
                        <a:t>6</a:t>
                      </a:r>
                      <a:endParaRPr lang="en-US"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80085">
                <a:tc>
                  <a:txBody>
                    <a:bodyPr/>
                    <a:lstStyle/>
                    <a:p>
                      <a:pPr marL="0" marR="0" algn="ctr">
                        <a:lnSpc>
                          <a:spcPct val="115000"/>
                        </a:lnSpc>
                        <a:spcBef>
                          <a:spcPts val="0"/>
                        </a:spcBef>
                        <a:spcAft>
                          <a:spcPts val="1000"/>
                        </a:spcAft>
                      </a:pPr>
                      <a:r>
                        <a:rPr lang="en-US" sz="1400">
                          <a:latin typeface="Calibri"/>
                          <a:ea typeface="Calibri"/>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dirty="0" smtClean="0">
                          <a:solidFill>
                            <a:schemeClr val="accent5">
                              <a:lumMod val="25000"/>
                            </a:schemeClr>
                          </a:solidFill>
                          <a:latin typeface="Calibri"/>
                          <a:ea typeface="Calibri"/>
                          <a:cs typeface="Times New Roman"/>
                        </a:rPr>
                        <a:t>17</a:t>
                      </a:r>
                      <a:endParaRPr lang="en-US" sz="1400" dirty="0">
                        <a:solidFill>
                          <a:schemeClr val="accent5">
                            <a:lumMod val="25000"/>
                          </a:schemeClr>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dirty="0" smtClean="0">
                          <a:latin typeface="Calibri"/>
                          <a:ea typeface="Calibri"/>
                          <a:cs typeface="Times New Roman"/>
                        </a:rPr>
                        <a:t>7</a:t>
                      </a:r>
                      <a:endParaRPr lang="en-US"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80085">
                <a:tc>
                  <a:txBody>
                    <a:bodyPr/>
                    <a:lstStyle/>
                    <a:p>
                      <a:pPr marL="0" marR="0" algn="ctr">
                        <a:lnSpc>
                          <a:spcPct val="115000"/>
                        </a:lnSpc>
                        <a:spcBef>
                          <a:spcPts val="0"/>
                        </a:spcBef>
                        <a:spcAft>
                          <a:spcPts val="1000"/>
                        </a:spcAft>
                      </a:pPr>
                      <a:r>
                        <a:rPr lang="en-US" sz="1400">
                          <a:latin typeface="Calibri"/>
                          <a:ea typeface="Calibri"/>
                          <a:cs typeface="Times New Roman"/>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dirty="0" smtClean="0">
                          <a:solidFill>
                            <a:schemeClr val="accent5">
                              <a:lumMod val="25000"/>
                            </a:schemeClr>
                          </a:solidFill>
                          <a:latin typeface="Calibri"/>
                          <a:ea typeface="Calibri"/>
                          <a:cs typeface="Times New Roman"/>
                        </a:rPr>
                        <a:t>23</a:t>
                      </a:r>
                      <a:endParaRPr lang="en-US" sz="1400" dirty="0">
                        <a:solidFill>
                          <a:schemeClr val="accent5">
                            <a:lumMod val="25000"/>
                          </a:schemeClr>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endParaRPr lang="en-US" sz="1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71137">
                <a:tc>
                  <a:txBody>
                    <a:bodyPr/>
                    <a:lstStyle/>
                    <a:p>
                      <a:pPr marL="0" marR="0" algn="ctr">
                        <a:lnSpc>
                          <a:spcPct val="115000"/>
                        </a:lnSpc>
                        <a:spcBef>
                          <a:spcPts val="0"/>
                        </a:spcBef>
                        <a:spcAft>
                          <a:spcPts val="1000"/>
                        </a:spcAft>
                      </a:pPr>
                      <a:r>
                        <a:rPr lang="en-US" sz="1400">
                          <a:latin typeface="Calibri"/>
                          <a:ea typeface="Calibri"/>
                          <a:cs typeface="Times New Roman"/>
                        </a:rPr>
                        <a:t>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dirty="0" smtClean="0">
                          <a:solidFill>
                            <a:schemeClr val="accent5">
                              <a:lumMod val="25000"/>
                            </a:schemeClr>
                          </a:solidFill>
                          <a:latin typeface="Calibri"/>
                          <a:ea typeface="Calibri"/>
                          <a:cs typeface="Times New Roman"/>
                        </a:rPr>
                        <a:t>28</a:t>
                      </a:r>
                      <a:endParaRPr lang="en-US" sz="1400" dirty="0">
                        <a:solidFill>
                          <a:schemeClr val="accent5">
                            <a:lumMod val="25000"/>
                          </a:schemeClr>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endParaRPr lang="en-US" sz="1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280085">
                <a:tc>
                  <a:txBody>
                    <a:bodyPr/>
                    <a:lstStyle/>
                    <a:p>
                      <a:pPr marL="0" marR="0" algn="ctr">
                        <a:lnSpc>
                          <a:spcPct val="115000"/>
                        </a:lnSpc>
                        <a:spcBef>
                          <a:spcPts val="0"/>
                        </a:spcBef>
                        <a:spcAft>
                          <a:spcPts val="1000"/>
                        </a:spcAft>
                      </a:pPr>
                      <a:r>
                        <a:rPr lang="en-US" sz="1400">
                          <a:latin typeface="Calibri"/>
                          <a:ea typeface="Calibri"/>
                          <a:cs typeface="Times New Roman"/>
                        </a:rPr>
                        <a:t>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dirty="0" smtClean="0">
                          <a:solidFill>
                            <a:schemeClr val="accent5">
                              <a:lumMod val="25000"/>
                            </a:schemeClr>
                          </a:solidFill>
                          <a:latin typeface="Calibri"/>
                          <a:ea typeface="Calibri"/>
                          <a:cs typeface="Times New Roman"/>
                        </a:rPr>
                        <a:t>31</a:t>
                      </a:r>
                      <a:endParaRPr lang="en-US" sz="1400" dirty="0">
                        <a:solidFill>
                          <a:schemeClr val="accent5">
                            <a:lumMod val="25000"/>
                          </a:schemeClr>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endParaRPr lang="en-US" sz="1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280085">
                <a:tc>
                  <a:txBody>
                    <a:bodyPr/>
                    <a:lstStyle/>
                    <a:p>
                      <a:pPr marL="0" marR="0" algn="ctr">
                        <a:lnSpc>
                          <a:spcPct val="115000"/>
                        </a:lnSpc>
                        <a:spcBef>
                          <a:spcPts val="0"/>
                        </a:spcBef>
                        <a:spcAft>
                          <a:spcPts val="1000"/>
                        </a:spcAft>
                      </a:pPr>
                      <a:r>
                        <a:rPr lang="en-US" sz="1400">
                          <a:latin typeface="Calibri"/>
                          <a:ea typeface="Calibri"/>
                          <a:cs typeface="Times New Roman"/>
                        </a:rPr>
                        <a:t>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dirty="0" smtClean="0">
                          <a:solidFill>
                            <a:schemeClr val="accent5">
                              <a:lumMod val="25000"/>
                            </a:schemeClr>
                          </a:solidFill>
                          <a:latin typeface="Calibri"/>
                          <a:ea typeface="Calibri"/>
                          <a:cs typeface="Times New Roman"/>
                        </a:rPr>
                        <a:t>32</a:t>
                      </a:r>
                      <a:endParaRPr lang="en-US" sz="1400" dirty="0">
                        <a:solidFill>
                          <a:schemeClr val="accent5">
                            <a:lumMod val="25000"/>
                          </a:schemeClr>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endParaRPr lang="en-US" sz="1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280085">
                <a:tc>
                  <a:txBody>
                    <a:bodyPr/>
                    <a:lstStyle/>
                    <a:p>
                      <a:pPr marL="0" marR="0" algn="ctr">
                        <a:lnSpc>
                          <a:spcPct val="115000"/>
                        </a:lnSpc>
                        <a:spcBef>
                          <a:spcPts val="0"/>
                        </a:spcBef>
                        <a:spcAft>
                          <a:spcPts val="1000"/>
                        </a:spcAft>
                      </a:pPr>
                      <a:r>
                        <a:rPr lang="en-US" sz="1400">
                          <a:latin typeface="Calibri"/>
                          <a:ea typeface="Calibri"/>
                          <a:cs typeface="Times New Roman"/>
                        </a:rPr>
                        <a:t>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dirty="0" smtClean="0">
                          <a:solidFill>
                            <a:schemeClr val="accent5">
                              <a:lumMod val="25000"/>
                            </a:schemeClr>
                          </a:solidFill>
                          <a:latin typeface="Calibri"/>
                          <a:ea typeface="Calibri"/>
                          <a:cs typeface="Times New Roman"/>
                        </a:rPr>
                        <a:t>31</a:t>
                      </a:r>
                      <a:endParaRPr lang="en-US" sz="1400" dirty="0">
                        <a:solidFill>
                          <a:schemeClr val="accent5">
                            <a:lumMod val="25000"/>
                          </a:schemeClr>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endParaRPr lang="en-US"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bl>
          </a:graphicData>
        </a:graphic>
      </p:graphicFrame>
      <p:sp>
        <p:nvSpPr>
          <p:cNvPr id="30769" name="Rectangle 5"/>
          <p:cNvSpPr>
            <a:spLocks noChangeArrowheads="1"/>
          </p:cNvSpPr>
          <p:nvPr/>
        </p:nvSpPr>
        <p:spPr bwMode="auto">
          <a:xfrm>
            <a:off x="381000" y="5287963"/>
            <a:ext cx="8763000" cy="1570037"/>
          </a:xfrm>
          <a:prstGeom prst="rect">
            <a:avLst/>
          </a:prstGeom>
          <a:noFill/>
          <a:ln w="9525">
            <a:noFill/>
            <a:miter lim="800000"/>
            <a:headEnd/>
            <a:tailEnd/>
          </a:ln>
        </p:spPr>
        <p:txBody>
          <a:bodyPr>
            <a:spAutoFit/>
          </a:bodyPr>
          <a:lstStyle/>
          <a:p>
            <a:pPr marL="800100" lvl="1" indent="-342900">
              <a:buFont typeface="Times New Roman" pitchFamily="18" charset="0"/>
              <a:buAutoNum type="arabicPeriod"/>
            </a:pPr>
            <a:r>
              <a:rPr lang="en-US" sz="1600">
                <a:latin typeface="Calibri" pitchFamily="34" charset="0"/>
              </a:rPr>
              <a:t>What is the marginal product of labor from one laborer to two?_______________</a:t>
            </a:r>
          </a:p>
          <a:p>
            <a:pPr marL="800100" lvl="1" indent="-342900">
              <a:buFont typeface="Times New Roman" pitchFamily="18" charset="0"/>
              <a:buAutoNum type="arabicPeriod"/>
            </a:pPr>
            <a:r>
              <a:rPr lang="en-US" sz="1600">
                <a:latin typeface="Calibri" pitchFamily="34" charset="0"/>
              </a:rPr>
              <a:t>What is the marginal product of labor from two laborers to three? ________________</a:t>
            </a:r>
          </a:p>
          <a:p>
            <a:pPr marL="800100" lvl="1" indent="-342900">
              <a:buFont typeface="Times New Roman" pitchFamily="18" charset="0"/>
              <a:buAutoNum type="arabicPeriod"/>
            </a:pPr>
            <a:r>
              <a:rPr lang="en-US" sz="1600">
                <a:latin typeface="Calibri" pitchFamily="34" charset="0"/>
              </a:rPr>
              <a:t>At what number of laborers does the marginal product of labor start to decline?  _________________</a:t>
            </a:r>
          </a:p>
          <a:p>
            <a:pPr marL="800100" lvl="1" indent="-342900">
              <a:buFont typeface="Times New Roman" pitchFamily="18" charset="0"/>
              <a:buAutoNum type="arabicPeriod"/>
            </a:pPr>
            <a:r>
              <a:rPr lang="en-US" sz="1600">
                <a:latin typeface="Calibri" pitchFamily="34" charset="0"/>
              </a:rPr>
              <a:t>At what number of laborers does the firm experience negative marginal product of labor? ___________</a:t>
            </a:r>
          </a:p>
        </p:txBody>
      </p:sp>
      <p:pic>
        <p:nvPicPr>
          <p:cNvPr id="30770" name="Picture 2" descr="http://www.firstchoicemoney.com/xSites/Mortgage/firstchoicemoney/Content/UploadedFiles/Union%20Workers.jpg"/>
          <p:cNvPicPr>
            <a:picLocks noChangeAspect="1" noChangeArrowheads="1"/>
          </p:cNvPicPr>
          <p:nvPr/>
        </p:nvPicPr>
        <p:blipFill>
          <a:blip r:embed="rId2" cstate="print"/>
          <a:srcRect/>
          <a:stretch>
            <a:fillRect/>
          </a:stretch>
        </p:blipFill>
        <p:spPr bwMode="auto">
          <a:xfrm>
            <a:off x="5562600" y="2133600"/>
            <a:ext cx="3200400" cy="3200400"/>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1003300" y="609600"/>
            <a:ext cx="8293100" cy="1143000"/>
          </a:xfrm>
        </p:spPr>
        <p:txBody>
          <a:bodyPr/>
          <a:lstStyle/>
          <a:p>
            <a:r>
              <a:rPr lang="en-US" sz="3200" dirty="0" smtClean="0">
                <a:latin typeface="Calibri" pitchFamily="34" charset="0"/>
              </a:rPr>
              <a:t>Costs of Production</a:t>
            </a:r>
          </a:p>
        </p:txBody>
      </p:sp>
      <p:graphicFrame>
        <p:nvGraphicFramePr>
          <p:cNvPr id="4" name="Table 3"/>
          <p:cNvGraphicFramePr>
            <a:graphicFrameLocks noGrp="1"/>
          </p:cNvGraphicFramePr>
          <p:nvPr/>
        </p:nvGraphicFramePr>
        <p:xfrm>
          <a:off x="838200" y="2133600"/>
          <a:ext cx="4343400" cy="3002545"/>
        </p:xfrm>
        <a:graphic>
          <a:graphicData uri="http://schemas.openxmlformats.org/drawingml/2006/table">
            <a:tbl>
              <a:tblPr/>
              <a:tblGrid>
                <a:gridCol w="1447800">
                  <a:extLst>
                    <a:ext uri="{9D8B030D-6E8A-4147-A177-3AD203B41FA5}">
                      <a16:colId xmlns:a16="http://schemas.microsoft.com/office/drawing/2014/main" val="20000"/>
                    </a:ext>
                  </a:extLst>
                </a:gridCol>
                <a:gridCol w="1447800">
                  <a:extLst>
                    <a:ext uri="{9D8B030D-6E8A-4147-A177-3AD203B41FA5}">
                      <a16:colId xmlns:a16="http://schemas.microsoft.com/office/drawing/2014/main" val="20001"/>
                    </a:ext>
                  </a:extLst>
                </a:gridCol>
                <a:gridCol w="1447800">
                  <a:extLst>
                    <a:ext uri="{9D8B030D-6E8A-4147-A177-3AD203B41FA5}">
                      <a16:colId xmlns:a16="http://schemas.microsoft.com/office/drawing/2014/main" val="20002"/>
                    </a:ext>
                  </a:extLst>
                </a:gridCol>
              </a:tblGrid>
              <a:tr h="444557">
                <a:tc>
                  <a:txBody>
                    <a:bodyPr/>
                    <a:lstStyle/>
                    <a:p>
                      <a:pPr marL="0" marR="0" algn="ctr">
                        <a:lnSpc>
                          <a:spcPct val="115000"/>
                        </a:lnSpc>
                        <a:spcBef>
                          <a:spcPts val="0"/>
                        </a:spcBef>
                        <a:spcAft>
                          <a:spcPts val="1000"/>
                        </a:spcAft>
                      </a:pPr>
                      <a:r>
                        <a:rPr lang="en-US" sz="1400" dirty="0">
                          <a:latin typeface="Calibri"/>
                          <a:ea typeface="Calibri"/>
                          <a:cs typeface="Times New Roman"/>
                        </a:rPr>
                        <a:t>Number of Workers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dirty="0">
                          <a:solidFill>
                            <a:schemeClr val="accent5">
                              <a:lumMod val="25000"/>
                            </a:schemeClr>
                          </a:solidFill>
                          <a:latin typeface="Calibri"/>
                          <a:ea typeface="Calibri"/>
                          <a:cs typeface="Times New Roman"/>
                        </a:rPr>
                        <a:t>Total </a:t>
                      </a:r>
                      <a:r>
                        <a:rPr lang="en-US" sz="1400" dirty="0" smtClean="0">
                          <a:solidFill>
                            <a:schemeClr val="accent5">
                              <a:lumMod val="25000"/>
                            </a:schemeClr>
                          </a:solidFill>
                          <a:latin typeface="Calibri"/>
                          <a:ea typeface="Calibri"/>
                          <a:cs typeface="Times New Roman"/>
                        </a:rPr>
                        <a:t>Output</a:t>
                      </a:r>
                      <a:endParaRPr lang="en-US" sz="1400" dirty="0">
                        <a:solidFill>
                          <a:schemeClr val="accent5">
                            <a:lumMod val="25000"/>
                          </a:schemeClr>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dirty="0">
                          <a:latin typeface="Calibri"/>
                          <a:ea typeface="Calibri"/>
                          <a:cs typeface="Times New Roman"/>
                        </a:rPr>
                        <a:t>Marginal Product of Labor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80085">
                <a:tc>
                  <a:txBody>
                    <a:bodyPr/>
                    <a:lstStyle/>
                    <a:p>
                      <a:pPr marL="0" marR="0" algn="ctr">
                        <a:lnSpc>
                          <a:spcPct val="115000"/>
                        </a:lnSpc>
                        <a:spcBef>
                          <a:spcPts val="0"/>
                        </a:spcBef>
                        <a:spcAft>
                          <a:spcPts val="1000"/>
                        </a:spcAft>
                      </a:pPr>
                      <a:r>
                        <a:rPr lang="en-US" sz="1400">
                          <a:latin typeface="Calibri"/>
                          <a:ea typeface="Calibri"/>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a:solidFill>
                            <a:schemeClr val="accent5">
                              <a:lumMod val="25000"/>
                            </a:schemeClr>
                          </a:solidFill>
                          <a:latin typeface="Calibri"/>
                          <a:ea typeface="Calibri"/>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baseline="0" dirty="0" smtClean="0">
                          <a:latin typeface="Calibri"/>
                          <a:ea typeface="Calibri"/>
                          <a:cs typeface="Times New Roman"/>
                        </a:rPr>
                        <a:t> -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80085">
                <a:tc>
                  <a:txBody>
                    <a:bodyPr/>
                    <a:lstStyle/>
                    <a:p>
                      <a:pPr marL="0" marR="0" algn="ctr">
                        <a:lnSpc>
                          <a:spcPct val="115000"/>
                        </a:lnSpc>
                        <a:spcBef>
                          <a:spcPts val="0"/>
                        </a:spcBef>
                        <a:spcAft>
                          <a:spcPts val="1000"/>
                        </a:spcAft>
                      </a:pPr>
                      <a:r>
                        <a:rPr lang="en-US" sz="1400">
                          <a:latin typeface="Calibri"/>
                          <a:ea typeface="Calibri"/>
                          <a:cs typeface="Times New Roman"/>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dirty="0" smtClean="0">
                          <a:solidFill>
                            <a:schemeClr val="accent5">
                              <a:lumMod val="25000"/>
                            </a:schemeClr>
                          </a:solidFill>
                          <a:latin typeface="Calibri"/>
                          <a:ea typeface="Calibri"/>
                          <a:cs typeface="Times New Roman"/>
                        </a:rPr>
                        <a:t>4</a:t>
                      </a:r>
                      <a:endParaRPr lang="en-US" sz="1400" dirty="0">
                        <a:solidFill>
                          <a:schemeClr val="accent5">
                            <a:lumMod val="25000"/>
                          </a:schemeClr>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dirty="0" smtClean="0">
                          <a:latin typeface="Calibri"/>
                          <a:ea typeface="Calibri"/>
                          <a:cs typeface="Times New Roman"/>
                        </a:rPr>
                        <a:t>4</a:t>
                      </a:r>
                      <a:endParaRPr lang="en-US"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80085">
                <a:tc>
                  <a:txBody>
                    <a:bodyPr/>
                    <a:lstStyle/>
                    <a:p>
                      <a:pPr marL="0" marR="0" algn="ctr">
                        <a:lnSpc>
                          <a:spcPct val="115000"/>
                        </a:lnSpc>
                        <a:spcBef>
                          <a:spcPts val="0"/>
                        </a:spcBef>
                        <a:spcAft>
                          <a:spcPts val="1000"/>
                        </a:spcAft>
                      </a:pPr>
                      <a:r>
                        <a:rPr lang="en-US" sz="1400">
                          <a:latin typeface="Calibri"/>
                          <a:ea typeface="Calibri"/>
                          <a:cs typeface="Times New Roman"/>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dirty="0" smtClean="0">
                          <a:solidFill>
                            <a:schemeClr val="accent5">
                              <a:lumMod val="25000"/>
                            </a:schemeClr>
                          </a:solidFill>
                          <a:latin typeface="Calibri"/>
                          <a:ea typeface="Calibri"/>
                          <a:cs typeface="Times New Roman"/>
                        </a:rPr>
                        <a:t>10</a:t>
                      </a:r>
                      <a:endParaRPr lang="en-US" sz="1400" dirty="0">
                        <a:solidFill>
                          <a:schemeClr val="accent5">
                            <a:lumMod val="25000"/>
                          </a:schemeClr>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dirty="0" smtClean="0">
                          <a:latin typeface="Calibri"/>
                          <a:ea typeface="Calibri"/>
                          <a:cs typeface="Times New Roman"/>
                        </a:rPr>
                        <a:t>6</a:t>
                      </a:r>
                      <a:endParaRPr lang="en-US"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80085">
                <a:tc>
                  <a:txBody>
                    <a:bodyPr/>
                    <a:lstStyle/>
                    <a:p>
                      <a:pPr marL="0" marR="0" algn="ctr">
                        <a:lnSpc>
                          <a:spcPct val="115000"/>
                        </a:lnSpc>
                        <a:spcBef>
                          <a:spcPts val="0"/>
                        </a:spcBef>
                        <a:spcAft>
                          <a:spcPts val="1000"/>
                        </a:spcAft>
                      </a:pPr>
                      <a:r>
                        <a:rPr lang="en-US" sz="1400">
                          <a:latin typeface="Calibri"/>
                          <a:ea typeface="Calibri"/>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dirty="0" smtClean="0">
                          <a:solidFill>
                            <a:schemeClr val="accent5">
                              <a:lumMod val="25000"/>
                            </a:schemeClr>
                          </a:solidFill>
                          <a:latin typeface="Calibri"/>
                          <a:ea typeface="Calibri"/>
                          <a:cs typeface="Times New Roman"/>
                        </a:rPr>
                        <a:t>17</a:t>
                      </a:r>
                      <a:endParaRPr lang="en-US" sz="1400" dirty="0">
                        <a:solidFill>
                          <a:schemeClr val="accent5">
                            <a:lumMod val="25000"/>
                          </a:schemeClr>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dirty="0" smtClean="0">
                          <a:latin typeface="Calibri"/>
                          <a:ea typeface="Calibri"/>
                          <a:cs typeface="Times New Roman"/>
                        </a:rPr>
                        <a:t>7</a:t>
                      </a:r>
                      <a:endParaRPr lang="en-US"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80085">
                <a:tc>
                  <a:txBody>
                    <a:bodyPr/>
                    <a:lstStyle/>
                    <a:p>
                      <a:pPr marL="0" marR="0" algn="ctr">
                        <a:lnSpc>
                          <a:spcPct val="115000"/>
                        </a:lnSpc>
                        <a:spcBef>
                          <a:spcPts val="0"/>
                        </a:spcBef>
                        <a:spcAft>
                          <a:spcPts val="1000"/>
                        </a:spcAft>
                      </a:pPr>
                      <a:r>
                        <a:rPr lang="en-US" sz="1400">
                          <a:latin typeface="Calibri"/>
                          <a:ea typeface="Calibri"/>
                          <a:cs typeface="Times New Roman"/>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dirty="0" smtClean="0">
                          <a:solidFill>
                            <a:schemeClr val="accent5">
                              <a:lumMod val="25000"/>
                            </a:schemeClr>
                          </a:solidFill>
                          <a:latin typeface="Calibri"/>
                          <a:ea typeface="Calibri"/>
                          <a:cs typeface="Times New Roman"/>
                        </a:rPr>
                        <a:t>23</a:t>
                      </a:r>
                      <a:endParaRPr lang="en-US" sz="1400" dirty="0">
                        <a:solidFill>
                          <a:schemeClr val="accent5">
                            <a:lumMod val="25000"/>
                          </a:schemeClr>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dirty="0" smtClean="0">
                          <a:latin typeface="Calibri"/>
                          <a:ea typeface="Calibri"/>
                          <a:cs typeface="Times New Roman"/>
                        </a:rPr>
                        <a:t>6</a:t>
                      </a:r>
                      <a:endParaRPr lang="en-US"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71137">
                <a:tc>
                  <a:txBody>
                    <a:bodyPr/>
                    <a:lstStyle/>
                    <a:p>
                      <a:pPr marL="0" marR="0" algn="ctr">
                        <a:lnSpc>
                          <a:spcPct val="115000"/>
                        </a:lnSpc>
                        <a:spcBef>
                          <a:spcPts val="0"/>
                        </a:spcBef>
                        <a:spcAft>
                          <a:spcPts val="1000"/>
                        </a:spcAft>
                      </a:pPr>
                      <a:r>
                        <a:rPr lang="en-US" sz="1400">
                          <a:latin typeface="Calibri"/>
                          <a:ea typeface="Calibri"/>
                          <a:cs typeface="Times New Roman"/>
                        </a:rPr>
                        <a:t>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dirty="0" smtClean="0">
                          <a:solidFill>
                            <a:schemeClr val="accent5">
                              <a:lumMod val="25000"/>
                            </a:schemeClr>
                          </a:solidFill>
                          <a:latin typeface="Calibri"/>
                          <a:ea typeface="Calibri"/>
                          <a:cs typeface="Times New Roman"/>
                        </a:rPr>
                        <a:t>28</a:t>
                      </a:r>
                      <a:endParaRPr lang="en-US" sz="1400" dirty="0">
                        <a:solidFill>
                          <a:schemeClr val="accent5">
                            <a:lumMod val="25000"/>
                          </a:schemeClr>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endParaRPr lang="en-US" sz="1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280085">
                <a:tc>
                  <a:txBody>
                    <a:bodyPr/>
                    <a:lstStyle/>
                    <a:p>
                      <a:pPr marL="0" marR="0" algn="ctr">
                        <a:lnSpc>
                          <a:spcPct val="115000"/>
                        </a:lnSpc>
                        <a:spcBef>
                          <a:spcPts val="0"/>
                        </a:spcBef>
                        <a:spcAft>
                          <a:spcPts val="1000"/>
                        </a:spcAft>
                      </a:pPr>
                      <a:r>
                        <a:rPr lang="en-US" sz="1400">
                          <a:latin typeface="Calibri"/>
                          <a:ea typeface="Calibri"/>
                          <a:cs typeface="Times New Roman"/>
                        </a:rPr>
                        <a:t>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dirty="0" smtClean="0">
                          <a:solidFill>
                            <a:schemeClr val="accent5">
                              <a:lumMod val="25000"/>
                            </a:schemeClr>
                          </a:solidFill>
                          <a:latin typeface="Calibri"/>
                          <a:ea typeface="Calibri"/>
                          <a:cs typeface="Times New Roman"/>
                        </a:rPr>
                        <a:t>31</a:t>
                      </a:r>
                      <a:endParaRPr lang="en-US" sz="1400" dirty="0">
                        <a:solidFill>
                          <a:schemeClr val="accent5">
                            <a:lumMod val="25000"/>
                          </a:schemeClr>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endParaRPr lang="en-US" sz="1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280085">
                <a:tc>
                  <a:txBody>
                    <a:bodyPr/>
                    <a:lstStyle/>
                    <a:p>
                      <a:pPr marL="0" marR="0" algn="ctr">
                        <a:lnSpc>
                          <a:spcPct val="115000"/>
                        </a:lnSpc>
                        <a:spcBef>
                          <a:spcPts val="0"/>
                        </a:spcBef>
                        <a:spcAft>
                          <a:spcPts val="1000"/>
                        </a:spcAft>
                      </a:pPr>
                      <a:r>
                        <a:rPr lang="en-US" sz="1400">
                          <a:latin typeface="Calibri"/>
                          <a:ea typeface="Calibri"/>
                          <a:cs typeface="Times New Roman"/>
                        </a:rPr>
                        <a:t>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dirty="0" smtClean="0">
                          <a:solidFill>
                            <a:schemeClr val="accent5">
                              <a:lumMod val="25000"/>
                            </a:schemeClr>
                          </a:solidFill>
                          <a:latin typeface="Calibri"/>
                          <a:ea typeface="Calibri"/>
                          <a:cs typeface="Times New Roman"/>
                        </a:rPr>
                        <a:t>32</a:t>
                      </a:r>
                      <a:endParaRPr lang="en-US" sz="1400" dirty="0">
                        <a:solidFill>
                          <a:schemeClr val="accent5">
                            <a:lumMod val="25000"/>
                          </a:schemeClr>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endParaRPr lang="en-US" sz="1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280085">
                <a:tc>
                  <a:txBody>
                    <a:bodyPr/>
                    <a:lstStyle/>
                    <a:p>
                      <a:pPr marL="0" marR="0" algn="ctr">
                        <a:lnSpc>
                          <a:spcPct val="115000"/>
                        </a:lnSpc>
                        <a:spcBef>
                          <a:spcPts val="0"/>
                        </a:spcBef>
                        <a:spcAft>
                          <a:spcPts val="1000"/>
                        </a:spcAft>
                      </a:pPr>
                      <a:r>
                        <a:rPr lang="en-US" sz="1400">
                          <a:latin typeface="Calibri"/>
                          <a:ea typeface="Calibri"/>
                          <a:cs typeface="Times New Roman"/>
                        </a:rPr>
                        <a:t>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dirty="0" smtClean="0">
                          <a:solidFill>
                            <a:schemeClr val="accent5">
                              <a:lumMod val="25000"/>
                            </a:schemeClr>
                          </a:solidFill>
                          <a:latin typeface="Calibri"/>
                          <a:ea typeface="Calibri"/>
                          <a:cs typeface="Times New Roman"/>
                        </a:rPr>
                        <a:t>31</a:t>
                      </a:r>
                      <a:endParaRPr lang="en-US" sz="1400" dirty="0">
                        <a:solidFill>
                          <a:schemeClr val="accent5">
                            <a:lumMod val="25000"/>
                          </a:schemeClr>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endParaRPr lang="en-US"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bl>
          </a:graphicData>
        </a:graphic>
      </p:graphicFrame>
      <p:sp>
        <p:nvSpPr>
          <p:cNvPr id="31793" name="Rectangle 5"/>
          <p:cNvSpPr>
            <a:spLocks noChangeArrowheads="1"/>
          </p:cNvSpPr>
          <p:nvPr/>
        </p:nvSpPr>
        <p:spPr bwMode="auto">
          <a:xfrm>
            <a:off x="381000" y="5287963"/>
            <a:ext cx="8763000" cy="1570037"/>
          </a:xfrm>
          <a:prstGeom prst="rect">
            <a:avLst/>
          </a:prstGeom>
          <a:noFill/>
          <a:ln w="9525">
            <a:noFill/>
            <a:miter lim="800000"/>
            <a:headEnd/>
            <a:tailEnd/>
          </a:ln>
        </p:spPr>
        <p:txBody>
          <a:bodyPr>
            <a:spAutoFit/>
          </a:bodyPr>
          <a:lstStyle/>
          <a:p>
            <a:pPr marL="800100" lvl="1" indent="-342900">
              <a:buFont typeface="Times New Roman" pitchFamily="18" charset="0"/>
              <a:buAutoNum type="arabicPeriod"/>
            </a:pPr>
            <a:r>
              <a:rPr lang="en-US" sz="1600">
                <a:latin typeface="Calibri" pitchFamily="34" charset="0"/>
              </a:rPr>
              <a:t>What is the marginal product of labor from one laborer to two?_______________</a:t>
            </a:r>
          </a:p>
          <a:p>
            <a:pPr marL="800100" lvl="1" indent="-342900">
              <a:buFont typeface="Times New Roman" pitchFamily="18" charset="0"/>
              <a:buAutoNum type="arabicPeriod"/>
            </a:pPr>
            <a:r>
              <a:rPr lang="en-US" sz="1600">
                <a:latin typeface="Calibri" pitchFamily="34" charset="0"/>
              </a:rPr>
              <a:t>What is the marginal product of labor from two laborers to three? ________________</a:t>
            </a:r>
          </a:p>
          <a:p>
            <a:pPr marL="800100" lvl="1" indent="-342900">
              <a:buFont typeface="Times New Roman" pitchFamily="18" charset="0"/>
              <a:buAutoNum type="arabicPeriod"/>
            </a:pPr>
            <a:r>
              <a:rPr lang="en-US" sz="1600">
                <a:latin typeface="Calibri" pitchFamily="34" charset="0"/>
              </a:rPr>
              <a:t>At what number of laborers does the marginal product of labor start to decline?  _________________</a:t>
            </a:r>
          </a:p>
          <a:p>
            <a:pPr marL="800100" lvl="1" indent="-342900">
              <a:buFont typeface="Times New Roman" pitchFamily="18" charset="0"/>
              <a:buAutoNum type="arabicPeriod"/>
            </a:pPr>
            <a:r>
              <a:rPr lang="en-US" sz="1600">
                <a:latin typeface="Calibri" pitchFamily="34" charset="0"/>
              </a:rPr>
              <a:t>At what number of laborers does the firm experience negative marginal product of labor? ___________</a:t>
            </a:r>
          </a:p>
        </p:txBody>
      </p:sp>
      <p:pic>
        <p:nvPicPr>
          <p:cNvPr id="31794" name="Picture 2" descr="http://www.firstchoicemoney.com/xSites/Mortgage/firstchoicemoney/Content/UploadedFiles/Union%20Workers.jpg"/>
          <p:cNvPicPr>
            <a:picLocks noChangeAspect="1" noChangeArrowheads="1"/>
          </p:cNvPicPr>
          <p:nvPr/>
        </p:nvPicPr>
        <p:blipFill>
          <a:blip r:embed="rId2" cstate="print"/>
          <a:srcRect/>
          <a:stretch>
            <a:fillRect/>
          </a:stretch>
        </p:blipFill>
        <p:spPr bwMode="auto">
          <a:xfrm>
            <a:off x="5562600" y="2133600"/>
            <a:ext cx="3200400" cy="3200400"/>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1003300" y="609600"/>
            <a:ext cx="8293100" cy="1143000"/>
          </a:xfrm>
        </p:spPr>
        <p:txBody>
          <a:bodyPr/>
          <a:lstStyle/>
          <a:p>
            <a:r>
              <a:rPr lang="en-US" sz="3200" dirty="0" smtClean="0">
                <a:latin typeface="Calibri" pitchFamily="34" charset="0"/>
              </a:rPr>
              <a:t>Costs of Production</a:t>
            </a:r>
          </a:p>
        </p:txBody>
      </p:sp>
      <p:graphicFrame>
        <p:nvGraphicFramePr>
          <p:cNvPr id="4" name="Table 3"/>
          <p:cNvGraphicFramePr>
            <a:graphicFrameLocks noGrp="1"/>
          </p:cNvGraphicFramePr>
          <p:nvPr/>
        </p:nvGraphicFramePr>
        <p:xfrm>
          <a:off x="838200" y="2133600"/>
          <a:ext cx="4343400" cy="3002545"/>
        </p:xfrm>
        <a:graphic>
          <a:graphicData uri="http://schemas.openxmlformats.org/drawingml/2006/table">
            <a:tbl>
              <a:tblPr/>
              <a:tblGrid>
                <a:gridCol w="1447800">
                  <a:extLst>
                    <a:ext uri="{9D8B030D-6E8A-4147-A177-3AD203B41FA5}">
                      <a16:colId xmlns:a16="http://schemas.microsoft.com/office/drawing/2014/main" val="20000"/>
                    </a:ext>
                  </a:extLst>
                </a:gridCol>
                <a:gridCol w="1447800">
                  <a:extLst>
                    <a:ext uri="{9D8B030D-6E8A-4147-A177-3AD203B41FA5}">
                      <a16:colId xmlns:a16="http://schemas.microsoft.com/office/drawing/2014/main" val="20001"/>
                    </a:ext>
                  </a:extLst>
                </a:gridCol>
                <a:gridCol w="1447800">
                  <a:extLst>
                    <a:ext uri="{9D8B030D-6E8A-4147-A177-3AD203B41FA5}">
                      <a16:colId xmlns:a16="http://schemas.microsoft.com/office/drawing/2014/main" val="20002"/>
                    </a:ext>
                  </a:extLst>
                </a:gridCol>
              </a:tblGrid>
              <a:tr h="444557">
                <a:tc>
                  <a:txBody>
                    <a:bodyPr/>
                    <a:lstStyle/>
                    <a:p>
                      <a:pPr marL="0" marR="0" algn="ctr">
                        <a:lnSpc>
                          <a:spcPct val="115000"/>
                        </a:lnSpc>
                        <a:spcBef>
                          <a:spcPts val="0"/>
                        </a:spcBef>
                        <a:spcAft>
                          <a:spcPts val="1000"/>
                        </a:spcAft>
                      </a:pPr>
                      <a:r>
                        <a:rPr lang="en-US" sz="1400" dirty="0">
                          <a:latin typeface="Calibri"/>
                          <a:ea typeface="Calibri"/>
                          <a:cs typeface="Times New Roman"/>
                        </a:rPr>
                        <a:t>Number of Workers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dirty="0">
                          <a:solidFill>
                            <a:schemeClr val="accent5">
                              <a:lumMod val="25000"/>
                            </a:schemeClr>
                          </a:solidFill>
                          <a:latin typeface="Calibri"/>
                          <a:ea typeface="Calibri"/>
                          <a:cs typeface="Times New Roman"/>
                        </a:rPr>
                        <a:t>Total </a:t>
                      </a:r>
                      <a:r>
                        <a:rPr lang="en-US" sz="1400" dirty="0" smtClean="0">
                          <a:solidFill>
                            <a:schemeClr val="accent5">
                              <a:lumMod val="25000"/>
                            </a:schemeClr>
                          </a:solidFill>
                          <a:latin typeface="Calibri"/>
                          <a:ea typeface="Calibri"/>
                          <a:cs typeface="Times New Roman"/>
                        </a:rPr>
                        <a:t>Output</a:t>
                      </a:r>
                      <a:endParaRPr lang="en-US" sz="1400" dirty="0">
                        <a:solidFill>
                          <a:schemeClr val="accent5">
                            <a:lumMod val="25000"/>
                          </a:schemeClr>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dirty="0">
                          <a:latin typeface="Calibri"/>
                          <a:ea typeface="Calibri"/>
                          <a:cs typeface="Times New Roman"/>
                        </a:rPr>
                        <a:t>Marginal Product of Labor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80085">
                <a:tc>
                  <a:txBody>
                    <a:bodyPr/>
                    <a:lstStyle/>
                    <a:p>
                      <a:pPr marL="0" marR="0" algn="ctr">
                        <a:lnSpc>
                          <a:spcPct val="115000"/>
                        </a:lnSpc>
                        <a:spcBef>
                          <a:spcPts val="0"/>
                        </a:spcBef>
                        <a:spcAft>
                          <a:spcPts val="1000"/>
                        </a:spcAft>
                      </a:pPr>
                      <a:r>
                        <a:rPr lang="en-US" sz="1400">
                          <a:latin typeface="Calibri"/>
                          <a:ea typeface="Calibri"/>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a:solidFill>
                            <a:schemeClr val="accent5">
                              <a:lumMod val="25000"/>
                            </a:schemeClr>
                          </a:solidFill>
                          <a:latin typeface="Calibri"/>
                          <a:ea typeface="Calibri"/>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baseline="0" dirty="0" smtClean="0">
                          <a:latin typeface="Calibri"/>
                          <a:ea typeface="Calibri"/>
                          <a:cs typeface="Times New Roman"/>
                        </a:rPr>
                        <a:t> -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80085">
                <a:tc>
                  <a:txBody>
                    <a:bodyPr/>
                    <a:lstStyle/>
                    <a:p>
                      <a:pPr marL="0" marR="0" algn="ctr">
                        <a:lnSpc>
                          <a:spcPct val="115000"/>
                        </a:lnSpc>
                        <a:spcBef>
                          <a:spcPts val="0"/>
                        </a:spcBef>
                        <a:spcAft>
                          <a:spcPts val="1000"/>
                        </a:spcAft>
                      </a:pPr>
                      <a:r>
                        <a:rPr lang="en-US" sz="1400">
                          <a:latin typeface="Calibri"/>
                          <a:ea typeface="Calibri"/>
                          <a:cs typeface="Times New Roman"/>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dirty="0" smtClean="0">
                          <a:solidFill>
                            <a:schemeClr val="accent5">
                              <a:lumMod val="25000"/>
                            </a:schemeClr>
                          </a:solidFill>
                          <a:latin typeface="Calibri"/>
                          <a:ea typeface="Calibri"/>
                          <a:cs typeface="Times New Roman"/>
                        </a:rPr>
                        <a:t>4</a:t>
                      </a:r>
                      <a:endParaRPr lang="en-US" sz="1400" dirty="0">
                        <a:solidFill>
                          <a:schemeClr val="accent5">
                            <a:lumMod val="25000"/>
                          </a:schemeClr>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dirty="0" smtClean="0">
                          <a:latin typeface="Calibri"/>
                          <a:ea typeface="Calibri"/>
                          <a:cs typeface="Times New Roman"/>
                        </a:rPr>
                        <a:t>4</a:t>
                      </a:r>
                      <a:endParaRPr lang="en-US"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80085">
                <a:tc>
                  <a:txBody>
                    <a:bodyPr/>
                    <a:lstStyle/>
                    <a:p>
                      <a:pPr marL="0" marR="0" algn="ctr">
                        <a:lnSpc>
                          <a:spcPct val="115000"/>
                        </a:lnSpc>
                        <a:spcBef>
                          <a:spcPts val="0"/>
                        </a:spcBef>
                        <a:spcAft>
                          <a:spcPts val="1000"/>
                        </a:spcAft>
                      </a:pPr>
                      <a:r>
                        <a:rPr lang="en-US" sz="1400">
                          <a:latin typeface="Calibri"/>
                          <a:ea typeface="Calibri"/>
                          <a:cs typeface="Times New Roman"/>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dirty="0" smtClean="0">
                          <a:solidFill>
                            <a:schemeClr val="accent5">
                              <a:lumMod val="25000"/>
                            </a:schemeClr>
                          </a:solidFill>
                          <a:latin typeface="Calibri"/>
                          <a:ea typeface="Calibri"/>
                          <a:cs typeface="Times New Roman"/>
                        </a:rPr>
                        <a:t>10</a:t>
                      </a:r>
                      <a:endParaRPr lang="en-US" sz="1400" dirty="0">
                        <a:solidFill>
                          <a:schemeClr val="accent5">
                            <a:lumMod val="25000"/>
                          </a:schemeClr>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dirty="0" smtClean="0">
                          <a:latin typeface="Calibri"/>
                          <a:ea typeface="Calibri"/>
                          <a:cs typeface="Times New Roman"/>
                        </a:rPr>
                        <a:t>6</a:t>
                      </a:r>
                      <a:endParaRPr lang="en-US"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80085">
                <a:tc>
                  <a:txBody>
                    <a:bodyPr/>
                    <a:lstStyle/>
                    <a:p>
                      <a:pPr marL="0" marR="0" algn="ctr">
                        <a:lnSpc>
                          <a:spcPct val="115000"/>
                        </a:lnSpc>
                        <a:spcBef>
                          <a:spcPts val="0"/>
                        </a:spcBef>
                        <a:spcAft>
                          <a:spcPts val="1000"/>
                        </a:spcAft>
                      </a:pPr>
                      <a:r>
                        <a:rPr lang="en-US" sz="1400">
                          <a:latin typeface="Calibri"/>
                          <a:ea typeface="Calibri"/>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dirty="0" smtClean="0">
                          <a:solidFill>
                            <a:schemeClr val="accent5">
                              <a:lumMod val="25000"/>
                            </a:schemeClr>
                          </a:solidFill>
                          <a:latin typeface="Calibri"/>
                          <a:ea typeface="Calibri"/>
                          <a:cs typeface="Times New Roman"/>
                        </a:rPr>
                        <a:t>17</a:t>
                      </a:r>
                      <a:endParaRPr lang="en-US" sz="1400" dirty="0">
                        <a:solidFill>
                          <a:schemeClr val="accent5">
                            <a:lumMod val="25000"/>
                          </a:schemeClr>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dirty="0" smtClean="0">
                          <a:latin typeface="Calibri"/>
                          <a:ea typeface="Calibri"/>
                          <a:cs typeface="Times New Roman"/>
                        </a:rPr>
                        <a:t>7</a:t>
                      </a:r>
                      <a:endParaRPr lang="en-US"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80085">
                <a:tc>
                  <a:txBody>
                    <a:bodyPr/>
                    <a:lstStyle/>
                    <a:p>
                      <a:pPr marL="0" marR="0" algn="ctr">
                        <a:lnSpc>
                          <a:spcPct val="115000"/>
                        </a:lnSpc>
                        <a:spcBef>
                          <a:spcPts val="0"/>
                        </a:spcBef>
                        <a:spcAft>
                          <a:spcPts val="1000"/>
                        </a:spcAft>
                      </a:pPr>
                      <a:r>
                        <a:rPr lang="en-US" sz="1400">
                          <a:latin typeface="Calibri"/>
                          <a:ea typeface="Calibri"/>
                          <a:cs typeface="Times New Roman"/>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dirty="0" smtClean="0">
                          <a:solidFill>
                            <a:schemeClr val="accent5">
                              <a:lumMod val="25000"/>
                            </a:schemeClr>
                          </a:solidFill>
                          <a:latin typeface="Calibri"/>
                          <a:ea typeface="Calibri"/>
                          <a:cs typeface="Times New Roman"/>
                        </a:rPr>
                        <a:t>23</a:t>
                      </a:r>
                      <a:endParaRPr lang="en-US" sz="1400" dirty="0">
                        <a:solidFill>
                          <a:schemeClr val="accent5">
                            <a:lumMod val="25000"/>
                          </a:schemeClr>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dirty="0" smtClean="0">
                          <a:latin typeface="Calibri"/>
                          <a:ea typeface="Calibri"/>
                          <a:cs typeface="Times New Roman"/>
                        </a:rPr>
                        <a:t>6</a:t>
                      </a:r>
                      <a:endParaRPr lang="en-US"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71137">
                <a:tc>
                  <a:txBody>
                    <a:bodyPr/>
                    <a:lstStyle/>
                    <a:p>
                      <a:pPr marL="0" marR="0" algn="ctr">
                        <a:lnSpc>
                          <a:spcPct val="115000"/>
                        </a:lnSpc>
                        <a:spcBef>
                          <a:spcPts val="0"/>
                        </a:spcBef>
                        <a:spcAft>
                          <a:spcPts val="1000"/>
                        </a:spcAft>
                      </a:pPr>
                      <a:r>
                        <a:rPr lang="en-US" sz="1400">
                          <a:latin typeface="Calibri"/>
                          <a:ea typeface="Calibri"/>
                          <a:cs typeface="Times New Roman"/>
                        </a:rPr>
                        <a:t>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dirty="0" smtClean="0">
                          <a:solidFill>
                            <a:schemeClr val="accent5">
                              <a:lumMod val="25000"/>
                            </a:schemeClr>
                          </a:solidFill>
                          <a:latin typeface="Calibri"/>
                          <a:ea typeface="Calibri"/>
                          <a:cs typeface="Times New Roman"/>
                        </a:rPr>
                        <a:t>28</a:t>
                      </a:r>
                      <a:endParaRPr lang="en-US" sz="1400" dirty="0">
                        <a:solidFill>
                          <a:schemeClr val="accent5">
                            <a:lumMod val="25000"/>
                          </a:schemeClr>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dirty="0" smtClean="0">
                          <a:latin typeface="Calibri"/>
                          <a:ea typeface="Calibri"/>
                          <a:cs typeface="Times New Roman"/>
                        </a:rPr>
                        <a:t>5</a:t>
                      </a:r>
                      <a:endParaRPr lang="en-US"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280085">
                <a:tc>
                  <a:txBody>
                    <a:bodyPr/>
                    <a:lstStyle/>
                    <a:p>
                      <a:pPr marL="0" marR="0" algn="ctr">
                        <a:lnSpc>
                          <a:spcPct val="115000"/>
                        </a:lnSpc>
                        <a:spcBef>
                          <a:spcPts val="0"/>
                        </a:spcBef>
                        <a:spcAft>
                          <a:spcPts val="1000"/>
                        </a:spcAft>
                      </a:pPr>
                      <a:r>
                        <a:rPr lang="en-US" sz="1400">
                          <a:latin typeface="Calibri"/>
                          <a:ea typeface="Calibri"/>
                          <a:cs typeface="Times New Roman"/>
                        </a:rPr>
                        <a:t>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dirty="0" smtClean="0">
                          <a:solidFill>
                            <a:schemeClr val="accent5">
                              <a:lumMod val="25000"/>
                            </a:schemeClr>
                          </a:solidFill>
                          <a:latin typeface="Calibri"/>
                          <a:ea typeface="Calibri"/>
                          <a:cs typeface="Times New Roman"/>
                        </a:rPr>
                        <a:t>31</a:t>
                      </a:r>
                      <a:endParaRPr lang="en-US" sz="1400" dirty="0">
                        <a:solidFill>
                          <a:schemeClr val="accent5">
                            <a:lumMod val="25000"/>
                          </a:schemeClr>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endParaRPr lang="en-US" sz="1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280085">
                <a:tc>
                  <a:txBody>
                    <a:bodyPr/>
                    <a:lstStyle/>
                    <a:p>
                      <a:pPr marL="0" marR="0" algn="ctr">
                        <a:lnSpc>
                          <a:spcPct val="115000"/>
                        </a:lnSpc>
                        <a:spcBef>
                          <a:spcPts val="0"/>
                        </a:spcBef>
                        <a:spcAft>
                          <a:spcPts val="1000"/>
                        </a:spcAft>
                      </a:pPr>
                      <a:r>
                        <a:rPr lang="en-US" sz="1400">
                          <a:latin typeface="Calibri"/>
                          <a:ea typeface="Calibri"/>
                          <a:cs typeface="Times New Roman"/>
                        </a:rPr>
                        <a:t>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dirty="0" smtClean="0">
                          <a:solidFill>
                            <a:schemeClr val="accent5">
                              <a:lumMod val="25000"/>
                            </a:schemeClr>
                          </a:solidFill>
                          <a:latin typeface="Calibri"/>
                          <a:ea typeface="Calibri"/>
                          <a:cs typeface="Times New Roman"/>
                        </a:rPr>
                        <a:t>32</a:t>
                      </a:r>
                      <a:endParaRPr lang="en-US" sz="1400" dirty="0">
                        <a:solidFill>
                          <a:schemeClr val="accent5">
                            <a:lumMod val="25000"/>
                          </a:schemeClr>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endParaRPr lang="en-US" sz="1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280085">
                <a:tc>
                  <a:txBody>
                    <a:bodyPr/>
                    <a:lstStyle/>
                    <a:p>
                      <a:pPr marL="0" marR="0" algn="ctr">
                        <a:lnSpc>
                          <a:spcPct val="115000"/>
                        </a:lnSpc>
                        <a:spcBef>
                          <a:spcPts val="0"/>
                        </a:spcBef>
                        <a:spcAft>
                          <a:spcPts val="1000"/>
                        </a:spcAft>
                      </a:pPr>
                      <a:r>
                        <a:rPr lang="en-US" sz="1400">
                          <a:latin typeface="Calibri"/>
                          <a:ea typeface="Calibri"/>
                          <a:cs typeface="Times New Roman"/>
                        </a:rPr>
                        <a:t>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dirty="0" smtClean="0">
                          <a:solidFill>
                            <a:schemeClr val="accent5">
                              <a:lumMod val="25000"/>
                            </a:schemeClr>
                          </a:solidFill>
                          <a:latin typeface="Calibri"/>
                          <a:ea typeface="Calibri"/>
                          <a:cs typeface="Times New Roman"/>
                        </a:rPr>
                        <a:t>31</a:t>
                      </a:r>
                      <a:endParaRPr lang="en-US" sz="1400" dirty="0">
                        <a:solidFill>
                          <a:schemeClr val="accent5">
                            <a:lumMod val="25000"/>
                          </a:schemeClr>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endParaRPr lang="en-US"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bl>
          </a:graphicData>
        </a:graphic>
      </p:graphicFrame>
      <p:sp>
        <p:nvSpPr>
          <p:cNvPr id="32817" name="Rectangle 5"/>
          <p:cNvSpPr>
            <a:spLocks noChangeArrowheads="1"/>
          </p:cNvSpPr>
          <p:nvPr/>
        </p:nvSpPr>
        <p:spPr bwMode="auto">
          <a:xfrm>
            <a:off x="381000" y="5287963"/>
            <a:ext cx="8763000" cy="1570037"/>
          </a:xfrm>
          <a:prstGeom prst="rect">
            <a:avLst/>
          </a:prstGeom>
          <a:noFill/>
          <a:ln w="9525">
            <a:noFill/>
            <a:miter lim="800000"/>
            <a:headEnd/>
            <a:tailEnd/>
          </a:ln>
        </p:spPr>
        <p:txBody>
          <a:bodyPr>
            <a:spAutoFit/>
          </a:bodyPr>
          <a:lstStyle/>
          <a:p>
            <a:pPr marL="800100" lvl="1" indent="-342900">
              <a:buFont typeface="Times New Roman" pitchFamily="18" charset="0"/>
              <a:buAutoNum type="arabicPeriod"/>
            </a:pPr>
            <a:r>
              <a:rPr lang="en-US" sz="1600">
                <a:latin typeface="Calibri" pitchFamily="34" charset="0"/>
              </a:rPr>
              <a:t>What is the marginal product of labor from one laborer to two?_______________</a:t>
            </a:r>
          </a:p>
          <a:p>
            <a:pPr marL="800100" lvl="1" indent="-342900">
              <a:buFont typeface="Times New Roman" pitchFamily="18" charset="0"/>
              <a:buAutoNum type="arabicPeriod"/>
            </a:pPr>
            <a:r>
              <a:rPr lang="en-US" sz="1600">
                <a:latin typeface="Calibri" pitchFamily="34" charset="0"/>
              </a:rPr>
              <a:t>What is the marginal product of labor from two laborers to three? ________________</a:t>
            </a:r>
          </a:p>
          <a:p>
            <a:pPr marL="800100" lvl="1" indent="-342900">
              <a:buFont typeface="Times New Roman" pitchFamily="18" charset="0"/>
              <a:buAutoNum type="arabicPeriod"/>
            </a:pPr>
            <a:r>
              <a:rPr lang="en-US" sz="1600">
                <a:latin typeface="Calibri" pitchFamily="34" charset="0"/>
              </a:rPr>
              <a:t>At what number of laborers does the marginal product of labor start to decline?  _________________</a:t>
            </a:r>
          </a:p>
          <a:p>
            <a:pPr marL="800100" lvl="1" indent="-342900">
              <a:buFont typeface="Times New Roman" pitchFamily="18" charset="0"/>
              <a:buAutoNum type="arabicPeriod"/>
            </a:pPr>
            <a:r>
              <a:rPr lang="en-US" sz="1600">
                <a:latin typeface="Calibri" pitchFamily="34" charset="0"/>
              </a:rPr>
              <a:t>At what number of laborers does the firm experience negative marginal product of labor? ___________</a:t>
            </a:r>
          </a:p>
        </p:txBody>
      </p:sp>
      <p:pic>
        <p:nvPicPr>
          <p:cNvPr id="32818" name="Picture 2" descr="http://www.firstchoicemoney.com/xSites/Mortgage/firstchoicemoney/Content/UploadedFiles/Union%20Workers.jpg"/>
          <p:cNvPicPr>
            <a:picLocks noChangeAspect="1" noChangeArrowheads="1"/>
          </p:cNvPicPr>
          <p:nvPr/>
        </p:nvPicPr>
        <p:blipFill>
          <a:blip r:embed="rId2" cstate="print"/>
          <a:srcRect/>
          <a:stretch>
            <a:fillRect/>
          </a:stretch>
        </p:blipFill>
        <p:spPr bwMode="auto">
          <a:xfrm>
            <a:off x="5562600" y="2133600"/>
            <a:ext cx="3200400" cy="3200400"/>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1003300" y="609600"/>
            <a:ext cx="8293100" cy="1143000"/>
          </a:xfrm>
        </p:spPr>
        <p:txBody>
          <a:bodyPr/>
          <a:lstStyle/>
          <a:p>
            <a:r>
              <a:rPr lang="en-US" sz="3200" dirty="0" smtClean="0">
                <a:latin typeface="Calibri" pitchFamily="34" charset="0"/>
              </a:rPr>
              <a:t>Costs of Production</a:t>
            </a:r>
          </a:p>
        </p:txBody>
      </p:sp>
      <p:graphicFrame>
        <p:nvGraphicFramePr>
          <p:cNvPr id="4" name="Table 3"/>
          <p:cNvGraphicFramePr>
            <a:graphicFrameLocks noGrp="1"/>
          </p:cNvGraphicFramePr>
          <p:nvPr/>
        </p:nvGraphicFramePr>
        <p:xfrm>
          <a:off x="838200" y="2133600"/>
          <a:ext cx="4343400" cy="3002545"/>
        </p:xfrm>
        <a:graphic>
          <a:graphicData uri="http://schemas.openxmlformats.org/drawingml/2006/table">
            <a:tbl>
              <a:tblPr/>
              <a:tblGrid>
                <a:gridCol w="1447800">
                  <a:extLst>
                    <a:ext uri="{9D8B030D-6E8A-4147-A177-3AD203B41FA5}">
                      <a16:colId xmlns:a16="http://schemas.microsoft.com/office/drawing/2014/main" val="20000"/>
                    </a:ext>
                  </a:extLst>
                </a:gridCol>
                <a:gridCol w="1447800">
                  <a:extLst>
                    <a:ext uri="{9D8B030D-6E8A-4147-A177-3AD203B41FA5}">
                      <a16:colId xmlns:a16="http://schemas.microsoft.com/office/drawing/2014/main" val="20001"/>
                    </a:ext>
                  </a:extLst>
                </a:gridCol>
                <a:gridCol w="1447800">
                  <a:extLst>
                    <a:ext uri="{9D8B030D-6E8A-4147-A177-3AD203B41FA5}">
                      <a16:colId xmlns:a16="http://schemas.microsoft.com/office/drawing/2014/main" val="20002"/>
                    </a:ext>
                  </a:extLst>
                </a:gridCol>
              </a:tblGrid>
              <a:tr h="444557">
                <a:tc>
                  <a:txBody>
                    <a:bodyPr/>
                    <a:lstStyle/>
                    <a:p>
                      <a:pPr marL="0" marR="0" algn="ctr">
                        <a:lnSpc>
                          <a:spcPct val="115000"/>
                        </a:lnSpc>
                        <a:spcBef>
                          <a:spcPts val="0"/>
                        </a:spcBef>
                        <a:spcAft>
                          <a:spcPts val="1000"/>
                        </a:spcAft>
                      </a:pPr>
                      <a:r>
                        <a:rPr lang="en-US" sz="1400" dirty="0">
                          <a:latin typeface="Calibri"/>
                          <a:ea typeface="Calibri"/>
                          <a:cs typeface="Times New Roman"/>
                        </a:rPr>
                        <a:t>Number of Workers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dirty="0">
                          <a:solidFill>
                            <a:schemeClr val="accent5">
                              <a:lumMod val="25000"/>
                            </a:schemeClr>
                          </a:solidFill>
                          <a:latin typeface="Calibri"/>
                          <a:ea typeface="Calibri"/>
                          <a:cs typeface="Times New Roman"/>
                        </a:rPr>
                        <a:t>Total </a:t>
                      </a:r>
                      <a:r>
                        <a:rPr lang="en-US" sz="1400" dirty="0" smtClean="0">
                          <a:solidFill>
                            <a:schemeClr val="accent5">
                              <a:lumMod val="25000"/>
                            </a:schemeClr>
                          </a:solidFill>
                          <a:latin typeface="Calibri"/>
                          <a:ea typeface="Calibri"/>
                          <a:cs typeface="Times New Roman"/>
                        </a:rPr>
                        <a:t>Output</a:t>
                      </a:r>
                      <a:endParaRPr lang="en-US" sz="1400" dirty="0">
                        <a:solidFill>
                          <a:schemeClr val="accent5">
                            <a:lumMod val="25000"/>
                          </a:schemeClr>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dirty="0">
                          <a:latin typeface="Calibri"/>
                          <a:ea typeface="Calibri"/>
                          <a:cs typeface="Times New Roman"/>
                        </a:rPr>
                        <a:t>Marginal Product of Labor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80085">
                <a:tc>
                  <a:txBody>
                    <a:bodyPr/>
                    <a:lstStyle/>
                    <a:p>
                      <a:pPr marL="0" marR="0" algn="ctr">
                        <a:lnSpc>
                          <a:spcPct val="115000"/>
                        </a:lnSpc>
                        <a:spcBef>
                          <a:spcPts val="0"/>
                        </a:spcBef>
                        <a:spcAft>
                          <a:spcPts val="1000"/>
                        </a:spcAft>
                      </a:pPr>
                      <a:r>
                        <a:rPr lang="en-US" sz="1400">
                          <a:latin typeface="Calibri"/>
                          <a:ea typeface="Calibri"/>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a:solidFill>
                            <a:schemeClr val="accent5">
                              <a:lumMod val="25000"/>
                            </a:schemeClr>
                          </a:solidFill>
                          <a:latin typeface="Calibri"/>
                          <a:ea typeface="Calibri"/>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baseline="0" dirty="0" smtClean="0">
                          <a:latin typeface="Calibri"/>
                          <a:ea typeface="Calibri"/>
                          <a:cs typeface="Times New Roman"/>
                        </a:rPr>
                        <a:t> -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80085">
                <a:tc>
                  <a:txBody>
                    <a:bodyPr/>
                    <a:lstStyle/>
                    <a:p>
                      <a:pPr marL="0" marR="0" algn="ctr">
                        <a:lnSpc>
                          <a:spcPct val="115000"/>
                        </a:lnSpc>
                        <a:spcBef>
                          <a:spcPts val="0"/>
                        </a:spcBef>
                        <a:spcAft>
                          <a:spcPts val="1000"/>
                        </a:spcAft>
                      </a:pPr>
                      <a:r>
                        <a:rPr lang="en-US" sz="1400">
                          <a:latin typeface="Calibri"/>
                          <a:ea typeface="Calibri"/>
                          <a:cs typeface="Times New Roman"/>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dirty="0" smtClean="0">
                          <a:solidFill>
                            <a:schemeClr val="accent5">
                              <a:lumMod val="25000"/>
                            </a:schemeClr>
                          </a:solidFill>
                          <a:latin typeface="Calibri"/>
                          <a:ea typeface="Calibri"/>
                          <a:cs typeface="Times New Roman"/>
                        </a:rPr>
                        <a:t>4</a:t>
                      </a:r>
                      <a:endParaRPr lang="en-US" sz="1400" dirty="0">
                        <a:solidFill>
                          <a:schemeClr val="accent5">
                            <a:lumMod val="25000"/>
                          </a:schemeClr>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dirty="0" smtClean="0">
                          <a:latin typeface="Calibri"/>
                          <a:ea typeface="Calibri"/>
                          <a:cs typeface="Times New Roman"/>
                        </a:rPr>
                        <a:t>4</a:t>
                      </a:r>
                      <a:endParaRPr lang="en-US"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80085">
                <a:tc>
                  <a:txBody>
                    <a:bodyPr/>
                    <a:lstStyle/>
                    <a:p>
                      <a:pPr marL="0" marR="0" algn="ctr">
                        <a:lnSpc>
                          <a:spcPct val="115000"/>
                        </a:lnSpc>
                        <a:spcBef>
                          <a:spcPts val="0"/>
                        </a:spcBef>
                        <a:spcAft>
                          <a:spcPts val="1000"/>
                        </a:spcAft>
                      </a:pPr>
                      <a:r>
                        <a:rPr lang="en-US" sz="1400">
                          <a:latin typeface="Calibri"/>
                          <a:ea typeface="Calibri"/>
                          <a:cs typeface="Times New Roman"/>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dirty="0" smtClean="0">
                          <a:solidFill>
                            <a:schemeClr val="accent5">
                              <a:lumMod val="25000"/>
                            </a:schemeClr>
                          </a:solidFill>
                          <a:latin typeface="Calibri"/>
                          <a:ea typeface="Calibri"/>
                          <a:cs typeface="Times New Roman"/>
                        </a:rPr>
                        <a:t>10</a:t>
                      </a:r>
                      <a:endParaRPr lang="en-US" sz="1400" dirty="0">
                        <a:solidFill>
                          <a:schemeClr val="accent5">
                            <a:lumMod val="25000"/>
                          </a:schemeClr>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dirty="0" smtClean="0">
                          <a:latin typeface="Calibri"/>
                          <a:ea typeface="Calibri"/>
                          <a:cs typeface="Times New Roman"/>
                        </a:rPr>
                        <a:t>6</a:t>
                      </a:r>
                      <a:endParaRPr lang="en-US"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80085">
                <a:tc>
                  <a:txBody>
                    <a:bodyPr/>
                    <a:lstStyle/>
                    <a:p>
                      <a:pPr marL="0" marR="0" algn="ctr">
                        <a:lnSpc>
                          <a:spcPct val="115000"/>
                        </a:lnSpc>
                        <a:spcBef>
                          <a:spcPts val="0"/>
                        </a:spcBef>
                        <a:spcAft>
                          <a:spcPts val="1000"/>
                        </a:spcAft>
                      </a:pPr>
                      <a:r>
                        <a:rPr lang="en-US" sz="1400">
                          <a:latin typeface="Calibri"/>
                          <a:ea typeface="Calibri"/>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dirty="0" smtClean="0">
                          <a:solidFill>
                            <a:schemeClr val="accent5">
                              <a:lumMod val="25000"/>
                            </a:schemeClr>
                          </a:solidFill>
                          <a:latin typeface="Calibri"/>
                          <a:ea typeface="Calibri"/>
                          <a:cs typeface="Times New Roman"/>
                        </a:rPr>
                        <a:t>17</a:t>
                      </a:r>
                      <a:endParaRPr lang="en-US" sz="1400" dirty="0">
                        <a:solidFill>
                          <a:schemeClr val="accent5">
                            <a:lumMod val="25000"/>
                          </a:schemeClr>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dirty="0" smtClean="0">
                          <a:latin typeface="Calibri"/>
                          <a:ea typeface="Calibri"/>
                          <a:cs typeface="Times New Roman"/>
                        </a:rPr>
                        <a:t>7</a:t>
                      </a:r>
                      <a:endParaRPr lang="en-US"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80085">
                <a:tc>
                  <a:txBody>
                    <a:bodyPr/>
                    <a:lstStyle/>
                    <a:p>
                      <a:pPr marL="0" marR="0" algn="ctr">
                        <a:lnSpc>
                          <a:spcPct val="115000"/>
                        </a:lnSpc>
                        <a:spcBef>
                          <a:spcPts val="0"/>
                        </a:spcBef>
                        <a:spcAft>
                          <a:spcPts val="1000"/>
                        </a:spcAft>
                      </a:pPr>
                      <a:r>
                        <a:rPr lang="en-US" sz="1400">
                          <a:latin typeface="Calibri"/>
                          <a:ea typeface="Calibri"/>
                          <a:cs typeface="Times New Roman"/>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dirty="0" smtClean="0">
                          <a:solidFill>
                            <a:schemeClr val="accent5">
                              <a:lumMod val="25000"/>
                            </a:schemeClr>
                          </a:solidFill>
                          <a:latin typeface="Calibri"/>
                          <a:ea typeface="Calibri"/>
                          <a:cs typeface="Times New Roman"/>
                        </a:rPr>
                        <a:t>23</a:t>
                      </a:r>
                      <a:endParaRPr lang="en-US" sz="1400" dirty="0">
                        <a:solidFill>
                          <a:schemeClr val="accent5">
                            <a:lumMod val="25000"/>
                          </a:schemeClr>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dirty="0" smtClean="0">
                          <a:latin typeface="Calibri"/>
                          <a:ea typeface="Calibri"/>
                          <a:cs typeface="Times New Roman"/>
                        </a:rPr>
                        <a:t>6</a:t>
                      </a:r>
                      <a:endParaRPr lang="en-US"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71137">
                <a:tc>
                  <a:txBody>
                    <a:bodyPr/>
                    <a:lstStyle/>
                    <a:p>
                      <a:pPr marL="0" marR="0" algn="ctr">
                        <a:lnSpc>
                          <a:spcPct val="115000"/>
                        </a:lnSpc>
                        <a:spcBef>
                          <a:spcPts val="0"/>
                        </a:spcBef>
                        <a:spcAft>
                          <a:spcPts val="1000"/>
                        </a:spcAft>
                      </a:pPr>
                      <a:r>
                        <a:rPr lang="en-US" sz="1400">
                          <a:latin typeface="Calibri"/>
                          <a:ea typeface="Calibri"/>
                          <a:cs typeface="Times New Roman"/>
                        </a:rPr>
                        <a:t>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dirty="0" smtClean="0">
                          <a:solidFill>
                            <a:schemeClr val="accent5">
                              <a:lumMod val="25000"/>
                            </a:schemeClr>
                          </a:solidFill>
                          <a:latin typeface="Calibri"/>
                          <a:ea typeface="Calibri"/>
                          <a:cs typeface="Times New Roman"/>
                        </a:rPr>
                        <a:t>28</a:t>
                      </a:r>
                      <a:endParaRPr lang="en-US" sz="1400" dirty="0">
                        <a:solidFill>
                          <a:schemeClr val="accent5">
                            <a:lumMod val="25000"/>
                          </a:schemeClr>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dirty="0" smtClean="0">
                          <a:latin typeface="Calibri"/>
                          <a:ea typeface="Calibri"/>
                          <a:cs typeface="Times New Roman"/>
                        </a:rPr>
                        <a:t>5</a:t>
                      </a:r>
                      <a:endParaRPr lang="en-US"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280085">
                <a:tc>
                  <a:txBody>
                    <a:bodyPr/>
                    <a:lstStyle/>
                    <a:p>
                      <a:pPr marL="0" marR="0" algn="ctr">
                        <a:lnSpc>
                          <a:spcPct val="115000"/>
                        </a:lnSpc>
                        <a:spcBef>
                          <a:spcPts val="0"/>
                        </a:spcBef>
                        <a:spcAft>
                          <a:spcPts val="1000"/>
                        </a:spcAft>
                      </a:pPr>
                      <a:r>
                        <a:rPr lang="en-US" sz="1400">
                          <a:latin typeface="Calibri"/>
                          <a:ea typeface="Calibri"/>
                          <a:cs typeface="Times New Roman"/>
                        </a:rPr>
                        <a:t>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dirty="0" smtClean="0">
                          <a:solidFill>
                            <a:schemeClr val="accent5">
                              <a:lumMod val="25000"/>
                            </a:schemeClr>
                          </a:solidFill>
                          <a:latin typeface="Calibri"/>
                          <a:ea typeface="Calibri"/>
                          <a:cs typeface="Times New Roman"/>
                        </a:rPr>
                        <a:t>31</a:t>
                      </a:r>
                      <a:endParaRPr lang="en-US" sz="1400" dirty="0">
                        <a:solidFill>
                          <a:schemeClr val="accent5">
                            <a:lumMod val="25000"/>
                          </a:schemeClr>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dirty="0" smtClean="0">
                          <a:latin typeface="Calibri"/>
                          <a:ea typeface="Calibri"/>
                          <a:cs typeface="Times New Roman"/>
                        </a:rPr>
                        <a:t>3</a:t>
                      </a:r>
                      <a:endParaRPr lang="en-US"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280085">
                <a:tc>
                  <a:txBody>
                    <a:bodyPr/>
                    <a:lstStyle/>
                    <a:p>
                      <a:pPr marL="0" marR="0" algn="ctr">
                        <a:lnSpc>
                          <a:spcPct val="115000"/>
                        </a:lnSpc>
                        <a:spcBef>
                          <a:spcPts val="0"/>
                        </a:spcBef>
                        <a:spcAft>
                          <a:spcPts val="1000"/>
                        </a:spcAft>
                      </a:pPr>
                      <a:r>
                        <a:rPr lang="en-US" sz="1400">
                          <a:latin typeface="Calibri"/>
                          <a:ea typeface="Calibri"/>
                          <a:cs typeface="Times New Roman"/>
                        </a:rPr>
                        <a:t>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dirty="0" smtClean="0">
                          <a:solidFill>
                            <a:schemeClr val="accent5">
                              <a:lumMod val="25000"/>
                            </a:schemeClr>
                          </a:solidFill>
                          <a:latin typeface="Calibri"/>
                          <a:ea typeface="Calibri"/>
                          <a:cs typeface="Times New Roman"/>
                        </a:rPr>
                        <a:t>32</a:t>
                      </a:r>
                      <a:endParaRPr lang="en-US" sz="1400" dirty="0">
                        <a:solidFill>
                          <a:schemeClr val="accent5">
                            <a:lumMod val="25000"/>
                          </a:schemeClr>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endParaRPr lang="en-US" sz="1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280085">
                <a:tc>
                  <a:txBody>
                    <a:bodyPr/>
                    <a:lstStyle/>
                    <a:p>
                      <a:pPr marL="0" marR="0" algn="ctr">
                        <a:lnSpc>
                          <a:spcPct val="115000"/>
                        </a:lnSpc>
                        <a:spcBef>
                          <a:spcPts val="0"/>
                        </a:spcBef>
                        <a:spcAft>
                          <a:spcPts val="1000"/>
                        </a:spcAft>
                      </a:pPr>
                      <a:r>
                        <a:rPr lang="en-US" sz="1400">
                          <a:latin typeface="Calibri"/>
                          <a:ea typeface="Calibri"/>
                          <a:cs typeface="Times New Roman"/>
                        </a:rPr>
                        <a:t>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dirty="0" smtClean="0">
                          <a:solidFill>
                            <a:schemeClr val="accent5">
                              <a:lumMod val="25000"/>
                            </a:schemeClr>
                          </a:solidFill>
                          <a:latin typeface="Calibri"/>
                          <a:ea typeface="Calibri"/>
                          <a:cs typeface="Times New Roman"/>
                        </a:rPr>
                        <a:t>31</a:t>
                      </a:r>
                      <a:endParaRPr lang="en-US" sz="1400" dirty="0">
                        <a:solidFill>
                          <a:schemeClr val="accent5">
                            <a:lumMod val="25000"/>
                          </a:schemeClr>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endParaRPr lang="en-US"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bl>
          </a:graphicData>
        </a:graphic>
      </p:graphicFrame>
      <p:sp>
        <p:nvSpPr>
          <p:cNvPr id="33841" name="Rectangle 5"/>
          <p:cNvSpPr>
            <a:spLocks noChangeArrowheads="1"/>
          </p:cNvSpPr>
          <p:nvPr/>
        </p:nvSpPr>
        <p:spPr bwMode="auto">
          <a:xfrm>
            <a:off x="381000" y="5287963"/>
            <a:ext cx="8763000" cy="1570037"/>
          </a:xfrm>
          <a:prstGeom prst="rect">
            <a:avLst/>
          </a:prstGeom>
          <a:noFill/>
          <a:ln w="9525">
            <a:noFill/>
            <a:miter lim="800000"/>
            <a:headEnd/>
            <a:tailEnd/>
          </a:ln>
        </p:spPr>
        <p:txBody>
          <a:bodyPr>
            <a:spAutoFit/>
          </a:bodyPr>
          <a:lstStyle/>
          <a:p>
            <a:pPr marL="800100" lvl="1" indent="-342900">
              <a:buFont typeface="Times New Roman" pitchFamily="18" charset="0"/>
              <a:buAutoNum type="arabicPeriod"/>
            </a:pPr>
            <a:r>
              <a:rPr lang="en-US" sz="1600">
                <a:latin typeface="Calibri" pitchFamily="34" charset="0"/>
              </a:rPr>
              <a:t>What is the marginal product of labor from one laborer to two?_______________</a:t>
            </a:r>
          </a:p>
          <a:p>
            <a:pPr marL="800100" lvl="1" indent="-342900">
              <a:buFont typeface="Times New Roman" pitchFamily="18" charset="0"/>
              <a:buAutoNum type="arabicPeriod"/>
            </a:pPr>
            <a:r>
              <a:rPr lang="en-US" sz="1600">
                <a:latin typeface="Calibri" pitchFamily="34" charset="0"/>
              </a:rPr>
              <a:t>What is the marginal product of labor from two laborers to three? ________________</a:t>
            </a:r>
          </a:p>
          <a:p>
            <a:pPr marL="800100" lvl="1" indent="-342900">
              <a:buFont typeface="Times New Roman" pitchFamily="18" charset="0"/>
              <a:buAutoNum type="arabicPeriod"/>
            </a:pPr>
            <a:r>
              <a:rPr lang="en-US" sz="1600">
                <a:latin typeface="Calibri" pitchFamily="34" charset="0"/>
              </a:rPr>
              <a:t>At what number of laborers does the marginal product of labor start to decline?  _________________</a:t>
            </a:r>
          </a:p>
          <a:p>
            <a:pPr marL="800100" lvl="1" indent="-342900">
              <a:buFont typeface="Times New Roman" pitchFamily="18" charset="0"/>
              <a:buAutoNum type="arabicPeriod"/>
            </a:pPr>
            <a:r>
              <a:rPr lang="en-US" sz="1600">
                <a:latin typeface="Calibri" pitchFamily="34" charset="0"/>
              </a:rPr>
              <a:t>At what number of laborers does the firm experience negative marginal product of labor? ___________</a:t>
            </a:r>
          </a:p>
        </p:txBody>
      </p:sp>
      <p:pic>
        <p:nvPicPr>
          <p:cNvPr id="33842" name="Picture 2" descr="http://www.firstchoicemoney.com/xSites/Mortgage/firstchoicemoney/Content/UploadedFiles/Union%20Workers.jpg"/>
          <p:cNvPicPr>
            <a:picLocks noChangeAspect="1" noChangeArrowheads="1"/>
          </p:cNvPicPr>
          <p:nvPr/>
        </p:nvPicPr>
        <p:blipFill>
          <a:blip r:embed="rId2" cstate="print"/>
          <a:srcRect/>
          <a:stretch>
            <a:fillRect/>
          </a:stretch>
        </p:blipFill>
        <p:spPr bwMode="auto">
          <a:xfrm>
            <a:off x="5562600" y="2133600"/>
            <a:ext cx="3200400" cy="3200400"/>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1003300" y="609600"/>
            <a:ext cx="8293100" cy="1143000"/>
          </a:xfrm>
        </p:spPr>
        <p:txBody>
          <a:bodyPr/>
          <a:lstStyle/>
          <a:p>
            <a:r>
              <a:rPr lang="en-US" sz="3200" dirty="0" smtClean="0">
                <a:latin typeface="Calibri" pitchFamily="34" charset="0"/>
              </a:rPr>
              <a:t>Costs of Production</a:t>
            </a:r>
          </a:p>
        </p:txBody>
      </p:sp>
      <p:graphicFrame>
        <p:nvGraphicFramePr>
          <p:cNvPr id="4" name="Table 3"/>
          <p:cNvGraphicFramePr>
            <a:graphicFrameLocks noGrp="1"/>
          </p:cNvGraphicFramePr>
          <p:nvPr/>
        </p:nvGraphicFramePr>
        <p:xfrm>
          <a:off x="838200" y="2133600"/>
          <a:ext cx="4343400" cy="3002545"/>
        </p:xfrm>
        <a:graphic>
          <a:graphicData uri="http://schemas.openxmlformats.org/drawingml/2006/table">
            <a:tbl>
              <a:tblPr/>
              <a:tblGrid>
                <a:gridCol w="1447800">
                  <a:extLst>
                    <a:ext uri="{9D8B030D-6E8A-4147-A177-3AD203B41FA5}">
                      <a16:colId xmlns:a16="http://schemas.microsoft.com/office/drawing/2014/main" val="20000"/>
                    </a:ext>
                  </a:extLst>
                </a:gridCol>
                <a:gridCol w="1447800">
                  <a:extLst>
                    <a:ext uri="{9D8B030D-6E8A-4147-A177-3AD203B41FA5}">
                      <a16:colId xmlns:a16="http://schemas.microsoft.com/office/drawing/2014/main" val="20001"/>
                    </a:ext>
                  </a:extLst>
                </a:gridCol>
                <a:gridCol w="1447800">
                  <a:extLst>
                    <a:ext uri="{9D8B030D-6E8A-4147-A177-3AD203B41FA5}">
                      <a16:colId xmlns:a16="http://schemas.microsoft.com/office/drawing/2014/main" val="20002"/>
                    </a:ext>
                  </a:extLst>
                </a:gridCol>
              </a:tblGrid>
              <a:tr h="444557">
                <a:tc>
                  <a:txBody>
                    <a:bodyPr/>
                    <a:lstStyle/>
                    <a:p>
                      <a:pPr marL="0" marR="0" algn="ctr">
                        <a:lnSpc>
                          <a:spcPct val="115000"/>
                        </a:lnSpc>
                        <a:spcBef>
                          <a:spcPts val="0"/>
                        </a:spcBef>
                        <a:spcAft>
                          <a:spcPts val="1000"/>
                        </a:spcAft>
                      </a:pPr>
                      <a:r>
                        <a:rPr lang="en-US" sz="1400" dirty="0">
                          <a:latin typeface="Calibri"/>
                          <a:ea typeface="Calibri"/>
                          <a:cs typeface="Times New Roman"/>
                        </a:rPr>
                        <a:t>Number of Workers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dirty="0">
                          <a:solidFill>
                            <a:schemeClr val="accent5">
                              <a:lumMod val="25000"/>
                            </a:schemeClr>
                          </a:solidFill>
                          <a:latin typeface="Calibri"/>
                          <a:ea typeface="Calibri"/>
                          <a:cs typeface="Times New Roman"/>
                        </a:rPr>
                        <a:t>Total </a:t>
                      </a:r>
                      <a:r>
                        <a:rPr lang="en-US" sz="1400" dirty="0" smtClean="0">
                          <a:solidFill>
                            <a:schemeClr val="accent5">
                              <a:lumMod val="25000"/>
                            </a:schemeClr>
                          </a:solidFill>
                          <a:latin typeface="Calibri"/>
                          <a:ea typeface="Calibri"/>
                          <a:cs typeface="Times New Roman"/>
                        </a:rPr>
                        <a:t>Output</a:t>
                      </a:r>
                      <a:endParaRPr lang="en-US" sz="1400" dirty="0">
                        <a:solidFill>
                          <a:schemeClr val="accent5">
                            <a:lumMod val="25000"/>
                          </a:schemeClr>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dirty="0">
                          <a:latin typeface="Calibri"/>
                          <a:ea typeface="Calibri"/>
                          <a:cs typeface="Times New Roman"/>
                        </a:rPr>
                        <a:t>Marginal Product of Labor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80085">
                <a:tc>
                  <a:txBody>
                    <a:bodyPr/>
                    <a:lstStyle/>
                    <a:p>
                      <a:pPr marL="0" marR="0" algn="ctr">
                        <a:lnSpc>
                          <a:spcPct val="115000"/>
                        </a:lnSpc>
                        <a:spcBef>
                          <a:spcPts val="0"/>
                        </a:spcBef>
                        <a:spcAft>
                          <a:spcPts val="1000"/>
                        </a:spcAft>
                      </a:pPr>
                      <a:r>
                        <a:rPr lang="en-US" sz="1400">
                          <a:latin typeface="Calibri"/>
                          <a:ea typeface="Calibri"/>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a:solidFill>
                            <a:schemeClr val="accent5">
                              <a:lumMod val="25000"/>
                            </a:schemeClr>
                          </a:solidFill>
                          <a:latin typeface="Calibri"/>
                          <a:ea typeface="Calibri"/>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baseline="0" dirty="0" smtClean="0">
                          <a:latin typeface="Calibri"/>
                          <a:ea typeface="Calibri"/>
                          <a:cs typeface="Times New Roman"/>
                        </a:rPr>
                        <a:t> -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80085">
                <a:tc>
                  <a:txBody>
                    <a:bodyPr/>
                    <a:lstStyle/>
                    <a:p>
                      <a:pPr marL="0" marR="0" algn="ctr">
                        <a:lnSpc>
                          <a:spcPct val="115000"/>
                        </a:lnSpc>
                        <a:spcBef>
                          <a:spcPts val="0"/>
                        </a:spcBef>
                        <a:spcAft>
                          <a:spcPts val="1000"/>
                        </a:spcAft>
                      </a:pPr>
                      <a:r>
                        <a:rPr lang="en-US" sz="1400">
                          <a:latin typeface="Calibri"/>
                          <a:ea typeface="Calibri"/>
                          <a:cs typeface="Times New Roman"/>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dirty="0" smtClean="0">
                          <a:solidFill>
                            <a:schemeClr val="accent5">
                              <a:lumMod val="25000"/>
                            </a:schemeClr>
                          </a:solidFill>
                          <a:latin typeface="Calibri"/>
                          <a:ea typeface="Calibri"/>
                          <a:cs typeface="Times New Roman"/>
                        </a:rPr>
                        <a:t>4</a:t>
                      </a:r>
                      <a:endParaRPr lang="en-US" sz="1400" dirty="0">
                        <a:solidFill>
                          <a:schemeClr val="accent5">
                            <a:lumMod val="25000"/>
                          </a:schemeClr>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dirty="0" smtClean="0">
                          <a:latin typeface="Calibri"/>
                          <a:ea typeface="Calibri"/>
                          <a:cs typeface="Times New Roman"/>
                        </a:rPr>
                        <a:t>4</a:t>
                      </a:r>
                      <a:endParaRPr lang="en-US"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80085">
                <a:tc>
                  <a:txBody>
                    <a:bodyPr/>
                    <a:lstStyle/>
                    <a:p>
                      <a:pPr marL="0" marR="0" algn="ctr">
                        <a:lnSpc>
                          <a:spcPct val="115000"/>
                        </a:lnSpc>
                        <a:spcBef>
                          <a:spcPts val="0"/>
                        </a:spcBef>
                        <a:spcAft>
                          <a:spcPts val="1000"/>
                        </a:spcAft>
                      </a:pPr>
                      <a:r>
                        <a:rPr lang="en-US" sz="1400">
                          <a:latin typeface="Calibri"/>
                          <a:ea typeface="Calibri"/>
                          <a:cs typeface="Times New Roman"/>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dirty="0" smtClean="0">
                          <a:solidFill>
                            <a:schemeClr val="accent5">
                              <a:lumMod val="25000"/>
                            </a:schemeClr>
                          </a:solidFill>
                          <a:latin typeface="Calibri"/>
                          <a:ea typeface="Calibri"/>
                          <a:cs typeface="Times New Roman"/>
                        </a:rPr>
                        <a:t>10</a:t>
                      </a:r>
                      <a:endParaRPr lang="en-US" sz="1400" dirty="0">
                        <a:solidFill>
                          <a:schemeClr val="accent5">
                            <a:lumMod val="25000"/>
                          </a:schemeClr>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dirty="0" smtClean="0">
                          <a:latin typeface="Calibri"/>
                          <a:ea typeface="Calibri"/>
                          <a:cs typeface="Times New Roman"/>
                        </a:rPr>
                        <a:t>6</a:t>
                      </a:r>
                      <a:endParaRPr lang="en-US"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80085">
                <a:tc>
                  <a:txBody>
                    <a:bodyPr/>
                    <a:lstStyle/>
                    <a:p>
                      <a:pPr marL="0" marR="0" algn="ctr">
                        <a:lnSpc>
                          <a:spcPct val="115000"/>
                        </a:lnSpc>
                        <a:spcBef>
                          <a:spcPts val="0"/>
                        </a:spcBef>
                        <a:spcAft>
                          <a:spcPts val="1000"/>
                        </a:spcAft>
                      </a:pPr>
                      <a:r>
                        <a:rPr lang="en-US" sz="1400">
                          <a:latin typeface="Calibri"/>
                          <a:ea typeface="Calibri"/>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dirty="0" smtClean="0">
                          <a:solidFill>
                            <a:schemeClr val="accent5">
                              <a:lumMod val="25000"/>
                            </a:schemeClr>
                          </a:solidFill>
                          <a:latin typeface="Calibri"/>
                          <a:ea typeface="Calibri"/>
                          <a:cs typeface="Times New Roman"/>
                        </a:rPr>
                        <a:t>17</a:t>
                      </a:r>
                      <a:endParaRPr lang="en-US" sz="1400" dirty="0">
                        <a:solidFill>
                          <a:schemeClr val="accent5">
                            <a:lumMod val="25000"/>
                          </a:schemeClr>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dirty="0" smtClean="0">
                          <a:latin typeface="Calibri"/>
                          <a:ea typeface="Calibri"/>
                          <a:cs typeface="Times New Roman"/>
                        </a:rPr>
                        <a:t>7</a:t>
                      </a:r>
                      <a:endParaRPr lang="en-US"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80085">
                <a:tc>
                  <a:txBody>
                    <a:bodyPr/>
                    <a:lstStyle/>
                    <a:p>
                      <a:pPr marL="0" marR="0" algn="ctr">
                        <a:lnSpc>
                          <a:spcPct val="115000"/>
                        </a:lnSpc>
                        <a:spcBef>
                          <a:spcPts val="0"/>
                        </a:spcBef>
                        <a:spcAft>
                          <a:spcPts val="1000"/>
                        </a:spcAft>
                      </a:pPr>
                      <a:r>
                        <a:rPr lang="en-US" sz="1400">
                          <a:latin typeface="Calibri"/>
                          <a:ea typeface="Calibri"/>
                          <a:cs typeface="Times New Roman"/>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dirty="0" smtClean="0">
                          <a:solidFill>
                            <a:schemeClr val="accent5">
                              <a:lumMod val="25000"/>
                            </a:schemeClr>
                          </a:solidFill>
                          <a:latin typeface="Calibri"/>
                          <a:ea typeface="Calibri"/>
                          <a:cs typeface="Times New Roman"/>
                        </a:rPr>
                        <a:t>23</a:t>
                      </a:r>
                      <a:endParaRPr lang="en-US" sz="1400" dirty="0">
                        <a:solidFill>
                          <a:schemeClr val="accent5">
                            <a:lumMod val="25000"/>
                          </a:schemeClr>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dirty="0" smtClean="0">
                          <a:latin typeface="Calibri"/>
                          <a:ea typeface="Calibri"/>
                          <a:cs typeface="Times New Roman"/>
                        </a:rPr>
                        <a:t>6</a:t>
                      </a:r>
                      <a:endParaRPr lang="en-US"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71137">
                <a:tc>
                  <a:txBody>
                    <a:bodyPr/>
                    <a:lstStyle/>
                    <a:p>
                      <a:pPr marL="0" marR="0" algn="ctr">
                        <a:lnSpc>
                          <a:spcPct val="115000"/>
                        </a:lnSpc>
                        <a:spcBef>
                          <a:spcPts val="0"/>
                        </a:spcBef>
                        <a:spcAft>
                          <a:spcPts val="1000"/>
                        </a:spcAft>
                      </a:pPr>
                      <a:r>
                        <a:rPr lang="en-US" sz="1400">
                          <a:latin typeface="Calibri"/>
                          <a:ea typeface="Calibri"/>
                          <a:cs typeface="Times New Roman"/>
                        </a:rPr>
                        <a:t>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dirty="0" smtClean="0">
                          <a:solidFill>
                            <a:schemeClr val="accent5">
                              <a:lumMod val="25000"/>
                            </a:schemeClr>
                          </a:solidFill>
                          <a:latin typeface="Calibri"/>
                          <a:ea typeface="Calibri"/>
                          <a:cs typeface="Times New Roman"/>
                        </a:rPr>
                        <a:t>28</a:t>
                      </a:r>
                      <a:endParaRPr lang="en-US" sz="1400" dirty="0">
                        <a:solidFill>
                          <a:schemeClr val="accent5">
                            <a:lumMod val="25000"/>
                          </a:schemeClr>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dirty="0" smtClean="0">
                          <a:latin typeface="Calibri"/>
                          <a:ea typeface="Calibri"/>
                          <a:cs typeface="Times New Roman"/>
                        </a:rPr>
                        <a:t>5</a:t>
                      </a:r>
                      <a:endParaRPr lang="en-US"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280085">
                <a:tc>
                  <a:txBody>
                    <a:bodyPr/>
                    <a:lstStyle/>
                    <a:p>
                      <a:pPr marL="0" marR="0" algn="ctr">
                        <a:lnSpc>
                          <a:spcPct val="115000"/>
                        </a:lnSpc>
                        <a:spcBef>
                          <a:spcPts val="0"/>
                        </a:spcBef>
                        <a:spcAft>
                          <a:spcPts val="1000"/>
                        </a:spcAft>
                      </a:pPr>
                      <a:r>
                        <a:rPr lang="en-US" sz="1400">
                          <a:latin typeface="Calibri"/>
                          <a:ea typeface="Calibri"/>
                          <a:cs typeface="Times New Roman"/>
                        </a:rPr>
                        <a:t>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dirty="0" smtClean="0">
                          <a:solidFill>
                            <a:schemeClr val="accent5">
                              <a:lumMod val="25000"/>
                            </a:schemeClr>
                          </a:solidFill>
                          <a:latin typeface="Calibri"/>
                          <a:ea typeface="Calibri"/>
                          <a:cs typeface="Times New Roman"/>
                        </a:rPr>
                        <a:t>31</a:t>
                      </a:r>
                      <a:endParaRPr lang="en-US" sz="1400" dirty="0">
                        <a:solidFill>
                          <a:schemeClr val="accent5">
                            <a:lumMod val="25000"/>
                          </a:schemeClr>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dirty="0" smtClean="0">
                          <a:latin typeface="Calibri"/>
                          <a:ea typeface="Calibri"/>
                          <a:cs typeface="Times New Roman"/>
                        </a:rPr>
                        <a:t>3</a:t>
                      </a:r>
                      <a:endParaRPr lang="en-US"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280085">
                <a:tc>
                  <a:txBody>
                    <a:bodyPr/>
                    <a:lstStyle/>
                    <a:p>
                      <a:pPr marL="0" marR="0" algn="ctr">
                        <a:lnSpc>
                          <a:spcPct val="115000"/>
                        </a:lnSpc>
                        <a:spcBef>
                          <a:spcPts val="0"/>
                        </a:spcBef>
                        <a:spcAft>
                          <a:spcPts val="1000"/>
                        </a:spcAft>
                      </a:pPr>
                      <a:r>
                        <a:rPr lang="en-US" sz="1400">
                          <a:latin typeface="Calibri"/>
                          <a:ea typeface="Calibri"/>
                          <a:cs typeface="Times New Roman"/>
                        </a:rPr>
                        <a:t>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dirty="0" smtClean="0">
                          <a:solidFill>
                            <a:schemeClr val="accent5">
                              <a:lumMod val="25000"/>
                            </a:schemeClr>
                          </a:solidFill>
                          <a:latin typeface="Calibri"/>
                          <a:ea typeface="Calibri"/>
                          <a:cs typeface="Times New Roman"/>
                        </a:rPr>
                        <a:t>32</a:t>
                      </a:r>
                      <a:endParaRPr lang="en-US" sz="1400" dirty="0">
                        <a:solidFill>
                          <a:schemeClr val="accent5">
                            <a:lumMod val="25000"/>
                          </a:schemeClr>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dirty="0" smtClean="0">
                          <a:latin typeface="Calibri"/>
                          <a:ea typeface="Calibri"/>
                          <a:cs typeface="Times New Roman"/>
                        </a:rPr>
                        <a:t>1</a:t>
                      </a:r>
                      <a:endParaRPr lang="en-US"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280085">
                <a:tc>
                  <a:txBody>
                    <a:bodyPr/>
                    <a:lstStyle/>
                    <a:p>
                      <a:pPr marL="0" marR="0" algn="ctr">
                        <a:lnSpc>
                          <a:spcPct val="115000"/>
                        </a:lnSpc>
                        <a:spcBef>
                          <a:spcPts val="0"/>
                        </a:spcBef>
                        <a:spcAft>
                          <a:spcPts val="1000"/>
                        </a:spcAft>
                      </a:pPr>
                      <a:r>
                        <a:rPr lang="en-US" sz="1400">
                          <a:latin typeface="Calibri"/>
                          <a:ea typeface="Calibri"/>
                          <a:cs typeface="Times New Roman"/>
                        </a:rPr>
                        <a:t>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dirty="0" smtClean="0">
                          <a:solidFill>
                            <a:schemeClr val="accent5">
                              <a:lumMod val="25000"/>
                            </a:schemeClr>
                          </a:solidFill>
                          <a:latin typeface="Calibri"/>
                          <a:ea typeface="Calibri"/>
                          <a:cs typeface="Times New Roman"/>
                        </a:rPr>
                        <a:t>31</a:t>
                      </a:r>
                      <a:endParaRPr lang="en-US" sz="1400" dirty="0">
                        <a:solidFill>
                          <a:schemeClr val="accent5">
                            <a:lumMod val="25000"/>
                          </a:schemeClr>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endParaRPr lang="en-US"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bl>
          </a:graphicData>
        </a:graphic>
      </p:graphicFrame>
      <p:sp>
        <p:nvSpPr>
          <p:cNvPr id="34865" name="Rectangle 5"/>
          <p:cNvSpPr>
            <a:spLocks noChangeArrowheads="1"/>
          </p:cNvSpPr>
          <p:nvPr/>
        </p:nvSpPr>
        <p:spPr bwMode="auto">
          <a:xfrm>
            <a:off x="381000" y="5287963"/>
            <a:ext cx="8763000" cy="1570037"/>
          </a:xfrm>
          <a:prstGeom prst="rect">
            <a:avLst/>
          </a:prstGeom>
          <a:noFill/>
          <a:ln w="9525">
            <a:noFill/>
            <a:miter lim="800000"/>
            <a:headEnd/>
            <a:tailEnd/>
          </a:ln>
        </p:spPr>
        <p:txBody>
          <a:bodyPr>
            <a:spAutoFit/>
          </a:bodyPr>
          <a:lstStyle/>
          <a:p>
            <a:pPr marL="800100" lvl="1" indent="-342900">
              <a:buFont typeface="Times New Roman" pitchFamily="18" charset="0"/>
              <a:buAutoNum type="arabicPeriod"/>
            </a:pPr>
            <a:r>
              <a:rPr lang="en-US" sz="1600">
                <a:latin typeface="Calibri" pitchFamily="34" charset="0"/>
              </a:rPr>
              <a:t>What is the marginal product of labor from one laborer to two?_______________</a:t>
            </a:r>
          </a:p>
          <a:p>
            <a:pPr marL="800100" lvl="1" indent="-342900">
              <a:buFont typeface="Times New Roman" pitchFamily="18" charset="0"/>
              <a:buAutoNum type="arabicPeriod"/>
            </a:pPr>
            <a:r>
              <a:rPr lang="en-US" sz="1600">
                <a:latin typeface="Calibri" pitchFamily="34" charset="0"/>
              </a:rPr>
              <a:t>What is the marginal product of labor from two laborers to three? ________________</a:t>
            </a:r>
          </a:p>
          <a:p>
            <a:pPr marL="800100" lvl="1" indent="-342900">
              <a:buFont typeface="Times New Roman" pitchFamily="18" charset="0"/>
              <a:buAutoNum type="arabicPeriod"/>
            </a:pPr>
            <a:r>
              <a:rPr lang="en-US" sz="1600">
                <a:latin typeface="Calibri" pitchFamily="34" charset="0"/>
              </a:rPr>
              <a:t>At what number of laborers does the marginal product of labor start to decline?  _________________</a:t>
            </a:r>
          </a:p>
          <a:p>
            <a:pPr marL="800100" lvl="1" indent="-342900">
              <a:buFont typeface="Times New Roman" pitchFamily="18" charset="0"/>
              <a:buAutoNum type="arabicPeriod"/>
            </a:pPr>
            <a:r>
              <a:rPr lang="en-US" sz="1600">
                <a:latin typeface="Calibri" pitchFamily="34" charset="0"/>
              </a:rPr>
              <a:t>At what number of laborers does the firm experience negative marginal product of labor? ___________</a:t>
            </a:r>
          </a:p>
        </p:txBody>
      </p:sp>
      <p:pic>
        <p:nvPicPr>
          <p:cNvPr id="34866" name="Picture 2" descr="http://www.firstchoicemoney.com/xSites/Mortgage/firstchoicemoney/Content/UploadedFiles/Union%20Workers.jpg"/>
          <p:cNvPicPr>
            <a:picLocks noChangeAspect="1" noChangeArrowheads="1"/>
          </p:cNvPicPr>
          <p:nvPr/>
        </p:nvPicPr>
        <p:blipFill>
          <a:blip r:embed="rId2" cstate="print"/>
          <a:srcRect/>
          <a:stretch>
            <a:fillRect/>
          </a:stretch>
        </p:blipFill>
        <p:spPr bwMode="auto">
          <a:xfrm>
            <a:off x="5562600" y="2133600"/>
            <a:ext cx="3200400" cy="3200400"/>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1003300" y="609600"/>
            <a:ext cx="8293100" cy="1143000"/>
          </a:xfrm>
        </p:spPr>
        <p:txBody>
          <a:bodyPr/>
          <a:lstStyle/>
          <a:p>
            <a:r>
              <a:rPr lang="en-US" sz="3200" dirty="0" smtClean="0">
                <a:latin typeface="Calibri" pitchFamily="34" charset="0"/>
              </a:rPr>
              <a:t>Costs of Production</a:t>
            </a:r>
          </a:p>
        </p:txBody>
      </p:sp>
      <p:graphicFrame>
        <p:nvGraphicFramePr>
          <p:cNvPr id="4" name="Table 3"/>
          <p:cNvGraphicFramePr>
            <a:graphicFrameLocks noGrp="1"/>
          </p:cNvGraphicFramePr>
          <p:nvPr/>
        </p:nvGraphicFramePr>
        <p:xfrm>
          <a:off x="838200" y="2133600"/>
          <a:ext cx="4343400" cy="3002545"/>
        </p:xfrm>
        <a:graphic>
          <a:graphicData uri="http://schemas.openxmlformats.org/drawingml/2006/table">
            <a:tbl>
              <a:tblPr/>
              <a:tblGrid>
                <a:gridCol w="1447800">
                  <a:extLst>
                    <a:ext uri="{9D8B030D-6E8A-4147-A177-3AD203B41FA5}">
                      <a16:colId xmlns:a16="http://schemas.microsoft.com/office/drawing/2014/main" val="20000"/>
                    </a:ext>
                  </a:extLst>
                </a:gridCol>
                <a:gridCol w="1447800">
                  <a:extLst>
                    <a:ext uri="{9D8B030D-6E8A-4147-A177-3AD203B41FA5}">
                      <a16:colId xmlns:a16="http://schemas.microsoft.com/office/drawing/2014/main" val="20001"/>
                    </a:ext>
                  </a:extLst>
                </a:gridCol>
                <a:gridCol w="1447800">
                  <a:extLst>
                    <a:ext uri="{9D8B030D-6E8A-4147-A177-3AD203B41FA5}">
                      <a16:colId xmlns:a16="http://schemas.microsoft.com/office/drawing/2014/main" val="20002"/>
                    </a:ext>
                  </a:extLst>
                </a:gridCol>
              </a:tblGrid>
              <a:tr h="444557">
                <a:tc>
                  <a:txBody>
                    <a:bodyPr/>
                    <a:lstStyle/>
                    <a:p>
                      <a:pPr marL="0" marR="0" algn="ctr">
                        <a:lnSpc>
                          <a:spcPct val="115000"/>
                        </a:lnSpc>
                        <a:spcBef>
                          <a:spcPts val="0"/>
                        </a:spcBef>
                        <a:spcAft>
                          <a:spcPts val="1000"/>
                        </a:spcAft>
                      </a:pPr>
                      <a:r>
                        <a:rPr lang="en-US" sz="1400" dirty="0">
                          <a:latin typeface="Calibri"/>
                          <a:ea typeface="Calibri"/>
                          <a:cs typeface="Times New Roman"/>
                        </a:rPr>
                        <a:t>Number of Workers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dirty="0">
                          <a:solidFill>
                            <a:schemeClr val="accent5">
                              <a:lumMod val="25000"/>
                            </a:schemeClr>
                          </a:solidFill>
                          <a:latin typeface="Calibri"/>
                          <a:ea typeface="Calibri"/>
                          <a:cs typeface="Times New Roman"/>
                        </a:rPr>
                        <a:t>Total </a:t>
                      </a:r>
                      <a:r>
                        <a:rPr lang="en-US" sz="1400" dirty="0" smtClean="0">
                          <a:solidFill>
                            <a:schemeClr val="accent5">
                              <a:lumMod val="25000"/>
                            </a:schemeClr>
                          </a:solidFill>
                          <a:latin typeface="Calibri"/>
                          <a:ea typeface="Calibri"/>
                          <a:cs typeface="Times New Roman"/>
                        </a:rPr>
                        <a:t>Output</a:t>
                      </a:r>
                      <a:endParaRPr lang="en-US" sz="1400" dirty="0">
                        <a:solidFill>
                          <a:schemeClr val="accent5">
                            <a:lumMod val="25000"/>
                          </a:schemeClr>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dirty="0">
                          <a:latin typeface="Calibri"/>
                          <a:ea typeface="Calibri"/>
                          <a:cs typeface="Times New Roman"/>
                        </a:rPr>
                        <a:t>Marginal Product of Labor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80085">
                <a:tc>
                  <a:txBody>
                    <a:bodyPr/>
                    <a:lstStyle/>
                    <a:p>
                      <a:pPr marL="0" marR="0" algn="ctr">
                        <a:lnSpc>
                          <a:spcPct val="115000"/>
                        </a:lnSpc>
                        <a:spcBef>
                          <a:spcPts val="0"/>
                        </a:spcBef>
                        <a:spcAft>
                          <a:spcPts val="1000"/>
                        </a:spcAft>
                      </a:pPr>
                      <a:r>
                        <a:rPr lang="en-US" sz="1400">
                          <a:latin typeface="Calibri"/>
                          <a:ea typeface="Calibri"/>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a:solidFill>
                            <a:schemeClr val="accent5">
                              <a:lumMod val="25000"/>
                            </a:schemeClr>
                          </a:solidFill>
                          <a:latin typeface="Calibri"/>
                          <a:ea typeface="Calibri"/>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baseline="0" dirty="0" smtClean="0">
                          <a:latin typeface="Calibri"/>
                          <a:ea typeface="Calibri"/>
                          <a:cs typeface="Times New Roman"/>
                        </a:rPr>
                        <a:t> -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80085">
                <a:tc>
                  <a:txBody>
                    <a:bodyPr/>
                    <a:lstStyle/>
                    <a:p>
                      <a:pPr marL="0" marR="0" algn="ctr">
                        <a:lnSpc>
                          <a:spcPct val="115000"/>
                        </a:lnSpc>
                        <a:spcBef>
                          <a:spcPts val="0"/>
                        </a:spcBef>
                        <a:spcAft>
                          <a:spcPts val="1000"/>
                        </a:spcAft>
                      </a:pPr>
                      <a:r>
                        <a:rPr lang="en-US" sz="1400">
                          <a:latin typeface="Calibri"/>
                          <a:ea typeface="Calibri"/>
                          <a:cs typeface="Times New Roman"/>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dirty="0" smtClean="0">
                          <a:solidFill>
                            <a:schemeClr val="accent5">
                              <a:lumMod val="25000"/>
                            </a:schemeClr>
                          </a:solidFill>
                          <a:latin typeface="Calibri"/>
                          <a:ea typeface="Calibri"/>
                          <a:cs typeface="Times New Roman"/>
                        </a:rPr>
                        <a:t>4</a:t>
                      </a:r>
                      <a:endParaRPr lang="en-US" sz="1400" dirty="0">
                        <a:solidFill>
                          <a:schemeClr val="accent5">
                            <a:lumMod val="25000"/>
                          </a:schemeClr>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dirty="0" smtClean="0">
                          <a:latin typeface="Calibri"/>
                          <a:ea typeface="Calibri"/>
                          <a:cs typeface="Times New Roman"/>
                        </a:rPr>
                        <a:t>4</a:t>
                      </a:r>
                      <a:endParaRPr lang="en-US"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80085">
                <a:tc>
                  <a:txBody>
                    <a:bodyPr/>
                    <a:lstStyle/>
                    <a:p>
                      <a:pPr marL="0" marR="0" algn="ctr">
                        <a:lnSpc>
                          <a:spcPct val="115000"/>
                        </a:lnSpc>
                        <a:spcBef>
                          <a:spcPts val="0"/>
                        </a:spcBef>
                        <a:spcAft>
                          <a:spcPts val="1000"/>
                        </a:spcAft>
                      </a:pPr>
                      <a:r>
                        <a:rPr lang="en-US" sz="1400">
                          <a:latin typeface="Calibri"/>
                          <a:ea typeface="Calibri"/>
                          <a:cs typeface="Times New Roman"/>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dirty="0" smtClean="0">
                          <a:solidFill>
                            <a:schemeClr val="accent5">
                              <a:lumMod val="25000"/>
                            </a:schemeClr>
                          </a:solidFill>
                          <a:latin typeface="Calibri"/>
                          <a:ea typeface="Calibri"/>
                          <a:cs typeface="Times New Roman"/>
                        </a:rPr>
                        <a:t>10</a:t>
                      </a:r>
                      <a:endParaRPr lang="en-US" sz="1400" dirty="0">
                        <a:solidFill>
                          <a:schemeClr val="accent5">
                            <a:lumMod val="25000"/>
                          </a:schemeClr>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dirty="0" smtClean="0">
                          <a:latin typeface="Calibri"/>
                          <a:ea typeface="Calibri"/>
                          <a:cs typeface="Times New Roman"/>
                        </a:rPr>
                        <a:t>6</a:t>
                      </a:r>
                      <a:endParaRPr lang="en-US"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80085">
                <a:tc>
                  <a:txBody>
                    <a:bodyPr/>
                    <a:lstStyle/>
                    <a:p>
                      <a:pPr marL="0" marR="0" algn="ctr">
                        <a:lnSpc>
                          <a:spcPct val="115000"/>
                        </a:lnSpc>
                        <a:spcBef>
                          <a:spcPts val="0"/>
                        </a:spcBef>
                        <a:spcAft>
                          <a:spcPts val="1000"/>
                        </a:spcAft>
                      </a:pPr>
                      <a:r>
                        <a:rPr lang="en-US" sz="1400">
                          <a:latin typeface="Calibri"/>
                          <a:ea typeface="Calibri"/>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dirty="0" smtClean="0">
                          <a:solidFill>
                            <a:schemeClr val="accent5">
                              <a:lumMod val="25000"/>
                            </a:schemeClr>
                          </a:solidFill>
                          <a:latin typeface="Calibri"/>
                          <a:ea typeface="Calibri"/>
                          <a:cs typeface="Times New Roman"/>
                        </a:rPr>
                        <a:t>17</a:t>
                      </a:r>
                      <a:endParaRPr lang="en-US" sz="1400" dirty="0">
                        <a:solidFill>
                          <a:schemeClr val="accent5">
                            <a:lumMod val="25000"/>
                          </a:schemeClr>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dirty="0" smtClean="0">
                          <a:latin typeface="Calibri"/>
                          <a:ea typeface="Calibri"/>
                          <a:cs typeface="Times New Roman"/>
                        </a:rPr>
                        <a:t>7</a:t>
                      </a:r>
                      <a:endParaRPr lang="en-US"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80085">
                <a:tc>
                  <a:txBody>
                    <a:bodyPr/>
                    <a:lstStyle/>
                    <a:p>
                      <a:pPr marL="0" marR="0" algn="ctr">
                        <a:lnSpc>
                          <a:spcPct val="115000"/>
                        </a:lnSpc>
                        <a:spcBef>
                          <a:spcPts val="0"/>
                        </a:spcBef>
                        <a:spcAft>
                          <a:spcPts val="1000"/>
                        </a:spcAft>
                      </a:pPr>
                      <a:r>
                        <a:rPr lang="en-US" sz="1400">
                          <a:latin typeface="Calibri"/>
                          <a:ea typeface="Calibri"/>
                          <a:cs typeface="Times New Roman"/>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dirty="0" smtClean="0">
                          <a:solidFill>
                            <a:schemeClr val="accent5">
                              <a:lumMod val="25000"/>
                            </a:schemeClr>
                          </a:solidFill>
                          <a:latin typeface="Calibri"/>
                          <a:ea typeface="Calibri"/>
                          <a:cs typeface="Times New Roman"/>
                        </a:rPr>
                        <a:t>23</a:t>
                      </a:r>
                      <a:endParaRPr lang="en-US" sz="1400" dirty="0">
                        <a:solidFill>
                          <a:schemeClr val="accent5">
                            <a:lumMod val="25000"/>
                          </a:schemeClr>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dirty="0" smtClean="0">
                          <a:latin typeface="Calibri"/>
                          <a:ea typeface="Calibri"/>
                          <a:cs typeface="Times New Roman"/>
                        </a:rPr>
                        <a:t>6</a:t>
                      </a:r>
                      <a:endParaRPr lang="en-US"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71137">
                <a:tc>
                  <a:txBody>
                    <a:bodyPr/>
                    <a:lstStyle/>
                    <a:p>
                      <a:pPr marL="0" marR="0" algn="ctr">
                        <a:lnSpc>
                          <a:spcPct val="115000"/>
                        </a:lnSpc>
                        <a:spcBef>
                          <a:spcPts val="0"/>
                        </a:spcBef>
                        <a:spcAft>
                          <a:spcPts val="1000"/>
                        </a:spcAft>
                      </a:pPr>
                      <a:r>
                        <a:rPr lang="en-US" sz="1400">
                          <a:latin typeface="Calibri"/>
                          <a:ea typeface="Calibri"/>
                          <a:cs typeface="Times New Roman"/>
                        </a:rPr>
                        <a:t>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dirty="0" smtClean="0">
                          <a:solidFill>
                            <a:schemeClr val="accent5">
                              <a:lumMod val="25000"/>
                            </a:schemeClr>
                          </a:solidFill>
                          <a:latin typeface="Calibri"/>
                          <a:ea typeface="Calibri"/>
                          <a:cs typeface="Times New Roman"/>
                        </a:rPr>
                        <a:t>28</a:t>
                      </a:r>
                      <a:endParaRPr lang="en-US" sz="1400" dirty="0">
                        <a:solidFill>
                          <a:schemeClr val="accent5">
                            <a:lumMod val="25000"/>
                          </a:schemeClr>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dirty="0" smtClean="0">
                          <a:latin typeface="Calibri"/>
                          <a:ea typeface="Calibri"/>
                          <a:cs typeface="Times New Roman"/>
                        </a:rPr>
                        <a:t>5</a:t>
                      </a:r>
                      <a:endParaRPr lang="en-US"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280085">
                <a:tc>
                  <a:txBody>
                    <a:bodyPr/>
                    <a:lstStyle/>
                    <a:p>
                      <a:pPr marL="0" marR="0" algn="ctr">
                        <a:lnSpc>
                          <a:spcPct val="115000"/>
                        </a:lnSpc>
                        <a:spcBef>
                          <a:spcPts val="0"/>
                        </a:spcBef>
                        <a:spcAft>
                          <a:spcPts val="1000"/>
                        </a:spcAft>
                      </a:pPr>
                      <a:r>
                        <a:rPr lang="en-US" sz="1400">
                          <a:latin typeface="Calibri"/>
                          <a:ea typeface="Calibri"/>
                          <a:cs typeface="Times New Roman"/>
                        </a:rPr>
                        <a:t>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dirty="0" smtClean="0">
                          <a:solidFill>
                            <a:schemeClr val="accent5">
                              <a:lumMod val="25000"/>
                            </a:schemeClr>
                          </a:solidFill>
                          <a:latin typeface="Calibri"/>
                          <a:ea typeface="Calibri"/>
                          <a:cs typeface="Times New Roman"/>
                        </a:rPr>
                        <a:t>31</a:t>
                      </a:r>
                      <a:endParaRPr lang="en-US" sz="1400" dirty="0">
                        <a:solidFill>
                          <a:schemeClr val="accent5">
                            <a:lumMod val="25000"/>
                          </a:schemeClr>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dirty="0" smtClean="0">
                          <a:latin typeface="Calibri"/>
                          <a:ea typeface="Calibri"/>
                          <a:cs typeface="Times New Roman"/>
                        </a:rPr>
                        <a:t>3</a:t>
                      </a:r>
                      <a:endParaRPr lang="en-US"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280085">
                <a:tc>
                  <a:txBody>
                    <a:bodyPr/>
                    <a:lstStyle/>
                    <a:p>
                      <a:pPr marL="0" marR="0" algn="ctr">
                        <a:lnSpc>
                          <a:spcPct val="115000"/>
                        </a:lnSpc>
                        <a:spcBef>
                          <a:spcPts val="0"/>
                        </a:spcBef>
                        <a:spcAft>
                          <a:spcPts val="1000"/>
                        </a:spcAft>
                      </a:pPr>
                      <a:r>
                        <a:rPr lang="en-US" sz="1400">
                          <a:latin typeface="Calibri"/>
                          <a:ea typeface="Calibri"/>
                          <a:cs typeface="Times New Roman"/>
                        </a:rPr>
                        <a:t>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dirty="0" smtClean="0">
                          <a:solidFill>
                            <a:schemeClr val="accent5">
                              <a:lumMod val="25000"/>
                            </a:schemeClr>
                          </a:solidFill>
                          <a:latin typeface="Calibri"/>
                          <a:ea typeface="Calibri"/>
                          <a:cs typeface="Times New Roman"/>
                        </a:rPr>
                        <a:t>32</a:t>
                      </a:r>
                      <a:endParaRPr lang="en-US" sz="1400" dirty="0">
                        <a:solidFill>
                          <a:schemeClr val="accent5">
                            <a:lumMod val="25000"/>
                          </a:schemeClr>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dirty="0" smtClean="0">
                          <a:latin typeface="Calibri"/>
                          <a:ea typeface="Calibri"/>
                          <a:cs typeface="Times New Roman"/>
                        </a:rPr>
                        <a:t>1</a:t>
                      </a:r>
                      <a:endParaRPr lang="en-US"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280085">
                <a:tc>
                  <a:txBody>
                    <a:bodyPr/>
                    <a:lstStyle/>
                    <a:p>
                      <a:pPr marL="0" marR="0" algn="ctr">
                        <a:lnSpc>
                          <a:spcPct val="115000"/>
                        </a:lnSpc>
                        <a:spcBef>
                          <a:spcPts val="0"/>
                        </a:spcBef>
                        <a:spcAft>
                          <a:spcPts val="1000"/>
                        </a:spcAft>
                      </a:pPr>
                      <a:r>
                        <a:rPr lang="en-US" sz="1400">
                          <a:latin typeface="Calibri"/>
                          <a:ea typeface="Calibri"/>
                          <a:cs typeface="Times New Roman"/>
                        </a:rPr>
                        <a:t>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dirty="0" smtClean="0">
                          <a:solidFill>
                            <a:schemeClr val="accent5">
                              <a:lumMod val="25000"/>
                            </a:schemeClr>
                          </a:solidFill>
                          <a:latin typeface="Calibri"/>
                          <a:ea typeface="Calibri"/>
                          <a:cs typeface="Times New Roman"/>
                        </a:rPr>
                        <a:t>31</a:t>
                      </a:r>
                      <a:endParaRPr lang="en-US" sz="1400" dirty="0">
                        <a:solidFill>
                          <a:schemeClr val="accent5">
                            <a:lumMod val="25000"/>
                          </a:schemeClr>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dirty="0" smtClean="0">
                          <a:latin typeface="Calibri"/>
                          <a:ea typeface="Calibri"/>
                          <a:cs typeface="Times New Roman"/>
                        </a:rPr>
                        <a:t>-1</a:t>
                      </a:r>
                      <a:endParaRPr lang="en-US"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bl>
          </a:graphicData>
        </a:graphic>
      </p:graphicFrame>
      <p:sp>
        <p:nvSpPr>
          <p:cNvPr id="35889" name="Rectangle 5"/>
          <p:cNvSpPr>
            <a:spLocks noChangeArrowheads="1"/>
          </p:cNvSpPr>
          <p:nvPr/>
        </p:nvSpPr>
        <p:spPr bwMode="auto">
          <a:xfrm>
            <a:off x="381000" y="5287963"/>
            <a:ext cx="8763000" cy="1570037"/>
          </a:xfrm>
          <a:prstGeom prst="rect">
            <a:avLst/>
          </a:prstGeom>
          <a:noFill/>
          <a:ln w="9525">
            <a:noFill/>
            <a:miter lim="800000"/>
            <a:headEnd/>
            <a:tailEnd/>
          </a:ln>
        </p:spPr>
        <p:txBody>
          <a:bodyPr>
            <a:spAutoFit/>
          </a:bodyPr>
          <a:lstStyle/>
          <a:p>
            <a:pPr marL="800100" lvl="1" indent="-342900">
              <a:buFont typeface="Times New Roman" pitchFamily="18" charset="0"/>
              <a:buAutoNum type="arabicPeriod"/>
            </a:pPr>
            <a:r>
              <a:rPr lang="en-US" sz="1600">
                <a:latin typeface="Calibri" pitchFamily="34" charset="0"/>
              </a:rPr>
              <a:t>What is the marginal product of labor from one laborer to two?_______________</a:t>
            </a:r>
          </a:p>
          <a:p>
            <a:pPr marL="800100" lvl="1" indent="-342900">
              <a:buFont typeface="Times New Roman" pitchFamily="18" charset="0"/>
              <a:buAutoNum type="arabicPeriod"/>
            </a:pPr>
            <a:r>
              <a:rPr lang="en-US" sz="1600">
                <a:latin typeface="Calibri" pitchFamily="34" charset="0"/>
              </a:rPr>
              <a:t>What is the marginal product of labor from two laborers to three? ________________</a:t>
            </a:r>
          </a:p>
          <a:p>
            <a:pPr marL="800100" lvl="1" indent="-342900">
              <a:buFont typeface="Times New Roman" pitchFamily="18" charset="0"/>
              <a:buAutoNum type="arabicPeriod"/>
            </a:pPr>
            <a:r>
              <a:rPr lang="en-US" sz="1600">
                <a:latin typeface="Calibri" pitchFamily="34" charset="0"/>
              </a:rPr>
              <a:t>At what number of laborers does the marginal product of labor start to decline?  _________________</a:t>
            </a:r>
          </a:p>
          <a:p>
            <a:pPr marL="800100" lvl="1" indent="-342900">
              <a:buFont typeface="Times New Roman" pitchFamily="18" charset="0"/>
              <a:buAutoNum type="arabicPeriod"/>
            </a:pPr>
            <a:r>
              <a:rPr lang="en-US" sz="1600">
                <a:latin typeface="Calibri" pitchFamily="34" charset="0"/>
              </a:rPr>
              <a:t>At what number of laborers does the firm experience negative marginal product of labor? ___________</a:t>
            </a:r>
          </a:p>
        </p:txBody>
      </p:sp>
      <p:pic>
        <p:nvPicPr>
          <p:cNvPr id="35890" name="Picture 2" descr="http://www.firstchoicemoney.com/xSites/Mortgage/firstchoicemoney/Content/UploadedFiles/Union%20Workers.jpg"/>
          <p:cNvPicPr>
            <a:picLocks noChangeAspect="1" noChangeArrowheads="1"/>
          </p:cNvPicPr>
          <p:nvPr/>
        </p:nvPicPr>
        <p:blipFill>
          <a:blip r:embed="rId2" cstate="print"/>
          <a:srcRect/>
          <a:stretch>
            <a:fillRect/>
          </a:stretch>
        </p:blipFill>
        <p:spPr bwMode="auto">
          <a:xfrm>
            <a:off x="5562600" y="2133600"/>
            <a:ext cx="3200400" cy="3200400"/>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838200" y="2255838"/>
          <a:ext cx="4343400" cy="3002545"/>
        </p:xfrm>
        <a:graphic>
          <a:graphicData uri="http://schemas.openxmlformats.org/drawingml/2006/table">
            <a:tbl>
              <a:tblPr/>
              <a:tblGrid>
                <a:gridCol w="1447800">
                  <a:extLst>
                    <a:ext uri="{9D8B030D-6E8A-4147-A177-3AD203B41FA5}">
                      <a16:colId xmlns:a16="http://schemas.microsoft.com/office/drawing/2014/main" val="20000"/>
                    </a:ext>
                  </a:extLst>
                </a:gridCol>
                <a:gridCol w="1447800">
                  <a:extLst>
                    <a:ext uri="{9D8B030D-6E8A-4147-A177-3AD203B41FA5}">
                      <a16:colId xmlns:a16="http://schemas.microsoft.com/office/drawing/2014/main" val="20001"/>
                    </a:ext>
                  </a:extLst>
                </a:gridCol>
                <a:gridCol w="1447800">
                  <a:extLst>
                    <a:ext uri="{9D8B030D-6E8A-4147-A177-3AD203B41FA5}">
                      <a16:colId xmlns:a16="http://schemas.microsoft.com/office/drawing/2014/main" val="20002"/>
                    </a:ext>
                  </a:extLst>
                </a:gridCol>
              </a:tblGrid>
              <a:tr h="444557">
                <a:tc>
                  <a:txBody>
                    <a:bodyPr/>
                    <a:lstStyle/>
                    <a:p>
                      <a:pPr marL="0" marR="0" algn="ctr">
                        <a:lnSpc>
                          <a:spcPct val="115000"/>
                        </a:lnSpc>
                        <a:spcBef>
                          <a:spcPts val="0"/>
                        </a:spcBef>
                        <a:spcAft>
                          <a:spcPts val="1000"/>
                        </a:spcAft>
                      </a:pPr>
                      <a:r>
                        <a:rPr lang="en-US" sz="1400" dirty="0">
                          <a:latin typeface="Calibri"/>
                          <a:ea typeface="Calibri"/>
                          <a:cs typeface="Times New Roman"/>
                        </a:rPr>
                        <a:t>Number of Workers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dirty="0">
                          <a:solidFill>
                            <a:schemeClr val="accent5">
                              <a:lumMod val="25000"/>
                            </a:schemeClr>
                          </a:solidFill>
                          <a:latin typeface="Calibri"/>
                          <a:ea typeface="Calibri"/>
                          <a:cs typeface="Times New Roman"/>
                        </a:rPr>
                        <a:t>Total </a:t>
                      </a:r>
                      <a:r>
                        <a:rPr lang="en-US" sz="1400" dirty="0" smtClean="0">
                          <a:solidFill>
                            <a:schemeClr val="accent5">
                              <a:lumMod val="25000"/>
                            </a:schemeClr>
                          </a:solidFill>
                          <a:latin typeface="Calibri"/>
                          <a:ea typeface="Calibri"/>
                          <a:cs typeface="Times New Roman"/>
                        </a:rPr>
                        <a:t>Output</a:t>
                      </a:r>
                      <a:endParaRPr lang="en-US" sz="1400" dirty="0">
                        <a:solidFill>
                          <a:schemeClr val="accent5">
                            <a:lumMod val="25000"/>
                          </a:schemeClr>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dirty="0">
                          <a:latin typeface="Calibri"/>
                          <a:ea typeface="Calibri"/>
                          <a:cs typeface="Times New Roman"/>
                        </a:rPr>
                        <a:t>Marginal Product of Labor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80085">
                <a:tc>
                  <a:txBody>
                    <a:bodyPr/>
                    <a:lstStyle/>
                    <a:p>
                      <a:pPr marL="0" marR="0" algn="ctr">
                        <a:lnSpc>
                          <a:spcPct val="115000"/>
                        </a:lnSpc>
                        <a:spcBef>
                          <a:spcPts val="0"/>
                        </a:spcBef>
                        <a:spcAft>
                          <a:spcPts val="1000"/>
                        </a:spcAft>
                      </a:pPr>
                      <a:r>
                        <a:rPr lang="en-US" sz="1400">
                          <a:latin typeface="Calibri"/>
                          <a:ea typeface="Calibri"/>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a:solidFill>
                            <a:schemeClr val="accent5">
                              <a:lumMod val="25000"/>
                            </a:schemeClr>
                          </a:solidFill>
                          <a:latin typeface="Calibri"/>
                          <a:ea typeface="Calibri"/>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baseline="0" dirty="0" smtClean="0">
                          <a:latin typeface="Calibri"/>
                          <a:ea typeface="Calibri"/>
                          <a:cs typeface="Times New Roman"/>
                        </a:rPr>
                        <a:t> -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80085">
                <a:tc>
                  <a:txBody>
                    <a:bodyPr/>
                    <a:lstStyle/>
                    <a:p>
                      <a:pPr marL="0" marR="0" algn="ctr">
                        <a:lnSpc>
                          <a:spcPct val="115000"/>
                        </a:lnSpc>
                        <a:spcBef>
                          <a:spcPts val="0"/>
                        </a:spcBef>
                        <a:spcAft>
                          <a:spcPts val="1000"/>
                        </a:spcAft>
                      </a:pPr>
                      <a:r>
                        <a:rPr lang="en-US" sz="1400">
                          <a:latin typeface="Calibri"/>
                          <a:ea typeface="Calibri"/>
                          <a:cs typeface="Times New Roman"/>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dirty="0" smtClean="0">
                          <a:solidFill>
                            <a:schemeClr val="accent5">
                              <a:lumMod val="25000"/>
                            </a:schemeClr>
                          </a:solidFill>
                          <a:latin typeface="Calibri"/>
                          <a:ea typeface="Calibri"/>
                          <a:cs typeface="Times New Roman"/>
                        </a:rPr>
                        <a:t>4</a:t>
                      </a:r>
                      <a:endParaRPr lang="en-US" sz="1400" dirty="0">
                        <a:solidFill>
                          <a:schemeClr val="accent5">
                            <a:lumMod val="25000"/>
                          </a:schemeClr>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dirty="0" smtClean="0">
                          <a:latin typeface="Calibri"/>
                          <a:ea typeface="Calibri"/>
                          <a:cs typeface="Times New Roman"/>
                        </a:rPr>
                        <a:t>4</a:t>
                      </a:r>
                      <a:endParaRPr lang="en-US"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80085">
                <a:tc>
                  <a:txBody>
                    <a:bodyPr/>
                    <a:lstStyle/>
                    <a:p>
                      <a:pPr marL="0" marR="0" algn="ctr">
                        <a:lnSpc>
                          <a:spcPct val="115000"/>
                        </a:lnSpc>
                        <a:spcBef>
                          <a:spcPts val="0"/>
                        </a:spcBef>
                        <a:spcAft>
                          <a:spcPts val="1000"/>
                        </a:spcAft>
                      </a:pPr>
                      <a:r>
                        <a:rPr lang="en-US" sz="1400">
                          <a:latin typeface="Calibri"/>
                          <a:ea typeface="Calibri"/>
                          <a:cs typeface="Times New Roman"/>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dirty="0" smtClean="0">
                          <a:solidFill>
                            <a:schemeClr val="accent5">
                              <a:lumMod val="25000"/>
                            </a:schemeClr>
                          </a:solidFill>
                          <a:latin typeface="Calibri"/>
                          <a:ea typeface="Calibri"/>
                          <a:cs typeface="Times New Roman"/>
                        </a:rPr>
                        <a:t>10</a:t>
                      </a:r>
                      <a:endParaRPr lang="en-US" sz="1400" dirty="0">
                        <a:solidFill>
                          <a:schemeClr val="accent5">
                            <a:lumMod val="25000"/>
                          </a:schemeClr>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dirty="0" smtClean="0">
                          <a:latin typeface="Calibri"/>
                          <a:ea typeface="Calibri"/>
                          <a:cs typeface="Times New Roman"/>
                        </a:rPr>
                        <a:t>6</a:t>
                      </a:r>
                      <a:endParaRPr lang="en-US"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80085">
                <a:tc>
                  <a:txBody>
                    <a:bodyPr/>
                    <a:lstStyle/>
                    <a:p>
                      <a:pPr marL="0" marR="0" algn="ctr">
                        <a:lnSpc>
                          <a:spcPct val="115000"/>
                        </a:lnSpc>
                        <a:spcBef>
                          <a:spcPts val="0"/>
                        </a:spcBef>
                        <a:spcAft>
                          <a:spcPts val="1000"/>
                        </a:spcAft>
                      </a:pPr>
                      <a:r>
                        <a:rPr lang="en-US" sz="1400">
                          <a:latin typeface="Calibri"/>
                          <a:ea typeface="Calibri"/>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dirty="0" smtClean="0">
                          <a:solidFill>
                            <a:schemeClr val="accent5">
                              <a:lumMod val="25000"/>
                            </a:schemeClr>
                          </a:solidFill>
                          <a:latin typeface="Calibri"/>
                          <a:ea typeface="Calibri"/>
                          <a:cs typeface="Times New Roman"/>
                        </a:rPr>
                        <a:t>17</a:t>
                      </a:r>
                      <a:endParaRPr lang="en-US" sz="1400" dirty="0">
                        <a:solidFill>
                          <a:schemeClr val="accent5">
                            <a:lumMod val="25000"/>
                          </a:schemeClr>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dirty="0" smtClean="0">
                          <a:latin typeface="Calibri"/>
                          <a:ea typeface="Calibri"/>
                          <a:cs typeface="Times New Roman"/>
                        </a:rPr>
                        <a:t>7</a:t>
                      </a:r>
                      <a:endParaRPr lang="en-US"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80085">
                <a:tc>
                  <a:txBody>
                    <a:bodyPr/>
                    <a:lstStyle/>
                    <a:p>
                      <a:pPr marL="0" marR="0" algn="ctr">
                        <a:lnSpc>
                          <a:spcPct val="115000"/>
                        </a:lnSpc>
                        <a:spcBef>
                          <a:spcPts val="0"/>
                        </a:spcBef>
                        <a:spcAft>
                          <a:spcPts val="1000"/>
                        </a:spcAft>
                      </a:pPr>
                      <a:r>
                        <a:rPr lang="en-US" sz="1400">
                          <a:latin typeface="Calibri"/>
                          <a:ea typeface="Calibri"/>
                          <a:cs typeface="Times New Roman"/>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dirty="0" smtClean="0">
                          <a:solidFill>
                            <a:schemeClr val="accent5">
                              <a:lumMod val="25000"/>
                            </a:schemeClr>
                          </a:solidFill>
                          <a:latin typeface="Calibri"/>
                          <a:ea typeface="Calibri"/>
                          <a:cs typeface="Times New Roman"/>
                        </a:rPr>
                        <a:t>23</a:t>
                      </a:r>
                      <a:endParaRPr lang="en-US" sz="1400" dirty="0">
                        <a:solidFill>
                          <a:schemeClr val="accent5">
                            <a:lumMod val="25000"/>
                          </a:schemeClr>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dirty="0" smtClean="0">
                          <a:latin typeface="Calibri"/>
                          <a:ea typeface="Calibri"/>
                          <a:cs typeface="Times New Roman"/>
                        </a:rPr>
                        <a:t>6</a:t>
                      </a:r>
                      <a:endParaRPr lang="en-US"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71137">
                <a:tc>
                  <a:txBody>
                    <a:bodyPr/>
                    <a:lstStyle/>
                    <a:p>
                      <a:pPr marL="0" marR="0" algn="ctr">
                        <a:lnSpc>
                          <a:spcPct val="115000"/>
                        </a:lnSpc>
                        <a:spcBef>
                          <a:spcPts val="0"/>
                        </a:spcBef>
                        <a:spcAft>
                          <a:spcPts val="1000"/>
                        </a:spcAft>
                      </a:pPr>
                      <a:r>
                        <a:rPr lang="en-US" sz="1400">
                          <a:latin typeface="Calibri"/>
                          <a:ea typeface="Calibri"/>
                          <a:cs typeface="Times New Roman"/>
                        </a:rPr>
                        <a:t>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dirty="0" smtClean="0">
                          <a:solidFill>
                            <a:schemeClr val="accent5">
                              <a:lumMod val="25000"/>
                            </a:schemeClr>
                          </a:solidFill>
                          <a:latin typeface="Calibri"/>
                          <a:ea typeface="Calibri"/>
                          <a:cs typeface="Times New Roman"/>
                        </a:rPr>
                        <a:t>28</a:t>
                      </a:r>
                      <a:endParaRPr lang="en-US" sz="1400" dirty="0">
                        <a:solidFill>
                          <a:schemeClr val="accent5">
                            <a:lumMod val="25000"/>
                          </a:schemeClr>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dirty="0" smtClean="0">
                          <a:latin typeface="Calibri"/>
                          <a:ea typeface="Calibri"/>
                          <a:cs typeface="Times New Roman"/>
                        </a:rPr>
                        <a:t>5</a:t>
                      </a:r>
                      <a:endParaRPr lang="en-US"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280085">
                <a:tc>
                  <a:txBody>
                    <a:bodyPr/>
                    <a:lstStyle/>
                    <a:p>
                      <a:pPr marL="0" marR="0" algn="ctr">
                        <a:lnSpc>
                          <a:spcPct val="115000"/>
                        </a:lnSpc>
                        <a:spcBef>
                          <a:spcPts val="0"/>
                        </a:spcBef>
                        <a:spcAft>
                          <a:spcPts val="1000"/>
                        </a:spcAft>
                      </a:pPr>
                      <a:r>
                        <a:rPr lang="en-US" sz="1400">
                          <a:latin typeface="Calibri"/>
                          <a:ea typeface="Calibri"/>
                          <a:cs typeface="Times New Roman"/>
                        </a:rPr>
                        <a:t>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dirty="0" smtClean="0">
                          <a:solidFill>
                            <a:schemeClr val="accent5">
                              <a:lumMod val="25000"/>
                            </a:schemeClr>
                          </a:solidFill>
                          <a:latin typeface="Calibri"/>
                          <a:ea typeface="Calibri"/>
                          <a:cs typeface="Times New Roman"/>
                        </a:rPr>
                        <a:t>31</a:t>
                      </a:r>
                      <a:endParaRPr lang="en-US" sz="1400" dirty="0">
                        <a:solidFill>
                          <a:schemeClr val="accent5">
                            <a:lumMod val="25000"/>
                          </a:schemeClr>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dirty="0" smtClean="0">
                          <a:latin typeface="Calibri"/>
                          <a:ea typeface="Calibri"/>
                          <a:cs typeface="Times New Roman"/>
                        </a:rPr>
                        <a:t>3</a:t>
                      </a:r>
                      <a:endParaRPr lang="en-US"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280085">
                <a:tc>
                  <a:txBody>
                    <a:bodyPr/>
                    <a:lstStyle/>
                    <a:p>
                      <a:pPr marL="0" marR="0" algn="ctr">
                        <a:lnSpc>
                          <a:spcPct val="115000"/>
                        </a:lnSpc>
                        <a:spcBef>
                          <a:spcPts val="0"/>
                        </a:spcBef>
                        <a:spcAft>
                          <a:spcPts val="1000"/>
                        </a:spcAft>
                      </a:pPr>
                      <a:r>
                        <a:rPr lang="en-US" sz="1400">
                          <a:latin typeface="Calibri"/>
                          <a:ea typeface="Calibri"/>
                          <a:cs typeface="Times New Roman"/>
                        </a:rPr>
                        <a:t>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dirty="0" smtClean="0">
                          <a:solidFill>
                            <a:schemeClr val="accent5">
                              <a:lumMod val="25000"/>
                            </a:schemeClr>
                          </a:solidFill>
                          <a:latin typeface="Calibri"/>
                          <a:ea typeface="Calibri"/>
                          <a:cs typeface="Times New Roman"/>
                        </a:rPr>
                        <a:t>32</a:t>
                      </a:r>
                      <a:endParaRPr lang="en-US" sz="1400" dirty="0">
                        <a:solidFill>
                          <a:schemeClr val="accent5">
                            <a:lumMod val="25000"/>
                          </a:schemeClr>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dirty="0" smtClean="0">
                          <a:latin typeface="Calibri"/>
                          <a:ea typeface="Calibri"/>
                          <a:cs typeface="Times New Roman"/>
                        </a:rPr>
                        <a:t>1</a:t>
                      </a:r>
                      <a:endParaRPr lang="en-US"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280085">
                <a:tc>
                  <a:txBody>
                    <a:bodyPr/>
                    <a:lstStyle/>
                    <a:p>
                      <a:pPr marL="0" marR="0" algn="ctr">
                        <a:lnSpc>
                          <a:spcPct val="115000"/>
                        </a:lnSpc>
                        <a:spcBef>
                          <a:spcPts val="0"/>
                        </a:spcBef>
                        <a:spcAft>
                          <a:spcPts val="1000"/>
                        </a:spcAft>
                      </a:pPr>
                      <a:r>
                        <a:rPr lang="en-US" sz="1400" dirty="0">
                          <a:latin typeface="Calibri"/>
                          <a:ea typeface="Calibri"/>
                          <a:cs typeface="Times New Roman"/>
                        </a:rPr>
                        <a:t>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dirty="0" smtClean="0">
                          <a:solidFill>
                            <a:schemeClr val="accent5">
                              <a:lumMod val="25000"/>
                            </a:schemeClr>
                          </a:solidFill>
                          <a:latin typeface="Calibri"/>
                          <a:ea typeface="Calibri"/>
                          <a:cs typeface="Times New Roman"/>
                        </a:rPr>
                        <a:t>31</a:t>
                      </a:r>
                      <a:endParaRPr lang="en-US" sz="1400" dirty="0">
                        <a:solidFill>
                          <a:schemeClr val="accent5">
                            <a:lumMod val="25000"/>
                          </a:schemeClr>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dirty="0" smtClean="0">
                          <a:latin typeface="Calibri"/>
                          <a:ea typeface="Calibri"/>
                          <a:cs typeface="Times New Roman"/>
                        </a:rPr>
                        <a:t>-1</a:t>
                      </a:r>
                      <a:endParaRPr lang="en-US"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bl>
          </a:graphicData>
        </a:graphic>
      </p:graphicFrame>
      <p:pic>
        <p:nvPicPr>
          <p:cNvPr id="36912" name="Picture 2"/>
          <p:cNvPicPr>
            <a:picLocks noChangeAspect="1" noChangeArrowheads="1"/>
          </p:cNvPicPr>
          <p:nvPr/>
        </p:nvPicPr>
        <p:blipFill>
          <a:blip r:embed="rId2" cstate="print"/>
          <a:srcRect l="42607" t="29890" r="55188" b="65820"/>
          <a:stretch>
            <a:fillRect/>
          </a:stretch>
        </p:blipFill>
        <p:spPr bwMode="auto">
          <a:xfrm>
            <a:off x="1592263" y="19050"/>
            <a:ext cx="190500" cy="279400"/>
          </a:xfrm>
          <a:prstGeom prst="rect">
            <a:avLst/>
          </a:prstGeom>
          <a:noFill/>
          <a:ln w="9525">
            <a:noFill/>
            <a:miter lim="800000"/>
            <a:headEnd/>
            <a:tailEnd/>
          </a:ln>
        </p:spPr>
      </p:pic>
      <p:sp>
        <p:nvSpPr>
          <p:cNvPr id="36913" name="Rectangle 5"/>
          <p:cNvSpPr>
            <a:spLocks noChangeArrowheads="1"/>
          </p:cNvSpPr>
          <p:nvPr/>
        </p:nvSpPr>
        <p:spPr bwMode="auto">
          <a:xfrm>
            <a:off x="0" y="5457825"/>
            <a:ext cx="9144000" cy="1077913"/>
          </a:xfrm>
          <a:prstGeom prst="rect">
            <a:avLst/>
          </a:prstGeom>
          <a:solidFill>
            <a:schemeClr val="bg1"/>
          </a:solidFill>
          <a:ln w="9525">
            <a:noFill/>
            <a:miter lim="800000"/>
            <a:headEnd/>
            <a:tailEnd/>
          </a:ln>
        </p:spPr>
        <p:txBody>
          <a:bodyPr>
            <a:spAutoFit/>
          </a:bodyPr>
          <a:lstStyle/>
          <a:p>
            <a:pPr marL="800100" lvl="1" indent="-342900">
              <a:buFont typeface="Times New Roman" pitchFamily="18" charset="0"/>
              <a:buAutoNum type="arabicPeriod"/>
            </a:pPr>
            <a:r>
              <a:rPr lang="en-US" sz="1600">
                <a:latin typeface="Calibri" pitchFamily="34" charset="0"/>
              </a:rPr>
              <a:t>What is the marginal product of labor from one laborer to two?_______2________</a:t>
            </a:r>
          </a:p>
          <a:p>
            <a:pPr marL="800100" lvl="1" indent="-342900">
              <a:buFont typeface="Times New Roman" pitchFamily="18" charset="0"/>
              <a:buAutoNum type="arabicPeriod"/>
            </a:pPr>
            <a:r>
              <a:rPr lang="en-US" sz="1600">
                <a:latin typeface="Calibri" pitchFamily="34" charset="0"/>
              </a:rPr>
              <a:t>What is the marginal product of labor from two laborers to three? ________________</a:t>
            </a:r>
          </a:p>
          <a:p>
            <a:pPr marL="800100" lvl="1" indent="-342900">
              <a:buFont typeface="Times New Roman" pitchFamily="18" charset="0"/>
              <a:buAutoNum type="arabicPeriod"/>
            </a:pPr>
            <a:r>
              <a:rPr lang="en-US" sz="1600">
                <a:latin typeface="Calibri" pitchFamily="34" charset="0"/>
              </a:rPr>
              <a:t>At what number of laborers does the marginal product of labor start to decline?  ______</a:t>
            </a:r>
          </a:p>
          <a:p>
            <a:pPr marL="800100" lvl="1" indent="-342900">
              <a:buFont typeface="Times New Roman" pitchFamily="18" charset="0"/>
              <a:buAutoNum type="arabicPeriod"/>
            </a:pPr>
            <a:r>
              <a:rPr lang="en-US" sz="1600">
                <a:latin typeface="Calibri" pitchFamily="34" charset="0"/>
              </a:rPr>
              <a:t>At what number of laborers does the firm experience negative marginal product of labor? ______</a:t>
            </a:r>
          </a:p>
        </p:txBody>
      </p:sp>
      <p:pic>
        <p:nvPicPr>
          <p:cNvPr id="36914" name="Picture 2" descr="http://www.firstchoicemoney.com/xSites/Mortgage/firstchoicemoney/Content/UploadedFiles/Union%20Workers.jpg"/>
          <p:cNvPicPr>
            <a:picLocks noChangeAspect="1" noChangeArrowheads="1"/>
          </p:cNvPicPr>
          <p:nvPr/>
        </p:nvPicPr>
        <p:blipFill>
          <a:blip r:embed="rId3" cstate="print"/>
          <a:srcRect/>
          <a:stretch>
            <a:fillRect/>
          </a:stretch>
        </p:blipFill>
        <p:spPr bwMode="auto">
          <a:xfrm>
            <a:off x="5562600" y="2133600"/>
            <a:ext cx="3200400" cy="3200400"/>
          </a:xfrm>
          <a:prstGeom prst="rect">
            <a:avLst/>
          </a:prstGeom>
          <a:noFill/>
          <a:ln w="9525">
            <a:noFill/>
            <a:miter lim="800000"/>
            <a:headEnd/>
            <a:tailEnd/>
          </a:ln>
        </p:spPr>
      </p:pic>
      <p:sp>
        <p:nvSpPr>
          <p:cNvPr id="36915" name="Title 1"/>
          <p:cNvSpPr>
            <a:spLocks noGrp="1"/>
          </p:cNvSpPr>
          <p:nvPr>
            <p:ph type="title"/>
          </p:nvPr>
        </p:nvSpPr>
        <p:spPr>
          <a:xfrm>
            <a:off x="1003300" y="609600"/>
            <a:ext cx="8293100" cy="1143000"/>
          </a:xfrm>
        </p:spPr>
        <p:txBody>
          <a:bodyPr/>
          <a:lstStyle/>
          <a:p>
            <a:r>
              <a:rPr lang="en-US" sz="3200" dirty="0" smtClean="0">
                <a:latin typeface="Calibri" pitchFamily="34" charset="0"/>
              </a:rPr>
              <a:t>Costs of Production</a:t>
            </a:r>
          </a:p>
        </p:txBody>
      </p:sp>
    </p:spTree>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609600" y="-304800"/>
            <a:ext cx="8534400" cy="1143000"/>
          </a:xfrm>
          <a:noFill/>
        </p:spPr>
        <p:txBody>
          <a:bodyPr/>
          <a:lstStyle/>
          <a:p>
            <a:pPr eaLnBrk="1" hangingPunct="1"/>
            <a:r>
              <a:rPr lang="en-US" sz="3600" dirty="0" smtClean="0">
                <a:solidFill>
                  <a:schemeClr val="folHlink"/>
                </a:solidFill>
                <a:latin typeface="Calibri" pitchFamily="34" charset="0"/>
              </a:rPr>
              <a:t>The Supply Schedule and Curve</a:t>
            </a:r>
          </a:p>
        </p:txBody>
      </p:sp>
      <p:grpSp>
        <p:nvGrpSpPr>
          <p:cNvPr id="2" name="Group 50"/>
          <p:cNvGrpSpPr>
            <a:grpSpLocks/>
          </p:cNvGrpSpPr>
          <p:nvPr/>
        </p:nvGrpSpPr>
        <p:grpSpPr bwMode="auto">
          <a:xfrm>
            <a:off x="4114800" y="1981200"/>
            <a:ext cx="4114800" cy="4497388"/>
            <a:chOff x="2510" y="1224"/>
            <a:chExt cx="2592" cy="2878"/>
          </a:xfrm>
        </p:grpSpPr>
        <p:sp>
          <p:nvSpPr>
            <p:cNvPr id="12327" name="Rectangle 51"/>
            <p:cNvSpPr>
              <a:spLocks noChangeArrowheads="1"/>
            </p:cNvSpPr>
            <p:nvPr/>
          </p:nvSpPr>
          <p:spPr bwMode="auto">
            <a:xfrm>
              <a:off x="3123" y="1273"/>
              <a:ext cx="875" cy="148"/>
            </a:xfrm>
            <a:prstGeom prst="rect">
              <a:avLst/>
            </a:prstGeom>
            <a:noFill/>
            <a:ln w="9525">
              <a:noFill/>
              <a:miter lim="800000"/>
              <a:headEnd/>
              <a:tailEnd/>
            </a:ln>
          </p:spPr>
          <p:txBody>
            <a:bodyPr wrap="none" lIns="0" tIns="0" rIns="0" bIns="0">
              <a:spAutoFit/>
            </a:bodyPr>
            <a:lstStyle/>
            <a:p>
              <a:pPr defTabSz="514350" eaLnBrk="0" hangingPunct="0"/>
              <a:r>
                <a:rPr lang="en-AU" sz="1500" b="1" dirty="0">
                  <a:solidFill>
                    <a:srgbClr val="000000"/>
                  </a:solidFill>
                  <a:latin typeface="Arial" pitchFamily="34" charset="0"/>
                </a:rPr>
                <a:t>Price per</a:t>
              </a:r>
              <a:r>
                <a:rPr lang="en-AU" sz="1500" b="1" dirty="0" smtClean="0">
                  <a:solidFill>
                    <a:srgbClr val="000000"/>
                  </a:solidFill>
                  <a:latin typeface="Arial" pitchFamily="34" charset="0"/>
                </a:rPr>
                <a:t> home</a:t>
              </a:r>
              <a:endParaRPr lang="en-AU" sz="1500" b="1" dirty="0">
                <a:solidFill>
                  <a:srgbClr val="000000"/>
                </a:solidFill>
                <a:latin typeface="Arial" pitchFamily="34" charset="0"/>
              </a:endParaRPr>
            </a:p>
          </p:txBody>
        </p:sp>
        <p:sp>
          <p:nvSpPr>
            <p:cNvPr id="12328" name="Rectangle 53"/>
            <p:cNvSpPr>
              <a:spLocks noChangeArrowheads="1"/>
            </p:cNvSpPr>
            <p:nvPr/>
          </p:nvSpPr>
          <p:spPr bwMode="auto">
            <a:xfrm>
              <a:off x="3115" y="1485"/>
              <a:ext cx="0" cy="144"/>
            </a:xfrm>
            <a:prstGeom prst="rect">
              <a:avLst/>
            </a:prstGeom>
            <a:noFill/>
            <a:ln w="9525">
              <a:noFill/>
              <a:miter lim="800000"/>
              <a:headEnd/>
              <a:tailEnd/>
            </a:ln>
          </p:spPr>
          <p:txBody>
            <a:bodyPr wrap="none" lIns="0" tIns="0" rIns="0" bIns="0">
              <a:spAutoFit/>
            </a:bodyPr>
            <a:lstStyle/>
            <a:p>
              <a:pPr defTabSz="514350" eaLnBrk="0" hangingPunct="0"/>
              <a:endParaRPr lang="en-AU" sz="1500" b="1">
                <a:solidFill>
                  <a:srgbClr val="000000"/>
                </a:solidFill>
                <a:latin typeface="Arial" pitchFamily="34" charset="0"/>
              </a:endParaRPr>
            </a:p>
          </p:txBody>
        </p:sp>
        <p:sp>
          <p:nvSpPr>
            <p:cNvPr id="12329" name="Rectangle 54"/>
            <p:cNvSpPr>
              <a:spLocks noChangeArrowheads="1"/>
            </p:cNvSpPr>
            <p:nvPr/>
          </p:nvSpPr>
          <p:spPr bwMode="auto">
            <a:xfrm>
              <a:off x="2560" y="2664"/>
              <a:ext cx="202" cy="148"/>
            </a:xfrm>
            <a:prstGeom prst="rect">
              <a:avLst/>
            </a:prstGeom>
            <a:noFill/>
            <a:ln w="9525">
              <a:noFill/>
              <a:miter lim="800000"/>
              <a:headEnd/>
              <a:tailEnd/>
            </a:ln>
          </p:spPr>
          <p:txBody>
            <a:bodyPr wrap="none" lIns="0" tIns="0" rIns="0" bIns="0">
              <a:spAutoFit/>
            </a:bodyPr>
            <a:lstStyle/>
            <a:p>
              <a:pPr defTabSz="514350" eaLnBrk="0" hangingPunct="0"/>
              <a:r>
                <a:rPr lang="en-AU" sz="1500" b="1" dirty="0" smtClean="0">
                  <a:solidFill>
                    <a:srgbClr val="000000"/>
                  </a:solidFill>
                  <a:latin typeface="Arial" pitchFamily="34" charset="0"/>
                </a:rPr>
                <a:t>150</a:t>
              </a:r>
              <a:endParaRPr lang="en-AU" sz="1500" b="1" dirty="0">
                <a:solidFill>
                  <a:srgbClr val="000000"/>
                </a:solidFill>
                <a:latin typeface="Arial" pitchFamily="34" charset="0"/>
              </a:endParaRPr>
            </a:p>
          </p:txBody>
        </p:sp>
        <p:sp>
          <p:nvSpPr>
            <p:cNvPr id="12330" name="Rectangle 55"/>
            <p:cNvSpPr>
              <a:spLocks noChangeArrowheads="1"/>
            </p:cNvSpPr>
            <p:nvPr/>
          </p:nvSpPr>
          <p:spPr bwMode="auto">
            <a:xfrm>
              <a:off x="2560" y="2298"/>
              <a:ext cx="202" cy="148"/>
            </a:xfrm>
            <a:prstGeom prst="rect">
              <a:avLst/>
            </a:prstGeom>
            <a:noFill/>
            <a:ln w="9525">
              <a:noFill/>
              <a:miter lim="800000"/>
              <a:headEnd/>
              <a:tailEnd/>
            </a:ln>
          </p:spPr>
          <p:txBody>
            <a:bodyPr wrap="none" lIns="0" tIns="0" rIns="0" bIns="0">
              <a:spAutoFit/>
            </a:bodyPr>
            <a:lstStyle/>
            <a:p>
              <a:pPr defTabSz="514350" eaLnBrk="0" hangingPunct="0"/>
              <a:r>
                <a:rPr lang="en-AU" sz="1500" b="1" dirty="0" smtClean="0">
                  <a:solidFill>
                    <a:srgbClr val="000000"/>
                  </a:solidFill>
                  <a:latin typeface="Arial" pitchFamily="34" charset="0"/>
                </a:rPr>
                <a:t>200</a:t>
              </a:r>
              <a:endParaRPr lang="en-AU" sz="1500" b="1" dirty="0">
                <a:solidFill>
                  <a:srgbClr val="000000"/>
                </a:solidFill>
                <a:latin typeface="Arial" pitchFamily="34" charset="0"/>
              </a:endParaRPr>
            </a:p>
          </p:txBody>
        </p:sp>
        <p:sp>
          <p:nvSpPr>
            <p:cNvPr id="12331" name="Rectangle 56"/>
            <p:cNvSpPr>
              <a:spLocks noChangeArrowheads="1"/>
            </p:cNvSpPr>
            <p:nvPr/>
          </p:nvSpPr>
          <p:spPr bwMode="auto">
            <a:xfrm>
              <a:off x="2560" y="1944"/>
              <a:ext cx="202" cy="148"/>
            </a:xfrm>
            <a:prstGeom prst="rect">
              <a:avLst/>
            </a:prstGeom>
            <a:noFill/>
            <a:ln w="9525">
              <a:noFill/>
              <a:miter lim="800000"/>
              <a:headEnd/>
              <a:tailEnd/>
            </a:ln>
          </p:spPr>
          <p:txBody>
            <a:bodyPr wrap="none" lIns="0" tIns="0" rIns="0" bIns="0">
              <a:spAutoFit/>
            </a:bodyPr>
            <a:lstStyle/>
            <a:p>
              <a:pPr defTabSz="514350" eaLnBrk="0" hangingPunct="0"/>
              <a:r>
                <a:rPr lang="en-AU" sz="1500" b="1" dirty="0" smtClean="0">
                  <a:solidFill>
                    <a:srgbClr val="000000"/>
                  </a:solidFill>
                  <a:latin typeface="Arial" pitchFamily="34" charset="0"/>
                </a:rPr>
                <a:t>250</a:t>
              </a:r>
              <a:endParaRPr lang="en-AU" sz="1500" b="1" dirty="0">
                <a:solidFill>
                  <a:srgbClr val="000000"/>
                </a:solidFill>
                <a:latin typeface="Arial" pitchFamily="34" charset="0"/>
              </a:endParaRPr>
            </a:p>
          </p:txBody>
        </p:sp>
        <p:sp>
          <p:nvSpPr>
            <p:cNvPr id="12332" name="Rectangle 57"/>
            <p:cNvSpPr>
              <a:spLocks noChangeArrowheads="1"/>
            </p:cNvSpPr>
            <p:nvPr/>
          </p:nvSpPr>
          <p:spPr bwMode="auto">
            <a:xfrm>
              <a:off x="2510" y="1579"/>
              <a:ext cx="270" cy="148"/>
            </a:xfrm>
            <a:prstGeom prst="rect">
              <a:avLst/>
            </a:prstGeom>
            <a:noFill/>
            <a:ln w="9525">
              <a:noFill/>
              <a:miter lim="800000"/>
              <a:headEnd/>
              <a:tailEnd/>
            </a:ln>
          </p:spPr>
          <p:txBody>
            <a:bodyPr wrap="none" lIns="0" tIns="0" rIns="0" bIns="0">
              <a:spAutoFit/>
            </a:bodyPr>
            <a:lstStyle/>
            <a:p>
              <a:pPr defTabSz="514350" eaLnBrk="0" hangingPunct="0"/>
              <a:r>
                <a:rPr lang="en-AU" sz="1500" b="1" dirty="0" smtClean="0">
                  <a:solidFill>
                    <a:srgbClr val="000000"/>
                  </a:solidFill>
                  <a:latin typeface="Arial" pitchFamily="34" charset="0"/>
                </a:rPr>
                <a:t>$300</a:t>
              </a:r>
              <a:endParaRPr lang="en-AU" sz="1500" b="1" dirty="0">
                <a:solidFill>
                  <a:srgbClr val="000000"/>
                </a:solidFill>
                <a:latin typeface="Arial" pitchFamily="34" charset="0"/>
              </a:endParaRPr>
            </a:p>
          </p:txBody>
        </p:sp>
        <p:sp>
          <p:nvSpPr>
            <p:cNvPr id="12333" name="Rectangle 58"/>
            <p:cNvSpPr>
              <a:spLocks noChangeArrowheads="1"/>
            </p:cNvSpPr>
            <p:nvPr/>
          </p:nvSpPr>
          <p:spPr bwMode="auto">
            <a:xfrm>
              <a:off x="2560" y="3018"/>
              <a:ext cx="202" cy="148"/>
            </a:xfrm>
            <a:prstGeom prst="rect">
              <a:avLst/>
            </a:prstGeom>
            <a:noFill/>
            <a:ln w="9525">
              <a:noFill/>
              <a:miter lim="800000"/>
              <a:headEnd/>
              <a:tailEnd/>
            </a:ln>
          </p:spPr>
          <p:txBody>
            <a:bodyPr wrap="none" lIns="0" tIns="0" rIns="0" bIns="0">
              <a:spAutoFit/>
            </a:bodyPr>
            <a:lstStyle/>
            <a:p>
              <a:pPr defTabSz="514350" eaLnBrk="0" hangingPunct="0"/>
              <a:r>
                <a:rPr lang="en-AU" sz="1500" b="1" dirty="0" smtClean="0">
                  <a:solidFill>
                    <a:srgbClr val="000000"/>
                  </a:solidFill>
                  <a:latin typeface="Arial" pitchFamily="34" charset="0"/>
                </a:rPr>
                <a:t>130</a:t>
              </a:r>
              <a:endParaRPr lang="en-AU" sz="1500" b="1" dirty="0">
                <a:solidFill>
                  <a:srgbClr val="000000"/>
                </a:solidFill>
                <a:latin typeface="Arial" pitchFamily="34" charset="0"/>
              </a:endParaRPr>
            </a:p>
          </p:txBody>
        </p:sp>
        <p:sp>
          <p:nvSpPr>
            <p:cNvPr id="12334" name="Rectangle 59"/>
            <p:cNvSpPr>
              <a:spLocks noChangeArrowheads="1"/>
            </p:cNvSpPr>
            <p:nvPr/>
          </p:nvSpPr>
          <p:spPr bwMode="auto">
            <a:xfrm>
              <a:off x="2560" y="3362"/>
              <a:ext cx="202" cy="148"/>
            </a:xfrm>
            <a:prstGeom prst="rect">
              <a:avLst/>
            </a:prstGeom>
            <a:noFill/>
            <a:ln w="9525">
              <a:noFill/>
              <a:miter lim="800000"/>
              <a:headEnd/>
              <a:tailEnd/>
            </a:ln>
          </p:spPr>
          <p:txBody>
            <a:bodyPr wrap="none" lIns="0" tIns="0" rIns="0" bIns="0">
              <a:spAutoFit/>
            </a:bodyPr>
            <a:lstStyle/>
            <a:p>
              <a:pPr defTabSz="514350" eaLnBrk="0" hangingPunct="0"/>
              <a:r>
                <a:rPr lang="en-AU" sz="1500" b="1" dirty="0" smtClean="0">
                  <a:solidFill>
                    <a:srgbClr val="000000"/>
                  </a:solidFill>
                  <a:latin typeface="Arial" pitchFamily="34" charset="0"/>
                </a:rPr>
                <a:t>100</a:t>
              </a:r>
              <a:endParaRPr lang="en-AU" sz="1500" b="1" dirty="0">
                <a:solidFill>
                  <a:srgbClr val="000000"/>
                </a:solidFill>
                <a:latin typeface="Arial" pitchFamily="34" charset="0"/>
              </a:endParaRPr>
            </a:p>
          </p:txBody>
        </p:sp>
        <p:sp>
          <p:nvSpPr>
            <p:cNvPr id="12335" name="Rectangle 60"/>
            <p:cNvSpPr>
              <a:spLocks noChangeArrowheads="1"/>
            </p:cNvSpPr>
            <p:nvPr/>
          </p:nvSpPr>
          <p:spPr bwMode="auto">
            <a:xfrm>
              <a:off x="2861" y="3804"/>
              <a:ext cx="67" cy="144"/>
            </a:xfrm>
            <a:prstGeom prst="rect">
              <a:avLst/>
            </a:prstGeom>
            <a:noFill/>
            <a:ln w="9525">
              <a:noFill/>
              <a:miter lim="800000"/>
              <a:headEnd/>
              <a:tailEnd/>
            </a:ln>
          </p:spPr>
          <p:txBody>
            <a:bodyPr wrap="none" lIns="0" tIns="0" rIns="0" bIns="0">
              <a:spAutoFit/>
            </a:bodyPr>
            <a:lstStyle/>
            <a:p>
              <a:pPr defTabSz="514350" eaLnBrk="0" hangingPunct="0"/>
              <a:r>
                <a:rPr lang="en-AU" sz="1500" b="1">
                  <a:solidFill>
                    <a:srgbClr val="000000"/>
                  </a:solidFill>
                  <a:latin typeface="Arial" pitchFamily="34" charset="0"/>
                </a:rPr>
                <a:t>0</a:t>
              </a:r>
            </a:p>
          </p:txBody>
        </p:sp>
        <p:sp>
          <p:nvSpPr>
            <p:cNvPr id="12336" name="Rectangle 61"/>
            <p:cNvSpPr>
              <a:spLocks noChangeArrowheads="1"/>
            </p:cNvSpPr>
            <p:nvPr/>
          </p:nvSpPr>
          <p:spPr bwMode="auto">
            <a:xfrm>
              <a:off x="3123" y="3813"/>
              <a:ext cx="1804" cy="148"/>
            </a:xfrm>
            <a:prstGeom prst="rect">
              <a:avLst/>
            </a:prstGeom>
            <a:noFill/>
            <a:ln w="9525">
              <a:noFill/>
              <a:miter lim="800000"/>
              <a:headEnd/>
              <a:tailEnd/>
            </a:ln>
          </p:spPr>
          <p:txBody>
            <a:bodyPr wrap="none" lIns="0" tIns="0" rIns="0" bIns="0">
              <a:spAutoFit/>
            </a:bodyPr>
            <a:lstStyle/>
            <a:p>
              <a:pPr defTabSz="514350" eaLnBrk="0" hangingPunct="0"/>
              <a:r>
                <a:rPr lang="en-AU" sz="1500" b="1" dirty="0" smtClean="0">
                  <a:solidFill>
                    <a:srgbClr val="000000"/>
                  </a:solidFill>
                  <a:latin typeface="Arial" pitchFamily="34" charset="0"/>
                </a:rPr>
                <a:t>  1	   3	   5	   7	   9	 12</a:t>
              </a:r>
              <a:endParaRPr lang="en-AU" sz="1500" b="1" dirty="0">
                <a:solidFill>
                  <a:srgbClr val="000000"/>
                </a:solidFill>
                <a:latin typeface="Arial" pitchFamily="34" charset="0"/>
              </a:endParaRPr>
            </a:p>
          </p:txBody>
        </p:sp>
        <p:sp>
          <p:nvSpPr>
            <p:cNvPr id="12337" name="Line 73"/>
            <p:cNvSpPr>
              <a:spLocks noChangeShapeType="1"/>
            </p:cNvSpPr>
            <p:nvPr/>
          </p:nvSpPr>
          <p:spPr bwMode="auto">
            <a:xfrm>
              <a:off x="2846" y="2011"/>
              <a:ext cx="58" cy="1"/>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12338" name="Line 75"/>
            <p:cNvSpPr>
              <a:spLocks noChangeShapeType="1"/>
            </p:cNvSpPr>
            <p:nvPr/>
          </p:nvSpPr>
          <p:spPr bwMode="auto">
            <a:xfrm>
              <a:off x="2846" y="2366"/>
              <a:ext cx="58" cy="0"/>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12339" name="Line 76"/>
            <p:cNvSpPr>
              <a:spLocks noChangeShapeType="1"/>
            </p:cNvSpPr>
            <p:nvPr/>
          </p:nvSpPr>
          <p:spPr bwMode="auto">
            <a:xfrm>
              <a:off x="2846" y="2720"/>
              <a:ext cx="58" cy="1"/>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12340" name="Line 77"/>
            <p:cNvSpPr>
              <a:spLocks noChangeShapeType="1"/>
            </p:cNvSpPr>
            <p:nvPr/>
          </p:nvSpPr>
          <p:spPr bwMode="auto">
            <a:xfrm>
              <a:off x="2846" y="3074"/>
              <a:ext cx="58" cy="1"/>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12341" name="Line 78"/>
            <p:cNvSpPr>
              <a:spLocks noChangeShapeType="1"/>
            </p:cNvSpPr>
            <p:nvPr/>
          </p:nvSpPr>
          <p:spPr bwMode="auto">
            <a:xfrm>
              <a:off x="2846" y="3440"/>
              <a:ext cx="58" cy="1"/>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12342" name="Line 80"/>
            <p:cNvSpPr>
              <a:spLocks noChangeShapeType="1"/>
            </p:cNvSpPr>
            <p:nvPr/>
          </p:nvSpPr>
          <p:spPr bwMode="auto">
            <a:xfrm>
              <a:off x="3240" y="3730"/>
              <a:ext cx="1" cy="64"/>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12343" name="Line 82"/>
            <p:cNvSpPr>
              <a:spLocks noChangeShapeType="1"/>
            </p:cNvSpPr>
            <p:nvPr/>
          </p:nvSpPr>
          <p:spPr bwMode="auto">
            <a:xfrm>
              <a:off x="3580" y="3730"/>
              <a:ext cx="0" cy="64"/>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12344" name="Line 84"/>
            <p:cNvSpPr>
              <a:spLocks noChangeShapeType="1"/>
            </p:cNvSpPr>
            <p:nvPr/>
          </p:nvSpPr>
          <p:spPr bwMode="auto">
            <a:xfrm>
              <a:off x="3891" y="3730"/>
              <a:ext cx="0" cy="64"/>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12345" name="Line 86"/>
            <p:cNvSpPr>
              <a:spLocks noChangeShapeType="1"/>
            </p:cNvSpPr>
            <p:nvPr/>
          </p:nvSpPr>
          <p:spPr bwMode="auto">
            <a:xfrm>
              <a:off x="4227" y="3730"/>
              <a:ext cx="1" cy="64"/>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12346" name="Line 88"/>
            <p:cNvSpPr>
              <a:spLocks noChangeShapeType="1"/>
            </p:cNvSpPr>
            <p:nvPr/>
          </p:nvSpPr>
          <p:spPr bwMode="auto">
            <a:xfrm>
              <a:off x="4563" y="3730"/>
              <a:ext cx="1" cy="64"/>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12347" name="Rectangle 90"/>
            <p:cNvSpPr>
              <a:spLocks noChangeArrowheads="1"/>
            </p:cNvSpPr>
            <p:nvPr/>
          </p:nvSpPr>
          <p:spPr bwMode="auto">
            <a:xfrm>
              <a:off x="2846" y="3957"/>
              <a:ext cx="2049" cy="145"/>
            </a:xfrm>
            <a:prstGeom prst="rect">
              <a:avLst/>
            </a:prstGeom>
            <a:noFill/>
            <a:ln w="9525">
              <a:noFill/>
              <a:miter lim="800000"/>
              <a:headEnd/>
              <a:tailEnd/>
            </a:ln>
          </p:spPr>
          <p:txBody>
            <a:bodyPr wrap="none" lIns="0" tIns="0" rIns="0" bIns="0">
              <a:spAutoFit/>
            </a:bodyPr>
            <a:lstStyle/>
            <a:p>
              <a:pPr defTabSz="514350" eaLnBrk="0" hangingPunct="0"/>
              <a:r>
                <a:rPr lang="en-AU" sz="1500" b="1">
                  <a:solidFill>
                    <a:srgbClr val="000000"/>
                  </a:solidFill>
                  <a:latin typeface="Arial" pitchFamily="34" charset="0"/>
                </a:rPr>
                <a:t>Quantity Supplied of Slices of Pizza</a:t>
              </a:r>
            </a:p>
          </p:txBody>
        </p:sp>
        <p:sp>
          <p:nvSpPr>
            <p:cNvPr id="12348" name="Line 103"/>
            <p:cNvSpPr>
              <a:spLocks noChangeShapeType="1"/>
            </p:cNvSpPr>
            <p:nvPr/>
          </p:nvSpPr>
          <p:spPr bwMode="auto">
            <a:xfrm flipH="1">
              <a:off x="2846" y="1657"/>
              <a:ext cx="58" cy="1"/>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12349" name="Line 104"/>
            <p:cNvSpPr>
              <a:spLocks noChangeShapeType="1"/>
            </p:cNvSpPr>
            <p:nvPr/>
          </p:nvSpPr>
          <p:spPr bwMode="auto">
            <a:xfrm>
              <a:off x="4851" y="3730"/>
              <a:ext cx="1" cy="64"/>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12350" name="Freeform 105"/>
            <p:cNvSpPr>
              <a:spLocks/>
            </p:cNvSpPr>
            <p:nvPr/>
          </p:nvSpPr>
          <p:spPr bwMode="auto">
            <a:xfrm>
              <a:off x="2913" y="1224"/>
              <a:ext cx="2189" cy="2571"/>
            </a:xfrm>
            <a:custGeom>
              <a:avLst/>
              <a:gdLst>
                <a:gd name="T0" fmla="*/ 0 w 2621"/>
                <a:gd name="T1" fmla="*/ 0 h 2571"/>
                <a:gd name="T2" fmla="*/ 0 w 2621"/>
                <a:gd name="T3" fmla="*/ 2570 h 2571"/>
                <a:gd name="T4" fmla="*/ 3 w 2621"/>
                <a:gd name="T5" fmla="*/ 2570 h 2571"/>
                <a:gd name="T6" fmla="*/ 0 60000 65536"/>
                <a:gd name="T7" fmla="*/ 0 60000 65536"/>
                <a:gd name="T8" fmla="*/ 0 60000 65536"/>
                <a:gd name="T9" fmla="*/ 0 w 2621"/>
                <a:gd name="T10" fmla="*/ 0 h 2571"/>
                <a:gd name="T11" fmla="*/ 2621 w 2621"/>
                <a:gd name="T12" fmla="*/ 2571 h 2571"/>
              </a:gdLst>
              <a:ahLst/>
              <a:cxnLst>
                <a:cxn ang="T6">
                  <a:pos x="T0" y="T1"/>
                </a:cxn>
                <a:cxn ang="T7">
                  <a:pos x="T2" y="T3"/>
                </a:cxn>
                <a:cxn ang="T8">
                  <a:pos x="T4" y="T5"/>
                </a:cxn>
              </a:cxnLst>
              <a:rect l="T9" t="T10" r="T11" b="T12"/>
              <a:pathLst>
                <a:path w="2621" h="2571">
                  <a:moveTo>
                    <a:pt x="0" y="0"/>
                  </a:moveTo>
                  <a:lnTo>
                    <a:pt x="0" y="2570"/>
                  </a:lnTo>
                  <a:lnTo>
                    <a:pt x="2620" y="2570"/>
                  </a:lnTo>
                </a:path>
              </a:pathLst>
            </a:custGeom>
            <a:noFill/>
            <a:ln w="12700" cap="rnd">
              <a:solidFill>
                <a:srgbClr val="000000"/>
              </a:solidFill>
              <a:round/>
              <a:headEnd type="none" w="sm" len="sm"/>
              <a:tailEnd type="none" w="sm" len="sm"/>
            </a:ln>
          </p:spPr>
          <p:txBody>
            <a:bodyPr/>
            <a:lstStyle/>
            <a:p>
              <a:endParaRPr lang="en-US"/>
            </a:p>
          </p:txBody>
        </p:sp>
      </p:grpSp>
      <p:sp>
        <p:nvSpPr>
          <p:cNvPr id="65" name="Line 92"/>
          <p:cNvSpPr>
            <a:spLocks noChangeShapeType="1"/>
          </p:cNvSpPr>
          <p:nvPr/>
        </p:nvSpPr>
        <p:spPr bwMode="auto">
          <a:xfrm flipV="1">
            <a:off x="5257800" y="2743200"/>
            <a:ext cx="2438400" cy="2133600"/>
          </a:xfrm>
          <a:prstGeom prst="line">
            <a:avLst/>
          </a:prstGeom>
          <a:noFill/>
          <a:ln w="25400">
            <a:solidFill>
              <a:srgbClr val="4D9AFF"/>
            </a:solidFill>
            <a:round/>
            <a:headEnd type="none" w="sm" len="sm"/>
            <a:tailEnd type="none" w="sm" len="sm"/>
          </a:ln>
        </p:spPr>
        <p:txBody>
          <a:bodyPr wrap="none" anchor="ctr"/>
          <a:lstStyle/>
          <a:p>
            <a:endParaRPr lang="en-US"/>
          </a:p>
        </p:txBody>
      </p:sp>
      <p:sp>
        <p:nvSpPr>
          <p:cNvPr id="66" name="Freeform 93"/>
          <p:cNvSpPr>
            <a:spLocks/>
          </p:cNvSpPr>
          <p:nvPr/>
        </p:nvSpPr>
        <p:spPr bwMode="auto">
          <a:xfrm>
            <a:off x="5865813" y="4267200"/>
            <a:ext cx="77787" cy="90488"/>
          </a:xfrm>
          <a:custGeom>
            <a:avLst/>
            <a:gdLst>
              <a:gd name="T0" fmla="*/ 2147483647 w 49"/>
              <a:gd name="T1" fmla="*/ 2147483647 h 57"/>
              <a:gd name="T2" fmla="*/ 2147483647 w 49"/>
              <a:gd name="T3" fmla="*/ 2147483647 h 57"/>
              <a:gd name="T4" fmla="*/ 2147483647 w 49"/>
              <a:gd name="T5" fmla="*/ 2147483647 h 57"/>
              <a:gd name="T6" fmla="*/ 2147483647 w 49"/>
              <a:gd name="T7" fmla="*/ 2147483647 h 57"/>
              <a:gd name="T8" fmla="*/ 2147483647 w 49"/>
              <a:gd name="T9" fmla="*/ 2147483647 h 57"/>
              <a:gd name="T10" fmla="*/ 2147483647 w 49"/>
              <a:gd name="T11" fmla="*/ 2147483647 h 57"/>
              <a:gd name="T12" fmla="*/ 2147483647 w 49"/>
              <a:gd name="T13" fmla="*/ 0 h 57"/>
              <a:gd name="T14" fmla="*/ 2147483647 w 49"/>
              <a:gd name="T15" fmla="*/ 2147483647 h 57"/>
              <a:gd name="T16" fmla="*/ 2147483647 w 49"/>
              <a:gd name="T17" fmla="*/ 2147483647 h 57"/>
              <a:gd name="T18" fmla="*/ 0 w 49"/>
              <a:gd name="T19" fmla="*/ 2147483647 h 57"/>
              <a:gd name="T20" fmla="*/ 2147483647 w 49"/>
              <a:gd name="T21" fmla="*/ 2147483647 h 57"/>
              <a:gd name="T22" fmla="*/ 2147483647 w 49"/>
              <a:gd name="T23" fmla="*/ 2147483647 h 57"/>
              <a:gd name="T24" fmla="*/ 2147483647 w 49"/>
              <a:gd name="T25" fmla="*/ 2147483647 h 5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9"/>
              <a:gd name="T40" fmla="*/ 0 h 57"/>
              <a:gd name="T41" fmla="*/ 49 w 49"/>
              <a:gd name="T42" fmla="*/ 57 h 5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9" h="57">
                <a:moveTo>
                  <a:pt x="29" y="56"/>
                </a:moveTo>
                <a:lnTo>
                  <a:pt x="38" y="56"/>
                </a:lnTo>
                <a:lnTo>
                  <a:pt x="48" y="45"/>
                </a:lnTo>
                <a:lnTo>
                  <a:pt x="48" y="33"/>
                </a:lnTo>
                <a:lnTo>
                  <a:pt x="48" y="23"/>
                </a:lnTo>
                <a:lnTo>
                  <a:pt x="38" y="11"/>
                </a:lnTo>
                <a:lnTo>
                  <a:pt x="29" y="0"/>
                </a:lnTo>
                <a:lnTo>
                  <a:pt x="10" y="11"/>
                </a:lnTo>
                <a:lnTo>
                  <a:pt x="10" y="23"/>
                </a:lnTo>
                <a:lnTo>
                  <a:pt x="0" y="33"/>
                </a:lnTo>
                <a:lnTo>
                  <a:pt x="10" y="45"/>
                </a:lnTo>
                <a:lnTo>
                  <a:pt x="10" y="56"/>
                </a:lnTo>
                <a:lnTo>
                  <a:pt x="29" y="56"/>
                </a:lnTo>
              </a:path>
            </a:pathLst>
          </a:custGeom>
          <a:solidFill>
            <a:srgbClr val="000000"/>
          </a:solidFill>
          <a:ln w="9525" cap="rnd">
            <a:noFill/>
            <a:round/>
            <a:headEnd type="none" w="sm" len="sm"/>
            <a:tailEnd type="none" w="sm" len="sm"/>
          </a:ln>
        </p:spPr>
        <p:txBody>
          <a:bodyPr/>
          <a:lstStyle/>
          <a:p>
            <a:endParaRPr lang="en-US"/>
          </a:p>
        </p:txBody>
      </p:sp>
      <p:sp>
        <p:nvSpPr>
          <p:cNvPr id="67" name="Freeform 94"/>
          <p:cNvSpPr>
            <a:spLocks/>
          </p:cNvSpPr>
          <p:nvPr/>
        </p:nvSpPr>
        <p:spPr bwMode="auto">
          <a:xfrm>
            <a:off x="5257800" y="4800600"/>
            <a:ext cx="79375" cy="88900"/>
          </a:xfrm>
          <a:custGeom>
            <a:avLst/>
            <a:gdLst>
              <a:gd name="T0" fmla="*/ 2147483647 w 50"/>
              <a:gd name="T1" fmla="*/ 2147483647 h 56"/>
              <a:gd name="T2" fmla="*/ 2147483647 w 50"/>
              <a:gd name="T3" fmla="*/ 2147483647 h 56"/>
              <a:gd name="T4" fmla="*/ 2147483647 w 50"/>
              <a:gd name="T5" fmla="*/ 2147483647 h 56"/>
              <a:gd name="T6" fmla="*/ 2147483647 w 50"/>
              <a:gd name="T7" fmla="*/ 2147483647 h 56"/>
              <a:gd name="T8" fmla="*/ 2147483647 w 50"/>
              <a:gd name="T9" fmla="*/ 2147483647 h 56"/>
              <a:gd name="T10" fmla="*/ 2147483647 w 50"/>
              <a:gd name="T11" fmla="*/ 0 h 56"/>
              <a:gd name="T12" fmla="*/ 2147483647 w 50"/>
              <a:gd name="T13" fmla="*/ 0 h 56"/>
              <a:gd name="T14" fmla="*/ 2147483647 w 50"/>
              <a:gd name="T15" fmla="*/ 0 h 56"/>
              <a:gd name="T16" fmla="*/ 0 w 50"/>
              <a:gd name="T17" fmla="*/ 2147483647 h 56"/>
              <a:gd name="T18" fmla="*/ 0 w 50"/>
              <a:gd name="T19" fmla="*/ 2147483647 h 56"/>
              <a:gd name="T20" fmla="*/ 0 w 50"/>
              <a:gd name="T21" fmla="*/ 2147483647 h 56"/>
              <a:gd name="T22" fmla="*/ 2147483647 w 50"/>
              <a:gd name="T23" fmla="*/ 2147483647 h 56"/>
              <a:gd name="T24" fmla="*/ 2147483647 w 50"/>
              <a:gd name="T25" fmla="*/ 2147483647 h 5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0"/>
              <a:gd name="T40" fmla="*/ 0 h 56"/>
              <a:gd name="T41" fmla="*/ 50 w 50"/>
              <a:gd name="T42" fmla="*/ 56 h 5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0" h="56">
                <a:moveTo>
                  <a:pt x="19" y="55"/>
                </a:moveTo>
                <a:lnTo>
                  <a:pt x="30" y="55"/>
                </a:lnTo>
                <a:lnTo>
                  <a:pt x="39" y="44"/>
                </a:lnTo>
                <a:lnTo>
                  <a:pt x="49" y="33"/>
                </a:lnTo>
                <a:lnTo>
                  <a:pt x="39" y="11"/>
                </a:lnTo>
                <a:lnTo>
                  <a:pt x="30" y="0"/>
                </a:lnTo>
                <a:lnTo>
                  <a:pt x="19" y="0"/>
                </a:lnTo>
                <a:lnTo>
                  <a:pt x="10" y="0"/>
                </a:lnTo>
                <a:lnTo>
                  <a:pt x="0" y="11"/>
                </a:lnTo>
                <a:lnTo>
                  <a:pt x="0" y="33"/>
                </a:lnTo>
                <a:lnTo>
                  <a:pt x="0" y="44"/>
                </a:lnTo>
                <a:lnTo>
                  <a:pt x="10" y="55"/>
                </a:lnTo>
                <a:lnTo>
                  <a:pt x="19" y="55"/>
                </a:lnTo>
              </a:path>
            </a:pathLst>
          </a:custGeom>
          <a:solidFill>
            <a:srgbClr val="000000"/>
          </a:solidFill>
          <a:ln w="9525" cap="rnd">
            <a:noFill/>
            <a:round/>
            <a:headEnd type="none" w="sm" len="sm"/>
            <a:tailEnd type="none" w="sm" len="sm"/>
          </a:ln>
        </p:spPr>
        <p:txBody>
          <a:bodyPr/>
          <a:lstStyle/>
          <a:p>
            <a:endParaRPr lang="en-US"/>
          </a:p>
        </p:txBody>
      </p:sp>
      <p:sp>
        <p:nvSpPr>
          <p:cNvPr id="68" name="Freeform 95"/>
          <p:cNvSpPr>
            <a:spLocks/>
          </p:cNvSpPr>
          <p:nvPr/>
        </p:nvSpPr>
        <p:spPr bwMode="auto">
          <a:xfrm>
            <a:off x="6477000" y="3733800"/>
            <a:ext cx="80962" cy="90488"/>
          </a:xfrm>
          <a:custGeom>
            <a:avLst/>
            <a:gdLst>
              <a:gd name="T0" fmla="*/ 2147483647 w 51"/>
              <a:gd name="T1" fmla="*/ 2147483647 h 57"/>
              <a:gd name="T2" fmla="*/ 2147483647 w 51"/>
              <a:gd name="T3" fmla="*/ 2147483647 h 57"/>
              <a:gd name="T4" fmla="*/ 2147483647 w 51"/>
              <a:gd name="T5" fmla="*/ 2147483647 h 57"/>
              <a:gd name="T6" fmla="*/ 2147483647 w 51"/>
              <a:gd name="T7" fmla="*/ 2147483647 h 57"/>
              <a:gd name="T8" fmla="*/ 2147483647 w 51"/>
              <a:gd name="T9" fmla="*/ 2147483647 h 57"/>
              <a:gd name="T10" fmla="*/ 2147483647 w 51"/>
              <a:gd name="T11" fmla="*/ 0 h 57"/>
              <a:gd name="T12" fmla="*/ 2147483647 w 51"/>
              <a:gd name="T13" fmla="*/ 0 h 57"/>
              <a:gd name="T14" fmla="*/ 2147483647 w 51"/>
              <a:gd name="T15" fmla="*/ 0 h 57"/>
              <a:gd name="T16" fmla="*/ 0 w 51"/>
              <a:gd name="T17" fmla="*/ 2147483647 h 57"/>
              <a:gd name="T18" fmla="*/ 0 w 51"/>
              <a:gd name="T19" fmla="*/ 2147483647 h 57"/>
              <a:gd name="T20" fmla="*/ 0 w 51"/>
              <a:gd name="T21" fmla="*/ 2147483647 h 57"/>
              <a:gd name="T22" fmla="*/ 2147483647 w 51"/>
              <a:gd name="T23" fmla="*/ 2147483647 h 57"/>
              <a:gd name="T24" fmla="*/ 2147483647 w 51"/>
              <a:gd name="T25" fmla="*/ 2147483647 h 5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1"/>
              <a:gd name="T40" fmla="*/ 0 h 57"/>
              <a:gd name="T41" fmla="*/ 51 w 51"/>
              <a:gd name="T42" fmla="*/ 57 h 5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1" h="57">
                <a:moveTo>
                  <a:pt x="20" y="56"/>
                </a:moveTo>
                <a:lnTo>
                  <a:pt x="40" y="45"/>
                </a:lnTo>
                <a:lnTo>
                  <a:pt x="40" y="33"/>
                </a:lnTo>
                <a:lnTo>
                  <a:pt x="50" y="23"/>
                </a:lnTo>
                <a:lnTo>
                  <a:pt x="40" y="11"/>
                </a:lnTo>
                <a:lnTo>
                  <a:pt x="40" y="0"/>
                </a:lnTo>
                <a:lnTo>
                  <a:pt x="20" y="0"/>
                </a:lnTo>
                <a:lnTo>
                  <a:pt x="10" y="0"/>
                </a:lnTo>
                <a:lnTo>
                  <a:pt x="0" y="11"/>
                </a:lnTo>
                <a:lnTo>
                  <a:pt x="0" y="23"/>
                </a:lnTo>
                <a:lnTo>
                  <a:pt x="0" y="33"/>
                </a:lnTo>
                <a:lnTo>
                  <a:pt x="10" y="45"/>
                </a:lnTo>
                <a:lnTo>
                  <a:pt x="20" y="56"/>
                </a:lnTo>
              </a:path>
            </a:pathLst>
          </a:custGeom>
          <a:solidFill>
            <a:srgbClr val="000000"/>
          </a:solidFill>
          <a:ln w="9525" cap="rnd">
            <a:noFill/>
            <a:round/>
            <a:headEnd type="none" w="sm" len="sm"/>
            <a:tailEnd type="none" w="sm" len="sm"/>
          </a:ln>
        </p:spPr>
        <p:txBody>
          <a:bodyPr/>
          <a:lstStyle/>
          <a:p>
            <a:endParaRPr lang="en-US"/>
          </a:p>
        </p:txBody>
      </p:sp>
      <p:sp>
        <p:nvSpPr>
          <p:cNvPr id="69" name="Freeform 96"/>
          <p:cNvSpPr>
            <a:spLocks/>
          </p:cNvSpPr>
          <p:nvPr/>
        </p:nvSpPr>
        <p:spPr bwMode="auto">
          <a:xfrm>
            <a:off x="7239000" y="3048000"/>
            <a:ext cx="80963" cy="90488"/>
          </a:xfrm>
          <a:custGeom>
            <a:avLst/>
            <a:gdLst>
              <a:gd name="T0" fmla="*/ 2147483647 w 51"/>
              <a:gd name="T1" fmla="*/ 2147483647 h 57"/>
              <a:gd name="T2" fmla="*/ 2147483647 w 51"/>
              <a:gd name="T3" fmla="*/ 2147483647 h 57"/>
              <a:gd name="T4" fmla="*/ 2147483647 w 51"/>
              <a:gd name="T5" fmla="*/ 2147483647 h 57"/>
              <a:gd name="T6" fmla="*/ 2147483647 w 51"/>
              <a:gd name="T7" fmla="*/ 2147483647 h 57"/>
              <a:gd name="T8" fmla="*/ 2147483647 w 51"/>
              <a:gd name="T9" fmla="*/ 2147483647 h 57"/>
              <a:gd name="T10" fmla="*/ 2147483647 w 51"/>
              <a:gd name="T11" fmla="*/ 0 h 57"/>
              <a:gd name="T12" fmla="*/ 2147483647 w 51"/>
              <a:gd name="T13" fmla="*/ 0 h 57"/>
              <a:gd name="T14" fmla="*/ 2147483647 w 51"/>
              <a:gd name="T15" fmla="*/ 0 h 57"/>
              <a:gd name="T16" fmla="*/ 0 w 51"/>
              <a:gd name="T17" fmla="*/ 2147483647 h 57"/>
              <a:gd name="T18" fmla="*/ 0 w 51"/>
              <a:gd name="T19" fmla="*/ 2147483647 h 57"/>
              <a:gd name="T20" fmla="*/ 0 w 51"/>
              <a:gd name="T21" fmla="*/ 2147483647 h 57"/>
              <a:gd name="T22" fmla="*/ 2147483647 w 51"/>
              <a:gd name="T23" fmla="*/ 2147483647 h 57"/>
              <a:gd name="T24" fmla="*/ 2147483647 w 51"/>
              <a:gd name="T25" fmla="*/ 2147483647 h 5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1"/>
              <a:gd name="T40" fmla="*/ 0 h 57"/>
              <a:gd name="T41" fmla="*/ 51 w 51"/>
              <a:gd name="T42" fmla="*/ 57 h 5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1" h="57">
                <a:moveTo>
                  <a:pt x="30" y="56"/>
                </a:moveTo>
                <a:lnTo>
                  <a:pt x="40" y="56"/>
                </a:lnTo>
                <a:lnTo>
                  <a:pt x="50" y="45"/>
                </a:lnTo>
                <a:lnTo>
                  <a:pt x="50" y="23"/>
                </a:lnTo>
                <a:lnTo>
                  <a:pt x="50" y="11"/>
                </a:lnTo>
                <a:lnTo>
                  <a:pt x="40" y="0"/>
                </a:lnTo>
                <a:lnTo>
                  <a:pt x="30" y="0"/>
                </a:lnTo>
                <a:lnTo>
                  <a:pt x="10" y="0"/>
                </a:lnTo>
                <a:lnTo>
                  <a:pt x="0" y="11"/>
                </a:lnTo>
                <a:lnTo>
                  <a:pt x="0" y="23"/>
                </a:lnTo>
                <a:lnTo>
                  <a:pt x="0" y="45"/>
                </a:lnTo>
                <a:lnTo>
                  <a:pt x="10" y="56"/>
                </a:lnTo>
                <a:lnTo>
                  <a:pt x="30" y="56"/>
                </a:lnTo>
              </a:path>
            </a:pathLst>
          </a:custGeom>
          <a:solidFill>
            <a:srgbClr val="000000"/>
          </a:solidFill>
          <a:ln w="9525" cap="rnd">
            <a:noFill/>
            <a:round/>
            <a:headEnd type="none" w="sm" len="sm"/>
            <a:tailEnd type="none" w="sm" len="sm"/>
          </a:ln>
        </p:spPr>
        <p:txBody>
          <a:bodyPr/>
          <a:lstStyle/>
          <a:p>
            <a:endParaRPr lang="en-US"/>
          </a:p>
        </p:txBody>
      </p:sp>
      <p:sp>
        <p:nvSpPr>
          <p:cNvPr id="76" name="Freeform 106"/>
          <p:cNvSpPr>
            <a:spLocks/>
          </p:cNvSpPr>
          <p:nvPr/>
        </p:nvSpPr>
        <p:spPr bwMode="auto">
          <a:xfrm>
            <a:off x="7620000" y="2743200"/>
            <a:ext cx="79375" cy="90488"/>
          </a:xfrm>
          <a:custGeom>
            <a:avLst/>
            <a:gdLst>
              <a:gd name="T0" fmla="*/ 2147483647 w 50"/>
              <a:gd name="T1" fmla="*/ 2147483647 h 57"/>
              <a:gd name="T2" fmla="*/ 2147483647 w 50"/>
              <a:gd name="T3" fmla="*/ 2147483647 h 57"/>
              <a:gd name="T4" fmla="*/ 2147483647 w 50"/>
              <a:gd name="T5" fmla="*/ 2147483647 h 57"/>
              <a:gd name="T6" fmla="*/ 2147483647 w 50"/>
              <a:gd name="T7" fmla="*/ 2147483647 h 57"/>
              <a:gd name="T8" fmla="*/ 2147483647 w 50"/>
              <a:gd name="T9" fmla="*/ 2147483647 h 57"/>
              <a:gd name="T10" fmla="*/ 2147483647 w 50"/>
              <a:gd name="T11" fmla="*/ 0 h 57"/>
              <a:gd name="T12" fmla="*/ 2147483647 w 50"/>
              <a:gd name="T13" fmla="*/ 0 h 57"/>
              <a:gd name="T14" fmla="*/ 2147483647 w 50"/>
              <a:gd name="T15" fmla="*/ 0 h 57"/>
              <a:gd name="T16" fmla="*/ 2147483647 w 50"/>
              <a:gd name="T17" fmla="*/ 2147483647 h 57"/>
              <a:gd name="T18" fmla="*/ 0 w 50"/>
              <a:gd name="T19" fmla="*/ 2147483647 h 57"/>
              <a:gd name="T20" fmla="*/ 2147483647 w 50"/>
              <a:gd name="T21" fmla="*/ 2147483647 h 57"/>
              <a:gd name="T22" fmla="*/ 2147483647 w 50"/>
              <a:gd name="T23" fmla="*/ 2147483647 h 5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0"/>
              <a:gd name="T37" fmla="*/ 0 h 57"/>
              <a:gd name="T38" fmla="*/ 50 w 50"/>
              <a:gd name="T39" fmla="*/ 57 h 5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0" h="57">
                <a:moveTo>
                  <a:pt x="29" y="56"/>
                </a:moveTo>
                <a:lnTo>
                  <a:pt x="39" y="45"/>
                </a:lnTo>
                <a:lnTo>
                  <a:pt x="49" y="45"/>
                </a:lnTo>
                <a:lnTo>
                  <a:pt x="49" y="23"/>
                </a:lnTo>
                <a:lnTo>
                  <a:pt x="49" y="11"/>
                </a:lnTo>
                <a:lnTo>
                  <a:pt x="39" y="0"/>
                </a:lnTo>
                <a:lnTo>
                  <a:pt x="29" y="0"/>
                </a:lnTo>
                <a:lnTo>
                  <a:pt x="10" y="0"/>
                </a:lnTo>
                <a:lnTo>
                  <a:pt x="10" y="11"/>
                </a:lnTo>
                <a:lnTo>
                  <a:pt x="0" y="23"/>
                </a:lnTo>
                <a:lnTo>
                  <a:pt x="10" y="45"/>
                </a:lnTo>
                <a:lnTo>
                  <a:pt x="29" y="56"/>
                </a:lnTo>
              </a:path>
            </a:pathLst>
          </a:custGeom>
          <a:solidFill>
            <a:srgbClr val="000000"/>
          </a:solidFill>
          <a:ln w="9525" cap="rnd">
            <a:noFill/>
            <a:round/>
            <a:headEnd type="none" w="sm" len="sm"/>
            <a:tailEnd type="none" w="sm" len="sm"/>
          </a:ln>
        </p:spPr>
        <p:txBody>
          <a:bodyPr/>
          <a:lstStyle/>
          <a:p>
            <a:endParaRPr lang="en-US"/>
          </a:p>
        </p:txBody>
      </p:sp>
      <p:sp>
        <p:nvSpPr>
          <p:cNvPr id="49" name="Rectangle 117"/>
          <p:cNvSpPr>
            <a:spLocks noChangeArrowheads="1"/>
          </p:cNvSpPr>
          <p:nvPr/>
        </p:nvSpPr>
        <p:spPr bwMode="auto">
          <a:xfrm>
            <a:off x="685800" y="576263"/>
            <a:ext cx="8458200" cy="1323439"/>
          </a:xfrm>
          <a:prstGeom prst="rect">
            <a:avLst/>
          </a:prstGeom>
          <a:solidFill>
            <a:schemeClr val="bg1"/>
          </a:solidFill>
          <a:ln w="9525">
            <a:noFill/>
            <a:miter lim="800000"/>
            <a:headEnd/>
            <a:tailEnd/>
          </a:ln>
        </p:spPr>
        <p:txBody>
          <a:bodyPr>
            <a:spAutoFit/>
          </a:bodyPr>
          <a:lstStyle/>
          <a:p>
            <a:pPr>
              <a:buFontTx/>
              <a:buChar char="•"/>
            </a:pPr>
            <a:r>
              <a:rPr lang="en-US" sz="2000" dirty="0">
                <a:latin typeface="Calibri" pitchFamily="34" charset="0"/>
                <a:cs typeface="Arial" pitchFamily="34" charset="0"/>
              </a:rPr>
              <a:t> Supply Schedule - a table</a:t>
            </a:r>
            <a:r>
              <a:rPr lang="en-US" sz="2000" dirty="0" smtClean="0">
                <a:latin typeface="Calibri" pitchFamily="34" charset="0"/>
                <a:cs typeface="Arial" pitchFamily="34" charset="0"/>
              </a:rPr>
              <a:t> showing how much of a product a </a:t>
            </a:r>
            <a:r>
              <a:rPr lang="en-US" sz="2000" dirty="0" err="1" smtClean="0">
                <a:latin typeface="Calibri" pitchFamily="34" charset="0"/>
                <a:cs typeface="Arial" pitchFamily="34" charset="0"/>
              </a:rPr>
              <a:t>firm(s</a:t>
            </a:r>
            <a:r>
              <a:rPr lang="en-US" sz="2000" dirty="0" smtClean="0">
                <a:latin typeface="Calibri" pitchFamily="34" charset="0"/>
                <a:cs typeface="Arial" pitchFamily="34" charset="0"/>
              </a:rPr>
              <a:t>) will supply at different prices</a:t>
            </a:r>
          </a:p>
          <a:p>
            <a:pPr>
              <a:buFontTx/>
              <a:buChar char="•"/>
            </a:pPr>
            <a:r>
              <a:rPr lang="en-US" sz="2000" dirty="0" smtClean="0">
                <a:latin typeface="Calibri" pitchFamily="34" charset="0"/>
                <a:cs typeface="Arial" pitchFamily="34" charset="0"/>
              </a:rPr>
              <a:t>Supply </a:t>
            </a:r>
            <a:r>
              <a:rPr lang="en-US" sz="2000" dirty="0">
                <a:latin typeface="Calibri" pitchFamily="34" charset="0"/>
                <a:cs typeface="Arial" pitchFamily="34" charset="0"/>
              </a:rPr>
              <a:t>Curve</a:t>
            </a:r>
            <a:r>
              <a:rPr lang="en-US" sz="2000" dirty="0" smtClean="0">
                <a:latin typeface="Calibri" pitchFamily="34" charset="0"/>
                <a:cs typeface="Arial" pitchFamily="34" charset="0"/>
              </a:rPr>
              <a:t> – a graphic illustration of the supply schedule, which shows how much of a product a firm will supply at different prices.</a:t>
            </a:r>
            <a:endParaRPr lang="en-US" sz="2000" dirty="0">
              <a:latin typeface="Calibri" pitchFamily="34" charset="0"/>
              <a:cs typeface="Arial" pitchFamily="34" charset="0"/>
            </a:endParaRPr>
          </a:p>
        </p:txBody>
      </p:sp>
      <p:graphicFrame>
        <p:nvGraphicFramePr>
          <p:cNvPr id="37" name="Group 112"/>
          <p:cNvGraphicFramePr>
            <a:graphicFrameLocks noGrp="1"/>
          </p:cNvGraphicFramePr>
          <p:nvPr/>
        </p:nvGraphicFramePr>
        <p:xfrm>
          <a:off x="914400" y="2057400"/>
          <a:ext cx="2743200" cy="3809998"/>
        </p:xfrm>
        <a:graphic>
          <a:graphicData uri="http://schemas.openxmlformats.org/drawingml/2006/table">
            <a:tbl>
              <a:tblPr/>
              <a:tblGrid>
                <a:gridCol w="1371600">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tblGrid>
              <a:tr h="1194018">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dirty="0" smtClean="0">
                          <a:ln>
                            <a:noFill/>
                          </a:ln>
                          <a:solidFill>
                            <a:srgbClr val="000000"/>
                          </a:solidFill>
                          <a:effectLst/>
                          <a:latin typeface="Times New Roman" pitchFamily="18" charset="0"/>
                        </a:rPr>
                        <a:t>Average Price Per Home (in thousands)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dirty="0" smtClean="0">
                          <a:ln>
                            <a:noFill/>
                          </a:ln>
                          <a:solidFill>
                            <a:srgbClr val="000000"/>
                          </a:solidFill>
                          <a:effectLst/>
                          <a:latin typeface="Times New Roman" pitchFamily="18" charset="0"/>
                        </a:rPr>
                        <a:t>Quantity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23196">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100" b="0" i="0" u="none" strike="noStrike" cap="none" normalizeH="0" baseline="0" dirty="0" smtClean="0">
                          <a:ln>
                            <a:noFill/>
                          </a:ln>
                          <a:solidFill>
                            <a:srgbClr val="000000"/>
                          </a:solidFill>
                          <a:effectLst/>
                          <a:latin typeface="Times New Roman" pitchFamily="18" charset="0"/>
                        </a:rPr>
                        <a:t>$130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100" b="0" i="0" u="none" strike="noStrike" cap="none" normalizeH="0" baseline="0" dirty="0" smtClean="0">
                          <a:ln>
                            <a:noFill/>
                          </a:ln>
                          <a:solidFill>
                            <a:srgbClr val="000000"/>
                          </a:solidFill>
                          <a:effectLst/>
                          <a:latin typeface="Times New Roman" pitchFamily="18" charset="0"/>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23196">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100" b="0" i="0" u="none" strike="noStrike" cap="none" normalizeH="0" baseline="0" dirty="0" smtClean="0">
                          <a:ln>
                            <a:noFill/>
                          </a:ln>
                          <a:solidFill>
                            <a:srgbClr val="000000"/>
                          </a:solidFill>
                          <a:effectLst/>
                          <a:latin typeface="Times New Roman" pitchFamily="18" charset="0"/>
                        </a:rPr>
                        <a:t>150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100" b="0" i="0" u="none" strike="noStrike" cap="none" normalizeH="0" baseline="0" dirty="0" smtClean="0">
                          <a:ln>
                            <a:noFill/>
                          </a:ln>
                          <a:solidFill>
                            <a:srgbClr val="000000"/>
                          </a:solidFill>
                          <a:effectLst/>
                          <a:latin typeface="Times New Roman" pitchFamily="18" charset="0"/>
                        </a:rPr>
                        <a:t>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23196">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100" b="0" i="0" u="none" strike="noStrike" cap="none" normalizeH="0" baseline="0" dirty="0" smtClean="0">
                          <a:ln>
                            <a:noFill/>
                          </a:ln>
                          <a:solidFill>
                            <a:srgbClr val="000000"/>
                          </a:solidFill>
                          <a:effectLst/>
                          <a:latin typeface="Times New Roman" pitchFamily="18" charset="0"/>
                        </a:rPr>
                        <a:t>200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100" b="0" i="0" u="none" strike="noStrike" cap="none" normalizeH="0" baseline="0" dirty="0" smtClean="0">
                          <a:ln>
                            <a:noFill/>
                          </a:ln>
                          <a:solidFill>
                            <a:srgbClr val="000000"/>
                          </a:solidFill>
                          <a:effectLst/>
                          <a:latin typeface="Times New Roman" pitchFamily="18" charset="0"/>
                        </a:rPr>
                        <a:t>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23196">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100" b="0" i="0" u="none" strike="noStrike" cap="none" normalizeH="0" baseline="0" dirty="0" smtClean="0">
                          <a:ln>
                            <a:noFill/>
                          </a:ln>
                          <a:solidFill>
                            <a:srgbClr val="000000"/>
                          </a:solidFill>
                          <a:effectLst/>
                          <a:latin typeface="Times New Roman" pitchFamily="18" charset="0"/>
                        </a:rPr>
                        <a:t>250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100" b="0" i="0" u="none" strike="noStrike" cap="none" normalizeH="0" baseline="0" dirty="0" smtClean="0">
                          <a:ln>
                            <a:noFill/>
                          </a:ln>
                          <a:solidFill>
                            <a:srgbClr val="000000"/>
                          </a:solidFill>
                          <a:effectLst/>
                          <a:latin typeface="Times New Roman" pitchFamily="18" charset="0"/>
                        </a:rPr>
                        <a:t>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23196">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100" b="0" i="0" u="none" strike="noStrike" cap="none" normalizeH="0" baseline="0" dirty="0" smtClean="0">
                          <a:ln>
                            <a:noFill/>
                          </a:ln>
                          <a:solidFill>
                            <a:srgbClr val="000000"/>
                          </a:solidFill>
                          <a:effectLst/>
                          <a:latin typeface="Times New Roman" pitchFamily="18" charset="0"/>
                        </a:rPr>
                        <a:t>300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100" b="0" i="0" u="none" strike="noStrike" cap="none" normalizeH="0" baseline="0" dirty="0" smtClean="0">
                          <a:ln>
                            <a:noFill/>
                          </a:ln>
                          <a:solidFill>
                            <a:srgbClr val="000000"/>
                          </a:solidFill>
                          <a:effectLst/>
                          <a:latin typeface="Times New Roman" pitchFamily="18" charset="0"/>
                        </a:rPr>
                        <a:t>12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9">
                                            <p:txEl>
                                              <p:pRg st="0" end="0"/>
                                            </p:txEl>
                                          </p:spTgt>
                                        </p:tgtEl>
                                        <p:attrNameLst>
                                          <p:attrName>style.visibility</p:attrName>
                                        </p:attrNameLst>
                                      </p:cBhvr>
                                      <p:to>
                                        <p:strVal val="visible"/>
                                      </p:to>
                                    </p:set>
                                    <p:animEffect transition="in" filter="fade">
                                      <p:cBhvr>
                                        <p:cTn id="7" dur="500"/>
                                        <p:tgtEl>
                                          <p:spTgt spid="4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9">
                                            <p:txEl>
                                              <p:pRg st="1" end="1"/>
                                            </p:txEl>
                                          </p:spTgt>
                                        </p:tgtEl>
                                        <p:attrNameLst>
                                          <p:attrName>style.visibility</p:attrName>
                                        </p:attrNameLst>
                                      </p:cBhvr>
                                      <p:to>
                                        <p:strVal val="visible"/>
                                      </p:to>
                                    </p:set>
                                    <p:animEffect transition="in" filter="fade">
                                      <p:cBhvr>
                                        <p:cTn id="12" dur="500"/>
                                        <p:tgtEl>
                                          <p:spTgt spid="49">
                                            <p:txEl>
                                              <p:pRg st="1" end="1"/>
                                            </p:txEl>
                                          </p:spTgt>
                                        </p:tgtEl>
                                      </p:cBhvr>
                                    </p:animEffect>
                                  </p:childTnLst>
                                </p:cTn>
                              </p:par>
                            </p:childTnLst>
                          </p:cTn>
                        </p:par>
                        <p:par>
                          <p:cTn id="13" fill="hold">
                            <p:stCondLst>
                              <p:cond delay="500"/>
                            </p:stCondLst>
                            <p:childTnLst>
                              <p:par>
                                <p:cTn id="14" presetID="47" presetClass="entr" presetSubtype="0" fill="hold" grpId="0" nodeType="afterEffect">
                                  <p:stCondLst>
                                    <p:cond delay="0"/>
                                  </p:stCondLst>
                                  <p:childTnLst>
                                    <p:set>
                                      <p:cBhvr>
                                        <p:cTn id="15" dur="1" fill="hold">
                                          <p:stCondLst>
                                            <p:cond delay="0"/>
                                          </p:stCondLst>
                                        </p:cTn>
                                        <p:tgtEl>
                                          <p:spTgt spid="67"/>
                                        </p:tgtEl>
                                        <p:attrNameLst>
                                          <p:attrName>style.visibility</p:attrName>
                                        </p:attrNameLst>
                                      </p:cBhvr>
                                      <p:to>
                                        <p:strVal val="visible"/>
                                      </p:to>
                                    </p:set>
                                    <p:animEffect transition="in" filter="fade">
                                      <p:cBhvr>
                                        <p:cTn id="16" dur="1000"/>
                                        <p:tgtEl>
                                          <p:spTgt spid="67"/>
                                        </p:tgtEl>
                                      </p:cBhvr>
                                    </p:animEffect>
                                    <p:anim calcmode="lin" valueType="num">
                                      <p:cBhvr>
                                        <p:cTn id="17" dur="1000" fill="hold"/>
                                        <p:tgtEl>
                                          <p:spTgt spid="67"/>
                                        </p:tgtEl>
                                        <p:attrNameLst>
                                          <p:attrName>ppt_x</p:attrName>
                                        </p:attrNameLst>
                                      </p:cBhvr>
                                      <p:tavLst>
                                        <p:tav tm="0">
                                          <p:val>
                                            <p:strVal val="#ppt_x"/>
                                          </p:val>
                                        </p:tav>
                                        <p:tav tm="100000">
                                          <p:val>
                                            <p:strVal val="#ppt_x"/>
                                          </p:val>
                                        </p:tav>
                                      </p:tavLst>
                                    </p:anim>
                                    <p:anim calcmode="lin" valueType="num">
                                      <p:cBhvr>
                                        <p:cTn id="18" dur="1000" fill="hold"/>
                                        <p:tgtEl>
                                          <p:spTgt spid="67"/>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47" presetClass="entr" presetSubtype="0"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fade">
                                      <p:cBhvr>
                                        <p:cTn id="22" dur="1000"/>
                                        <p:tgtEl>
                                          <p:spTgt spid="66"/>
                                        </p:tgtEl>
                                      </p:cBhvr>
                                    </p:animEffect>
                                    <p:anim calcmode="lin" valueType="num">
                                      <p:cBhvr>
                                        <p:cTn id="23" dur="1000" fill="hold"/>
                                        <p:tgtEl>
                                          <p:spTgt spid="66"/>
                                        </p:tgtEl>
                                        <p:attrNameLst>
                                          <p:attrName>ppt_x</p:attrName>
                                        </p:attrNameLst>
                                      </p:cBhvr>
                                      <p:tavLst>
                                        <p:tav tm="0">
                                          <p:val>
                                            <p:strVal val="#ppt_x"/>
                                          </p:val>
                                        </p:tav>
                                        <p:tav tm="100000">
                                          <p:val>
                                            <p:strVal val="#ppt_x"/>
                                          </p:val>
                                        </p:tav>
                                      </p:tavLst>
                                    </p:anim>
                                    <p:anim calcmode="lin" valueType="num">
                                      <p:cBhvr>
                                        <p:cTn id="24" dur="1000" fill="hold"/>
                                        <p:tgtEl>
                                          <p:spTgt spid="66"/>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7" presetClass="entr" presetSubtype="0" fill="hold" grpId="0" nodeType="afterEffect">
                                  <p:stCondLst>
                                    <p:cond delay="0"/>
                                  </p:stCondLst>
                                  <p:childTnLst>
                                    <p:set>
                                      <p:cBhvr>
                                        <p:cTn id="27" dur="1" fill="hold">
                                          <p:stCondLst>
                                            <p:cond delay="0"/>
                                          </p:stCondLst>
                                        </p:cTn>
                                        <p:tgtEl>
                                          <p:spTgt spid="68"/>
                                        </p:tgtEl>
                                        <p:attrNameLst>
                                          <p:attrName>style.visibility</p:attrName>
                                        </p:attrNameLst>
                                      </p:cBhvr>
                                      <p:to>
                                        <p:strVal val="visible"/>
                                      </p:to>
                                    </p:set>
                                    <p:animEffect transition="in" filter="fade">
                                      <p:cBhvr>
                                        <p:cTn id="28" dur="1000"/>
                                        <p:tgtEl>
                                          <p:spTgt spid="68"/>
                                        </p:tgtEl>
                                      </p:cBhvr>
                                    </p:animEffect>
                                    <p:anim calcmode="lin" valueType="num">
                                      <p:cBhvr>
                                        <p:cTn id="29" dur="1000" fill="hold"/>
                                        <p:tgtEl>
                                          <p:spTgt spid="68"/>
                                        </p:tgtEl>
                                        <p:attrNameLst>
                                          <p:attrName>ppt_x</p:attrName>
                                        </p:attrNameLst>
                                      </p:cBhvr>
                                      <p:tavLst>
                                        <p:tav tm="0">
                                          <p:val>
                                            <p:strVal val="#ppt_x"/>
                                          </p:val>
                                        </p:tav>
                                        <p:tav tm="100000">
                                          <p:val>
                                            <p:strVal val="#ppt_x"/>
                                          </p:val>
                                        </p:tav>
                                      </p:tavLst>
                                    </p:anim>
                                    <p:anim calcmode="lin" valueType="num">
                                      <p:cBhvr>
                                        <p:cTn id="30" dur="1000" fill="hold"/>
                                        <p:tgtEl>
                                          <p:spTgt spid="68"/>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7" presetClass="entr" presetSubtype="0" fill="hold" grpId="0" nodeType="afterEffect">
                                  <p:stCondLst>
                                    <p:cond delay="0"/>
                                  </p:stCondLst>
                                  <p:childTnLst>
                                    <p:set>
                                      <p:cBhvr>
                                        <p:cTn id="33" dur="1" fill="hold">
                                          <p:stCondLst>
                                            <p:cond delay="0"/>
                                          </p:stCondLst>
                                        </p:cTn>
                                        <p:tgtEl>
                                          <p:spTgt spid="69"/>
                                        </p:tgtEl>
                                        <p:attrNameLst>
                                          <p:attrName>style.visibility</p:attrName>
                                        </p:attrNameLst>
                                      </p:cBhvr>
                                      <p:to>
                                        <p:strVal val="visible"/>
                                      </p:to>
                                    </p:set>
                                    <p:animEffect transition="in" filter="fade">
                                      <p:cBhvr>
                                        <p:cTn id="34" dur="1000"/>
                                        <p:tgtEl>
                                          <p:spTgt spid="69"/>
                                        </p:tgtEl>
                                      </p:cBhvr>
                                    </p:animEffect>
                                    <p:anim calcmode="lin" valueType="num">
                                      <p:cBhvr>
                                        <p:cTn id="35" dur="1000" fill="hold"/>
                                        <p:tgtEl>
                                          <p:spTgt spid="69"/>
                                        </p:tgtEl>
                                        <p:attrNameLst>
                                          <p:attrName>ppt_x</p:attrName>
                                        </p:attrNameLst>
                                      </p:cBhvr>
                                      <p:tavLst>
                                        <p:tav tm="0">
                                          <p:val>
                                            <p:strVal val="#ppt_x"/>
                                          </p:val>
                                        </p:tav>
                                        <p:tav tm="100000">
                                          <p:val>
                                            <p:strVal val="#ppt_x"/>
                                          </p:val>
                                        </p:tav>
                                      </p:tavLst>
                                    </p:anim>
                                    <p:anim calcmode="lin" valueType="num">
                                      <p:cBhvr>
                                        <p:cTn id="36" dur="1000" fill="hold"/>
                                        <p:tgtEl>
                                          <p:spTgt spid="69"/>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47" presetClass="entr" presetSubtype="0" fill="hold" grpId="0" nodeType="afterEffect">
                                  <p:stCondLst>
                                    <p:cond delay="0"/>
                                  </p:stCondLst>
                                  <p:childTnLst>
                                    <p:set>
                                      <p:cBhvr>
                                        <p:cTn id="39" dur="1" fill="hold">
                                          <p:stCondLst>
                                            <p:cond delay="0"/>
                                          </p:stCondLst>
                                        </p:cTn>
                                        <p:tgtEl>
                                          <p:spTgt spid="76"/>
                                        </p:tgtEl>
                                        <p:attrNameLst>
                                          <p:attrName>style.visibility</p:attrName>
                                        </p:attrNameLst>
                                      </p:cBhvr>
                                      <p:to>
                                        <p:strVal val="visible"/>
                                      </p:to>
                                    </p:set>
                                    <p:animEffect transition="in" filter="fade">
                                      <p:cBhvr>
                                        <p:cTn id="40" dur="1000"/>
                                        <p:tgtEl>
                                          <p:spTgt spid="76"/>
                                        </p:tgtEl>
                                      </p:cBhvr>
                                    </p:animEffect>
                                    <p:anim calcmode="lin" valueType="num">
                                      <p:cBhvr>
                                        <p:cTn id="41" dur="1000" fill="hold"/>
                                        <p:tgtEl>
                                          <p:spTgt spid="76"/>
                                        </p:tgtEl>
                                        <p:attrNameLst>
                                          <p:attrName>ppt_x</p:attrName>
                                        </p:attrNameLst>
                                      </p:cBhvr>
                                      <p:tavLst>
                                        <p:tav tm="0">
                                          <p:val>
                                            <p:strVal val="#ppt_x"/>
                                          </p:val>
                                        </p:tav>
                                        <p:tav tm="100000">
                                          <p:val>
                                            <p:strVal val="#ppt_x"/>
                                          </p:val>
                                        </p:tav>
                                      </p:tavLst>
                                    </p:anim>
                                    <p:anim calcmode="lin" valueType="num">
                                      <p:cBhvr>
                                        <p:cTn id="42" dur="1000" fill="hold"/>
                                        <p:tgtEl>
                                          <p:spTgt spid="76"/>
                                        </p:tgtEl>
                                        <p:attrNameLst>
                                          <p:attrName>ppt_y</p:attrName>
                                        </p:attrNameLst>
                                      </p:cBhvr>
                                      <p:tavLst>
                                        <p:tav tm="0">
                                          <p:val>
                                            <p:strVal val="#ppt_y-.1"/>
                                          </p:val>
                                        </p:tav>
                                        <p:tav tm="100000">
                                          <p:val>
                                            <p:strVal val="#ppt_y"/>
                                          </p:val>
                                        </p:tav>
                                      </p:tavLst>
                                    </p:anim>
                                  </p:childTnLst>
                                </p:cTn>
                              </p:par>
                            </p:childTnLst>
                          </p:cTn>
                        </p:par>
                        <p:par>
                          <p:cTn id="43" fill="hold">
                            <p:stCondLst>
                              <p:cond delay="5500"/>
                            </p:stCondLst>
                            <p:childTnLst>
                              <p:par>
                                <p:cTn id="44" presetID="47" presetClass="entr" presetSubtype="0"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Effect transition="in" filter="fade">
                                      <p:cBhvr>
                                        <p:cTn id="46" dur="1000"/>
                                        <p:tgtEl>
                                          <p:spTgt spid="65"/>
                                        </p:tgtEl>
                                      </p:cBhvr>
                                    </p:animEffect>
                                    <p:anim calcmode="lin" valueType="num">
                                      <p:cBhvr>
                                        <p:cTn id="47" dur="1000" fill="hold"/>
                                        <p:tgtEl>
                                          <p:spTgt spid="65"/>
                                        </p:tgtEl>
                                        <p:attrNameLst>
                                          <p:attrName>ppt_x</p:attrName>
                                        </p:attrNameLst>
                                      </p:cBhvr>
                                      <p:tavLst>
                                        <p:tav tm="0">
                                          <p:val>
                                            <p:strVal val="#ppt_x"/>
                                          </p:val>
                                        </p:tav>
                                        <p:tav tm="100000">
                                          <p:val>
                                            <p:strVal val="#ppt_x"/>
                                          </p:val>
                                        </p:tav>
                                      </p:tavLst>
                                    </p:anim>
                                    <p:anim calcmode="lin" valueType="num">
                                      <p:cBhvr>
                                        <p:cTn id="48"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6" grpId="0" animBg="1" autoUpdateAnimBg="0"/>
      <p:bldP spid="67" grpId="0" animBg="1" autoUpdateAnimBg="0"/>
      <p:bldP spid="68" grpId="0" animBg="1" autoUpdateAnimBg="0"/>
      <p:bldP spid="69" grpId="0" animBg="1" autoUpdateAnimBg="0"/>
      <p:bldP spid="76" grpId="0" animBg="1" autoUpdateAnimBg="0"/>
      <p:bldP spid="49" grpId="0" build="p" bldLvl="2" autoUpdateAnimBg="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838200" y="2255838"/>
          <a:ext cx="4343400" cy="3002545"/>
        </p:xfrm>
        <a:graphic>
          <a:graphicData uri="http://schemas.openxmlformats.org/drawingml/2006/table">
            <a:tbl>
              <a:tblPr/>
              <a:tblGrid>
                <a:gridCol w="1447800">
                  <a:extLst>
                    <a:ext uri="{9D8B030D-6E8A-4147-A177-3AD203B41FA5}">
                      <a16:colId xmlns:a16="http://schemas.microsoft.com/office/drawing/2014/main" val="20000"/>
                    </a:ext>
                  </a:extLst>
                </a:gridCol>
                <a:gridCol w="1447800">
                  <a:extLst>
                    <a:ext uri="{9D8B030D-6E8A-4147-A177-3AD203B41FA5}">
                      <a16:colId xmlns:a16="http://schemas.microsoft.com/office/drawing/2014/main" val="20001"/>
                    </a:ext>
                  </a:extLst>
                </a:gridCol>
                <a:gridCol w="1447800">
                  <a:extLst>
                    <a:ext uri="{9D8B030D-6E8A-4147-A177-3AD203B41FA5}">
                      <a16:colId xmlns:a16="http://schemas.microsoft.com/office/drawing/2014/main" val="20002"/>
                    </a:ext>
                  </a:extLst>
                </a:gridCol>
              </a:tblGrid>
              <a:tr h="444557">
                <a:tc>
                  <a:txBody>
                    <a:bodyPr/>
                    <a:lstStyle/>
                    <a:p>
                      <a:pPr marL="0" marR="0" algn="ctr">
                        <a:lnSpc>
                          <a:spcPct val="115000"/>
                        </a:lnSpc>
                        <a:spcBef>
                          <a:spcPts val="0"/>
                        </a:spcBef>
                        <a:spcAft>
                          <a:spcPts val="1000"/>
                        </a:spcAft>
                      </a:pPr>
                      <a:r>
                        <a:rPr lang="en-US" sz="1400" dirty="0">
                          <a:latin typeface="Calibri"/>
                          <a:ea typeface="Calibri"/>
                          <a:cs typeface="Times New Roman"/>
                        </a:rPr>
                        <a:t>Number of Workers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dirty="0">
                          <a:solidFill>
                            <a:schemeClr val="accent5">
                              <a:lumMod val="25000"/>
                            </a:schemeClr>
                          </a:solidFill>
                          <a:latin typeface="Calibri"/>
                          <a:ea typeface="Calibri"/>
                          <a:cs typeface="Times New Roman"/>
                        </a:rPr>
                        <a:t>Total </a:t>
                      </a:r>
                      <a:r>
                        <a:rPr lang="en-US" sz="1400" dirty="0" smtClean="0">
                          <a:solidFill>
                            <a:schemeClr val="accent5">
                              <a:lumMod val="25000"/>
                            </a:schemeClr>
                          </a:solidFill>
                          <a:latin typeface="Calibri"/>
                          <a:ea typeface="Calibri"/>
                          <a:cs typeface="Times New Roman"/>
                        </a:rPr>
                        <a:t>Output</a:t>
                      </a:r>
                      <a:endParaRPr lang="en-US" sz="1400" dirty="0">
                        <a:solidFill>
                          <a:schemeClr val="accent5">
                            <a:lumMod val="25000"/>
                          </a:schemeClr>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dirty="0">
                          <a:latin typeface="Calibri"/>
                          <a:ea typeface="Calibri"/>
                          <a:cs typeface="Times New Roman"/>
                        </a:rPr>
                        <a:t>Marginal Product of Labor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80085">
                <a:tc>
                  <a:txBody>
                    <a:bodyPr/>
                    <a:lstStyle/>
                    <a:p>
                      <a:pPr marL="0" marR="0" algn="ctr">
                        <a:lnSpc>
                          <a:spcPct val="115000"/>
                        </a:lnSpc>
                        <a:spcBef>
                          <a:spcPts val="0"/>
                        </a:spcBef>
                        <a:spcAft>
                          <a:spcPts val="1000"/>
                        </a:spcAft>
                      </a:pPr>
                      <a:r>
                        <a:rPr lang="en-US" sz="1400">
                          <a:latin typeface="Calibri"/>
                          <a:ea typeface="Calibri"/>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a:solidFill>
                            <a:schemeClr val="accent5">
                              <a:lumMod val="25000"/>
                            </a:schemeClr>
                          </a:solidFill>
                          <a:latin typeface="Calibri"/>
                          <a:ea typeface="Calibri"/>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baseline="0" dirty="0" smtClean="0">
                          <a:latin typeface="Calibri"/>
                          <a:ea typeface="Calibri"/>
                          <a:cs typeface="Times New Roman"/>
                        </a:rPr>
                        <a:t> -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80085">
                <a:tc>
                  <a:txBody>
                    <a:bodyPr/>
                    <a:lstStyle/>
                    <a:p>
                      <a:pPr marL="0" marR="0" algn="ctr">
                        <a:lnSpc>
                          <a:spcPct val="115000"/>
                        </a:lnSpc>
                        <a:spcBef>
                          <a:spcPts val="0"/>
                        </a:spcBef>
                        <a:spcAft>
                          <a:spcPts val="1000"/>
                        </a:spcAft>
                      </a:pPr>
                      <a:r>
                        <a:rPr lang="en-US" sz="1400">
                          <a:latin typeface="Calibri"/>
                          <a:ea typeface="Calibri"/>
                          <a:cs typeface="Times New Roman"/>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dirty="0" smtClean="0">
                          <a:solidFill>
                            <a:schemeClr val="accent5">
                              <a:lumMod val="25000"/>
                            </a:schemeClr>
                          </a:solidFill>
                          <a:latin typeface="Calibri"/>
                          <a:ea typeface="Calibri"/>
                          <a:cs typeface="Times New Roman"/>
                        </a:rPr>
                        <a:t>4</a:t>
                      </a:r>
                      <a:endParaRPr lang="en-US" sz="1400" dirty="0">
                        <a:solidFill>
                          <a:schemeClr val="accent5">
                            <a:lumMod val="25000"/>
                          </a:schemeClr>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dirty="0" smtClean="0">
                          <a:latin typeface="Calibri"/>
                          <a:ea typeface="Calibri"/>
                          <a:cs typeface="Times New Roman"/>
                        </a:rPr>
                        <a:t>4</a:t>
                      </a:r>
                      <a:endParaRPr lang="en-US"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80085">
                <a:tc>
                  <a:txBody>
                    <a:bodyPr/>
                    <a:lstStyle/>
                    <a:p>
                      <a:pPr marL="0" marR="0" algn="ctr">
                        <a:lnSpc>
                          <a:spcPct val="115000"/>
                        </a:lnSpc>
                        <a:spcBef>
                          <a:spcPts val="0"/>
                        </a:spcBef>
                        <a:spcAft>
                          <a:spcPts val="1000"/>
                        </a:spcAft>
                      </a:pPr>
                      <a:r>
                        <a:rPr lang="en-US" sz="1400">
                          <a:latin typeface="Calibri"/>
                          <a:ea typeface="Calibri"/>
                          <a:cs typeface="Times New Roman"/>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dirty="0" smtClean="0">
                          <a:solidFill>
                            <a:schemeClr val="accent5">
                              <a:lumMod val="25000"/>
                            </a:schemeClr>
                          </a:solidFill>
                          <a:latin typeface="Calibri"/>
                          <a:ea typeface="Calibri"/>
                          <a:cs typeface="Times New Roman"/>
                        </a:rPr>
                        <a:t>10</a:t>
                      </a:r>
                      <a:endParaRPr lang="en-US" sz="1400" dirty="0">
                        <a:solidFill>
                          <a:schemeClr val="accent5">
                            <a:lumMod val="25000"/>
                          </a:schemeClr>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dirty="0" smtClean="0">
                          <a:latin typeface="Calibri"/>
                          <a:ea typeface="Calibri"/>
                          <a:cs typeface="Times New Roman"/>
                        </a:rPr>
                        <a:t>6</a:t>
                      </a:r>
                      <a:endParaRPr lang="en-US"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80085">
                <a:tc>
                  <a:txBody>
                    <a:bodyPr/>
                    <a:lstStyle/>
                    <a:p>
                      <a:pPr marL="0" marR="0" algn="ctr">
                        <a:lnSpc>
                          <a:spcPct val="115000"/>
                        </a:lnSpc>
                        <a:spcBef>
                          <a:spcPts val="0"/>
                        </a:spcBef>
                        <a:spcAft>
                          <a:spcPts val="1000"/>
                        </a:spcAft>
                      </a:pPr>
                      <a:r>
                        <a:rPr lang="en-US" sz="1400">
                          <a:latin typeface="Calibri"/>
                          <a:ea typeface="Calibri"/>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dirty="0" smtClean="0">
                          <a:solidFill>
                            <a:schemeClr val="accent5">
                              <a:lumMod val="25000"/>
                            </a:schemeClr>
                          </a:solidFill>
                          <a:latin typeface="Calibri"/>
                          <a:ea typeface="Calibri"/>
                          <a:cs typeface="Times New Roman"/>
                        </a:rPr>
                        <a:t>17</a:t>
                      </a:r>
                      <a:endParaRPr lang="en-US" sz="1400" dirty="0">
                        <a:solidFill>
                          <a:schemeClr val="accent5">
                            <a:lumMod val="25000"/>
                          </a:schemeClr>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dirty="0" smtClean="0">
                          <a:latin typeface="Calibri"/>
                          <a:ea typeface="Calibri"/>
                          <a:cs typeface="Times New Roman"/>
                        </a:rPr>
                        <a:t>7</a:t>
                      </a:r>
                      <a:endParaRPr lang="en-US"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80085">
                <a:tc>
                  <a:txBody>
                    <a:bodyPr/>
                    <a:lstStyle/>
                    <a:p>
                      <a:pPr marL="0" marR="0" algn="ctr">
                        <a:lnSpc>
                          <a:spcPct val="115000"/>
                        </a:lnSpc>
                        <a:spcBef>
                          <a:spcPts val="0"/>
                        </a:spcBef>
                        <a:spcAft>
                          <a:spcPts val="1000"/>
                        </a:spcAft>
                      </a:pPr>
                      <a:r>
                        <a:rPr lang="en-US" sz="1400">
                          <a:latin typeface="Calibri"/>
                          <a:ea typeface="Calibri"/>
                          <a:cs typeface="Times New Roman"/>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dirty="0" smtClean="0">
                          <a:solidFill>
                            <a:schemeClr val="accent5">
                              <a:lumMod val="25000"/>
                            </a:schemeClr>
                          </a:solidFill>
                          <a:latin typeface="Calibri"/>
                          <a:ea typeface="Calibri"/>
                          <a:cs typeface="Times New Roman"/>
                        </a:rPr>
                        <a:t>23</a:t>
                      </a:r>
                      <a:endParaRPr lang="en-US" sz="1400" dirty="0">
                        <a:solidFill>
                          <a:schemeClr val="accent5">
                            <a:lumMod val="25000"/>
                          </a:schemeClr>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dirty="0" smtClean="0">
                          <a:latin typeface="Calibri"/>
                          <a:ea typeface="Calibri"/>
                          <a:cs typeface="Times New Roman"/>
                        </a:rPr>
                        <a:t>6</a:t>
                      </a:r>
                      <a:endParaRPr lang="en-US"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71137">
                <a:tc>
                  <a:txBody>
                    <a:bodyPr/>
                    <a:lstStyle/>
                    <a:p>
                      <a:pPr marL="0" marR="0" algn="ctr">
                        <a:lnSpc>
                          <a:spcPct val="115000"/>
                        </a:lnSpc>
                        <a:spcBef>
                          <a:spcPts val="0"/>
                        </a:spcBef>
                        <a:spcAft>
                          <a:spcPts val="1000"/>
                        </a:spcAft>
                      </a:pPr>
                      <a:r>
                        <a:rPr lang="en-US" sz="1400">
                          <a:latin typeface="Calibri"/>
                          <a:ea typeface="Calibri"/>
                          <a:cs typeface="Times New Roman"/>
                        </a:rPr>
                        <a:t>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dirty="0" smtClean="0">
                          <a:solidFill>
                            <a:schemeClr val="accent5">
                              <a:lumMod val="25000"/>
                            </a:schemeClr>
                          </a:solidFill>
                          <a:latin typeface="Calibri"/>
                          <a:ea typeface="Calibri"/>
                          <a:cs typeface="Times New Roman"/>
                        </a:rPr>
                        <a:t>28</a:t>
                      </a:r>
                      <a:endParaRPr lang="en-US" sz="1400" dirty="0">
                        <a:solidFill>
                          <a:schemeClr val="accent5">
                            <a:lumMod val="25000"/>
                          </a:schemeClr>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dirty="0" smtClean="0">
                          <a:latin typeface="Calibri"/>
                          <a:ea typeface="Calibri"/>
                          <a:cs typeface="Times New Roman"/>
                        </a:rPr>
                        <a:t>5</a:t>
                      </a:r>
                      <a:endParaRPr lang="en-US"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280085">
                <a:tc>
                  <a:txBody>
                    <a:bodyPr/>
                    <a:lstStyle/>
                    <a:p>
                      <a:pPr marL="0" marR="0" algn="ctr">
                        <a:lnSpc>
                          <a:spcPct val="115000"/>
                        </a:lnSpc>
                        <a:spcBef>
                          <a:spcPts val="0"/>
                        </a:spcBef>
                        <a:spcAft>
                          <a:spcPts val="1000"/>
                        </a:spcAft>
                      </a:pPr>
                      <a:r>
                        <a:rPr lang="en-US" sz="1400">
                          <a:latin typeface="Calibri"/>
                          <a:ea typeface="Calibri"/>
                          <a:cs typeface="Times New Roman"/>
                        </a:rPr>
                        <a:t>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dirty="0" smtClean="0">
                          <a:solidFill>
                            <a:schemeClr val="accent5">
                              <a:lumMod val="25000"/>
                            </a:schemeClr>
                          </a:solidFill>
                          <a:latin typeface="Calibri"/>
                          <a:ea typeface="Calibri"/>
                          <a:cs typeface="Times New Roman"/>
                        </a:rPr>
                        <a:t>31</a:t>
                      </a:r>
                      <a:endParaRPr lang="en-US" sz="1400" dirty="0">
                        <a:solidFill>
                          <a:schemeClr val="accent5">
                            <a:lumMod val="25000"/>
                          </a:schemeClr>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dirty="0" smtClean="0">
                          <a:latin typeface="Calibri"/>
                          <a:ea typeface="Calibri"/>
                          <a:cs typeface="Times New Roman"/>
                        </a:rPr>
                        <a:t>3</a:t>
                      </a:r>
                      <a:endParaRPr lang="en-US"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280085">
                <a:tc>
                  <a:txBody>
                    <a:bodyPr/>
                    <a:lstStyle/>
                    <a:p>
                      <a:pPr marL="0" marR="0" algn="ctr">
                        <a:lnSpc>
                          <a:spcPct val="115000"/>
                        </a:lnSpc>
                        <a:spcBef>
                          <a:spcPts val="0"/>
                        </a:spcBef>
                        <a:spcAft>
                          <a:spcPts val="1000"/>
                        </a:spcAft>
                      </a:pPr>
                      <a:r>
                        <a:rPr lang="en-US" sz="1400">
                          <a:latin typeface="Calibri"/>
                          <a:ea typeface="Calibri"/>
                          <a:cs typeface="Times New Roman"/>
                        </a:rPr>
                        <a:t>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dirty="0" smtClean="0">
                          <a:solidFill>
                            <a:schemeClr val="accent5">
                              <a:lumMod val="25000"/>
                            </a:schemeClr>
                          </a:solidFill>
                          <a:latin typeface="Calibri"/>
                          <a:ea typeface="Calibri"/>
                          <a:cs typeface="Times New Roman"/>
                        </a:rPr>
                        <a:t>32</a:t>
                      </a:r>
                      <a:endParaRPr lang="en-US" sz="1400" dirty="0">
                        <a:solidFill>
                          <a:schemeClr val="accent5">
                            <a:lumMod val="25000"/>
                          </a:schemeClr>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dirty="0" smtClean="0">
                          <a:latin typeface="Calibri"/>
                          <a:ea typeface="Calibri"/>
                          <a:cs typeface="Times New Roman"/>
                        </a:rPr>
                        <a:t>1</a:t>
                      </a:r>
                      <a:endParaRPr lang="en-US"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280085">
                <a:tc>
                  <a:txBody>
                    <a:bodyPr/>
                    <a:lstStyle/>
                    <a:p>
                      <a:pPr marL="0" marR="0" algn="ctr">
                        <a:lnSpc>
                          <a:spcPct val="115000"/>
                        </a:lnSpc>
                        <a:spcBef>
                          <a:spcPts val="0"/>
                        </a:spcBef>
                        <a:spcAft>
                          <a:spcPts val="1000"/>
                        </a:spcAft>
                      </a:pPr>
                      <a:r>
                        <a:rPr lang="en-US" sz="1400" dirty="0">
                          <a:latin typeface="Calibri"/>
                          <a:ea typeface="Calibri"/>
                          <a:cs typeface="Times New Roman"/>
                        </a:rPr>
                        <a:t>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dirty="0" smtClean="0">
                          <a:solidFill>
                            <a:schemeClr val="accent5">
                              <a:lumMod val="25000"/>
                            </a:schemeClr>
                          </a:solidFill>
                          <a:latin typeface="Calibri"/>
                          <a:ea typeface="Calibri"/>
                          <a:cs typeface="Times New Roman"/>
                        </a:rPr>
                        <a:t>31</a:t>
                      </a:r>
                      <a:endParaRPr lang="en-US" sz="1400" dirty="0">
                        <a:solidFill>
                          <a:schemeClr val="accent5">
                            <a:lumMod val="25000"/>
                          </a:schemeClr>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dirty="0" smtClean="0">
                          <a:latin typeface="Calibri"/>
                          <a:ea typeface="Calibri"/>
                          <a:cs typeface="Times New Roman"/>
                        </a:rPr>
                        <a:t>-1</a:t>
                      </a:r>
                      <a:endParaRPr lang="en-US"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bl>
          </a:graphicData>
        </a:graphic>
      </p:graphicFrame>
      <p:pic>
        <p:nvPicPr>
          <p:cNvPr id="37936" name="Picture 2"/>
          <p:cNvPicPr>
            <a:picLocks noChangeAspect="1" noChangeArrowheads="1"/>
          </p:cNvPicPr>
          <p:nvPr/>
        </p:nvPicPr>
        <p:blipFill>
          <a:blip r:embed="rId2" cstate="print"/>
          <a:srcRect l="42607" t="29890" r="55188" b="65820"/>
          <a:stretch>
            <a:fillRect/>
          </a:stretch>
        </p:blipFill>
        <p:spPr bwMode="auto">
          <a:xfrm>
            <a:off x="1592263" y="19050"/>
            <a:ext cx="190500" cy="279400"/>
          </a:xfrm>
          <a:prstGeom prst="rect">
            <a:avLst/>
          </a:prstGeom>
          <a:noFill/>
          <a:ln w="9525">
            <a:noFill/>
            <a:miter lim="800000"/>
            <a:headEnd/>
            <a:tailEnd/>
          </a:ln>
        </p:spPr>
      </p:pic>
      <p:sp>
        <p:nvSpPr>
          <p:cNvPr id="37937" name="Rectangle 5"/>
          <p:cNvSpPr>
            <a:spLocks noChangeArrowheads="1"/>
          </p:cNvSpPr>
          <p:nvPr/>
        </p:nvSpPr>
        <p:spPr bwMode="auto">
          <a:xfrm>
            <a:off x="0" y="5457825"/>
            <a:ext cx="9144000" cy="1077913"/>
          </a:xfrm>
          <a:prstGeom prst="rect">
            <a:avLst/>
          </a:prstGeom>
          <a:solidFill>
            <a:schemeClr val="bg1"/>
          </a:solidFill>
          <a:ln w="9525">
            <a:noFill/>
            <a:miter lim="800000"/>
            <a:headEnd/>
            <a:tailEnd/>
          </a:ln>
        </p:spPr>
        <p:txBody>
          <a:bodyPr>
            <a:spAutoFit/>
          </a:bodyPr>
          <a:lstStyle/>
          <a:p>
            <a:pPr marL="800100" lvl="1" indent="-342900">
              <a:buFont typeface="Times New Roman" pitchFamily="18" charset="0"/>
              <a:buAutoNum type="arabicPeriod"/>
            </a:pPr>
            <a:r>
              <a:rPr lang="en-US" sz="1600">
                <a:latin typeface="Calibri" pitchFamily="34" charset="0"/>
              </a:rPr>
              <a:t>What is the marginal product of labor from one laborer to two?_______2________</a:t>
            </a:r>
          </a:p>
          <a:p>
            <a:pPr marL="800100" lvl="1" indent="-342900">
              <a:buFont typeface="Times New Roman" pitchFamily="18" charset="0"/>
              <a:buAutoNum type="arabicPeriod"/>
            </a:pPr>
            <a:r>
              <a:rPr lang="en-US" sz="1600">
                <a:latin typeface="Calibri" pitchFamily="34" charset="0"/>
              </a:rPr>
              <a:t>What is the marginal product of labor from two laborers to three? _____1___________</a:t>
            </a:r>
          </a:p>
          <a:p>
            <a:pPr marL="800100" lvl="1" indent="-342900">
              <a:buFont typeface="Times New Roman" pitchFamily="18" charset="0"/>
              <a:buAutoNum type="arabicPeriod"/>
            </a:pPr>
            <a:r>
              <a:rPr lang="en-US" sz="1600">
                <a:latin typeface="Calibri" pitchFamily="34" charset="0"/>
              </a:rPr>
              <a:t>At what number of laborers does the marginal product of labor start to decline?  ______</a:t>
            </a:r>
          </a:p>
          <a:p>
            <a:pPr marL="800100" lvl="1" indent="-342900">
              <a:buFont typeface="Times New Roman" pitchFamily="18" charset="0"/>
              <a:buAutoNum type="arabicPeriod"/>
            </a:pPr>
            <a:r>
              <a:rPr lang="en-US" sz="1600">
                <a:latin typeface="Calibri" pitchFamily="34" charset="0"/>
              </a:rPr>
              <a:t>At what number of laborers does the firm experience negative marginal product of labor? ______</a:t>
            </a:r>
          </a:p>
        </p:txBody>
      </p:sp>
      <p:pic>
        <p:nvPicPr>
          <p:cNvPr id="37938" name="Picture 2" descr="http://www.firstchoicemoney.com/xSites/Mortgage/firstchoicemoney/Content/UploadedFiles/Union%20Workers.jpg"/>
          <p:cNvPicPr>
            <a:picLocks noChangeAspect="1" noChangeArrowheads="1"/>
          </p:cNvPicPr>
          <p:nvPr/>
        </p:nvPicPr>
        <p:blipFill>
          <a:blip r:embed="rId3" cstate="print"/>
          <a:srcRect/>
          <a:stretch>
            <a:fillRect/>
          </a:stretch>
        </p:blipFill>
        <p:spPr bwMode="auto">
          <a:xfrm>
            <a:off x="5562600" y="2133600"/>
            <a:ext cx="3200400" cy="3200400"/>
          </a:xfrm>
          <a:prstGeom prst="rect">
            <a:avLst/>
          </a:prstGeom>
          <a:noFill/>
          <a:ln w="9525">
            <a:noFill/>
            <a:miter lim="800000"/>
            <a:headEnd/>
            <a:tailEnd/>
          </a:ln>
        </p:spPr>
      </p:pic>
      <p:sp>
        <p:nvSpPr>
          <p:cNvPr id="37939" name="Title 1"/>
          <p:cNvSpPr>
            <a:spLocks noGrp="1"/>
          </p:cNvSpPr>
          <p:nvPr>
            <p:ph type="title"/>
          </p:nvPr>
        </p:nvSpPr>
        <p:spPr>
          <a:xfrm>
            <a:off x="1003300" y="609600"/>
            <a:ext cx="8293100" cy="1143000"/>
          </a:xfrm>
        </p:spPr>
        <p:txBody>
          <a:bodyPr/>
          <a:lstStyle/>
          <a:p>
            <a:r>
              <a:rPr lang="en-US" sz="3200" dirty="0" smtClean="0">
                <a:latin typeface="Calibri" pitchFamily="34" charset="0"/>
              </a:rPr>
              <a:t>Costs of Production</a:t>
            </a:r>
          </a:p>
        </p:txBody>
      </p:sp>
    </p:spTree>
  </p:cSld>
  <p:clrMapOvr>
    <a:masterClrMapping/>
  </p:clrMapOvr>
  <p:transition spd="slow"/>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838200" y="2255838"/>
          <a:ext cx="4343400" cy="3002545"/>
        </p:xfrm>
        <a:graphic>
          <a:graphicData uri="http://schemas.openxmlformats.org/drawingml/2006/table">
            <a:tbl>
              <a:tblPr/>
              <a:tblGrid>
                <a:gridCol w="1447800">
                  <a:extLst>
                    <a:ext uri="{9D8B030D-6E8A-4147-A177-3AD203B41FA5}">
                      <a16:colId xmlns:a16="http://schemas.microsoft.com/office/drawing/2014/main" val="20000"/>
                    </a:ext>
                  </a:extLst>
                </a:gridCol>
                <a:gridCol w="1447800">
                  <a:extLst>
                    <a:ext uri="{9D8B030D-6E8A-4147-A177-3AD203B41FA5}">
                      <a16:colId xmlns:a16="http://schemas.microsoft.com/office/drawing/2014/main" val="20001"/>
                    </a:ext>
                  </a:extLst>
                </a:gridCol>
                <a:gridCol w="1447800">
                  <a:extLst>
                    <a:ext uri="{9D8B030D-6E8A-4147-A177-3AD203B41FA5}">
                      <a16:colId xmlns:a16="http://schemas.microsoft.com/office/drawing/2014/main" val="20002"/>
                    </a:ext>
                  </a:extLst>
                </a:gridCol>
              </a:tblGrid>
              <a:tr h="444557">
                <a:tc>
                  <a:txBody>
                    <a:bodyPr/>
                    <a:lstStyle/>
                    <a:p>
                      <a:pPr marL="0" marR="0" algn="ctr">
                        <a:lnSpc>
                          <a:spcPct val="115000"/>
                        </a:lnSpc>
                        <a:spcBef>
                          <a:spcPts val="0"/>
                        </a:spcBef>
                        <a:spcAft>
                          <a:spcPts val="1000"/>
                        </a:spcAft>
                      </a:pPr>
                      <a:r>
                        <a:rPr lang="en-US" sz="1400" dirty="0">
                          <a:latin typeface="Calibri"/>
                          <a:ea typeface="Calibri"/>
                          <a:cs typeface="Times New Roman"/>
                        </a:rPr>
                        <a:t>Number of Workers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dirty="0">
                          <a:solidFill>
                            <a:schemeClr val="accent5">
                              <a:lumMod val="25000"/>
                            </a:schemeClr>
                          </a:solidFill>
                          <a:latin typeface="Calibri"/>
                          <a:ea typeface="Calibri"/>
                          <a:cs typeface="Times New Roman"/>
                        </a:rPr>
                        <a:t>Total </a:t>
                      </a:r>
                      <a:r>
                        <a:rPr lang="en-US" sz="1400" dirty="0" smtClean="0">
                          <a:solidFill>
                            <a:schemeClr val="accent5">
                              <a:lumMod val="25000"/>
                            </a:schemeClr>
                          </a:solidFill>
                          <a:latin typeface="Calibri"/>
                          <a:ea typeface="Calibri"/>
                          <a:cs typeface="Times New Roman"/>
                        </a:rPr>
                        <a:t>Output</a:t>
                      </a:r>
                      <a:endParaRPr lang="en-US" sz="1400" dirty="0">
                        <a:solidFill>
                          <a:schemeClr val="accent5">
                            <a:lumMod val="25000"/>
                          </a:schemeClr>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dirty="0">
                          <a:latin typeface="Calibri"/>
                          <a:ea typeface="Calibri"/>
                          <a:cs typeface="Times New Roman"/>
                        </a:rPr>
                        <a:t>Marginal Product of Labor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80085">
                <a:tc>
                  <a:txBody>
                    <a:bodyPr/>
                    <a:lstStyle/>
                    <a:p>
                      <a:pPr marL="0" marR="0" algn="ctr">
                        <a:lnSpc>
                          <a:spcPct val="115000"/>
                        </a:lnSpc>
                        <a:spcBef>
                          <a:spcPts val="0"/>
                        </a:spcBef>
                        <a:spcAft>
                          <a:spcPts val="1000"/>
                        </a:spcAft>
                      </a:pPr>
                      <a:r>
                        <a:rPr lang="en-US" sz="1400">
                          <a:latin typeface="Calibri"/>
                          <a:ea typeface="Calibri"/>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a:solidFill>
                            <a:schemeClr val="accent5">
                              <a:lumMod val="25000"/>
                            </a:schemeClr>
                          </a:solidFill>
                          <a:latin typeface="Calibri"/>
                          <a:ea typeface="Calibri"/>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baseline="0" dirty="0" smtClean="0">
                          <a:latin typeface="Calibri"/>
                          <a:ea typeface="Calibri"/>
                          <a:cs typeface="Times New Roman"/>
                        </a:rPr>
                        <a:t> -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80085">
                <a:tc>
                  <a:txBody>
                    <a:bodyPr/>
                    <a:lstStyle/>
                    <a:p>
                      <a:pPr marL="0" marR="0" algn="ctr">
                        <a:lnSpc>
                          <a:spcPct val="115000"/>
                        </a:lnSpc>
                        <a:spcBef>
                          <a:spcPts val="0"/>
                        </a:spcBef>
                        <a:spcAft>
                          <a:spcPts val="1000"/>
                        </a:spcAft>
                      </a:pPr>
                      <a:r>
                        <a:rPr lang="en-US" sz="1400">
                          <a:latin typeface="Calibri"/>
                          <a:ea typeface="Calibri"/>
                          <a:cs typeface="Times New Roman"/>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dirty="0" smtClean="0">
                          <a:solidFill>
                            <a:schemeClr val="accent5">
                              <a:lumMod val="25000"/>
                            </a:schemeClr>
                          </a:solidFill>
                          <a:latin typeface="Calibri"/>
                          <a:ea typeface="Calibri"/>
                          <a:cs typeface="Times New Roman"/>
                        </a:rPr>
                        <a:t>4</a:t>
                      </a:r>
                      <a:endParaRPr lang="en-US" sz="1400" dirty="0">
                        <a:solidFill>
                          <a:schemeClr val="accent5">
                            <a:lumMod val="25000"/>
                          </a:schemeClr>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dirty="0" smtClean="0">
                          <a:latin typeface="Calibri"/>
                          <a:ea typeface="Calibri"/>
                          <a:cs typeface="Times New Roman"/>
                        </a:rPr>
                        <a:t>4</a:t>
                      </a:r>
                      <a:endParaRPr lang="en-US"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80085">
                <a:tc>
                  <a:txBody>
                    <a:bodyPr/>
                    <a:lstStyle/>
                    <a:p>
                      <a:pPr marL="0" marR="0" algn="ctr">
                        <a:lnSpc>
                          <a:spcPct val="115000"/>
                        </a:lnSpc>
                        <a:spcBef>
                          <a:spcPts val="0"/>
                        </a:spcBef>
                        <a:spcAft>
                          <a:spcPts val="1000"/>
                        </a:spcAft>
                      </a:pPr>
                      <a:r>
                        <a:rPr lang="en-US" sz="1400">
                          <a:latin typeface="Calibri"/>
                          <a:ea typeface="Calibri"/>
                          <a:cs typeface="Times New Roman"/>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dirty="0" smtClean="0">
                          <a:solidFill>
                            <a:schemeClr val="accent5">
                              <a:lumMod val="25000"/>
                            </a:schemeClr>
                          </a:solidFill>
                          <a:latin typeface="Calibri"/>
                          <a:ea typeface="Calibri"/>
                          <a:cs typeface="Times New Roman"/>
                        </a:rPr>
                        <a:t>10</a:t>
                      </a:r>
                      <a:endParaRPr lang="en-US" sz="1400" dirty="0">
                        <a:solidFill>
                          <a:schemeClr val="accent5">
                            <a:lumMod val="25000"/>
                          </a:schemeClr>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dirty="0" smtClean="0">
                          <a:latin typeface="Calibri"/>
                          <a:ea typeface="Calibri"/>
                          <a:cs typeface="Times New Roman"/>
                        </a:rPr>
                        <a:t>6</a:t>
                      </a:r>
                      <a:endParaRPr lang="en-US"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80085">
                <a:tc>
                  <a:txBody>
                    <a:bodyPr/>
                    <a:lstStyle/>
                    <a:p>
                      <a:pPr marL="0" marR="0" algn="ctr">
                        <a:lnSpc>
                          <a:spcPct val="115000"/>
                        </a:lnSpc>
                        <a:spcBef>
                          <a:spcPts val="0"/>
                        </a:spcBef>
                        <a:spcAft>
                          <a:spcPts val="1000"/>
                        </a:spcAft>
                      </a:pPr>
                      <a:r>
                        <a:rPr lang="en-US" sz="1400">
                          <a:latin typeface="Calibri"/>
                          <a:ea typeface="Calibri"/>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dirty="0" smtClean="0">
                          <a:solidFill>
                            <a:schemeClr val="accent5">
                              <a:lumMod val="25000"/>
                            </a:schemeClr>
                          </a:solidFill>
                          <a:latin typeface="Calibri"/>
                          <a:ea typeface="Calibri"/>
                          <a:cs typeface="Times New Roman"/>
                        </a:rPr>
                        <a:t>17</a:t>
                      </a:r>
                      <a:endParaRPr lang="en-US" sz="1400" dirty="0">
                        <a:solidFill>
                          <a:schemeClr val="accent5">
                            <a:lumMod val="25000"/>
                          </a:schemeClr>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dirty="0" smtClean="0">
                          <a:latin typeface="Calibri"/>
                          <a:ea typeface="Calibri"/>
                          <a:cs typeface="Times New Roman"/>
                        </a:rPr>
                        <a:t>7</a:t>
                      </a:r>
                      <a:endParaRPr lang="en-US"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80085">
                <a:tc>
                  <a:txBody>
                    <a:bodyPr/>
                    <a:lstStyle/>
                    <a:p>
                      <a:pPr marL="0" marR="0" algn="ctr">
                        <a:lnSpc>
                          <a:spcPct val="115000"/>
                        </a:lnSpc>
                        <a:spcBef>
                          <a:spcPts val="0"/>
                        </a:spcBef>
                        <a:spcAft>
                          <a:spcPts val="1000"/>
                        </a:spcAft>
                      </a:pPr>
                      <a:r>
                        <a:rPr lang="en-US" sz="1400">
                          <a:latin typeface="Calibri"/>
                          <a:ea typeface="Calibri"/>
                          <a:cs typeface="Times New Roman"/>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dirty="0" smtClean="0">
                          <a:solidFill>
                            <a:schemeClr val="accent5">
                              <a:lumMod val="25000"/>
                            </a:schemeClr>
                          </a:solidFill>
                          <a:latin typeface="Calibri"/>
                          <a:ea typeface="Calibri"/>
                          <a:cs typeface="Times New Roman"/>
                        </a:rPr>
                        <a:t>23</a:t>
                      </a:r>
                      <a:endParaRPr lang="en-US" sz="1400" dirty="0">
                        <a:solidFill>
                          <a:schemeClr val="accent5">
                            <a:lumMod val="25000"/>
                          </a:schemeClr>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dirty="0" smtClean="0">
                          <a:latin typeface="Calibri"/>
                          <a:ea typeface="Calibri"/>
                          <a:cs typeface="Times New Roman"/>
                        </a:rPr>
                        <a:t>6</a:t>
                      </a:r>
                      <a:endParaRPr lang="en-US"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71137">
                <a:tc>
                  <a:txBody>
                    <a:bodyPr/>
                    <a:lstStyle/>
                    <a:p>
                      <a:pPr marL="0" marR="0" algn="ctr">
                        <a:lnSpc>
                          <a:spcPct val="115000"/>
                        </a:lnSpc>
                        <a:spcBef>
                          <a:spcPts val="0"/>
                        </a:spcBef>
                        <a:spcAft>
                          <a:spcPts val="1000"/>
                        </a:spcAft>
                      </a:pPr>
                      <a:r>
                        <a:rPr lang="en-US" sz="1400">
                          <a:latin typeface="Calibri"/>
                          <a:ea typeface="Calibri"/>
                          <a:cs typeface="Times New Roman"/>
                        </a:rPr>
                        <a:t>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dirty="0" smtClean="0">
                          <a:solidFill>
                            <a:schemeClr val="accent5">
                              <a:lumMod val="25000"/>
                            </a:schemeClr>
                          </a:solidFill>
                          <a:latin typeface="Calibri"/>
                          <a:ea typeface="Calibri"/>
                          <a:cs typeface="Times New Roman"/>
                        </a:rPr>
                        <a:t>28</a:t>
                      </a:r>
                      <a:endParaRPr lang="en-US" sz="1400" dirty="0">
                        <a:solidFill>
                          <a:schemeClr val="accent5">
                            <a:lumMod val="25000"/>
                          </a:schemeClr>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dirty="0" smtClean="0">
                          <a:latin typeface="Calibri"/>
                          <a:ea typeface="Calibri"/>
                          <a:cs typeface="Times New Roman"/>
                        </a:rPr>
                        <a:t>5</a:t>
                      </a:r>
                      <a:endParaRPr lang="en-US"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280085">
                <a:tc>
                  <a:txBody>
                    <a:bodyPr/>
                    <a:lstStyle/>
                    <a:p>
                      <a:pPr marL="0" marR="0" algn="ctr">
                        <a:lnSpc>
                          <a:spcPct val="115000"/>
                        </a:lnSpc>
                        <a:spcBef>
                          <a:spcPts val="0"/>
                        </a:spcBef>
                        <a:spcAft>
                          <a:spcPts val="1000"/>
                        </a:spcAft>
                      </a:pPr>
                      <a:r>
                        <a:rPr lang="en-US" sz="1400">
                          <a:latin typeface="Calibri"/>
                          <a:ea typeface="Calibri"/>
                          <a:cs typeface="Times New Roman"/>
                        </a:rPr>
                        <a:t>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dirty="0" smtClean="0">
                          <a:solidFill>
                            <a:schemeClr val="accent5">
                              <a:lumMod val="25000"/>
                            </a:schemeClr>
                          </a:solidFill>
                          <a:latin typeface="Calibri"/>
                          <a:ea typeface="Calibri"/>
                          <a:cs typeface="Times New Roman"/>
                        </a:rPr>
                        <a:t>31</a:t>
                      </a:r>
                      <a:endParaRPr lang="en-US" sz="1400" dirty="0">
                        <a:solidFill>
                          <a:schemeClr val="accent5">
                            <a:lumMod val="25000"/>
                          </a:schemeClr>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dirty="0" smtClean="0">
                          <a:latin typeface="Calibri"/>
                          <a:ea typeface="Calibri"/>
                          <a:cs typeface="Times New Roman"/>
                        </a:rPr>
                        <a:t>3</a:t>
                      </a:r>
                      <a:endParaRPr lang="en-US"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280085">
                <a:tc>
                  <a:txBody>
                    <a:bodyPr/>
                    <a:lstStyle/>
                    <a:p>
                      <a:pPr marL="0" marR="0" algn="ctr">
                        <a:lnSpc>
                          <a:spcPct val="115000"/>
                        </a:lnSpc>
                        <a:spcBef>
                          <a:spcPts val="0"/>
                        </a:spcBef>
                        <a:spcAft>
                          <a:spcPts val="1000"/>
                        </a:spcAft>
                      </a:pPr>
                      <a:r>
                        <a:rPr lang="en-US" sz="1400">
                          <a:latin typeface="Calibri"/>
                          <a:ea typeface="Calibri"/>
                          <a:cs typeface="Times New Roman"/>
                        </a:rPr>
                        <a:t>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dirty="0" smtClean="0">
                          <a:solidFill>
                            <a:schemeClr val="accent5">
                              <a:lumMod val="25000"/>
                            </a:schemeClr>
                          </a:solidFill>
                          <a:latin typeface="Calibri"/>
                          <a:ea typeface="Calibri"/>
                          <a:cs typeface="Times New Roman"/>
                        </a:rPr>
                        <a:t>32</a:t>
                      </a:r>
                      <a:endParaRPr lang="en-US" sz="1400" dirty="0">
                        <a:solidFill>
                          <a:schemeClr val="accent5">
                            <a:lumMod val="25000"/>
                          </a:schemeClr>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dirty="0" smtClean="0">
                          <a:latin typeface="Calibri"/>
                          <a:ea typeface="Calibri"/>
                          <a:cs typeface="Times New Roman"/>
                        </a:rPr>
                        <a:t>1</a:t>
                      </a:r>
                      <a:endParaRPr lang="en-US"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280085">
                <a:tc>
                  <a:txBody>
                    <a:bodyPr/>
                    <a:lstStyle/>
                    <a:p>
                      <a:pPr marL="0" marR="0" algn="ctr">
                        <a:lnSpc>
                          <a:spcPct val="115000"/>
                        </a:lnSpc>
                        <a:spcBef>
                          <a:spcPts val="0"/>
                        </a:spcBef>
                        <a:spcAft>
                          <a:spcPts val="1000"/>
                        </a:spcAft>
                      </a:pPr>
                      <a:r>
                        <a:rPr lang="en-US" sz="1400" dirty="0">
                          <a:latin typeface="Calibri"/>
                          <a:ea typeface="Calibri"/>
                          <a:cs typeface="Times New Roman"/>
                        </a:rPr>
                        <a:t>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dirty="0" smtClean="0">
                          <a:solidFill>
                            <a:schemeClr val="accent5">
                              <a:lumMod val="25000"/>
                            </a:schemeClr>
                          </a:solidFill>
                          <a:latin typeface="Calibri"/>
                          <a:ea typeface="Calibri"/>
                          <a:cs typeface="Times New Roman"/>
                        </a:rPr>
                        <a:t>31</a:t>
                      </a:r>
                      <a:endParaRPr lang="en-US" sz="1400" dirty="0">
                        <a:solidFill>
                          <a:schemeClr val="accent5">
                            <a:lumMod val="25000"/>
                          </a:schemeClr>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dirty="0" smtClean="0">
                          <a:latin typeface="Calibri"/>
                          <a:ea typeface="Calibri"/>
                          <a:cs typeface="Times New Roman"/>
                        </a:rPr>
                        <a:t>-1</a:t>
                      </a:r>
                      <a:endParaRPr lang="en-US"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bl>
          </a:graphicData>
        </a:graphic>
      </p:graphicFrame>
      <p:pic>
        <p:nvPicPr>
          <p:cNvPr id="38960" name="Picture 2"/>
          <p:cNvPicPr>
            <a:picLocks noChangeAspect="1" noChangeArrowheads="1"/>
          </p:cNvPicPr>
          <p:nvPr/>
        </p:nvPicPr>
        <p:blipFill>
          <a:blip r:embed="rId2" cstate="print"/>
          <a:srcRect l="42607" t="29890" r="55188" b="65820"/>
          <a:stretch>
            <a:fillRect/>
          </a:stretch>
        </p:blipFill>
        <p:spPr bwMode="auto">
          <a:xfrm>
            <a:off x="1592263" y="19050"/>
            <a:ext cx="190500" cy="279400"/>
          </a:xfrm>
          <a:prstGeom prst="rect">
            <a:avLst/>
          </a:prstGeom>
          <a:noFill/>
          <a:ln w="9525">
            <a:noFill/>
            <a:miter lim="800000"/>
            <a:headEnd/>
            <a:tailEnd/>
          </a:ln>
        </p:spPr>
      </p:pic>
      <p:sp>
        <p:nvSpPr>
          <p:cNvPr id="38961" name="Rectangle 5"/>
          <p:cNvSpPr>
            <a:spLocks noChangeArrowheads="1"/>
          </p:cNvSpPr>
          <p:nvPr/>
        </p:nvSpPr>
        <p:spPr bwMode="auto">
          <a:xfrm>
            <a:off x="0" y="5457825"/>
            <a:ext cx="9144000" cy="1077913"/>
          </a:xfrm>
          <a:prstGeom prst="rect">
            <a:avLst/>
          </a:prstGeom>
          <a:solidFill>
            <a:schemeClr val="bg1"/>
          </a:solidFill>
          <a:ln w="9525">
            <a:noFill/>
            <a:miter lim="800000"/>
            <a:headEnd/>
            <a:tailEnd/>
          </a:ln>
        </p:spPr>
        <p:txBody>
          <a:bodyPr>
            <a:spAutoFit/>
          </a:bodyPr>
          <a:lstStyle/>
          <a:p>
            <a:pPr marL="800100" lvl="1" indent="-342900">
              <a:buFont typeface="Times New Roman" pitchFamily="18" charset="0"/>
              <a:buAutoNum type="arabicPeriod"/>
            </a:pPr>
            <a:r>
              <a:rPr lang="en-US" sz="1600">
                <a:latin typeface="Calibri" pitchFamily="34" charset="0"/>
              </a:rPr>
              <a:t>What is the marginal product of labor from one laborer to two?_______2________</a:t>
            </a:r>
          </a:p>
          <a:p>
            <a:pPr marL="800100" lvl="1" indent="-342900">
              <a:buFont typeface="Times New Roman" pitchFamily="18" charset="0"/>
              <a:buAutoNum type="arabicPeriod"/>
            </a:pPr>
            <a:r>
              <a:rPr lang="en-US" sz="1600">
                <a:latin typeface="Calibri" pitchFamily="34" charset="0"/>
              </a:rPr>
              <a:t>What is the marginal product of labor from two laborers to three? _____1___________</a:t>
            </a:r>
          </a:p>
          <a:p>
            <a:pPr marL="800100" lvl="1" indent="-342900">
              <a:buFont typeface="Times New Roman" pitchFamily="18" charset="0"/>
              <a:buAutoNum type="arabicPeriod"/>
            </a:pPr>
            <a:r>
              <a:rPr lang="en-US" sz="1600">
                <a:latin typeface="Calibri" pitchFamily="34" charset="0"/>
              </a:rPr>
              <a:t>At what number of laborers does the marginal product of labor start to decline?  ___4___</a:t>
            </a:r>
          </a:p>
          <a:p>
            <a:pPr marL="800100" lvl="1" indent="-342900">
              <a:buFont typeface="Times New Roman" pitchFamily="18" charset="0"/>
              <a:buAutoNum type="arabicPeriod"/>
            </a:pPr>
            <a:r>
              <a:rPr lang="en-US" sz="1600">
                <a:latin typeface="Calibri" pitchFamily="34" charset="0"/>
              </a:rPr>
              <a:t>At what number of laborers does the firm experience negative marginal product of labor? ______</a:t>
            </a:r>
          </a:p>
        </p:txBody>
      </p:sp>
      <p:pic>
        <p:nvPicPr>
          <p:cNvPr id="38962" name="Picture 2" descr="http://www.firstchoicemoney.com/xSites/Mortgage/firstchoicemoney/Content/UploadedFiles/Union%20Workers.jpg"/>
          <p:cNvPicPr>
            <a:picLocks noChangeAspect="1" noChangeArrowheads="1"/>
          </p:cNvPicPr>
          <p:nvPr/>
        </p:nvPicPr>
        <p:blipFill>
          <a:blip r:embed="rId3" cstate="print"/>
          <a:srcRect/>
          <a:stretch>
            <a:fillRect/>
          </a:stretch>
        </p:blipFill>
        <p:spPr bwMode="auto">
          <a:xfrm>
            <a:off x="5562600" y="2133600"/>
            <a:ext cx="3200400" cy="3200400"/>
          </a:xfrm>
          <a:prstGeom prst="rect">
            <a:avLst/>
          </a:prstGeom>
          <a:noFill/>
          <a:ln w="9525">
            <a:noFill/>
            <a:miter lim="800000"/>
            <a:headEnd/>
            <a:tailEnd/>
          </a:ln>
        </p:spPr>
      </p:pic>
      <p:sp>
        <p:nvSpPr>
          <p:cNvPr id="38963" name="Title 1"/>
          <p:cNvSpPr>
            <a:spLocks noGrp="1"/>
          </p:cNvSpPr>
          <p:nvPr>
            <p:ph type="title"/>
          </p:nvPr>
        </p:nvSpPr>
        <p:spPr>
          <a:xfrm>
            <a:off x="1003300" y="609600"/>
            <a:ext cx="8293100" cy="1143000"/>
          </a:xfrm>
        </p:spPr>
        <p:txBody>
          <a:bodyPr/>
          <a:lstStyle/>
          <a:p>
            <a:r>
              <a:rPr lang="en-US" sz="3200" dirty="0" smtClean="0">
                <a:latin typeface="Calibri" pitchFamily="34" charset="0"/>
              </a:rPr>
              <a:t>Costs of Production</a:t>
            </a:r>
          </a:p>
        </p:txBody>
      </p:sp>
    </p:spTree>
  </p:cSld>
  <p:clrMapOvr>
    <a:masterClrMapping/>
  </p:clrMapOvr>
  <p:transition spd="slow"/>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838200" y="2255838"/>
          <a:ext cx="4343400" cy="3002545"/>
        </p:xfrm>
        <a:graphic>
          <a:graphicData uri="http://schemas.openxmlformats.org/drawingml/2006/table">
            <a:tbl>
              <a:tblPr/>
              <a:tblGrid>
                <a:gridCol w="1447800">
                  <a:extLst>
                    <a:ext uri="{9D8B030D-6E8A-4147-A177-3AD203B41FA5}">
                      <a16:colId xmlns:a16="http://schemas.microsoft.com/office/drawing/2014/main" val="20000"/>
                    </a:ext>
                  </a:extLst>
                </a:gridCol>
                <a:gridCol w="1447800">
                  <a:extLst>
                    <a:ext uri="{9D8B030D-6E8A-4147-A177-3AD203B41FA5}">
                      <a16:colId xmlns:a16="http://schemas.microsoft.com/office/drawing/2014/main" val="20001"/>
                    </a:ext>
                  </a:extLst>
                </a:gridCol>
                <a:gridCol w="1447800">
                  <a:extLst>
                    <a:ext uri="{9D8B030D-6E8A-4147-A177-3AD203B41FA5}">
                      <a16:colId xmlns:a16="http://schemas.microsoft.com/office/drawing/2014/main" val="20002"/>
                    </a:ext>
                  </a:extLst>
                </a:gridCol>
              </a:tblGrid>
              <a:tr h="444557">
                <a:tc>
                  <a:txBody>
                    <a:bodyPr/>
                    <a:lstStyle/>
                    <a:p>
                      <a:pPr marL="0" marR="0" algn="ctr">
                        <a:lnSpc>
                          <a:spcPct val="115000"/>
                        </a:lnSpc>
                        <a:spcBef>
                          <a:spcPts val="0"/>
                        </a:spcBef>
                        <a:spcAft>
                          <a:spcPts val="1000"/>
                        </a:spcAft>
                      </a:pPr>
                      <a:r>
                        <a:rPr lang="en-US" sz="1400" dirty="0">
                          <a:latin typeface="Calibri"/>
                          <a:ea typeface="Calibri"/>
                          <a:cs typeface="Times New Roman"/>
                        </a:rPr>
                        <a:t>Number of Workers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dirty="0">
                          <a:solidFill>
                            <a:schemeClr val="accent5">
                              <a:lumMod val="25000"/>
                            </a:schemeClr>
                          </a:solidFill>
                          <a:latin typeface="Calibri"/>
                          <a:ea typeface="Calibri"/>
                          <a:cs typeface="Times New Roman"/>
                        </a:rPr>
                        <a:t>Total </a:t>
                      </a:r>
                      <a:r>
                        <a:rPr lang="en-US" sz="1400" dirty="0" smtClean="0">
                          <a:solidFill>
                            <a:schemeClr val="accent5">
                              <a:lumMod val="25000"/>
                            </a:schemeClr>
                          </a:solidFill>
                          <a:latin typeface="Calibri"/>
                          <a:ea typeface="Calibri"/>
                          <a:cs typeface="Times New Roman"/>
                        </a:rPr>
                        <a:t>Output</a:t>
                      </a:r>
                      <a:endParaRPr lang="en-US" sz="1400" dirty="0">
                        <a:solidFill>
                          <a:schemeClr val="accent5">
                            <a:lumMod val="25000"/>
                          </a:schemeClr>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dirty="0">
                          <a:latin typeface="Calibri"/>
                          <a:ea typeface="Calibri"/>
                          <a:cs typeface="Times New Roman"/>
                        </a:rPr>
                        <a:t>Marginal Product of Labor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80085">
                <a:tc>
                  <a:txBody>
                    <a:bodyPr/>
                    <a:lstStyle/>
                    <a:p>
                      <a:pPr marL="0" marR="0" algn="ctr">
                        <a:lnSpc>
                          <a:spcPct val="115000"/>
                        </a:lnSpc>
                        <a:spcBef>
                          <a:spcPts val="0"/>
                        </a:spcBef>
                        <a:spcAft>
                          <a:spcPts val="1000"/>
                        </a:spcAft>
                      </a:pPr>
                      <a:r>
                        <a:rPr lang="en-US" sz="1400">
                          <a:latin typeface="Calibri"/>
                          <a:ea typeface="Calibri"/>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a:solidFill>
                            <a:schemeClr val="accent5">
                              <a:lumMod val="25000"/>
                            </a:schemeClr>
                          </a:solidFill>
                          <a:latin typeface="Calibri"/>
                          <a:ea typeface="Calibri"/>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baseline="0" dirty="0" smtClean="0">
                          <a:latin typeface="Calibri"/>
                          <a:ea typeface="Calibri"/>
                          <a:cs typeface="Times New Roman"/>
                        </a:rPr>
                        <a:t> -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80085">
                <a:tc>
                  <a:txBody>
                    <a:bodyPr/>
                    <a:lstStyle/>
                    <a:p>
                      <a:pPr marL="0" marR="0" algn="ctr">
                        <a:lnSpc>
                          <a:spcPct val="115000"/>
                        </a:lnSpc>
                        <a:spcBef>
                          <a:spcPts val="0"/>
                        </a:spcBef>
                        <a:spcAft>
                          <a:spcPts val="1000"/>
                        </a:spcAft>
                      </a:pPr>
                      <a:r>
                        <a:rPr lang="en-US" sz="1400">
                          <a:latin typeface="Calibri"/>
                          <a:ea typeface="Calibri"/>
                          <a:cs typeface="Times New Roman"/>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dirty="0" smtClean="0">
                          <a:solidFill>
                            <a:schemeClr val="accent5">
                              <a:lumMod val="25000"/>
                            </a:schemeClr>
                          </a:solidFill>
                          <a:latin typeface="Calibri"/>
                          <a:ea typeface="Calibri"/>
                          <a:cs typeface="Times New Roman"/>
                        </a:rPr>
                        <a:t>4</a:t>
                      </a:r>
                      <a:endParaRPr lang="en-US" sz="1400" dirty="0">
                        <a:solidFill>
                          <a:schemeClr val="accent5">
                            <a:lumMod val="25000"/>
                          </a:schemeClr>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dirty="0" smtClean="0">
                          <a:latin typeface="Calibri"/>
                          <a:ea typeface="Calibri"/>
                          <a:cs typeface="Times New Roman"/>
                        </a:rPr>
                        <a:t>4</a:t>
                      </a:r>
                      <a:endParaRPr lang="en-US"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80085">
                <a:tc>
                  <a:txBody>
                    <a:bodyPr/>
                    <a:lstStyle/>
                    <a:p>
                      <a:pPr marL="0" marR="0" algn="ctr">
                        <a:lnSpc>
                          <a:spcPct val="115000"/>
                        </a:lnSpc>
                        <a:spcBef>
                          <a:spcPts val="0"/>
                        </a:spcBef>
                        <a:spcAft>
                          <a:spcPts val="1000"/>
                        </a:spcAft>
                      </a:pPr>
                      <a:r>
                        <a:rPr lang="en-US" sz="1400">
                          <a:latin typeface="Calibri"/>
                          <a:ea typeface="Calibri"/>
                          <a:cs typeface="Times New Roman"/>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dirty="0" smtClean="0">
                          <a:solidFill>
                            <a:schemeClr val="accent5">
                              <a:lumMod val="25000"/>
                            </a:schemeClr>
                          </a:solidFill>
                          <a:latin typeface="Calibri"/>
                          <a:ea typeface="Calibri"/>
                          <a:cs typeface="Times New Roman"/>
                        </a:rPr>
                        <a:t>10</a:t>
                      </a:r>
                      <a:endParaRPr lang="en-US" sz="1400" dirty="0">
                        <a:solidFill>
                          <a:schemeClr val="accent5">
                            <a:lumMod val="25000"/>
                          </a:schemeClr>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dirty="0" smtClean="0">
                          <a:latin typeface="Calibri"/>
                          <a:ea typeface="Calibri"/>
                          <a:cs typeface="Times New Roman"/>
                        </a:rPr>
                        <a:t>6</a:t>
                      </a:r>
                      <a:endParaRPr lang="en-US"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80085">
                <a:tc>
                  <a:txBody>
                    <a:bodyPr/>
                    <a:lstStyle/>
                    <a:p>
                      <a:pPr marL="0" marR="0" algn="ctr">
                        <a:lnSpc>
                          <a:spcPct val="115000"/>
                        </a:lnSpc>
                        <a:spcBef>
                          <a:spcPts val="0"/>
                        </a:spcBef>
                        <a:spcAft>
                          <a:spcPts val="1000"/>
                        </a:spcAft>
                      </a:pPr>
                      <a:r>
                        <a:rPr lang="en-US" sz="1400">
                          <a:latin typeface="Calibri"/>
                          <a:ea typeface="Calibri"/>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dirty="0" smtClean="0">
                          <a:solidFill>
                            <a:schemeClr val="accent5">
                              <a:lumMod val="25000"/>
                            </a:schemeClr>
                          </a:solidFill>
                          <a:latin typeface="Calibri"/>
                          <a:ea typeface="Calibri"/>
                          <a:cs typeface="Times New Roman"/>
                        </a:rPr>
                        <a:t>17</a:t>
                      </a:r>
                      <a:endParaRPr lang="en-US" sz="1400" dirty="0">
                        <a:solidFill>
                          <a:schemeClr val="accent5">
                            <a:lumMod val="25000"/>
                          </a:schemeClr>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dirty="0" smtClean="0">
                          <a:latin typeface="Calibri"/>
                          <a:ea typeface="Calibri"/>
                          <a:cs typeface="Times New Roman"/>
                        </a:rPr>
                        <a:t>7</a:t>
                      </a:r>
                      <a:endParaRPr lang="en-US"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80085">
                <a:tc>
                  <a:txBody>
                    <a:bodyPr/>
                    <a:lstStyle/>
                    <a:p>
                      <a:pPr marL="0" marR="0" algn="ctr">
                        <a:lnSpc>
                          <a:spcPct val="115000"/>
                        </a:lnSpc>
                        <a:spcBef>
                          <a:spcPts val="0"/>
                        </a:spcBef>
                        <a:spcAft>
                          <a:spcPts val="1000"/>
                        </a:spcAft>
                      </a:pPr>
                      <a:r>
                        <a:rPr lang="en-US" sz="1400">
                          <a:latin typeface="Calibri"/>
                          <a:ea typeface="Calibri"/>
                          <a:cs typeface="Times New Roman"/>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dirty="0" smtClean="0">
                          <a:solidFill>
                            <a:schemeClr val="accent5">
                              <a:lumMod val="25000"/>
                            </a:schemeClr>
                          </a:solidFill>
                          <a:latin typeface="Calibri"/>
                          <a:ea typeface="Calibri"/>
                          <a:cs typeface="Times New Roman"/>
                        </a:rPr>
                        <a:t>23</a:t>
                      </a:r>
                      <a:endParaRPr lang="en-US" sz="1400" dirty="0">
                        <a:solidFill>
                          <a:schemeClr val="accent5">
                            <a:lumMod val="25000"/>
                          </a:schemeClr>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dirty="0" smtClean="0">
                          <a:latin typeface="Calibri"/>
                          <a:ea typeface="Calibri"/>
                          <a:cs typeface="Times New Roman"/>
                        </a:rPr>
                        <a:t>6</a:t>
                      </a:r>
                      <a:endParaRPr lang="en-US"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71137">
                <a:tc>
                  <a:txBody>
                    <a:bodyPr/>
                    <a:lstStyle/>
                    <a:p>
                      <a:pPr marL="0" marR="0" algn="ctr">
                        <a:lnSpc>
                          <a:spcPct val="115000"/>
                        </a:lnSpc>
                        <a:spcBef>
                          <a:spcPts val="0"/>
                        </a:spcBef>
                        <a:spcAft>
                          <a:spcPts val="1000"/>
                        </a:spcAft>
                      </a:pPr>
                      <a:r>
                        <a:rPr lang="en-US" sz="1400">
                          <a:latin typeface="Calibri"/>
                          <a:ea typeface="Calibri"/>
                          <a:cs typeface="Times New Roman"/>
                        </a:rPr>
                        <a:t>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dirty="0" smtClean="0">
                          <a:solidFill>
                            <a:schemeClr val="accent5">
                              <a:lumMod val="25000"/>
                            </a:schemeClr>
                          </a:solidFill>
                          <a:latin typeface="Calibri"/>
                          <a:ea typeface="Calibri"/>
                          <a:cs typeface="Times New Roman"/>
                        </a:rPr>
                        <a:t>28</a:t>
                      </a:r>
                      <a:endParaRPr lang="en-US" sz="1400" dirty="0">
                        <a:solidFill>
                          <a:schemeClr val="accent5">
                            <a:lumMod val="25000"/>
                          </a:schemeClr>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dirty="0" smtClean="0">
                          <a:latin typeface="Calibri"/>
                          <a:ea typeface="Calibri"/>
                          <a:cs typeface="Times New Roman"/>
                        </a:rPr>
                        <a:t>5</a:t>
                      </a:r>
                      <a:endParaRPr lang="en-US"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280085">
                <a:tc>
                  <a:txBody>
                    <a:bodyPr/>
                    <a:lstStyle/>
                    <a:p>
                      <a:pPr marL="0" marR="0" algn="ctr">
                        <a:lnSpc>
                          <a:spcPct val="115000"/>
                        </a:lnSpc>
                        <a:spcBef>
                          <a:spcPts val="0"/>
                        </a:spcBef>
                        <a:spcAft>
                          <a:spcPts val="1000"/>
                        </a:spcAft>
                      </a:pPr>
                      <a:r>
                        <a:rPr lang="en-US" sz="1400">
                          <a:latin typeface="Calibri"/>
                          <a:ea typeface="Calibri"/>
                          <a:cs typeface="Times New Roman"/>
                        </a:rPr>
                        <a:t>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dirty="0" smtClean="0">
                          <a:solidFill>
                            <a:schemeClr val="accent5">
                              <a:lumMod val="25000"/>
                            </a:schemeClr>
                          </a:solidFill>
                          <a:latin typeface="Calibri"/>
                          <a:ea typeface="Calibri"/>
                          <a:cs typeface="Times New Roman"/>
                        </a:rPr>
                        <a:t>31</a:t>
                      </a:r>
                      <a:endParaRPr lang="en-US" sz="1400" dirty="0">
                        <a:solidFill>
                          <a:schemeClr val="accent5">
                            <a:lumMod val="25000"/>
                          </a:schemeClr>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dirty="0" smtClean="0">
                          <a:latin typeface="Calibri"/>
                          <a:ea typeface="Calibri"/>
                          <a:cs typeface="Times New Roman"/>
                        </a:rPr>
                        <a:t>3</a:t>
                      </a:r>
                      <a:endParaRPr lang="en-US"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280085">
                <a:tc>
                  <a:txBody>
                    <a:bodyPr/>
                    <a:lstStyle/>
                    <a:p>
                      <a:pPr marL="0" marR="0" algn="ctr">
                        <a:lnSpc>
                          <a:spcPct val="115000"/>
                        </a:lnSpc>
                        <a:spcBef>
                          <a:spcPts val="0"/>
                        </a:spcBef>
                        <a:spcAft>
                          <a:spcPts val="1000"/>
                        </a:spcAft>
                      </a:pPr>
                      <a:r>
                        <a:rPr lang="en-US" sz="1400">
                          <a:latin typeface="Calibri"/>
                          <a:ea typeface="Calibri"/>
                          <a:cs typeface="Times New Roman"/>
                        </a:rPr>
                        <a:t>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dirty="0" smtClean="0">
                          <a:solidFill>
                            <a:schemeClr val="accent5">
                              <a:lumMod val="25000"/>
                            </a:schemeClr>
                          </a:solidFill>
                          <a:latin typeface="Calibri"/>
                          <a:ea typeface="Calibri"/>
                          <a:cs typeface="Times New Roman"/>
                        </a:rPr>
                        <a:t>32</a:t>
                      </a:r>
                      <a:endParaRPr lang="en-US" sz="1400" dirty="0">
                        <a:solidFill>
                          <a:schemeClr val="accent5">
                            <a:lumMod val="25000"/>
                          </a:schemeClr>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dirty="0" smtClean="0">
                          <a:latin typeface="Calibri"/>
                          <a:ea typeface="Calibri"/>
                          <a:cs typeface="Times New Roman"/>
                        </a:rPr>
                        <a:t>1</a:t>
                      </a:r>
                      <a:endParaRPr lang="en-US"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280085">
                <a:tc>
                  <a:txBody>
                    <a:bodyPr/>
                    <a:lstStyle/>
                    <a:p>
                      <a:pPr marL="0" marR="0" algn="ctr">
                        <a:lnSpc>
                          <a:spcPct val="115000"/>
                        </a:lnSpc>
                        <a:spcBef>
                          <a:spcPts val="0"/>
                        </a:spcBef>
                        <a:spcAft>
                          <a:spcPts val="1000"/>
                        </a:spcAft>
                      </a:pPr>
                      <a:r>
                        <a:rPr lang="en-US" sz="1400" dirty="0">
                          <a:latin typeface="Calibri"/>
                          <a:ea typeface="Calibri"/>
                          <a:cs typeface="Times New Roman"/>
                        </a:rPr>
                        <a:t>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dirty="0" smtClean="0">
                          <a:solidFill>
                            <a:schemeClr val="accent5">
                              <a:lumMod val="25000"/>
                            </a:schemeClr>
                          </a:solidFill>
                          <a:latin typeface="Calibri"/>
                          <a:ea typeface="Calibri"/>
                          <a:cs typeface="Times New Roman"/>
                        </a:rPr>
                        <a:t>31</a:t>
                      </a:r>
                      <a:endParaRPr lang="en-US" sz="1400" dirty="0">
                        <a:solidFill>
                          <a:schemeClr val="accent5">
                            <a:lumMod val="25000"/>
                          </a:schemeClr>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dirty="0" smtClean="0">
                          <a:latin typeface="Calibri"/>
                          <a:ea typeface="Calibri"/>
                          <a:cs typeface="Times New Roman"/>
                        </a:rPr>
                        <a:t>-1</a:t>
                      </a:r>
                      <a:endParaRPr lang="en-US"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bl>
          </a:graphicData>
        </a:graphic>
      </p:graphicFrame>
      <p:pic>
        <p:nvPicPr>
          <p:cNvPr id="39984" name="Picture 2"/>
          <p:cNvPicPr>
            <a:picLocks noChangeAspect="1" noChangeArrowheads="1"/>
          </p:cNvPicPr>
          <p:nvPr/>
        </p:nvPicPr>
        <p:blipFill>
          <a:blip r:embed="rId2" cstate="print"/>
          <a:srcRect l="42607" t="29890" r="55188" b="65820"/>
          <a:stretch>
            <a:fillRect/>
          </a:stretch>
        </p:blipFill>
        <p:spPr bwMode="auto">
          <a:xfrm>
            <a:off x="1592263" y="19050"/>
            <a:ext cx="190500" cy="279400"/>
          </a:xfrm>
          <a:prstGeom prst="rect">
            <a:avLst/>
          </a:prstGeom>
          <a:noFill/>
          <a:ln w="9525">
            <a:noFill/>
            <a:miter lim="800000"/>
            <a:headEnd/>
            <a:tailEnd/>
          </a:ln>
        </p:spPr>
      </p:pic>
      <p:sp>
        <p:nvSpPr>
          <p:cNvPr id="39985" name="Rectangle 5"/>
          <p:cNvSpPr>
            <a:spLocks noChangeArrowheads="1"/>
          </p:cNvSpPr>
          <p:nvPr/>
        </p:nvSpPr>
        <p:spPr bwMode="auto">
          <a:xfrm>
            <a:off x="0" y="5457825"/>
            <a:ext cx="9144000" cy="1077913"/>
          </a:xfrm>
          <a:prstGeom prst="rect">
            <a:avLst/>
          </a:prstGeom>
          <a:solidFill>
            <a:schemeClr val="bg1"/>
          </a:solidFill>
          <a:ln w="9525">
            <a:noFill/>
            <a:miter lim="800000"/>
            <a:headEnd/>
            <a:tailEnd/>
          </a:ln>
        </p:spPr>
        <p:txBody>
          <a:bodyPr>
            <a:spAutoFit/>
          </a:bodyPr>
          <a:lstStyle/>
          <a:p>
            <a:pPr marL="800100" lvl="1" indent="-342900">
              <a:buFont typeface="Times New Roman" pitchFamily="18" charset="0"/>
              <a:buAutoNum type="arabicPeriod"/>
            </a:pPr>
            <a:r>
              <a:rPr lang="en-US" sz="1600">
                <a:latin typeface="Calibri" pitchFamily="34" charset="0"/>
              </a:rPr>
              <a:t>What is the marginal product of labor from one laborer to two?_______2________</a:t>
            </a:r>
          </a:p>
          <a:p>
            <a:pPr marL="800100" lvl="1" indent="-342900">
              <a:buFont typeface="Times New Roman" pitchFamily="18" charset="0"/>
              <a:buAutoNum type="arabicPeriod"/>
            </a:pPr>
            <a:r>
              <a:rPr lang="en-US" sz="1600">
                <a:latin typeface="Calibri" pitchFamily="34" charset="0"/>
              </a:rPr>
              <a:t>What is the marginal product of labor from two laborers to three? _____1___________</a:t>
            </a:r>
          </a:p>
          <a:p>
            <a:pPr marL="800100" lvl="1" indent="-342900">
              <a:buFont typeface="Times New Roman" pitchFamily="18" charset="0"/>
              <a:buAutoNum type="arabicPeriod"/>
            </a:pPr>
            <a:r>
              <a:rPr lang="en-US" sz="1600">
                <a:latin typeface="Calibri" pitchFamily="34" charset="0"/>
              </a:rPr>
              <a:t>At what number of laborers does the marginal product of labor start to decline?  ___4___</a:t>
            </a:r>
          </a:p>
          <a:p>
            <a:pPr marL="800100" lvl="1" indent="-342900">
              <a:buFont typeface="Times New Roman" pitchFamily="18" charset="0"/>
              <a:buAutoNum type="arabicPeriod"/>
            </a:pPr>
            <a:r>
              <a:rPr lang="en-US" sz="1600">
                <a:latin typeface="Calibri" pitchFamily="34" charset="0"/>
              </a:rPr>
              <a:t>At what number of laborers does the firm experience negative marginal product of labor? ___8___</a:t>
            </a:r>
          </a:p>
        </p:txBody>
      </p:sp>
      <p:pic>
        <p:nvPicPr>
          <p:cNvPr id="39986" name="Picture 2" descr="http://www.firstchoicemoney.com/xSites/Mortgage/firstchoicemoney/Content/UploadedFiles/Union%20Workers.jpg"/>
          <p:cNvPicPr>
            <a:picLocks noChangeAspect="1" noChangeArrowheads="1"/>
          </p:cNvPicPr>
          <p:nvPr/>
        </p:nvPicPr>
        <p:blipFill>
          <a:blip r:embed="rId3" cstate="print"/>
          <a:srcRect/>
          <a:stretch>
            <a:fillRect/>
          </a:stretch>
        </p:blipFill>
        <p:spPr bwMode="auto">
          <a:xfrm>
            <a:off x="5562600" y="2133600"/>
            <a:ext cx="3200400" cy="3200400"/>
          </a:xfrm>
          <a:prstGeom prst="rect">
            <a:avLst/>
          </a:prstGeom>
          <a:noFill/>
          <a:ln w="9525">
            <a:noFill/>
            <a:miter lim="800000"/>
            <a:headEnd/>
            <a:tailEnd/>
          </a:ln>
        </p:spPr>
      </p:pic>
      <p:sp>
        <p:nvSpPr>
          <p:cNvPr id="39987" name="Title 1"/>
          <p:cNvSpPr>
            <a:spLocks noGrp="1"/>
          </p:cNvSpPr>
          <p:nvPr>
            <p:ph type="title"/>
          </p:nvPr>
        </p:nvSpPr>
        <p:spPr>
          <a:xfrm>
            <a:off x="1003300" y="609600"/>
            <a:ext cx="8293100" cy="1143000"/>
          </a:xfrm>
        </p:spPr>
        <p:txBody>
          <a:bodyPr/>
          <a:lstStyle/>
          <a:p>
            <a:r>
              <a:rPr lang="en-US" sz="3200" dirty="0" smtClean="0">
                <a:latin typeface="Calibri" pitchFamily="34" charset="0"/>
              </a:rPr>
              <a:t>Costs of Production</a:t>
            </a:r>
          </a:p>
        </p:txBody>
      </p:sp>
    </p:spTree>
  </p:cSld>
  <p:clrMapOvr>
    <a:masterClrMapping/>
  </p:clrMapOvr>
  <p:transition spd="slow"/>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libri" pitchFamily="34" charset="0"/>
              </a:rPr>
              <a:t>Marginal Returns</a:t>
            </a:r>
          </a:p>
        </p:txBody>
      </p:sp>
      <p:sp>
        <p:nvSpPr>
          <p:cNvPr id="3" name="Content Placeholder 2"/>
          <p:cNvSpPr>
            <a:spLocks noGrp="1"/>
          </p:cNvSpPr>
          <p:nvPr>
            <p:ph idx="1"/>
          </p:nvPr>
        </p:nvSpPr>
        <p:spPr>
          <a:xfrm>
            <a:off x="809625" y="2062163"/>
            <a:ext cx="8334375" cy="3881437"/>
          </a:xfrm>
        </p:spPr>
        <p:txBody>
          <a:bodyPr/>
          <a:lstStyle/>
          <a:p>
            <a:pPr>
              <a:defRPr/>
            </a:pPr>
            <a:r>
              <a:rPr lang="en-US" sz="2000" dirty="0" smtClean="0">
                <a:latin typeface="Calibri" pitchFamily="34" charset="0"/>
              </a:rPr>
              <a:t>Increasing marginal returns – Increases in output per worker added by the firm</a:t>
            </a:r>
          </a:p>
          <a:p>
            <a:pPr>
              <a:defRPr/>
            </a:pPr>
            <a:r>
              <a:rPr lang="en-US" sz="2000" dirty="0" smtClean="0">
                <a:solidFill>
                  <a:schemeClr val="accent5">
                    <a:lumMod val="50000"/>
                  </a:schemeClr>
                </a:solidFill>
                <a:latin typeface="Calibri" pitchFamily="34" charset="0"/>
              </a:rPr>
              <a:t>Diminishing marginal returns – Additional workers increase total output, but at a decreasing rate</a:t>
            </a:r>
          </a:p>
          <a:p>
            <a:pPr>
              <a:defRPr/>
            </a:pPr>
            <a:r>
              <a:rPr lang="en-US" sz="2000" dirty="0" smtClean="0">
                <a:latin typeface="Calibri" pitchFamily="34" charset="0"/>
              </a:rPr>
              <a:t>Negative Marginal Returns – Adding additional workers decreases output</a:t>
            </a:r>
            <a:endParaRPr lang="en-US" sz="2000" dirty="0">
              <a:latin typeface="Calibri" pitchFamily="34" charset="0"/>
            </a:endParaRPr>
          </a:p>
        </p:txBody>
      </p:sp>
      <p:pic>
        <p:nvPicPr>
          <p:cNvPr id="40964" name="Picture 2" descr="http://celestinechua.com/blog/images/law-of-diminishing-returns.jpg"/>
          <p:cNvPicPr>
            <a:picLocks noChangeAspect="1" noChangeArrowheads="1"/>
          </p:cNvPicPr>
          <p:nvPr/>
        </p:nvPicPr>
        <p:blipFill>
          <a:blip r:embed="rId2" cstate="print"/>
          <a:srcRect/>
          <a:stretch>
            <a:fillRect/>
          </a:stretch>
        </p:blipFill>
        <p:spPr bwMode="auto">
          <a:xfrm>
            <a:off x="5334000" y="4038600"/>
            <a:ext cx="3678238" cy="2819400"/>
          </a:xfrm>
          <a:prstGeom prst="rect">
            <a:avLst/>
          </a:prstGeom>
          <a:noFill/>
          <a:ln w="9525">
            <a:noFill/>
            <a:miter lim="800000"/>
            <a:headEnd/>
            <a:tailEnd/>
          </a:ln>
        </p:spPr>
      </p:pic>
      <p:graphicFrame>
        <p:nvGraphicFramePr>
          <p:cNvPr id="6" name="Table 5"/>
          <p:cNvGraphicFramePr>
            <a:graphicFrameLocks noGrp="1"/>
          </p:cNvGraphicFramePr>
          <p:nvPr/>
        </p:nvGraphicFramePr>
        <p:xfrm>
          <a:off x="990600" y="3886200"/>
          <a:ext cx="4038600" cy="2699004"/>
        </p:xfrm>
        <a:graphic>
          <a:graphicData uri="http://schemas.openxmlformats.org/drawingml/2006/table">
            <a:tbl>
              <a:tblPr/>
              <a:tblGrid>
                <a:gridCol w="1346200">
                  <a:extLst>
                    <a:ext uri="{9D8B030D-6E8A-4147-A177-3AD203B41FA5}">
                      <a16:colId xmlns:a16="http://schemas.microsoft.com/office/drawing/2014/main" val="20000"/>
                    </a:ext>
                  </a:extLst>
                </a:gridCol>
                <a:gridCol w="1346200">
                  <a:extLst>
                    <a:ext uri="{9D8B030D-6E8A-4147-A177-3AD203B41FA5}">
                      <a16:colId xmlns:a16="http://schemas.microsoft.com/office/drawing/2014/main" val="20001"/>
                    </a:ext>
                  </a:extLst>
                </a:gridCol>
                <a:gridCol w="1346200">
                  <a:extLst>
                    <a:ext uri="{9D8B030D-6E8A-4147-A177-3AD203B41FA5}">
                      <a16:colId xmlns:a16="http://schemas.microsoft.com/office/drawing/2014/main" val="20002"/>
                    </a:ext>
                  </a:extLst>
                </a:gridCol>
              </a:tblGrid>
              <a:tr h="341281">
                <a:tc>
                  <a:txBody>
                    <a:bodyPr/>
                    <a:lstStyle/>
                    <a:p>
                      <a:pPr marL="0" marR="0" algn="ctr">
                        <a:lnSpc>
                          <a:spcPct val="115000"/>
                        </a:lnSpc>
                        <a:spcBef>
                          <a:spcPts val="0"/>
                        </a:spcBef>
                        <a:spcAft>
                          <a:spcPts val="1000"/>
                        </a:spcAft>
                      </a:pPr>
                      <a:r>
                        <a:rPr lang="en-US" sz="1400" dirty="0">
                          <a:latin typeface="Calibri"/>
                          <a:ea typeface="Calibri"/>
                          <a:cs typeface="Times New Roman"/>
                        </a:rPr>
                        <a:t>Number of Workers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dirty="0">
                          <a:solidFill>
                            <a:schemeClr val="accent5">
                              <a:lumMod val="25000"/>
                            </a:schemeClr>
                          </a:solidFill>
                          <a:latin typeface="Calibri"/>
                          <a:ea typeface="Calibri"/>
                          <a:cs typeface="Times New Roman"/>
                        </a:rPr>
                        <a:t>Total </a:t>
                      </a:r>
                      <a:r>
                        <a:rPr lang="en-US" sz="1400" dirty="0" smtClean="0">
                          <a:solidFill>
                            <a:schemeClr val="accent5">
                              <a:lumMod val="25000"/>
                            </a:schemeClr>
                          </a:solidFill>
                          <a:latin typeface="Calibri"/>
                          <a:ea typeface="Calibri"/>
                          <a:cs typeface="Times New Roman"/>
                        </a:rPr>
                        <a:t>Output</a:t>
                      </a:r>
                      <a:endParaRPr lang="en-US" sz="1400" dirty="0">
                        <a:solidFill>
                          <a:schemeClr val="accent5">
                            <a:lumMod val="25000"/>
                          </a:schemeClr>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dirty="0">
                          <a:latin typeface="Calibri"/>
                          <a:ea typeface="Calibri"/>
                          <a:cs typeface="Times New Roman"/>
                        </a:rPr>
                        <a:t>Marginal Product of Labor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94787">
                <a:tc>
                  <a:txBody>
                    <a:bodyPr/>
                    <a:lstStyle/>
                    <a:p>
                      <a:pPr marL="0" marR="0" algn="ctr">
                        <a:lnSpc>
                          <a:spcPct val="115000"/>
                        </a:lnSpc>
                        <a:spcBef>
                          <a:spcPts val="0"/>
                        </a:spcBef>
                        <a:spcAft>
                          <a:spcPts val="1000"/>
                        </a:spcAft>
                      </a:pPr>
                      <a:r>
                        <a:rPr lang="en-US" sz="1400">
                          <a:latin typeface="Calibri"/>
                          <a:ea typeface="Calibri"/>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a:solidFill>
                            <a:schemeClr val="accent5">
                              <a:lumMod val="25000"/>
                            </a:schemeClr>
                          </a:solidFill>
                          <a:latin typeface="Calibri"/>
                          <a:ea typeface="Calibri"/>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baseline="0" dirty="0" smtClean="0">
                          <a:latin typeface="Calibri"/>
                          <a:ea typeface="Calibri"/>
                          <a:cs typeface="Times New Roman"/>
                        </a:rPr>
                        <a:t> -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94787">
                <a:tc>
                  <a:txBody>
                    <a:bodyPr/>
                    <a:lstStyle/>
                    <a:p>
                      <a:pPr marL="0" marR="0" algn="ctr">
                        <a:lnSpc>
                          <a:spcPct val="115000"/>
                        </a:lnSpc>
                        <a:spcBef>
                          <a:spcPts val="0"/>
                        </a:spcBef>
                        <a:spcAft>
                          <a:spcPts val="1000"/>
                        </a:spcAft>
                      </a:pPr>
                      <a:r>
                        <a:rPr lang="en-US" sz="1400">
                          <a:latin typeface="Calibri"/>
                          <a:ea typeface="Calibri"/>
                          <a:cs typeface="Times New Roman"/>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dirty="0" smtClean="0">
                          <a:solidFill>
                            <a:schemeClr val="accent5">
                              <a:lumMod val="25000"/>
                            </a:schemeClr>
                          </a:solidFill>
                          <a:latin typeface="Calibri"/>
                          <a:ea typeface="Calibri"/>
                          <a:cs typeface="Times New Roman"/>
                        </a:rPr>
                        <a:t>4</a:t>
                      </a:r>
                      <a:endParaRPr lang="en-US" sz="1400" dirty="0">
                        <a:solidFill>
                          <a:schemeClr val="accent5">
                            <a:lumMod val="25000"/>
                          </a:schemeClr>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dirty="0" smtClean="0">
                          <a:latin typeface="Calibri"/>
                          <a:ea typeface="Calibri"/>
                          <a:cs typeface="Times New Roman"/>
                        </a:rPr>
                        <a:t>4</a:t>
                      </a:r>
                      <a:endParaRPr lang="en-US"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94787">
                <a:tc>
                  <a:txBody>
                    <a:bodyPr/>
                    <a:lstStyle/>
                    <a:p>
                      <a:pPr marL="0" marR="0" algn="ctr">
                        <a:lnSpc>
                          <a:spcPct val="115000"/>
                        </a:lnSpc>
                        <a:spcBef>
                          <a:spcPts val="0"/>
                        </a:spcBef>
                        <a:spcAft>
                          <a:spcPts val="1000"/>
                        </a:spcAft>
                      </a:pPr>
                      <a:r>
                        <a:rPr lang="en-US" sz="1400">
                          <a:latin typeface="Calibri"/>
                          <a:ea typeface="Calibri"/>
                          <a:cs typeface="Times New Roman"/>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dirty="0" smtClean="0">
                          <a:solidFill>
                            <a:schemeClr val="accent5">
                              <a:lumMod val="25000"/>
                            </a:schemeClr>
                          </a:solidFill>
                          <a:latin typeface="Calibri"/>
                          <a:ea typeface="Calibri"/>
                          <a:cs typeface="Times New Roman"/>
                        </a:rPr>
                        <a:t>10</a:t>
                      </a:r>
                      <a:endParaRPr lang="en-US" sz="1400" dirty="0">
                        <a:solidFill>
                          <a:schemeClr val="accent5">
                            <a:lumMod val="25000"/>
                          </a:schemeClr>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dirty="0" smtClean="0">
                          <a:latin typeface="Calibri"/>
                          <a:ea typeface="Calibri"/>
                          <a:cs typeface="Times New Roman"/>
                        </a:rPr>
                        <a:t>6</a:t>
                      </a:r>
                      <a:endParaRPr lang="en-US"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94787">
                <a:tc>
                  <a:txBody>
                    <a:bodyPr/>
                    <a:lstStyle/>
                    <a:p>
                      <a:pPr marL="0" marR="0" algn="ctr">
                        <a:lnSpc>
                          <a:spcPct val="115000"/>
                        </a:lnSpc>
                        <a:spcBef>
                          <a:spcPts val="0"/>
                        </a:spcBef>
                        <a:spcAft>
                          <a:spcPts val="1000"/>
                        </a:spcAft>
                      </a:pPr>
                      <a:r>
                        <a:rPr lang="en-US" sz="1400">
                          <a:latin typeface="Calibri"/>
                          <a:ea typeface="Calibri"/>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dirty="0" smtClean="0">
                          <a:solidFill>
                            <a:schemeClr val="accent5">
                              <a:lumMod val="25000"/>
                            </a:schemeClr>
                          </a:solidFill>
                          <a:latin typeface="Calibri"/>
                          <a:ea typeface="Calibri"/>
                          <a:cs typeface="Times New Roman"/>
                        </a:rPr>
                        <a:t>17</a:t>
                      </a:r>
                      <a:endParaRPr lang="en-US" sz="1400" dirty="0">
                        <a:solidFill>
                          <a:schemeClr val="accent5">
                            <a:lumMod val="25000"/>
                          </a:schemeClr>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dirty="0" smtClean="0">
                          <a:latin typeface="Calibri"/>
                          <a:ea typeface="Calibri"/>
                          <a:cs typeface="Times New Roman"/>
                        </a:rPr>
                        <a:t>7</a:t>
                      </a:r>
                      <a:endParaRPr lang="en-US"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94787">
                <a:tc>
                  <a:txBody>
                    <a:bodyPr/>
                    <a:lstStyle/>
                    <a:p>
                      <a:pPr marL="0" marR="0" algn="ctr">
                        <a:lnSpc>
                          <a:spcPct val="115000"/>
                        </a:lnSpc>
                        <a:spcBef>
                          <a:spcPts val="0"/>
                        </a:spcBef>
                        <a:spcAft>
                          <a:spcPts val="1000"/>
                        </a:spcAft>
                      </a:pPr>
                      <a:r>
                        <a:rPr lang="en-US" sz="1400">
                          <a:latin typeface="Calibri"/>
                          <a:ea typeface="Calibri"/>
                          <a:cs typeface="Times New Roman"/>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dirty="0" smtClean="0">
                          <a:solidFill>
                            <a:schemeClr val="accent5">
                              <a:lumMod val="25000"/>
                            </a:schemeClr>
                          </a:solidFill>
                          <a:latin typeface="Calibri"/>
                          <a:ea typeface="Calibri"/>
                          <a:cs typeface="Times New Roman"/>
                        </a:rPr>
                        <a:t>23</a:t>
                      </a:r>
                      <a:endParaRPr lang="en-US" sz="1400" dirty="0">
                        <a:solidFill>
                          <a:schemeClr val="accent5">
                            <a:lumMod val="25000"/>
                          </a:schemeClr>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dirty="0" smtClean="0">
                          <a:latin typeface="Calibri"/>
                          <a:ea typeface="Calibri"/>
                          <a:cs typeface="Times New Roman"/>
                        </a:rPr>
                        <a:t>6</a:t>
                      </a:r>
                      <a:endParaRPr lang="en-US"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188564">
                <a:tc>
                  <a:txBody>
                    <a:bodyPr/>
                    <a:lstStyle/>
                    <a:p>
                      <a:pPr marL="0" marR="0" algn="ctr">
                        <a:lnSpc>
                          <a:spcPct val="115000"/>
                        </a:lnSpc>
                        <a:spcBef>
                          <a:spcPts val="0"/>
                        </a:spcBef>
                        <a:spcAft>
                          <a:spcPts val="1000"/>
                        </a:spcAft>
                      </a:pPr>
                      <a:r>
                        <a:rPr lang="en-US" sz="1400">
                          <a:latin typeface="Calibri"/>
                          <a:ea typeface="Calibri"/>
                          <a:cs typeface="Times New Roman"/>
                        </a:rPr>
                        <a:t>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dirty="0" smtClean="0">
                          <a:solidFill>
                            <a:schemeClr val="accent5">
                              <a:lumMod val="25000"/>
                            </a:schemeClr>
                          </a:solidFill>
                          <a:latin typeface="Calibri"/>
                          <a:ea typeface="Calibri"/>
                          <a:cs typeface="Times New Roman"/>
                        </a:rPr>
                        <a:t>28</a:t>
                      </a:r>
                      <a:endParaRPr lang="en-US" sz="1400" dirty="0">
                        <a:solidFill>
                          <a:schemeClr val="accent5">
                            <a:lumMod val="25000"/>
                          </a:schemeClr>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dirty="0" smtClean="0">
                          <a:latin typeface="Calibri"/>
                          <a:ea typeface="Calibri"/>
                          <a:cs typeface="Times New Roman"/>
                        </a:rPr>
                        <a:t>5</a:t>
                      </a:r>
                      <a:endParaRPr lang="en-US"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194787">
                <a:tc>
                  <a:txBody>
                    <a:bodyPr/>
                    <a:lstStyle/>
                    <a:p>
                      <a:pPr marL="0" marR="0" algn="ctr">
                        <a:lnSpc>
                          <a:spcPct val="115000"/>
                        </a:lnSpc>
                        <a:spcBef>
                          <a:spcPts val="0"/>
                        </a:spcBef>
                        <a:spcAft>
                          <a:spcPts val="1000"/>
                        </a:spcAft>
                      </a:pPr>
                      <a:r>
                        <a:rPr lang="en-US" sz="1400">
                          <a:latin typeface="Calibri"/>
                          <a:ea typeface="Calibri"/>
                          <a:cs typeface="Times New Roman"/>
                        </a:rPr>
                        <a:t>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dirty="0" smtClean="0">
                          <a:solidFill>
                            <a:schemeClr val="accent5">
                              <a:lumMod val="25000"/>
                            </a:schemeClr>
                          </a:solidFill>
                          <a:latin typeface="Calibri"/>
                          <a:ea typeface="Calibri"/>
                          <a:cs typeface="Times New Roman"/>
                        </a:rPr>
                        <a:t>31</a:t>
                      </a:r>
                      <a:endParaRPr lang="en-US" sz="1400" dirty="0">
                        <a:solidFill>
                          <a:schemeClr val="accent5">
                            <a:lumMod val="25000"/>
                          </a:schemeClr>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dirty="0" smtClean="0">
                          <a:latin typeface="Calibri"/>
                          <a:ea typeface="Calibri"/>
                          <a:cs typeface="Times New Roman"/>
                        </a:rPr>
                        <a:t>3</a:t>
                      </a:r>
                      <a:endParaRPr lang="en-US"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194787">
                <a:tc>
                  <a:txBody>
                    <a:bodyPr/>
                    <a:lstStyle/>
                    <a:p>
                      <a:pPr marL="0" marR="0" algn="ctr">
                        <a:lnSpc>
                          <a:spcPct val="115000"/>
                        </a:lnSpc>
                        <a:spcBef>
                          <a:spcPts val="0"/>
                        </a:spcBef>
                        <a:spcAft>
                          <a:spcPts val="1000"/>
                        </a:spcAft>
                      </a:pPr>
                      <a:r>
                        <a:rPr lang="en-US" sz="1400">
                          <a:latin typeface="Calibri"/>
                          <a:ea typeface="Calibri"/>
                          <a:cs typeface="Times New Roman"/>
                        </a:rPr>
                        <a:t>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dirty="0" smtClean="0">
                          <a:solidFill>
                            <a:schemeClr val="accent5">
                              <a:lumMod val="25000"/>
                            </a:schemeClr>
                          </a:solidFill>
                          <a:latin typeface="Calibri"/>
                          <a:ea typeface="Calibri"/>
                          <a:cs typeface="Times New Roman"/>
                        </a:rPr>
                        <a:t>32</a:t>
                      </a:r>
                      <a:endParaRPr lang="en-US" sz="1400" dirty="0">
                        <a:solidFill>
                          <a:schemeClr val="accent5">
                            <a:lumMod val="25000"/>
                          </a:schemeClr>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dirty="0" smtClean="0">
                          <a:latin typeface="Calibri"/>
                          <a:ea typeface="Calibri"/>
                          <a:cs typeface="Times New Roman"/>
                        </a:rPr>
                        <a:t>1</a:t>
                      </a:r>
                      <a:endParaRPr lang="en-US"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194787">
                <a:tc>
                  <a:txBody>
                    <a:bodyPr/>
                    <a:lstStyle/>
                    <a:p>
                      <a:pPr marL="0" marR="0" algn="ctr">
                        <a:lnSpc>
                          <a:spcPct val="115000"/>
                        </a:lnSpc>
                        <a:spcBef>
                          <a:spcPts val="0"/>
                        </a:spcBef>
                        <a:spcAft>
                          <a:spcPts val="1000"/>
                        </a:spcAft>
                      </a:pPr>
                      <a:r>
                        <a:rPr lang="en-US" sz="1400" dirty="0">
                          <a:latin typeface="Calibri"/>
                          <a:ea typeface="Calibri"/>
                          <a:cs typeface="Times New Roman"/>
                        </a:rPr>
                        <a:t>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dirty="0" smtClean="0">
                          <a:solidFill>
                            <a:schemeClr val="accent5">
                              <a:lumMod val="25000"/>
                            </a:schemeClr>
                          </a:solidFill>
                          <a:latin typeface="Calibri"/>
                          <a:ea typeface="Calibri"/>
                          <a:cs typeface="Times New Roman"/>
                        </a:rPr>
                        <a:t>31</a:t>
                      </a:r>
                      <a:endParaRPr lang="en-US" sz="1400" dirty="0">
                        <a:solidFill>
                          <a:schemeClr val="accent5">
                            <a:lumMod val="25000"/>
                          </a:schemeClr>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dirty="0" smtClean="0">
                          <a:latin typeface="Calibri"/>
                          <a:ea typeface="Calibri"/>
                          <a:cs typeface="Times New Roman"/>
                        </a:rPr>
                        <a:t>-1</a:t>
                      </a:r>
                      <a:endParaRPr lang="en-US"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bl>
          </a:graphicData>
        </a:graphic>
      </p:graphicFrame>
      <p:sp>
        <p:nvSpPr>
          <p:cNvPr id="7" name="Oval 6"/>
          <p:cNvSpPr>
            <a:spLocks noChangeArrowheads="1"/>
          </p:cNvSpPr>
          <p:nvPr/>
        </p:nvSpPr>
        <p:spPr bwMode="auto">
          <a:xfrm>
            <a:off x="4191000" y="5410200"/>
            <a:ext cx="304800" cy="152400"/>
          </a:xfrm>
          <a:prstGeom prst="ellipse">
            <a:avLst/>
          </a:prstGeom>
          <a:noFill/>
          <a:ln w="9525" algn="ctr">
            <a:solidFill>
              <a:schemeClr val="tx1"/>
            </a:solidFill>
            <a:round/>
            <a:headEnd/>
            <a:tailEnd/>
          </a:ln>
        </p:spPr>
        <p:txBody>
          <a:bodyPr wrap="none"/>
          <a:lstStyle/>
          <a:p>
            <a:endParaRPr lang="en-US"/>
          </a:p>
        </p:txBody>
      </p:sp>
      <p:sp>
        <p:nvSpPr>
          <p:cNvPr id="8" name="Oval 7"/>
          <p:cNvSpPr>
            <a:spLocks noChangeArrowheads="1"/>
          </p:cNvSpPr>
          <p:nvPr/>
        </p:nvSpPr>
        <p:spPr bwMode="auto">
          <a:xfrm>
            <a:off x="4191000" y="6400800"/>
            <a:ext cx="304800" cy="152400"/>
          </a:xfrm>
          <a:prstGeom prst="ellipse">
            <a:avLst/>
          </a:prstGeom>
          <a:noFill/>
          <a:ln w="9525" algn="ctr">
            <a:solidFill>
              <a:schemeClr val="tx1"/>
            </a:solidFill>
            <a:round/>
            <a:headEnd/>
            <a:tailEnd/>
          </a:ln>
        </p:spPr>
        <p:txBody>
          <a:bodyPr wrap="none"/>
          <a:lstStyle/>
          <a:p>
            <a:endParaRPr lang="en-US"/>
          </a:p>
        </p:txBody>
      </p:sp>
      <p:cxnSp>
        <p:nvCxnSpPr>
          <p:cNvPr id="10" name="Straight Arrow Connector 9"/>
          <p:cNvCxnSpPr>
            <a:cxnSpLocks noChangeShapeType="1"/>
          </p:cNvCxnSpPr>
          <p:nvPr/>
        </p:nvCxnSpPr>
        <p:spPr bwMode="auto">
          <a:xfrm rot="5400000">
            <a:off x="4266407" y="5028406"/>
            <a:ext cx="609600" cy="1587"/>
          </a:xfrm>
          <a:prstGeom prst="straightConnector1">
            <a:avLst/>
          </a:prstGeom>
          <a:noFill/>
          <a:ln w="9525" algn="ctr">
            <a:solidFill>
              <a:schemeClr val="tx1"/>
            </a:solidFill>
            <a:round/>
            <a:headEnd/>
            <a:tailEnd type="arrow" w="med" len="med"/>
          </a:ln>
        </p:spPr>
      </p:cxn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up)">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500"/>
                                        <p:tgtEl>
                                          <p:spTgt spid="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ipe(down)">
                                      <p:cBhvr>
                                        <p:cTn id="3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7" grpId="0" uiExpand="1" animBg="1"/>
      <p:bldP spid="8" grpId="0" animBg="1"/>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381000"/>
            <a:ext cx="7378700" cy="1143000"/>
          </a:xfrm>
        </p:spPr>
        <p:txBody>
          <a:bodyPr/>
          <a:lstStyle/>
          <a:p>
            <a:r>
              <a:rPr lang="en-US" dirty="0" smtClean="0">
                <a:latin typeface="Calibri" pitchFamily="34" charset="0"/>
              </a:rPr>
              <a:t>Production Costs</a:t>
            </a:r>
          </a:p>
        </p:txBody>
      </p:sp>
      <p:sp>
        <p:nvSpPr>
          <p:cNvPr id="3" name="Content Placeholder 2"/>
          <p:cNvSpPr>
            <a:spLocks noGrp="1"/>
          </p:cNvSpPr>
          <p:nvPr>
            <p:ph idx="1"/>
          </p:nvPr>
        </p:nvSpPr>
        <p:spPr>
          <a:xfrm>
            <a:off x="685800" y="1219200"/>
            <a:ext cx="8334375" cy="3881438"/>
          </a:xfrm>
          <a:solidFill>
            <a:schemeClr val="bg1"/>
          </a:solidFill>
        </p:spPr>
        <p:txBody>
          <a:bodyPr/>
          <a:lstStyle/>
          <a:p>
            <a:pPr>
              <a:defRPr/>
            </a:pPr>
            <a:r>
              <a:rPr lang="en-US" sz="2100" dirty="0" smtClean="0">
                <a:latin typeface="Calibri" pitchFamily="34" charset="0"/>
              </a:rPr>
              <a:t>Fixed costs – a cost that does not change no matter how much of a good is produced</a:t>
            </a:r>
          </a:p>
          <a:p>
            <a:pPr lvl="1">
              <a:defRPr/>
            </a:pPr>
            <a:r>
              <a:rPr lang="en-US" sz="1700" dirty="0" smtClean="0">
                <a:latin typeface="Calibri" pitchFamily="34" charset="0"/>
              </a:rPr>
              <a:t>Rent, salaried employees, etc. </a:t>
            </a:r>
          </a:p>
          <a:p>
            <a:pPr>
              <a:defRPr/>
            </a:pPr>
            <a:r>
              <a:rPr lang="en-US" sz="2100" dirty="0" smtClean="0">
                <a:solidFill>
                  <a:schemeClr val="accent5">
                    <a:lumMod val="50000"/>
                  </a:schemeClr>
                </a:solidFill>
                <a:latin typeface="Calibri" pitchFamily="34" charset="0"/>
              </a:rPr>
              <a:t>Variable costs – costs that rise or fall depending on the quantity produced</a:t>
            </a:r>
          </a:p>
          <a:p>
            <a:pPr lvl="1">
              <a:defRPr/>
            </a:pPr>
            <a:r>
              <a:rPr lang="en-US" sz="1700" dirty="0" smtClean="0">
                <a:solidFill>
                  <a:schemeClr val="accent5">
                    <a:lumMod val="50000"/>
                  </a:schemeClr>
                </a:solidFill>
                <a:latin typeface="Calibri" pitchFamily="34" charset="0"/>
              </a:rPr>
              <a:t>Electricity, hourly workers, etc. </a:t>
            </a:r>
          </a:p>
          <a:p>
            <a:pPr>
              <a:defRPr/>
            </a:pPr>
            <a:r>
              <a:rPr lang="en-US" sz="2100" dirty="0" smtClean="0">
                <a:latin typeface="Calibri" pitchFamily="34" charset="0"/>
              </a:rPr>
              <a:t>Total cost – fixed costs and variable costs added together</a:t>
            </a:r>
          </a:p>
          <a:p>
            <a:pPr>
              <a:defRPr/>
            </a:pPr>
            <a:r>
              <a:rPr lang="en-US" sz="2100" dirty="0" smtClean="0">
                <a:solidFill>
                  <a:schemeClr val="accent5">
                    <a:lumMod val="50000"/>
                  </a:schemeClr>
                </a:solidFill>
                <a:latin typeface="Calibri" pitchFamily="34" charset="0"/>
              </a:rPr>
              <a:t>Marginal cost – additional cost of producing one more unit</a:t>
            </a:r>
          </a:p>
          <a:p>
            <a:pPr>
              <a:defRPr/>
            </a:pPr>
            <a:r>
              <a:rPr lang="en-US" sz="2100" dirty="0" smtClean="0">
                <a:latin typeface="Calibri" pitchFamily="34" charset="0"/>
              </a:rPr>
              <a:t>Marginal revenue – additional income from selling one more unit of a good</a:t>
            </a:r>
            <a:endParaRPr lang="en-US" sz="2100" dirty="0">
              <a:latin typeface="Calibri" pitchFamily="34" charset="0"/>
            </a:endParaRPr>
          </a:p>
        </p:txBody>
      </p:sp>
      <p:pic>
        <p:nvPicPr>
          <p:cNvPr id="41988" name="Picture 2" descr="http://www.pavcsk12.org/newsroom/assets/image/RentLogo.jpg"/>
          <p:cNvPicPr>
            <a:picLocks noChangeAspect="1" noChangeArrowheads="1"/>
          </p:cNvPicPr>
          <p:nvPr/>
        </p:nvPicPr>
        <p:blipFill>
          <a:blip r:embed="rId2" cstate="print"/>
          <a:srcRect/>
          <a:stretch>
            <a:fillRect/>
          </a:stretch>
        </p:blipFill>
        <p:spPr bwMode="auto">
          <a:xfrm>
            <a:off x="1143000" y="5027613"/>
            <a:ext cx="3265488" cy="1682750"/>
          </a:xfrm>
          <a:prstGeom prst="rect">
            <a:avLst/>
          </a:prstGeom>
          <a:noFill/>
          <a:ln w="9525">
            <a:noFill/>
            <a:miter lim="800000"/>
            <a:headEnd/>
            <a:tailEnd/>
          </a:ln>
        </p:spPr>
      </p:pic>
      <p:pic>
        <p:nvPicPr>
          <p:cNvPr id="41989" name="Picture 4" descr="http://www.cps.ci.cambridge.ma.us/tobin/directory/Grade5/Electricity/banner_electricity.gif"/>
          <p:cNvPicPr>
            <a:picLocks noChangeAspect="1" noChangeArrowheads="1"/>
          </p:cNvPicPr>
          <p:nvPr/>
        </p:nvPicPr>
        <p:blipFill>
          <a:blip r:embed="rId3" cstate="print"/>
          <a:srcRect/>
          <a:stretch>
            <a:fillRect/>
          </a:stretch>
        </p:blipFill>
        <p:spPr bwMode="auto">
          <a:xfrm>
            <a:off x="5119688" y="4902200"/>
            <a:ext cx="3414712" cy="1955800"/>
          </a:xfrm>
          <a:prstGeom prst="rect">
            <a:avLst/>
          </a:prstGeom>
          <a:noFill/>
          <a:ln w="9525">
            <a:noFill/>
            <a:miter lim="800000"/>
            <a:headEnd/>
            <a:tailEnd/>
          </a:ln>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autoUpdateAnimBg="0"/>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19"/>
          <p:cNvSpPr>
            <a:spLocks noChangeArrowheads="1"/>
          </p:cNvSpPr>
          <p:nvPr/>
        </p:nvSpPr>
        <p:spPr bwMode="auto">
          <a:xfrm>
            <a:off x="685800" y="1066800"/>
            <a:ext cx="8458200" cy="1143000"/>
          </a:xfrm>
          <a:prstGeom prst="rect">
            <a:avLst/>
          </a:prstGeom>
          <a:solidFill>
            <a:schemeClr val="bg1"/>
          </a:solidFill>
          <a:ln w="9525" algn="ctr">
            <a:noFill/>
            <a:round/>
            <a:headEnd/>
            <a:tailEnd/>
          </a:ln>
        </p:spPr>
        <p:txBody>
          <a:bodyPr wrap="none"/>
          <a:lstStyle/>
          <a:p>
            <a:endParaRPr lang="en-US"/>
          </a:p>
        </p:txBody>
      </p:sp>
      <p:pic>
        <p:nvPicPr>
          <p:cNvPr id="43011" name="Picture 1"/>
          <p:cNvPicPr>
            <a:picLocks noChangeAspect="1" noChangeArrowheads="1"/>
          </p:cNvPicPr>
          <p:nvPr/>
        </p:nvPicPr>
        <p:blipFill>
          <a:blip r:embed="rId2" cstate="print"/>
          <a:srcRect l="34555" t="26247" r="20862" b="16161"/>
          <a:stretch>
            <a:fillRect/>
          </a:stretch>
        </p:blipFill>
        <p:spPr bwMode="auto">
          <a:xfrm>
            <a:off x="3886200" y="1981200"/>
            <a:ext cx="4495800" cy="4356100"/>
          </a:xfrm>
          <a:prstGeom prst="rect">
            <a:avLst/>
          </a:prstGeom>
          <a:noFill/>
          <a:ln w="9525">
            <a:noFill/>
            <a:miter lim="800000"/>
            <a:headEnd/>
            <a:tailEnd/>
          </a:ln>
        </p:spPr>
      </p:pic>
      <p:sp>
        <p:nvSpPr>
          <p:cNvPr id="43012" name="Title 1"/>
          <p:cNvSpPr>
            <a:spLocks noGrp="1"/>
          </p:cNvSpPr>
          <p:nvPr>
            <p:ph type="title"/>
          </p:nvPr>
        </p:nvSpPr>
        <p:spPr>
          <a:xfrm>
            <a:off x="1371600" y="381000"/>
            <a:ext cx="7378700" cy="1143000"/>
          </a:xfrm>
        </p:spPr>
        <p:txBody>
          <a:bodyPr/>
          <a:lstStyle/>
          <a:p>
            <a:r>
              <a:rPr lang="en-US" sz="3200" smtClean="0">
                <a:latin typeface="Calibri" pitchFamily="34" charset="0"/>
              </a:rPr>
              <a:t>Application - The Costs of Production</a:t>
            </a:r>
          </a:p>
        </p:txBody>
      </p:sp>
      <p:graphicFrame>
        <p:nvGraphicFramePr>
          <p:cNvPr id="4" name="Table 3"/>
          <p:cNvGraphicFramePr>
            <a:graphicFrameLocks noGrp="1"/>
          </p:cNvGraphicFramePr>
          <p:nvPr/>
        </p:nvGraphicFramePr>
        <p:xfrm>
          <a:off x="914400" y="1524000"/>
          <a:ext cx="2807970" cy="4486656"/>
        </p:xfrm>
        <a:graphic>
          <a:graphicData uri="http://schemas.openxmlformats.org/drawingml/2006/table">
            <a:tbl>
              <a:tblPr/>
              <a:tblGrid>
                <a:gridCol w="935990">
                  <a:extLst>
                    <a:ext uri="{9D8B030D-6E8A-4147-A177-3AD203B41FA5}">
                      <a16:colId xmlns:a16="http://schemas.microsoft.com/office/drawing/2014/main" val="20000"/>
                    </a:ext>
                  </a:extLst>
                </a:gridCol>
                <a:gridCol w="935990">
                  <a:extLst>
                    <a:ext uri="{9D8B030D-6E8A-4147-A177-3AD203B41FA5}">
                      <a16:colId xmlns:a16="http://schemas.microsoft.com/office/drawing/2014/main" val="20001"/>
                    </a:ext>
                  </a:extLst>
                </a:gridCol>
                <a:gridCol w="935990">
                  <a:extLst>
                    <a:ext uri="{9D8B030D-6E8A-4147-A177-3AD203B41FA5}">
                      <a16:colId xmlns:a16="http://schemas.microsoft.com/office/drawing/2014/main" val="20002"/>
                    </a:ext>
                  </a:extLst>
                </a:gridCol>
              </a:tblGrid>
              <a:tr h="765953">
                <a:tc>
                  <a:txBody>
                    <a:bodyPr/>
                    <a:lstStyle/>
                    <a:p>
                      <a:pPr marL="0" marR="0" algn="ctr">
                        <a:lnSpc>
                          <a:spcPct val="115000"/>
                        </a:lnSpc>
                        <a:spcBef>
                          <a:spcPts val="0"/>
                        </a:spcBef>
                        <a:spcAft>
                          <a:spcPts val="1000"/>
                        </a:spcAft>
                      </a:pPr>
                      <a:r>
                        <a:rPr lang="en-US" sz="1600" dirty="0">
                          <a:latin typeface="Calibri"/>
                          <a:ea typeface="Calibri"/>
                          <a:cs typeface="Times New Roman"/>
                        </a:rPr>
                        <a:t>Number of Workers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a:latin typeface="Calibri"/>
                          <a:ea typeface="Calibri"/>
                          <a:cs typeface="Times New Roman"/>
                        </a:rPr>
                        <a:t>Total Product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a:latin typeface="Calibri"/>
                          <a:ea typeface="Calibri"/>
                          <a:cs typeface="Times New Roman"/>
                        </a:rPr>
                        <a:t>Marginal Product of Labor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55318">
                <a:tc>
                  <a:txBody>
                    <a:bodyPr/>
                    <a:lstStyle/>
                    <a:p>
                      <a:pPr marL="0" marR="0" algn="ctr">
                        <a:lnSpc>
                          <a:spcPct val="115000"/>
                        </a:lnSpc>
                        <a:spcBef>
                          <a:spcPts val="0"/>
                        </a:spcBef>
                        <a:spcAft>
                          <a:spcPts val="1000"/>
                        </a:spcAft>
                      </a:pPr>
                      <a:r>
                        <a:rPr lang="en-US" sz="1600">
                          <a:latin typeface="Calibri"/>
                          <a:ea typeface="Calibri"/>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a:latin typeface="Calibri"/>
                          <a:ea typeface="Calibri"/>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endParaRPr lang="en-US"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55318">
                <a:tc>
                  <a:txBody>
                    <a:bodyPr/>
                    <a:lstStyle/>
                    <a:p>
                      <a:pPr marL="0" marR="0" algn="ctr">
                        <a:lnSpc>
                          <a:spcPct val="115000"/>
                        </a:lnSpc>
                        <a:spcBef>
                          <a:spcPts val="0"/>
                        </a:spcBef>
                        <a:spcAft>
                          <a:spcPts val="1000"/>
                        </a:spcAft>
                      </a:pPr>
                      <a:r>
                        <a:rPr lang="en-US" sz="1600">
                          <a:latin typeface="Calibri"/>
                          <a:ea typeface="Calibri"/>
                          <a:cs typeface="Times New Roman"/>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a:latin typeface="Calibri"/>
                          <a:ea typeface="Calibri"/>
                          <a:cs typeface="Times New Roman"/>
                        </a:rPr>
                        <a:t>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endParaRPr lang="en-US"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55318">
                <a:tc>
                  <a:txBody>
                    <a:bodyPr/>
                    <a:lstStyle/>
                    <a:p>
                      <a:pPr marL="0" marR="0" algn="ctr">
                        <a:lnSpc>
                          <a:spcPct val="115000"/>
                        </a:lnSpc>
                        <a:spcBef>
                          <a:spcPts val="0"/>
                        </a:spcBef>
                        <a:spcAft>
                          <a:spcPts val="1000"/>
                        </a:spcAft>
                      </a:pPr>
                      <a:r>
                        <a:rPr lang="en-US" sz="1600">
                          <a:latin typeface="Calibri"/>
                          <a:ea typeface="Calibri"/>
                          <a:cs typeface="Times New Roman"/>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a:latin typeface="Calibri"/>
                          <a:ea typeface="Calibri"/>
                          <a:cs typeface="Times New Roman"/>
                        </a:rPr>
                        <a:t>20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endParaRPr lang="en-US"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55318">
                <a:tc>
                  <a:txBody>
                    <a:bodyPr/>
                    <a:lstStyle/>
                    <a:p>
                      <a:pPr marL="0" marR="0" algn="ctr">
                        <a:lnSpc>
                          <a:spcPct val="115000"/>
                        </a:lnSpc>
                        <a:spcBef>
                          <a:spcPts val="0"/>
                        </a:spcBef>
                        <a:spcAft>
                          <a:spcPts val="1000"/>
                        </a:spcAft>
                      </a:pPr>
                      <a:r>
                        <a:rPr lang="en-US" sz="1600">
                          <a:latin typeface="Calibri"/>
                          <a:ea typeface="Calibri"/>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a:latin typeface="Calibri"/>
                          <a:ea typeface="Calibri"/>
                          <a:cs typeface="Times New Roman"/>
                        </a:rPr>
                        <a:t>38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endParaRPr lang="en-US"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55318">
                <a:tc>
                  <a:txBody>
                    <a:bodyPr/>
                    <a:lstStyle/>
                    <a:p>
                      <a:pPr marL="0" marR="0" algn="ctr">
                        <a:lnSpc>
                          <a:spcPct val="115000"/>
                        </a:lnSpc>
                        <a:spcBef>
                          <a:spcPts val="0"/>
                        </a:spcBef>
                        <a:spcAft>
                          <a:spcPts val="1000"/>
                        </a:spcAft>
                      </a:pPr>
                      <a:r>
                        <a:rPr lang="en-US" sz="1600">
                          <a:latin typeface="Calibri"/>
                          <a:ea typeface="Calibri"/>
                          <a:cs typeface="Times New Roman"/>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a:latin typeface="Calibri"/>
                          <a:ea typeface="Calibri"/>
                          <a:cs typeface="Times New Roman"/>
                        </a:rPr>
                        <a:t>62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endParaRPr lang="en-US"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55318">
                <a:tc>
                  <a:txBody>
                    <a:bodyPr/>
                    <a:lstStyle/>
                    <a:p>
                      <a:pPr marL="0" marR="0" algn="ctr">
                        <a:lnSpc>
                          <a:spcPct val="115000"/>
                        </a:lnSpc>
                        <a:spcBef>
                          <a:spcPts val="0"/>
                        </a:spcBef>
                        <a:spcAft>
                          <a:spcPts val="1000"/>
                        </a:spcAft>
                      </a:pPr>
                      <a:r>
                        <a:rPr lang="en-US" sz="1600">
                          <a:latin typeface="Calibri"/>
                          <a:ea typeface="Calibri"/>
                          <a:cs typeface="Times New Roman"/>
                        </a:rPr>
                        <a:t>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a:latin typeface="Calibri"/>
                          <a:ea typeface="Calibri"/>
                          <a:cs typeface="Times New Roman"/>
                        </a:rPr>
                        <a:t>90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endParaRPr lang="en-US"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255318">
                <a:tc>
                  <a:txBody>
                    <a:bodyPr/>
                    <a:lstStyle/>
                    <a:p>
                      <a:pPr marL="0" marR="0" algn="ctr">
                        <a:lnSpc>
                          <a:spcPct val="115000"/>
                        </a:lnSpc>
                        <a:spcBef>
                          <a:spcPts val="0"/>
                        </a:spcBef>
                        <a:spcAft>
                          <a:spcPts val="1000"/>
                        </a:spcAft>
                      </a:pPr>
                      <a:r>
                        <a:rPr lang="en-US" sz="1600">
                          <a:latin typeface="Calibri"/>
                          <a:ea typeface="Calibri"/>
                          <a:cs typeface="Times New Roman"/>
                        </a:rPr>
                        <a:t>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a:latin typeface="Calibri"/>
                          <a:ea typeface="Calibri"/>
                          <a:cs typeface="Times New Roman"/>
                        </a:rPr>
                        <a:t>110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endParaRPr lang="en-US"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255318">
                <a:tc>
                  <a:txBody>
                    <a:bodyPr/>
                    <a:lstStyle/>
                    <a:p>
                      <a:pPr marL="0" marR="0" algn="ctr">
                        <a:lnSpc>
                          <a:spcPct val="115000"/>
                        </a:lnSpc>
                        <a:spcBef>
                          <a:spcPts val="0"/>
                        </a:spcBef>
                        <a:spcAft>
                          <a:spcPts val="1000"/>
                        </a:spcAft>
                      </a:pPr>
                      <a:r>
                        <a:rPr lang="en-US" sz="1600">
                          <a:latin typeface="Calibri"/>
                          <a:ea typeface="Calibri"/>
                          <a:cs typeface="Times New Roman"/>
                        </a:rPr>
                        <a:t>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a:latin typeface="Calibri"/>
                          <a:ea typeface="Calibri"/>
                          <a:cs typeface="Times New Roman"/>
                        </a:rPr>
                        <a:t>129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endParaRPr lang="en-US"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255318">
                <a:tc>
                  <a:txBody>
                    <a:bodyPr/>
                    <a:lstStyle/>
                    <a:p>
                      <a:pPr marL="0" marR="0" algn="ctr">
                        <a:lnSpc>
                          <a:spcPct val="115000"/>
                        </a:lnSpc>
                        <a:spcBef>
                          <a:spcPts val="0"/>
                        </a:spcBef>
                        <a:spcAft>
                          <a:spcPts val="1000"/>
                        </a:spcAft>
                      </a:pPr>
                      <a:r>
                        <a:rPr lang="en-US" sz="1600">
                          <a:latin typeface="Calibri"/>
                          <a:ea typeface="Calibri"/>
                          <a:cs typeface="Times New Roman"/>
                        </a:rPr>
                        <a:t>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a:latin typeface="Calibri"/>
                          <a:ea typeface="Calibri"/>
                          <a:cs typeface="Times New Roman"/>
                        </a:rPr>
                        <a:t>138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endParaRPr lang="en-US"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255318">
                <a:tc>
                  <a:txBody>
                    <a:bodyPr/>
                    <a:lstStyle/>
                    <a:p>
                      <a:pPr marL="0" marR="0" algn="ctr">
                        <a:lnSpc>
                          <a:spcPct val="115000"/>
                        </a:lnSpc>
                        <a:spcBef>
                          <a:spcPts val="0"/>
                        </a:spcBef>
                        <a:spcAft>
                          <a:spcPts val="1000"/>
                        </a:spcAft>
                      </a:pPr>
                      <a:r>
                        <a:rPr lang="en-US" sz="1600">
                          <a:latin typeface="Calibri"/>
                          <a:ea typeface="Calibri"/>
                          <a:cs typeface="Times New Roman"/>
                        </a:rPr>
                        <a:t>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a:latin typeface="Calibri"/>
                          <a:ea typeface="Calibri"/>
                          <a:cs typeface="Times New Roman"/>
                        </a:rPr>
                        <a:t>144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endParaRPr lang="en-US"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255318">
                <a:tc>
                  <a:txBody>
                    <a:bodyPr/>
                    <a:lstStyle/>
                    <a:p>
                      <a:pPr marL="0" marR="0" algn="ctr">
                        <a:lnSpc>
                          <a:spcPct val="115000"/>
                        </a:lnSpc>
                        <a:spcBef>
                          <a:spcPts val="0"/>
                        </a:spcBef>
                        <a:spcAft>
                          <a:spcPts val="1000"/>
                        </a:spcAft>
                      </a:pPr>
                      <a:r>
                        <a:rPr lang="en-US" sz="1600">
                          <a:latin typeface="Calibri"/>
                          <a:ea typeface="Calibri"/>
                          <a:cs typeface="Times New Roman"/>
                        </a:rPr>
                        <a:t>10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a:latin typeface="Calibri"/>
                          <a:ea typeface="Calibri"/>
                          <a:cs typeface="Times New Roman"/>
                        </a:rPr>
                        <a:t>148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endParaRPr lang="en-US"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255318">
                <a:tc>
                  <a:txBody>
                    <a:bodyPr/>
                    <a:lstStyle/>
                    <a:p>
                      <a:pPr marL="0" marR="0" algn="ctr">
                        <a:lnSpc>
                          <a:spcPct val="115000"/>
                        </a:lnSpc>
                        <a:spcBef>
                          <a:spcPts val="0"/>
                        </a:spcBef>
                        <a:spcAft>
                          <a:spcPts val="1000"/>
                        </a:spcAft>
                      </a:pPr>
                      <a:r>
                        <a:rPr lang="en-US" sz="1600">
                          <a:latin typeface="Calibri"/>
                          <a:ea typeface="Calibri"/>
                          <a:cs typeface="Times New Roman"/>
                        </a:rPr>
                        <a:t>11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a:latin typeface="Calibri"/>
                          <a:ea typeface="Calibri"/>
                          <a:cs typeface="Times New Roman"/>
                        </a:rPr>
                        <a:t>145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endParaRPr lang="en-US"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255318">
                <a:tc>
                  <a:txBody>
                    <a:bodyPr/>
                    <a:lstStyle/>
                    <a:p>
                      <a:pPr marL="0" marR="0" algn="ctr">
                        <a:lnSpc>
                          <a:spcPct val="115000"/>
                        </a:lnSpc>
                        <a:spcBef>
                          <a:spcPts val="0"/>
                        </a:spcBef>
                        <a:spcAft>
                          <a:spcPts val="1000"/>
                        </a:spcAft>
                      </a:pPr>
                      <a:r>
                        <a:rPr lang="en-US" sz="1600">
                          <a:latin typeface="Calibri"/>
                          <a:ea typeface="Calibri"/>
                          <a:cs typeface="Times New Roman"/>
                        </a:rPr>
                        <a:t>12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dirty="0">
                          <a:latin typeface="Calibri"/>
                          <a:ea typeface="Calibri"/>
                          <a:cs typeface="Times New Roman"/>
                        </a:rPr>
                        <a:t>135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endParaRPr lang="en-US"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bl>
          </a:graphicData>
        </a:graphic>
      </p:graphicFrame>
      <p:sp>
        <p:nvSpPr>
          <p:cNvPr id="7" name="Rectangle 6"/>
          <p:cNvSpPr/>
          <p:nvPr/>
        </p:nvSpPr>
        <p:spPr>
          <a:xfrm>
            <a:off x="533400" y="6019800"/>
            <a:ext cx="8382000" cy="738188"/>
          </a:xfrm>
          <a:prstGeom prst="rect">
            <a:avLst/>
          </a:prstGeom>
        </p:spPr>
        <p:txBody>
          <a:bodyPr>
            <a:spAutoFit/>
          </a:bodyPr>
          <a:lstStyle/>
          <a:p>
            <a:pPr marL="342900" indent="-342900">
              <a:buFont typeface="+mj-lt"/>
              <a:buAutoNum type="arabicPeriod"/>
              <a:defRPr/>
            </a:pPr>
            <a:endParaRPr lang="en-US" sz="1400" dirty="0">
              <a:latin typeface="Calibri" pitchFamily="34" charset="0"/>
            </a:endParaRPr>
          </a:p>
          <a:p>
            <a:pPr marL="800100" lvl="1" indent="-342900">
              <a:buFont typeface="+mj-lt"/>
              <a:buAutoNum type="arabicPeriod"/>
              <a:defRPr/>
            </a:pPr>
            <a:r>
              <a:rPr lang="en-US" sz="1400" dirty="0">
                <a:latin typeface="Calibri" pitchFamily="34" charset="0"/>
              </a:rPr>
              <a:t>At what number of laborers does the firm experience diminishing marginal returns?  ______________</a:t>
            </a:r>
          </a:p>
          <a:p>
            <a:pPr marL="800100" lvl="1" indent="-342900">
              <a:buFont typeface="+mj-lt"/>
              <a:buAutoNum type="arabicPeriod"/>
              <a:defRPr/>
            </a:pPr>
            <a:r>
              <a:rPr lang="en-US" sz="1400" dirty="0">
                <a:solidFill>
                  <a:schemeClr val="accent5">
                    <a:lumMod val="50000"/>
                  </a:schemeClr>
                </a:solidFill>
                <a:latin typeface="Calibri" pitchFamily="34" charset="0"/>
              </a:rPr>
              <a:t>At what number of laborers does the firm experience negative marginal returns? ________________</a:t>
            </a:r>
          </a:p>
        </p:txBody>
      </p:sp>
      <p:sp>
        <p:nvSpPr>
          <p:cNvPr id="43076" name="Text Box 3"/>
          <p:cNvSpPr txBox="1">
            <a:spLocks noChangeArrowheads="1"/>
          </p:cNvSpPr>
          <p:nvPr/>
        </p:nvSpPr>
        <p:spPr bwMode="auto">
          <a:xfrm>
            <a:off x="4267200" y="1752600"/>
            <a:ext cx="542925" cy="371475"/>
          </a:xfrm>
          <a:prstGeom prst="rect">
            <a:avLst/>
          </a:prstGeom>
          <a:solidFill>
            <a:srgbClr val="FFFFFF"/>
          </a:solidFill>
          <a:ln w="9525">
            <a:noFill/>
            <a:miter lim="800000"/>
            <a:headEnd/>
            <a:tailEnd/>
          </a:ln>
        </p:spPr>
        <p:txBody>
          <a:bodyPr/>
          <a:lstStyle/>
          <a:p>
            <a:pPr>
              <a:spcAft>
                <a:spcPts val="1000"/>
              </a:spcAft>
            </a:pPr>
            <a:r>
              <a:rPr lang="en-US" sz="1400" b="1">
                <a:solidFill>
                  <a:srgbClr val="000000"/>
                </a:solidFill>
                <a:latin typeface="Arial" pitchFamily="34" charset="0"/>
              </a:rPr>
              <a:t>160</a:t>
            </a:r>
            <a:endParaRPr lang="en-US" sz="6000">
              <a:solidFill>
                <a:srgbClr val="000000"/>
              </a:solidFill>
            </a:endParaRPr>
          </a:p>
        </p:txBody>
      </p:sp>
      <p:pic>
        <p:nvPicPr>
          <p:cNvPr id="43077" name="Picture 4"/>
          <p:cNvPicPr>
            <a:picLocks noChangeAspect="1" noChangeArrowheads="1"/>
          </p:cNvPicPr>
          <p:nvPr/>
        </p:nvPicPr>
        <p:blipFill>
          <a:blip r:embed="rId2" cstate="print"/>
          <a:srcRect l="42607" t="29890" r="55188" b="65820"/>
          <a:stretch>
            <a:fillRect/>
          </a:stretch>
        </p:blipFill>
        <p:spPr bwMode="auto">
          <a:xfrm>
            <a:off x="4718050" y="1844675"/>
            <a:ext cx="192088" cy="279400"/>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19"/>
          <p:cNvSpPr>
            <a:spLocks noChangeArrowheads="1"/>
          </p:cNvSpPr>
          <p:nvPr/>
        </p:nvSpPr>
        <p:spPr bwMode="auto">
          <a:xfrm>
            <a:off x="533400" y="1066800"/>
            <a:ext cx="8610600" cy="1371600"/>
          </a:xfrm>
          <a:prstGeom prst="rect">
            <a:avLst/>
          </a:prstGeom>
          <a:solidFill>
            <a:schemeClr val="bg1"/>
          </a:solidFill>
          <a:ln w="9525" algn="ctr">
            <a:noFill/>
            <a:round/>
            <a:headEnd/>
            <a:tailEnd/>
          </a:ln>
        </p:spPr>
        <p:txBody>
          <a:bodyPr wrap="none"/>
          <a:lstStyle/>
          <a:p>
            <a:endParaRPr lang="en-US"/>
          </a:p>
        </p:txBody>
      </p:sp>
      <p:pic>
        <p:nvPicPr>
          <p:cNvPr id="44035" name="Picture 1"/>
          <p:cNvPicPr>
            <a:picLocks noChangeAspect="1" noChangeArrowheads="1"/>
          </p:cNvPicPr>
          <p:nvPr/>
        </p:nvPicPr>
        <p:blipFill>
          <a:blip r:embed="rId2" cstate="print"/>
          <a:srcRect l="34555" t="26247" r="20862" b="16161"/>
          <a:stretch>
            <a:fillRect/>
          </a:stretch>
        </p:blipFill>
        <p:spPr bwMode="auto">
          <a:xfrm>
            <a:off x="3886200" y="1981200"/>
            <a:ext cx="4495800" cy="4356100"/>
          </a:xfrm>
          <a:prstGeom prst="rect">
            <a:avLst/>
          </a:prstGeom>
          <a:noFill/>
          <a:ln w="9525">
            <a:noFill/>
            <a:miter lim="800000"/>
            <a:headEnd/>
            <a:tailEnd/>
          </a:ln>
        </p:spPr>
      </p:pic>
      <p:sp>
        <p:nvSpPr>
          <p:cNvPr id="44036" name="Title 1"/>
          <p:cNvSpPr>
            <a:spLocks noGrp="1"/>
          </p:cNvSpPr>
          <p:nvPr>
            <p:ph type="title"/>
          </p:nvPr>
        </p:nvSpPr>
        <p:spPr>
          <a:xfrm>
            <a:off x="1371600" y="381000"/>
            <a:ext cx="7378700" cy="1143000"/>
          </a:xfrm>
        </p:spPr>
        <p:txBody>
          <a:bodyPr/>
          <a:lstStyle/>
          <a:p>
            <a:r>
              <a:rPr lang="en-US" sz="3200" smtClean="0">
                <a:latin typeface="Calibri" pitchFamily="34" charset="0"/>
              </a:rPr>
              <a:t>Application - The Costs of Production</a:t>
            </a:r>
          </a:p>
        </p:txBody>
      </p:sp>
      <p:sp>
        <p:nvSpPr>
          <p:cNvPr id="7" name="Rectangle 6"/>
          <p:cNvSpPr/>
          <p:nvPr/>
        </p:nvSpPr>
        <p:spPr>
          <a:xfrm>
            <a:off x="533400" y="6019800"/>
            <a:ext cx="8382000" cy="738188"/>
          </a:xfrm>
          <a:prstGeom prst="rect">
            <a:avLst/>
          </a:prstGeom>
        </p:spPr>
        <p:txBody>
          <a:bodyPr>
            <a:spAutoFit/>
          </a:bodyPr>
          <a:lstStyle/>
          <a:p>
            <a:pPr marL="342900" indent="-342900">
              <a:buFont typeface="+mj-lt"/>
              <a:buAutoNum type="arabicPeriod"/>
              <a:defRPr/>
            </a:pPr>
            <a:endParaRPr lang="en-US" sz="1400" dirty="0">
              <a:latin typeface="Calibri" pitchFamily="34" charset="0"/>
            </a:endParaRPr>
          </a:p>
          <a:p>
            <a:pPr marL="800100" lvl="1" indent="-342900">
              <a:buFont typeface="+mj-lt"/>
              <a:buAutoNum type="arabicPeriod"/>
              <a:defRPr/>
            </a:pPr>
            <a:r>
              <a:rPr lang="en-US" sz="1400" dirty="0">
                <a:latin typeface="Calibri" pitchFamily="34" charset="0"/>
              </a:rPr>
              <a:t>At what number of laborers does the firm experience diminishing marginal returns?  _____________</a:t>
            </a:r>
          </a:p>
          <a:p>
            <a:pPr marL="800100" lvl="1" indent="-342900">
              <a:buFont typeface="+mj-lt"/>
              <a:buAutoNum type="arabicPeriod"/>
              <a:defRPr/>
            </a:pPr>
            <a:r>
              <a:rPr lang="en-US" sz="1400" dirty="0">
                <a:solidFill>
                  <a:schemeClr val="accent5">
                    <a:lumMod val="50000"/>
                  </a:schemeClr>
                </a:solidFill>
                <a:latin typeface="Calibri" pitchFamily="34" charset="0"/>
              </a:rPr>
              <a:t>At what number of laborers does the firm experience negative marginal returns? _______________</a:t>
            </a:r>
          </a:p>
        </p:txBody>
      </p:sp>
      <p:sp>
        <p:nvSpPr>
          <p:cNvPr id="44038" name="Text Box 3"/>
          <p:cNvSpPr txBox="1">
            <a:spLocks noChangeArrowheads="1"/>
          </p:cNvSpPr>
          <p:nvPr/>
        </p:nvSpPr>
        <p:spPr bwMode="auto">
          <a:xfrm>
            <a:off x="4267200" y="1752600"/>
            <a:ext cx="542925" cy="371475"/>
          </a:xfrm>
          <a:prstGeom prst="rect">
            <a:avLst/>
          </a:prstGeom>
          <a:solidFill>
            <a:srgbClr val="FFFFFF"/>
          </a:solidFill>
          <a:ln w="9525">
            <a:noFill/>
            <a:miter lim="800000"/>
            <a:headEnd/>
            <a:tailEnd/>
          </a:ln>
        </p:spPr>
        <p:txBody>
          <a:bodyPr/>
          <a:lstStyle/>
          <a:p>
            <a:pPr>
              <a:spcAft>
                <a:spcPts val="1000"/>
              </a:spcAft>
            </a:pPr>
            <a:r>
              <a:rPr lang="en-US" sz="1400" b="1">
                <a:solidFill>
                  <a:srgbClr val="000000"/>
                </a:solidFill>
                <a:latin typeface="Arial" pitchFamily="34" charset="0"/>
              </a:rPr>
              <a:t>160</a:t>
            </a:r>
            <a:endParaRPr lang="en-US" sz="6000">
              <a:solidFill>
                <a:srgbClr val="000000"/>
              </a:solidFill>
            </a:endParaRPr>
          </a:p>
        </p:txBody>
      </p:sp>
      <p:pic>
        <p:nvPicPr>
          <p:cNvPr id="44039" name="Picture 4"/>
          <p:cNvPicPr>
            <a:picLocks noChangeAspect="1" noChangeArrowheads="1"/>
          </p:cNvPicPr>
          <p:nvPr/>
        </p:nvPicPr>
        <p:blipFill>
          <a:blip r:embed="rId2" cstate="print"/>
          <a:srcRect l="42607" t="29890" r="55188" b="65820"/>
          <a:stretch>
            <a:fillRect/>
          </a:stretch>
        </p:blipFill>
        <p:spPr bwMode="auto">
          <a:xfrm>
            <a:off x="4718050" y="1844675"/>
            <a:ext cx="192088" cy="279400"/>
          </a:xfrm>
          <a:prstGeom prst="rect">
            <a:avLst/>
          </a:prstGeom>
          <a:noFill/>
          <a:ln w="9525">
            <a:noFill/>
            <a:miter lim="800000"/>
            <a:headEnd/>
            <a:tailEnd/>
          </a:ln>
        </p:spPr>
      </p:pic>
      <p:graphicFrame>
        <p:nvGraphicFramePr>
          <p:cNvPr id="25" name="Table 24"/>
          <p:cNvGraphicFramePr>
            <a:graphicFrameLocks noGrp="1"/>
          </p:cNvGraphicFramePr>
          <p:nvPr/>
        </p:nvGraphicFramePr>
        <p:xfrm>
          <a:off x="914400" y="1524000"/>
          <a:ext cx="2807970" cy="4486656"/>
        </p:xfrm>
        <a:graphic>
          <a:graphicData uri="http://schemas.openxmlformats.org/drawingml/2006/table">
            <a:tbl>
              <a:tblPr/>
              <a:tblGrid>
                <a:gridCol w="935990">
                  <a:extLst>
                    <a:ext uri="{9D8B030D-6E8A-4147-A177-3AD203B41FA5}">
                      <a16:colId xmlns:a16="http://schemas.microsoft.com/office/drawing/2014/main" val="20000"/>
                    </a:ext>
                  </a:extLst>
                </a:gridCol>
                <a:gridCol w="935990">
                  <a:extLst>
                    <a:ext uri="{9D8B030D-6E8A-4147-A177-3AD203B41FA5}">
                      <a16:colId xmlns:a16="http://schemas.microsoft.com/office/drawing/2014/main" val="20001"/>
                    </a:ext>
                  </a:extLst>
                </a:gridCol>
                <a:gridCol w="935990">
                  <a:extLst>
                    <a:ext uri="{9D8B030D-6E8A-4147-A177-3AD203B41FA5}">
                      <a16:colId xmlns:a16="http://schemas.microsoft.com/office/drawing/2014/main" val="20002"/>
                    </a:ext>
                  </a:extLst>
                </a:gridCol>
              </a:tblGrid>
              <a:tr h="765953">
                <a:tc>
                  <a:txBody>
                    <a:bodyPr/>
                    <a:lstStyle/>
                    <a:p>
                      <a:pPr marL="0" marR="0" algn="ctr">
                        <a:lnSpc>
                          <a:spcPct val="115000"/>
                        </a:lnSpc>
                        <a:spcBef>
                          <a:spcPts val="0"/>
                        </a:spcBef>
                        <a:spcAft>
                          <a:spcPts val="1000"/>
                        </a:spcAft>
                      </a:pPr>
                      <a:r>
                        <a:rPr lang="en-US" sz="1600" dirty="0">
                          <a:latin typeface="Calibri"/>
                          <a:ea typeface="Calibri"/>
                          <a:cs typeface="Times New Roman"/>
                        </a:rPr>
                        <a:t>Number of Workers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a:latin typeface="Calibri"/>
                          <a:ea typeface="Calibri"/>
                          <a:cs typeface="Times New Roman"/>
                        </a:rPr>
                        <a:t>Total Product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a:latin typeface="Calibri"/>
                          <a:ea typeface="Calibri"/>
                          <a:cs typeface="Times New Roman"/>
                        </a:rPr>
                        <a:t>Marginal Product of Labor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55318">
                <a:tc>
                  <a:txBody>
                    <a:bodyPr/>
                    <a:lstStyle/>
                    <a:p>
                      <a:pPr marL="0" marR="0" algn="ctr">
                        <a:lnSpc>
                          <a:spcPct val="115000"/>
                        </a:lnSpc>
                        <a:spcBef>
                          <a:spcPts val="0"/>
                        </a:spcBef>
                        <a:spcAft>
                          <a:spcPts val="1000"/>
                        </a:spcAft>
                      </a:pPr>
                      <a:r>
                        <a:rPr lang="en-US" sz="1600">
                          <a:latin typeface="Calibri"/>
                          <a:ea typeface="Calibri"/>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a:latin typeface="Calibri"/>
                          <a:ea typeface="Calibri"/>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dirty="0" smtClean="0">
                          <a:latin typeface="Calibri"/>
                          <a:ea typeface="Calibri"/>
                          <a:cs typeface="Times New Roman"/>
                        </a:rPr>
                        <a:t>0</a:t>
                      </a:r>
                      <a:endParaRPr lang="en-US"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55318">
                <a:tc>
                  <a:txBody>
                    <a:bodyPr/>
                    <a:lstStyle/>
                    <a:p>
                      <a:pPr marL="0" marR="0" algn="ctr">
                        <a:lnSpc>
                          <a:spcPct val="115000"/>
                        </a:lnSpc>
                        <a:spcBef>
                          <a:spcPts val="0"/>
                        </a:spcBef>
                        <a:spcAft>
                          <a:spcPts val="1000"/>
                        </a:spcAft>
                      </a:pPr>
                      <a:r>
                        <a:rPr lang="en-US" sz="1600">
                          <a:latin typeface="Calibri"/>
                          <a:ea typeface="Calibri"/>
                          <a:cs typeface="Times New Roman"/>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a:latin typeface="Calibri"/>
                          <a:ea typeface="Calibri"/>
                          <a:cs typeface="Times New Roman"/>
                        </a:rPr>
                        <a:t>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endParaRPr lang="en-US"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55318">
                <a:tc>
                  <a:txBody>
                    <a:bodyPr/>
                    <a:lstStyle/>
                    <a:p>
                      <a:pPr marL="0" marR="0" algn="ctr">
                        <a:lnSpc>
                          <a:spcPct val="115000"/>
                        </a:lnSpc>
                        <a:spcBef>
                          <a:spcPts val="0"/>
                        </a:spcBef>
                        <a:spcAft>
                          <a:spcPts val="1000"/>
                        </a:spcAft>
                      </a:pPr>
                      <a:r>
                        <a:rPr lang="en-US" sz="1600">
                          <a:latin typeface="Calibri"/>
                          <a:ea typeface="Calibri"/>
                          <a:cs typeface="Times New Roman"/>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a:latin typeface="Calibri"/>
                          <a:ea typeface="Calibri"/>
                          <a:cs typeface="Times New Roman"/>
                        </a:rPr>
                        <a:t>20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endParaRPr lang="en-US"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55318">
                <a:tc>
                  <a:txBody>
                    <a:bodyPr/>
                    <a:lstStyle/>
                    <a:p>
                      <a:pPr marL="0" marR="0" algn="ctr">
                        <a:lnSpc>
                          <a:spcPct val="115000"/>
                        </a:lnSpc>
                        <a:spcBef>
                          <a:spcPts val="0"/>
                        </a:spcBef>
                        <a:spcAft>
                          <a:spcPts val="1000"/>
                        </a:spcAft>
                      </a:pPr>
                      <a:r>
                        <a:rPr lang="en-US" sz="1600">
                          <a:latin typeface="Calibri"/>
                          <a:ea typeface="Calibri"/>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a:latin typeface="Calibri"/>
                          <a:ea typeface="Calibri"/>
                          <a:cs typeface="Times New Roman"/>
                        </a:rPr>
                        <a:t>38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endParaRPr lang="en-US"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55318">
                <a:tc>
                  <a:txBody>
                    <a:bodyPr/>
                    <a:lstStyle/>
                    <a:p>
                      <a:pPr marL="0" marR="0" algn="ctr">
                        <a:lnSpc>
                          <a:spcPct val="115000"/>
                        </a:lnSpc>
                        <a:spcBef>
                          <a:spcPts val="0"/>
                        </a:spcBef>
                        <a:spcAft>
                          <a:spcPts val="1000"/>
                        </a:spcAft>
                      </a:pPr>
                      <a:r>
                        <a:rPr lang="en-US" sz="1600">
                          <a:latin typeface="Calibri"/>
                          <a:ea typeface="Calibri"/>
                          <a:cs typeface="Times New Roman"/>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a:latin typeface="Calibri"/>
                          <a:ea typeface="Calibri"/>
                          <a:cs typeface="Times New Roman"/>
                        </a:rPr>
                        <a:t>62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endParaRPr lang="en-US"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55318">
                <a:tc>
                  <a:txBody>
                    <a:bodyPr/>
                    <a:lstStyle/>
                    <a:p>
                      <a:pPr marL="0" marR="0" algn="ctr">
                        <a:lnSpc>
                          <a:spcPct val="115000"/>
                        </a:lnSpc>
                        <a:spcBef>
                          <a:spcPts val="0"/>
                        </a:spcBef>
                        <a:spcAft>
                          <a:spcPts val="1000"/>
                        </a:spcAft>
                      </a:pPr>
                      <a:r>
                        <a:rPr lang="en-US" sz="1600">
                          <a:latin typeface="Calibri"/>
                          <a:ea typeface="Calibri"/>
                          <a:cs typeface="Times New Roman"/>
                        </a:rPr>
                        <a:t>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a:latin typeface="Calibri"/>
                          <a:ea typeface="Calibri"/>
                          <a:cs typeface="Times New Roman"/>
                        </a:rPr>
                        <a:t>90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endParaRPr lang="en-US"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255318">
                <a:tc>
                  <a:txBody>
                    <a:bodyPr/>
                    <a:lstStyle/>
                    <a:p>
                      <a:pPr marL="0" marR="0" algn="ctr">
                        <a:lnSpc>
                          <a:spcPct val="115000"/>
                        </a:lnSpc>
                        <a:spcBef>
                          <a:spcPts val="0"/>
                        </a:spcBef>
                        <a:spcAft>
                          <a:spcPts val="1000"/>
                        </a:spcAft>
                      </a:pPr>
                      <a:r>
                        <a:rPr lang="en-US" sz="1600">
                          <a:latin typeface="Calibri"/>
                          <a:ea typeface="Calibri"/>
                          <a:cs typeface="Times New Roman"/>
                        </a:rPr>
                        <a:t>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a:latin typeface="Calibri"/>
                          <a:ea typeface="Calibri"/>
                          <a:cs typeface="Times New Roman"/>
                        </a:rPr>
                        <a:t>110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endParaRPr lang="en-US"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255318">
                <a:tc>
                  <a:txBody>
                    <a:bodyPr/>
                    <a:lstStyle/>
                    <a:p>
                      <a:pPr marL="0" marR="0" algn="ctr">
                        <a:lnSpc>
                          <a:spcPct val="115000"/>
                        </a:lnSpc>
                        <a:spcBef>
                          <a:spcPts val="0"/>
                        </a:spcBef>
                        <a:spcAft>
                          <a:spcPts val="1000"/>
                        </a:spcAft>
                      </a:pPr>
                      <a:r>
                        <a:rPr lang="en-US" sz="1600">
                          <a:latin typeface="Calibri"/>
                          <a:ea typeface="Calibri"/>
                          <a:cs typeface="Times New Roman"/>
                        </a:rPr>
                        <a:t>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a:latin typeface="Calibri"/>
                          <a:ea typeface="Calibri"/>
                          <a:cs typeface="Times New Roman"/>
                        </a:rPr>
                        <a:t>129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endParaRPr lang="en-US"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255318">
                <a:tc>
                  <a:txBody>
                    <a:bodyPr/>
                    <a:lstStyle/>
                    <a:p>
                      <a:pPr marL="0" marR="0" algn="ctr">
                        <a:lnSpc>
                          <a:spcPct val="115000"/>
                        </a:lnSpc>
                        <a:spcBef>
                          <a:spcPts val="0"/>
                        </a:spcBef>
                        <a:spcAft>
                          <a:spcPts val="1000"/>
                        </a:spcAft>
                      </a:pPr>
                      <a:r>
                        <a:rPr lang="en-US" sz="1600">
                          <a:latin typeface="Calibri"/>
                          <a:ea typeface="Calibri"/>
                          <a:cs typeface="Times New Roman"/>
                        </a:rPr>
                        <a:t>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a:latin typeface="Calibri"/>
                          <a:ea typeface="Calibri"/>
                          <a:cs typeface="Times New Roman"/>
                        </a:rPr>
                        <a:t>138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endParaRPr lang="en-US"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255318">
                <a:tc>
                  <a:txBody>
                    <a:bodyPr/>
                    <a:lstStyle/>
                    <a:p>
                      <a:pPr marL="0" marR="0" algn="ctr">
                        <a:lnSpc>
                          <a:spcPct val="115000"/>
                        </a:lnSpc>
                        <a:spcBef>
                          <a:spcPts val="0"/>
                        </a:spcBef>
                        <a:spcAft>
                          <a:spcPts val="1000"/>
                        </a:spcAft>
                      </a:pPr>
                      <a:r>
                        <a:rPr lang="en-US" sz="1600">
                          <a:latin typeface="Calibri"/>
                          <a:ea typeface="Calibri"/>
                          <a:cs typeface="Times New Roman"/>
                        </a:rPr>
                        <a:t>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a:latin typeface="Calibri"/>
                          <a:ea typeface="Calibri"/>
                          <a:cs typeface="Times New Roman"/>
                        </a:rPr>
                        <a:t>144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endParaRPr lang="en-US"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255318">
                <a:tc>
                  <a:txBody>
                    <a:bodyPr/>
                    <a:lstStyle/>
                    <a:p>
                      <a:pPr marL="0" marR="0" algn="ctr">
                        <a:lnSpc>
                          <a:spcPct val="115000"/>
                        </a:lnSpc>
                        <a:spcBef>
                          <a:spcPts val="0"/>
                        </a:spcBef>
                        <a:spcAft>
                          <a:spcPts val="1000"/>
                        </a:spcAft>
                      </a:pPr>
                      <a:r>
                        <a:rPr lang="en-US" sz="1600">
                          <a:latin typeface="Calibri"/>
                          <a:ea typeface="Calibri"/>
                          <a:cs typeface="Times New Roman"/>
                        </a:rPr>
                        <a:t>10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a:latin typeface="Calibri"/>
                          <a:ea typeface="Calibri"/>
                          <a:cs typeface="Times New Roman"/>
                        </a:rPr>
                        <a:t>148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endParaRPr lang="en-US"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255318">
                <a:tc>
                  <a:txBody>
                    <a:bodyPr/>
                    <a:lstStyle/>
                    <a:p>
                      <a:pPr marL="0" marR="0" algn="ctr">
                        <a:lnSpc>
                          <a:spcPct val="115000"/>
                        </a:lnSpc>
                        <a:spcBef>
                          <a:spcPts val="0"/>
                        </a:spcBef>
                        <a:spcAft>
                          <a:spcPts val="1000"/>
                        </a:spcAft>
                      </a:pPr>
                      <a:r>
                        <a:rPr lang="en-US" sz="1600">
                          <a:latin typeface="Calibri"/>
                          <a:ea typeface="Calibri"/>
                          <a:cs typeface="Times New Roman"/>
                        </a:rPr>
                        <a:t>11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a:latin typeface="Calibri"/>
                          <a:ea typeface="Calibri"/>
                          <a:cs typeface="Times New Roman"/>
                        </a:rPr>
                        <a:t>145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endParaRPr lang="en-US"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255318">
                <a:tc>
                  <a:txBody>
                    <a:bodyPr/>
                    <a:lstStyle/>
                    <a:p>
                      <a:pPr marL="0" marR="0" algn="ctr">
                        <a:lnSpc>
                          <a:spcPct val="115000"/>
                        </a:lnSpc>
                        <a:spcBef>
                          <a:spcPts val="0"/>
                        </a:spcBef>
                        <a:spcAft>
                          <a:spcPts val="1000"/>
                        </a:spcAft>
                      </a:pPr>
                      <a:r>
                        <a:rPr lang="en-US" sz="1600">
                          <a:latin typeface="Calibri"/>
                          <a:ea typeface="Calibri"/>
                          <a:cs typeface="Times New Roman"/>
                        </a:rPr>
                        <a:t>12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dirty="0">
                          <a:latin typeface="Calibri"/>
                          <a:ea typeface="Calibri"/>
                          <a:cs typeface="Times New Roman"/>
                        </a:rPr>
                        <a:t>135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endParaRPr lang="en-US"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bl>
          </a:graphicData>
        </a:graphic>
      </p:graphicFrame>
    </p:spTree>
  </p:cSld>
  <p:clrMapOvr>
    <a:masterClrMapping/>
  </p:clrMapOvr>
  <p:transition spd="slow"/>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19"/>
          <p:cNvSpPr>
            <a:spLocks noChangeArrowheads="1"/>
          </p:cNvSpPr>
          <p:nvPr/>
        </p:nvSpPr>
        <p:spPr bwMode="auto">
          <a:xfrm>
            <a:off x="685800" y="1066800"/>
            <a:ext cx="8458200" cy="1143000"/>
          </a:xfrm>
          <a:prstGeom prst="rect">
            <a:avLst/>
          </a:prstGeom>
          <a:solidFill>
            <a:schemeClr val="bg1"/>
          </a:solidFill>
          <a:ln w="9525" algn="ctr">
            <a:noFill/>
            <a:round/>
            <a:headEnd/>
            <a:tailEnd/>
          </a:ln>
        </p:spPr>
        <p:txBody>
          <a:bodyPr wrap="none"/>
          <a:lstStyle/>
          <a:p>
            <a:endParaRPr lang="en-US"/>
          </a:p>
        </p:txBody>
      </p:sp>
      <p:pic>
        <p:nvPicPr>
          <p:cNvPr id="45059" name="Picture 1"/>
          <p:cNvPicPr>
            <a:picLocks noChangeAspect="1" noChangeArrowheads="1"/>
          </p:cNvPicPr>
          <p:nvPr/>
        </p:nvPicPr>
        <p:blipFill>
          <a:blip r:embed="rId2" cstate="print"/>
          <a:srcRect l="34555" t="26247" r="20862" b="16161"/>
          <a:stretch>
            <a:fillRect/>
          </a:stretch>
        </p:blipFill>
        <p:spPr bwMode="auto">
          <a:xfrm>
            <a:off x="3886200" y="1981200"/>
            <a:ext cx="4495800" cy="4356100"/>
          </a:xfrm>
          <a:prstGeom prst="rect">
            <a:avLst/>
          </a:prstGeom>
          <a:noFill/>
          <a:ln w="9525">
            <a:noFill/>
            <a:miter lim="800000"/>
            <a:headEnd/>
            <a:tailEnd/>
          </a:ln>
        </p:spPr>
      </p:pic>
      <p:sp>
        <p:nvSpPr>
          <p:cNvPr id="45060" name="Title 1"/>
          <p:cNvSpPr>
            <a:spLocks noGrp="1"/>
          </p:cNvSpPr>
          <p:nvPr>
            <p:ph type="title"/>
          </p:nvPr>
        </p:nvSpPr>
        <p:spPr>
          <a:xfrm>
            <a:off x="1371600" y="381000"/>
            <a:ext cx="7378700" cy="1143000"/>
          </a:xfrm>
        </p:spPr>
        <p:txBody>
          <a:bodyPr/>
          <a:lstStyle/>
          <a:p>
            <a:r>
              <a:rPr lang="en-US" sz="3200" smtClean="0">
                <a:latin typeface="Calibri" pitchFamily="34" charset="0"/>
              </a:rPr>
              <a:t>Application - The Costs of Production</a:t>
            </a:r>
          </a:p>
        </p:txBody>
      </p:sp>
      <p:graphicFrame>
        <p:nvGraphicFramePr>
          <p:cNvPr id="4" name="Table 3"/>
          <p:cNvGraphicFramePr>
            <a:graphicFrameLocks noGrp="1"/>
          </p:cNvGraphicFramePr>
          <p:nvPr/>
        </p:nvGraphicFramePr>
        <p:xfrm>
          <a:off x="914400" y="1524000"/>
          <a:ext cx="2807970" cy="4486656"/>
        </p:xfrm>
        <a:graphic>
          <a:graphicData uri="http://schemas.openxmlformats.org/drawingml/2006/table">
            <a:tbl>
              <a:tblPr/>
              <a:tblGrid>
                <a:gridCol w="935990">
                  <a:extLst>
                    <a:ext uri="{9D8B030D-6E8A-4147-A177-3AD203B41FA5}">
                      <a16:colId xmlns:a16="http://schemas.microsoft.com/office/drawing/2014/main" val="20000"/>
                    </a:ext>
                  </a:extLst>
                </a:gridCol>
                <a:gridCol w="935990">
                  <a:extLst>
                    <a:ext uri="{9D8B030D-6E8A-4147-A177-3AD203B41FA5}">
                      <a16:colId xmlns:a16="http://schemas.microsoft.com/office/drawing/2014/main" val="20001"/>
                    </a:ext>
                  </a:extLst>
                </a:gridCol>
                <a:gridCol w="935990">
                  <a:extLst>
                    <a:ext uri="{9D8B030D-6E8A-4147-A177-3AD203B41FA5}">
                      <a16:colId xmlns:a16="http://schemas.microsoft.com/office/drawing/2014/main" val="20002"/>
                    </a:ext>
                  </a:extLst>
                </a:gridCol>
              </a:tblGrid>
              <a:tr h="765953">
                <a:tc>
                  <a:txBody>
                    <a:bodyPr/>
                    <a:lstStyle/>
                    <a:p>
                      <a:pPr marL="0" marR="0" algn="ctr">
                        <a:lnSpc>
                          <a:spcPct val="115000"/>
                        </a:lnSpc>
                        <a:spcBef>
                          <a:spcPts val="0"/>
                        </a:spcBef>
                        <a:spcAft>
                          <a:spcPts val="1000"/>
                        </a:spcAft>
                      </a:pPr>
                      <a:r>
                        <a:rPr lang="en-US" sz="1600" dirty="0">
                          <a:latin typeface="Calibri"/>
                          <a:ea typeface="Calibri"/>
                          <a:cs typeface="Times New Roman"/>
                        </a:rPr>
                        <a:t>Number of Workers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a:latin typeface="Calibri"/>
                          <a:ea typeface="Calibri"/>
                          <a:cs typeface="Times New Roman"/>
                        </a:rPr>
                        <a:t>Total Product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a:latin typeface="Calibri"/>
                          <a:ea typeface="Calibri"/>
                          <a:cs typeface="Times New Roman"/>
                        </a:rPr>
                        <a:t>Marginal Product of Labor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55318">
                <a:tc>
                  <a:txBody>
                    <a:bodyPr/>
                    <a:lstStyle/>
                    <a:p>
                      <a:pPr marL="0" marR="0" algn="ctr">
                        <a:lnSpc>
                          <a:spcPct val="115000"/>
                        </a:lnSpc>
                        <a:spcBef>
                          <a:spcPts val="0"/>
                        </a:spcBef>
                        <a:spcAft>
                          <a:spcPts val="1000"/>
                        </a:spcAft>
                      </a:pPr>
                      <a:r>
                        <a:rPr lang="en-US" sz="1600">
                          <a:latin typeface="Calibri"/>
                          <a:ea typeface="Calibri"/>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a:latin typeface="Calibri"/>
                          <a:ea typeface="Calibri"/>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dirty="0" smtClean="0">
                          <a:latin typeface="Calibri"/>
                          <a:ea typeface="Calibri"/>
                          <a:cs typeface="Times New Roman"/>
                        </a:rPr>
                        <a:t>0</a:t>
                      </a:r>
                      <a:endParaRPr lang="en-US"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55318">
                <a:tc>
                  <a:txBody>
                    <a:bodyPr/>
                    <a:lstStyle/>
                    <a:p>
                      <a:pPr marL="0" marR="0" algn="ctr">
                        <a:lnSpc>
                          <a:spcPct val="115000"/>
                        </a:lnSpc>
                        <a:spcBef>
                          <a:spcPts val="0"/>
                        </a:spcBef>
                        <a:spcAft>
                          <a:spcPts val="1000"/>
                        </a:spcAft>
                      </a:pPr>
                      <a:r>
                        <a:rPr lang="en-US" sz="1600">
                          <a:latin typeface="Calibri"/>
                          <a:ea typeface="Calibri"/>
                          <a:cs typeface="Times New Roman"/>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a:latin typeface="Calibri"/>
                          <a:ea typeface="Calibri"/>
                          <a:cs typeface="Times New Roman"/>
                        </a:rPr>
                        <a:t>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dirty="0" smtClean="0">
                          <a:latin typeface="Calibri"/>
                          <a:ea typeface="Calibri"/>
                          <a:cs typeface="Times New Roman"/>
                        </a:rPr>
                        <a:t>7</a:t>
                      </a:r>
                      <a:endParaRPr lang="en-US"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55318">
                <a:tc>
                  <a:txBody>
                    <a:bodyPr/>
                    <a:lstStyle/>
                    <a:p>
                      <a:pPr marL="0" marR="0" algn="ctr">
                        <a:lnSpc>
                          <a:spcPct val="115000"/>
                        </a:lnSpc>
                        <a:spcBef>
                          <a:spcPts val="0"/>
                        </a:spcBef>
                        <a:spcAft>
                          <a:spcPts val="1000"/>
                        </a:spcAft>
                      </a:pPr>
                      <a:r>
                        <a:rPr lang="en-US" sz="1600">
                          <a:latin typeface="Calibri"/>
                          <a:ea typeface="Calibri"/>
                          <a:cs typeface="Times New Roman"/>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a:latin typeface="Calibri"/>
                          <a:ea typeface="Calibri"/>
                          <a:cs typeface="Times New Roman"/>
                        </a:rPr>
                        <a:t>20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endParaRPr lang="en-US"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55318">
                <a:tc>
                  <a:txBody>
                    <a:bodyPr/>
                    <a:lstStyle/>
                    <a:p>
                      <a:pPr marL="0" marR="0" algn="ctr">
                        <a:lnSpc>
                          <a:spcPct val="115000"/>
                        </a:lnSpc>
                        <a:spcBef>
                          <a:spcPts val="0"/>
                        </a:spcBef>
                        <a:spcAft>
                          <a:spcPts val="1000"/>
                        </a:spcAft>
                      </a:pPr>
                      <a:r>
                        <a:rPr lang="en-US" sz="1600">
                          <a:latin typeface="Calibri"/>
                          <a:ea typeface="Calibri"/>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a:latin typeface="Calibri"/>
                          <a:ea typeface="Calibri"/>
                          <a:cs typeface="Times New Roman"/>
                        </a:rPr>
                        <a:t>38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endParaRPr lang="en-US"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55318">
                <a:tc>
                  <a:txBody>
                    <a:bodyPr/>
                    <a:lstStyle/>
                    <a:p>
                      <a:pPr marL="0" marR="0" algn="ctr">
                        <a:lnSpc>
                          <a:spcPct val="115000"/>
                        </a:lnSpc>
                        <a:spcBef>
                          <a:spcPts val="0"/>
                        </a:spcBef>
                        <a:spcAft>
                          <a:spcPts val="1000"/>
                        </a:spcAft>
                      </a:pPr>
                      <a:r>
                        <a:rPr lang="en-US" sz="1600">
                          <a:latin typeface="Calibri"/>
                          <a:ea typeface="Calibri"/>
                          <a:cs typeface="Times New Roman"/>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a:latin typeface="Calibri"/>
                          <a:ea typeface="Calibri"/>
                          <a:cs typeface="Times New Roman"/>
                        </a:rPr>
                        <a:t>62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endParaRPr lang="en-US"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55318">
                <a:tc>
                  <a:txBody>
                    <a:bodyPr/>
                    <a:lstStyle/>
                    <a:p>
                      <a:pPr marL="0" marR="0" algn="ctr">
                        <a:lnSpc>
                          <a:spcPct val="115000"/>
                        </a:lnSpc>
                        <a:spcBef>
                          <a:spcPts val="0"/>
                        </a:spcBef>
                        <a:spcAft>
                          <a:spcPts val="1000"/>
                        </a:spcAft>
                      </a:pPr>
                      <a:r>
                        <a:rPr lang="en-US" sz="1600">
                          <a:latin typeface="Calibri"/>
                          <a:ea typeface="Calibri"/>
                          <a:cs typeface="Times New Roman"/>
                        </a:rPr>
                        <a:t>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a:latin typeface="Calibri"/>
                          <a:ea typeface="Calibri"/>
                          <a:cs typeface="Times New Roman"/>
                        </a:rPr>
                        <a:t>90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endParaRPr lang="en-US"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255318">
                <a:tc>
                  <a:txBody>
                    <a:bodyPr/>
                    <a:lstStyle/>
                    <a:p>
                      <a:pPr marL="0" marR="0" algn="ctr">
                        <a:lnSpc>
                          <a:spcPct val="115000"/>
                        </a:lnSpc>
                        <a:spcBef>
                          <a:spcPts val="0"/>
                        </a:spcBef>
                        <a:spcAft>
                          <a:spcPts val="1000"/>
                        </a:spcAft>
                      </a:pPr>
                      <a:r>
                        <a:rPr lang="en-US" sz="1600">
                          <a:latin typeface="Calibri"/>
                          <a:ea typeface="Calibri"/>
                          <a:cs typeface="Times New Roman"/>
                        </a:rPr>
                        <a:t>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a:latin typeface="Calibri"/>
                          <a:ea typeface="Calibri"/>
                          <a:cs typeface="Times New Roman"/>
                        </a:rPr>
                        <a:t>110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endParaRPr lang="en-US"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255318">
                <a:tc>
                  <a:txBody>
                    <a:bodyPr/>
                    <a:lstStyle/>
                    <a:p>
                      <a:pPr marL="0" marR="0" algn="ctr">
                        <a:lnSpc>
                          <a:spcPct val="115000"/>
                        </a:lnSpc>
                        <a:spcBef>
                          <a:spcPts val="0"/>
                        </a:spcBef>
                        <a:spcAft>
                          <a:spcPts val="1000"/>
                        </a:spcAft>
                      </a:pPr>
                      <a:r>
                        <a:rPr lang="en-US" sz="1600">
                          <a:latin typeface="Calibri"/>
                          <a:ea typeface="Calibri"/>
                          <a:cs typeface="Times New Roman"/>
                        </a:rPr>
                        <a:t>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a:latin typeface="Calibri"/>
                          <a:ea typeface="Calibri"/>
                          <a:cs typeface="Times New Roman"/>
                        </a:rPr>
                        <a:t>129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endParaRPr lang="en-US"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255318">
                <a:tc>
                  <a:txBody>
                    <a:bodyPr/>
                    <a:lstStyle/>
                    <a:p>
                      <a:pPr marL="0" marR="0" algn="ctr">
                        <a:lnSpc>
                          <a:spcPct val="115000"/>
                        </a:lnSpc>
                        <a:spcBef>
                          <a:spcPts val="0"/>
                        </a:spcBef>
                        <a:spcAft>
                          <a:spcPts val="1000"/>
                        </a:spcAft>
                      </a:pPr>
                      <a:r>
                        <a:rPr lang="en-US" sz="1600">
                          <a:latin typeface="Calibri"/>
                          <a:ea typeface="Calibri"/>
                          <a:cs typeface="Times New Roman"/>
                        </a:rPr>
                        <a:t>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a:latin typeface="Calibri"/>
                          <a:ea typeface="Calibri"/>
                          <a:cs typeface="Times New Roman"/>
                        </a:rPr>
                        <a:t>138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endParaRPr lang="en-US"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255318">
                <a:tc>
                  <a:txBody>
                    <a:bodyPr/>
                    <a:lstStyle/>
                    <a:p>
                      <a:pPr marL="0" marR="0" algn="ctr">
                        <a:lnSpc>
                          <a:spcPct val="115000"/>
                        </a:lnSpc>
                        <a:spcBef>
                          <a:spcPts val="0"/>
                        </a:spcBef>
                        <a:spcAft>
                          <a:spcPts val="1000"/>
                        </a:spcAft>
                      </a:pPr>
                      <a:r>
                        <a:rPr lang="en-US" sz="1600">
                          <a:latin typeface="Calibri"/>
                          <a:ea typeface="Calibri"/>
                          <a:cs typeface="Times New Roman"/>
                        </a:rPr>
                        <a:t>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a:latin typeface="Calibri"/>
                          <a:ea typeface="Calibri"/>
                          <a:cs typeface="Times New Roman"/>
                        </a:rPr>
                        <a:t>144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endParaRPr lang="en-US"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255318">
                <a:tc>
                  <a:txBody>
                    <a:bodyPr/>
                    <a:lstStyle/>
                    <a:p>
                      <a:pPr marL="0" marR="0" algn="ctr">
                        <a:lnSpc>
                          <a:spcPct val="115000"/>
                        </a:lnSpc>
                        <a:spcBef>
                          <a:spcPts val="0"/>
                        </a:spcBef>
                        <a:spcAft>
                          <a:spcPts val="1000"/>
                        </a:spcAft>
                      </a:pPr>
                      <a:r>
                        <a:rPr lang="en-US" sz="1600">
                          <a:latin typeface="Calibri"/>
                          <a:ea typeface="Calibri"/>
                          <a:cs typeface="Times New Roman"/>
                        </a:rPr>
                        <a:t>10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a:latin typeface="Calibri"/>
                          <a:ea typeface="Calibri"/>
                          <a:cs typeface="Times New Roman"/>
                        </a:rPr>
                        <a:t>148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endParaRPr lang="en-US"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255318">
                <a:tc>
                  <a:txBody>
                    <a:bodyPr/>
                    <a:lstStyle/>
                    <a:p>
                      <a:pPr marL="0" marR="0" algn="ctr">
                        <a:lnSpc>
                          <a:spcPct val="115000"/>
                        </a:lnSpc>
                        <a:spcBef>
                          <a:spcPts val="0"/>
                        </a:spcBef>
                        <a:spcAft>
                          <a:spcPts val="1000"/>
                        </a:spcAft>
                      </a:pPr>
                      <a:r>
                        <a:rPr lang="en-US" sz="1600">
                          <a:latin typeface="Calibri"/>
                          <a:ea typeface="Calibri"/>
                          <a:cs typeface="Times New Roman"/>
                        </a:rPr>
                        <a:t>11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a:latin typeface="Calibri"/>
                          <a:ea typeface="Calibri"/>
                          <a:cs typeface="Times New Roman"/>
                        </a:rPr>
                        <a:t>145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endParaRPr lang="en-US"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255318">
                <a:tc>
                  <a:txBody>
                    <a:bodyPr/>
                    <a:lstStyle/>
                    <a:p>
                      <a:pPr marL="0" marR="0" algn="ctr">
                        <a:lnSpc>
                          <a:spcPct val="115000"/>
                        </a:lnSpc>
                        <a:spcBef>
                          <a:spcPts val="0"/>
                        </a:spcBef>
                        <a:spcAft>
                          <a:spcPts val="1000"/>
                        </a:spcAft>
                      </a:pPr>
                      <a:r>
                        <a:rPr lang="en-US" sz="1600">
                          <a:latin typeface="Calibri"/>
                          <a:ea typeface="Calibri"/>
                          <a:cs typeface="Times New Roman"/>
                        </a:rPr>
                        <a:t>12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dirty="0">
                          <a:latin typeface="Calibri"/>
                          <a:ea typeface="Calibri"/>
                          <a:cs typeface="Times New Roman"/>
                        </a:rPr>
                        <a:t>135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endParaRPr lang="en-US"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bl>
          </a:graphicData>
        </a:graphic>
      </p:graphicFrame>
      <p:sp>
        <p:nvSpPr>
          <p:cNvPr id="7" name="Rectangle 6"/>
          <p:cNvSpPr/>
          <p:nvPr/>
        </p:nvSpPr>
        <p:spPr>
          <a:xfrm>
            <a:off x="533400" y="6019800"/>
            <a:ext cx="8382000" cy="738188"/>
          </a:xfrm>
          <a:prstGeom prst="rect">
            <a:avLst/>
          </a:prstGeom>
        </p:spPr>
        <p:txBody>
          <a:bodyPr>
            <a:spAutoFit/>
          </a:bodyPr>
          <a:lstStyle/>
          <a:p>
            <a:pPr marL="342900" indent="-342900">
              <a:buFont typeface="+mj-lt"/>
              <a:buAutoNum type="arabicPeriod"/>
              <a:defRPr/>
            </a:pPr>
            <a:endParaRPr lang="en-US" sz="1400" dirty="0">
              <a:latin typeface="Calibri" pitchFamily="34" charset="0"/>
            </a:endParaRPr>
          </a:p>
          <a:p>
            <a:pPr marL="800100" lvl="1" indent="-342900">
              <a:buFont typeface="+mj-lt"/>
              <a:buAutoNum type="arabicPeriod"/>
              <a:defRPr/>
            </a:pPr>
            <a:r>
              <a:rPr lang="en-US" sz="1400" dirty="0">
                <a:latin typeface="Calibri" pitchFamily="34" charset="0"/>
              </a:rPr>
              <a:t>At what number of laborers does the firm experience diminishing marginal returns?  ______________</a:t>
            </a:r>
          </a:p>
          <a:p>
            <a:pPr marL="800100" lvl="1" indent="-342900">
              <a:buFont typeface="+mj-lt"/>
              <a:buAutoNum type="arabicPeriod"/>
              <a:defRPr/>
            </a:pPr>
            <a:r>
              <a:rPr lang="en-US" sz="1400" dirty="0">
                <a:solidFill>
                  <a:schemeClr val="accent5">
                    <a:lumMod val="50000"/>
                  </a:schemeClr>
                </a:solidFill>
                <a:latin typeface="Calibri" pitchFamily="34" charset="0"/>
              </a:rPr>
              <a:t>At what number of laborers does the firm experience negative marginal returns? ________________</a:t>
            </a:r>
          </a:p>
        </p:txBody>
      </p:sp>
      <p:sp>
        <p:nvSpPr>
          <p:cNvPr id="45124" name="Text Box 3"/>
          <p:cNvSpPr txBox="1">
            <a:spLocks noChangeArrowheads="1"/>
          </p:cNvSpPr>
          <p:nvPr/>
        </p:nvSpPr>
        <p:spPr bwMode="auto">
          <a:xfrm>
            <a:off x="4267200" y="1752600"/>
            <a:ext cx="542925" cy="371475"/>
          </a:xfrm>
          <a:prstGeom prst="rect">
            <a:avLst/>
          </a:prstGeom>
          <a:solidFill>
            <a:srgbClr val="FFFFFF"/>
          </a:solidFill>
          <a:ln w="9525">
            <a:noFill/>
            <a:miter lim="800000"/>
            <a:headEnd/>
            <a:tailEnd/>
          </a:ln>
        </p:spPr>
        <p:txBody>
          <a:bodyPr/>
          <a:lstStyle/>
          <a:p>
            <a:pPr>
              <a:spcAft>
                <a:spcPts val="1000"/>
              </a:spcAft>
            </a:pPr>
            <a:r>
              <a:rPr lang="en-US" sz="1400" b="1">
                <a:solidFill>
                  <a:srgbClr val="000000"/>
                </a:solidFill>
                <a:latin typeface="Arial" pitchFamily="34" charset="0"/>
              </a:rPr>
              <a:t>160</a:t>
            </a:r>
            <a:endParaRPr lang="en-US" sz="6000">
              <a:solidFill>
                <a:srgbClr val="000000"/>
              </a:solidFill>
            </a:endParaRPr>
          </a:p>
        </p:txBody>
      </p:sp>
      <p:pic>
        <p:nvPicPr>
          <p:cNvPr id="45125" name="Picture 4"/>
          <p:cNvPicPr>
            <a:picLocks noChangeAspect="1" noChangeArrowheads="1"/>
          </p:cNvPicPr>
          <p:nvPr/>
        </p:nvPicPr>
        <p:blipFill>
          <a:blip r:embed="rId2" cstate="print"/>
          <a:srcRect l="42607" t="29890" r="55188" b="65820"/>
          <a:stretch>
            <a:fillRect/>
          </a:stretch>
        </p:blipFill>
        <p:spPr bwMode="auto">
          <a:xfrm>
            <a:off x="4718050" y="1844675"/>
            <a:ext cx="192088" cy="279400"/>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19"/>
          <p:cNvSpPr>
            <a:spLocks noChangeArrowheads="1"/>
          </p:cNvSpPr>
          <p:nvPr/>
        </p:nvSpPr>
        <p:spPr bwMode="auto">
          <a:xfrm>
            <a:off x="533400" y="1066800"/>
            <a:ext cx="8610600" cy="1371600"/>
          </a:xfrm>
          <a:prstGeom prst="rect">
            <a:avLst/>
          </a:prstGeom>
          <a:solidFill>
            <a:schemeClr val="bg1"/>
          </a:solidFill>
          <a:ln w="9525" algn="ctr">
            <a:noFill/>
            <a:round/>
            <a:headEnd/>
            <a:tailEnd/>
          </a:ln>
        </p:spPr>
        <p:txBody>
          <a:bodyPr wrap="none"/>
          <a:lstStyle/>
          <a:p>
            <a:endParaRPr lang="en-US"/>
          </a:p>
        </p:txBody>
      </p:sp>
      <p:pic>
        <p:nvPicPr>
          <p:cNvPr id="46083" name="Picture 1"/>
          <p:cNvPicPr>
            <a:picLocks noChangeAspect="1" noChangeArrowheads="1"/>
          </p:cNvPicPr>
          <p:nvPr/>
        </p:nvPicPr>
        <p:blipFill>
          <a:blip r:embed="rId2" cstate="print"/>
          <a:srcRect l="34555" t="26247" r="20862" b="16161"/>
          <a:stretch>
            <a:fillRect/>
          </a:stretch>
        </p:blipFill>
        <p:spPr bwMode="auto">
          <a:xfrm>
            <a:off x="3886200" y="1981200"/>
            <a:ext cx="4495800" cy="4356100"/>
          </a:xfrm>
          <a:prstGeom prst="rect">
            <a:avLst/>
          </a:prstGeom>
          <a:noFill/>
          <a:ln w="9525">
            <a:noFill/>
            <a:miter lim="800000"/>
            <a:headEnd/>
            <a:tailEnd/>
          </a:ln>
        </p:spPr>
      </p:pic>
      <p:sp>
        <p:nvSpPr>
          <p:cNvPr id="46084" name="Title 1"/>
          <p:cNvSpPr>
            <a:spLocks noGrp="1"/>
          </p:cNvSpPr>
          <p:nvPr>
            <p:ph type="title"/>
          </p:nvPr>
        </p:nvSpPr>
        <p:spPr>
          <a:xfrm>
            <a:off x="1371600" y="381000"/>
            <a:ext cx="7378700" cy="1143000"/>
          </a:xfrm>
        </p:spPr>
        <p:txBody>
          <a:bodyPr/>
          <a:lstStyle/>
          <a:p>
            <a:r>
              <a:rPr lang="en-US" sz="3200" smtClean="0">
                <a:latin typeface="Calibri" pitchFamily="34" charset="0"/>
              </a:rPr>
              <a:t>Application - The Costs of Production</a:t>
            </a:r>
          </a:p>
        </p:txBody>
      </p:sp>
      <p:sp>
        <p:nvSpPr>
          <p:cNvPr id="7" name="Rectangle 6"/>
          <p:cNvSpPr/>
          <p:nvPr/>
        </p:nvSpPr>
        <p:spPr>
          <a:xfrm>
            <a:off x="533400" y="6019800"/>
            <a:ext cx="8382000" cy="738188"/>
          </a:xfrm>
          <a:prstGeom prst="rect">
            <a:avLst/>
          </a:prstGeom>
        </p:spPr>
        <p:txBody>
          <a:bodyPr>
            <a:spAutoFit/>
          </a:bodyPr>
          <a:lstStyle/>
          <a:p>
            <a:pPr marL="342900" indent="-342900">
              <a:buFont typeface="+mj-lt"/>
              <a:buAutoNum type="arabicPeriod"/>
              <a:defRPr/>
            </a:pPr>
            <a:endParaRPr lang="en-US" sz="1400" dirty="0">
              <a:latin typeface="Calibri" pitchFamily="34" charset="0"/>
            </a:endParaRPr>
          </a:p>
          <a:p>
            <a:pPr marL="800100" lvl="1" indent="-342900">
              <a:buFont typeface="+mj-lt"/>
              <a:buAutoNum type="arabicPeriod"/>
              <a:defRPr/>
            </a:pPr>
            <a:r>
              <a:rPr lang="en-US" sz="1400" dirty="0">
                <a:latin typeface="Calibri" pitchFamily="34" charset="0"/>
              </a:rPr>
              <a:t>At what number of laborers does the firm experience diminishing marginal returns?  _____________</a:t>
            </a:r>
          </a:p>
          <a:p>
            <a:pPr marL="800100" lvl="1" indent="-342900">
              <a:buFont typeface="+mj-lt"/>
              <a:buAutoNum type="arabicPeriod"/>
              <a:defRPr/>
            </a:pPr>
            <a:r>
              <a:rPr lang="en-US" sz="1400" dirty="0">
                <a:solidFill>
                  <a:schemeClr val="accent5">
                    <a:lumMod val="50000"/>
                  </a:schemeClr>
                </a:solidFill>
                <a:latin typeface="Calibri" pitchFamily="34" charset="0"/>
              </a:rPr>
              <a:t>At what number of laborers does the firm experience negative marginal returns? _______________</a:t>
            </a:r>
          </a:p>
        </p:txBody>
      </p:sp>
      <p:sp>
        <p:nvSpPr>
          <p:cNvPr id="46086" name="Text Box 3"/>
          <p:cNvSpPr txBox="1">
            <a:spLocks noChangeArrowheads="1"/>
          </p:cNvSpPr>
          <p:nvPr/>
        </p:nvSpPr>
        <p:spPr bwMode="auto">
          <a:xfrm>
            <a:off x="4267200" y="1752600"/>
            <a:ext cx="542925" cy="371475"/>
          </a:xfrm>
          <a:prstGeom prst="rect">
            <a:avLst/>
          </a:prstGeom>
          <a:solidFill>
            <a:srgbClr val="FFFFFF"/>
          </a:solidFill>
          <a:ln w="9525">
            <a:noFill/>
            <a:miter lim="800000"/>
            <a:headEnd/>
            <a:tailEnd/>
          </a:ln>
        </p:spPr>
        <p:txBody>
          <a:bodyPr/>
          <a:lstStyle/>
          <a:p>
            <a:pPr>
              <a:spcAft>
                <a:spcPts val="1000"/>
              </a:spcAft>
            </a:pPr>
            <a:r>
              <a:rPr lang="en-US" sz="1400" b="1">
                <a:solidFill>
                  <a:srgbClr val="000000"/>
                </a:solidFill>
                <a:latin typeface="Arial" pitchFamily="34" charset="0"/>
              </a:rPr>
              <a:t>160</a:t>
            </a:r>
            <a:endParaRPr lang="en-US" sz="6000">
              <a:solidFill>
                <a:srgbClr val="000000"/>
              </a:solidFill>
            </a:endParaRPr>
          </a:p>
        </p:txBody>
      </p:sp>
      <p:pic>
        <p:nvPicPr>
          <p:cNvPr id="46087" name="Picture 4"/>
          <p:cNvPicPr>
            <a:picLocks noChangeAspect="1" noChangeArrowheads="1"/>
          </p:cNvPicPr>
          <p:nvPr/>
        </p:nvPicPr>
        <p:blipFill>
          <a:blip r:embed="rId2" cstate="print"/>
          <a:srcRect l="42607" t="29890" r="55188" b="65820"/>
          <a:stretch>
            <a:fillRect/>
          </a:stretch>
        </p:blipFill>
        <p:spPr bwMode="auto">
          <a:xfrm>
            <a:off x="4718050" y="1844675"/>
            <a:ext cx="192088" cy="279400"/>
          </a:xfrm>
          <a:prstGeom prst="rect">
            <a:avLst/>
          </a:prstGeom>
          <a:noFill/>
          <a:ln w="9525">
            <a:noFill/>
            <a:miter lim="800000"/>
            <a:headEnd/>
            <a:tailEnd/>
          </a:ln>
        </p:spPr>
      </p:pic>
      <p:graphicFrame>
        <p:nvGraphicFramePr>
          <p:cNvPr id="25" name="Table 24"/>
          <p:cNvGraphicFramePr>
            <a:graphicFrameLocks noGrp="1"/>
          </p:cNvGraphicFramePr>
          <p:nvPr/>
        </p:nvGraphicFramePr>
        <p:xfrm>
          <a:off x="914400" y="1524000"/>
          <a:ext cx="2807970" cy="4486656"/>
        </p:xfrm>
        <a:graphic>
          <a:graphicData uri="http://schemas.openxmlformats.org/drawingml/2006/table">
            <a:tbl>
              <a:tblPr/>
              <a:tblGrid>
                <a:gridCol w="935990">
                  <a:extLst>
                    <a:ext uri="{9D8B030D-6E8A-4147-A177-3AD203B41FA5}">
                      <a16:colId xmlns:a16="http://schemas.microsoft.com/office/drawing/2014/main" val="20000"/>
                    </a:ext>
                  </a:extLst>
                </a:gridCol>
                <a:gridCol w="935990">
                  <a:extLst>
                    <a:ext uri="{9D8B030D-6E8A-4147-A177-3AD203B41FA5}">
                      <a16:colId xmlns:a16="http://schemas.microsoft.com/office/drawing/2014/main" val="20001"/>
                    </a:ext>
                  </a:extLst>
                </a:gridCol>
                <a:gridCol w="935990">
                  <a:extLst>
                    <a:ext uri="{9D8B030D-6E8A-4147-A177-3AD203B41FA5}">
                      <a16:colId xmlns:a16="http://schemas.microsoft.com/office/drawing/2014/main" val="20002"/>
                    </a:ext>
                  </a:extLst>
                </a:gridCol>
              </a:tblGrid>
              <a:tr h="765953">
                <a:tc>
                  <a:txBody>
                    <a:bodyPr/>
                    <a:lstStyle/>
                    <a:p>
                      <a:pPr marL="0" marR="0" algn="ctr">
                        <a:lnSpc>
                          <a:spcPct val="115000"/>
                        </a:lnSpc>
                        <a:spcBef>
                          <a:spcPts val="0"/>
                        </a:spcBef>
                        <a:spcAft>
                          <a:spcPts val="1000"/>
                        </a:spcAft>
                      </a:pPr>
                      <a:r>
                        <a:rPr lang="en-US" sz="1600" dirty="0">
                          <a:latin typeface="Calibri"/>
                          <a:ea typeface="Calibri"/>
                          <a:cs typeface="Times New Roman"/>
                        </a:rPr>
                        <a:t>Number of Workers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a:latin typeface="Calibri"/>
                          <a:ea typeface="Calibri"/>
                          <a:cs typeface="Times New Roman"/>
                        </a:rPr>
                        <a:t>Total Product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a:latin typeface="Calibri"/>
                          <a:ea typeface="Calibri"/>
                          <a:cs typeface="Times New Roman"/>
                        </a:rPr>
                        <a:t>Marginal Product of Labor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55318">
                <a:tc>
                  <a:txBody>
                    <a:bodyPr/>
                    <a:lstStyle/>
                    <a:p>
                      <a:pPr marL="0" marR="0" algn="ctr">
                        <a:lnSpc>
                          <a:spcPct val="115000"/>
                        </a:lnSpc>
                        <a:spcBef>
                          <a:spcPts val="0"/>
                        </a:spcBef>
                        <a:spcAft>
                          <a:spcPts val="1000"/>
                        </a:spcAft>
                      </a:pPr>
                      <a:r>
                        <a:rPr lang="en-US" sz="1600">
                          <a:latin typeface="Calibri"/>
                          <a:ea typeface="Calibri"/>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a:latin typeface="Calibri"/>
                          <a:ea typeface="Calibri"/>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dirty="0" smtClean="0">
                          <a:latin typeface="Calibri"/>
                          <a:ea typeface="Calibri"/>
                          <a:cs typeface="Times New Roman"/>
                        </a:rPr>
                        <a:t>0</a:t>
                      </a:r>
                      <a:endParaRPr lang="en-US"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55318">
                <a:tc>
                  <a:txBody>
                    <a:bodyPr/>
                    <a:lstStyle/>
                    <a:p>
                      <a:pPr marL="0" marR="0" algn="ctr">
                        <a:lnSpc>
                          <a:spcPct val="115000"/>
                        </a:lnSpc>
                        <a:spcBef>
                          <a:spcPts val="0"/>
                        </a:spcBef>
                        <a:spcAft>
                          <a:spcPts val="1000"/>
                        </a:spcAft>
                      </a:pPr>
                      <a:r>
                        <a:rPr lang="en-US" sz="1600">
                          <a:latin typeface="Calibri"/>
                          <a:ea typeface="Calibri"/>
                          <a:cs typeface="Times New Roman"/>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a:latin typeface="Calibri"/>
                          <a:ea typeface="Calibri"/>
                          <a:cs typeface="Times New Roman"/>
                        </a:rPr>
                        <a:t>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dirty="0" smtClean="0">
                          <a:latin typeface="Calibri"/>
                          <a:ea typeface="Calibri"/>
                          <a:cs typeface="Times New Roman"/>
                        </a:rPr>
                        <a:t>7</a:t>
                      </a:r>
                      <a:endParaRPr lang="en-US"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55318">
                <a:tc>
                  <a:txBody>
                    <a:bodyPr/>
                    <a:lstStyle/>
                    <a:p>
                      <a:pPr marL="0" marR="0" algn="ctr">
                        <a:lnSpc>
                          <a:spcPct val="115000"/>
                        </a:lnSpc>
                        <a:spcBef>
                          <a:spcPts val="0"/>
                        </a:spcBef>
                        <a:spcAft>
                          <a:spcPts val="1000"/>
                        </a:spcAft>
                      </a:pPr>
                      <a:r>
                        <a:rPr lang="en-US" sz="1600">
                          <a:latin typeface="Calibri"/>
                          <a:ea typeface="Calibri"/>
                          <a:cs typeface="Times New Roman"/>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a:latin typeface="Calibri"/>
                          <a:ea typeface="Calibri"/>
                          <a:cs typeface="Times New Roman"/>
                        </a:rPr>
                        <a:t>20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dirty="0" smtClean="0">
                          <a:latin typeface="Calibri"/>
                          <a:ea typeface="Calibri"/>
                          <a:cs typeface="Times New Roman"/>
                        </a:rPr>
                        <a:t>13</a:t>
                      </a:r>
                      <a:endParaRPr lang="en-US"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55318">
                <a:tc>
                  <a:txBody>
                    <a:bodyPr/>
                    <a:lstStyle/>
                    <a:p>
                      <a:pPr marL="0" marR="0" algn="ctr">
                        <a:lnSpc>
                          <a:spcPct val="115000"/>
                        </a:lnSpc>
                        <a:spcBef>
                          <a:spcPts val="0"/>
                        </a:spcBef>
                        <a:spcAft>
                          <a:spcPts val="1000"/>
                        </a:spcAft>
                      </a:pPr>
                      <a:r>
                        <a:rPr lang="en-US" sz="1600">
                          <a:latin typeface="Calibri"/>
                          <a:ea typeface="Calibri"/>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a:latin typeface="Calibri"/>
                          <a:ea typeface="Calibri"/>
                          <a:cs typeface="Times New Roman"/>
                        </a:rPr>
                        <a:t>38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endParaRPr lang="en-US"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55318">
                <a:tc>
                  <a:txBody>
                    <a:bodyPr/>
                    <a:lstStyle/>
                    <a:p>
                      <a:pPr marL="0" marR="0" algn="ctr">
                        <a:lnSpc>
                          <a:spcPct val="115000"/>
                        </a:lnSpc>
                        <a:spcBef>
                          <a:spcPts val="0"/>
                        </a:spcBef>
                        <a:spcAft>
                          <a:spcPts val="1000"/>
                        </a:spcAft>
                      </a:pPr>
                      <a:r>
                        <a:rPr lang="en-US" sz="1600">
                          <a:latin typeface="Calibri"/>
                          <a:ea typeface="Calibri"/>
                          <a:cs typeface="Times New Roman"/>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a:latin typeface="Calibri"/>
                          <a:ea typeface="Calibri"/>
                          <a:cs typeface="Times New Roman"/>
                        </a:rPr>
                        <a:t>62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endParaRPr lang="en-US"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55318">
                <a:tc>
                  <a:txBody>
                    <a:bodyPr/>
                    <a:lstStyle/>
                    <a:p>
                      <a:pPr marL="0" marR="0" algn="ctr">
                        <a:lnSpc>
                          <a:spcPct val="115000"/>
                        </a:lnSpc>
                        <a:spcBef>
                          <a:spcPts val="0"/>
                        </a:spcBef>
                        <a:spcAft>
                          <a:spcPts val="1000"/>
                        </a:spcAft>
                      </a:pPr>
                      <a:r>
                        <a:rPr lang="en-US" sz="1600">
                          <a:latin typeface="Calibri"/>
                          <a:ea typeface="Calibri"/>
                          <a:cs typeface="Times New Roman"/>
                        </a:rPr>
                        <a:t>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a:latin typeface="Calibri"/>
                          <a:ea typeface="Calibri"/>
                          <a:cs typeface="Times New Roman"/>
                        </a:rPr>
                        <a:t>90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endParaRPr lang="en-US"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255318">
                <a:tc>
                  <a:txBody>
                    <a:bodyPr/>
                    <a:lstStyle/>
                    <a:p>
                      <a:pPr marL="0" marR="0" algn="ctr">
                        <a:lnSpc>
                          <a:spcPct val="115000"/>
                        </a:lnSpc>
                        <a:spcBef>
                          <a:spcPts val="0"/>
                        </a:spcBef>
                        <a:spcAft>
                          <a:spcPts val="1000"/>
                        </a:spcAft>
                      </a:pPr>
                      <a:r>
                        <a:rPr lang="en-US" sz="1600">
                          <a:latin typeface="Calibri"/>
                          <a:ea typeface="Calibri"/>
                          <a:cs typeface="Times New Roman"/>
                        </a:rPr>
                        <a:t>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a:latin typeface="Calibri"/>
                          <a:ea typeface="Calibri"/>
                          <a:cs typeface="Times New Roman"/>
                        </a:rPr>
                        <a:t>110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endParaRPr lang="en-US"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255318">
                <a:tc>
                  <a:txBody>
                    <a:bodyPr/>
                    <a:lstStyle/>
                    <a:p>
                      <a:pPr marL="0" marR="0" algn="ctr">
                        <a:lnSpc>
                          <a:spcPct val="115000"/>
                        </a:lnSpc>
                        <a:spcBef>
                          <a:spcPts val="0"/>
                        </a:spcBef>
                        <a:spcAft>
                          <a:spcPts val="1000"/>
                        </a:spcAft>
                      </a:pPr>
                      <a:r>
                        <a:rPr lang="en-US" sz="1600">
                          <a:latin typeface="Calibri"/>
                          <a:ea typeface="Calibri"/>
                          <a:cs typeface="Times New Roman"/>
                        </a:rPr>
                        <a:t>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a:latin typeface="Calibri"/>
                          <a:ea typeface="Calibri"/>
                          <a:cs typeface="Times New Roman"/>
                        </a:rPr>
                        <a:t>129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endParaRPr lang="en-US"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255318">
                <a:tc>
                  <a:txBody>
                    <a:bodyPr/>
                    <a:lstStyle/>
                    <a:p>
                      <a:pPr marL="0" marR="0" algn="ctr">
                        <a:lnSpc>
                          <a:spcPct val="115000"/>
                        </a:lnSpc>
                        <a:spcBef>
                          <a:spcPts val="0"/>
                        </a:spcBef>
                        <a:spcAft>
                          <a:spcPts val="1000"/>
                        </a:spcAft>
                      </a:pPr>
                      <a:r>
                        <a:rPr lang="en-US" sz="1600">
                          <a:latin typeface="Calibri"/>
                          <a:ea typeface="Calibri"/>
                          <a:cs typeface="Times New Roman"/>
                        </a:rPr>
                        <a:t>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a:latin typeface="Calibri"/>
                          <a:ea typeface="Calibri"/>
                          <a:cs typeface="Times New Roman"/>
                        </a:rPr>
                        <a:t>138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endParaRPr lang="en-US"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255318">
                <a:tc>
                  <a:txBody>
                    <a:bodyPr/>
                    <a:lstStyle/>
                    <a:p>
                      <a:pPr marL="0" marR="0" algn="ctr">
                        <a:lnSpc>
                          <a:spcPct val="115000"/>
                        </a:lnSpc>
                        <a:spcBef>
                          <a:spcPts val="0"/>
                        </a:spcBef>
                        <a:spcAft>
                          <a:spcPts val="1000"/>
                        </a:spcAft>
                      </a:pPr>
                      <a:r>
                        <a:rPr lang="en-US" sz="1600">
                          <a:latin typeface="Calibri"/>
                          <a:ea typeface="Calibri"/>
                          <a:cs typeface="Times New Roman"/>
                        </a:rPr>
                        <a:t>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a:latin typeface="Calibri"/>
                          <a:ea typeface="Calibri"/>
                          <a:cs typeface="Times New Roman"/>
                        </a:rPr>
                        <a:t>144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endParaRPr lang="en-US"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255318">
                <a:tc>
                  <a:txBody>
                    <a:bodyPr/>
                    <a:lstStyle/>
                    <a:p>
                      <a:pPr marL="0" marR="0" algn="ctr">
                        <a:lnSpc>
                          <a:spcPct val="115000"/>
                        </a:lnSpc>
                        <a:spcBef>
                          <a:spcPts val="0"/>
                        </a:spcBef>
                        <a:spcAft>
                          <a:spcPts val="1000"/>
                        </a:spcAft>
                      </a:pPr>
                      <a:r>
                        <a:rPr lang="en-US" sz="1600">
                          <a:latin typeface="Calibri"/>
                          <a:ea typeface="Calibri"/>
                          <a:cs typeface="Times New Roman"/>
                        </a:rPr>
                        <a:t>10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a:latin typeface="Calibri"/>
                          <a:ea typeface="Calibri"/>
                          <a:cs typeface="Times New Roman"/>
                        </a:rPr>
                        <a:t>148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endParaRPr lang="en-US"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255318">
                <a:tc>
                  <a:txBody>
                    <a:bodyPr/>
                    <a:lstStyle/>
                    <a:p>
                      <a:pPr marL="0" marR="0" algn="ctr">
                        <a:lnSpc>
                          <a:spcPct val="115000"/>
                        </a:lnSpc>
                        <a:spcBef>
                          <a:spcPts val="0"/>
                        </a:spcBef>
                        <a:spcAft>
                          <a:spcPts val="1000"/>
                        </a:spcAft>
                      </a:pPr>
                      <a:r>
                        <a:rPr lang="en-US" sz="1600">
                          <a:latin typeface="Calibri"/>
                          <a:ea typeface="Calibri"/>
                          <a:cs typeface="Times New Roman"/>
                        </a:rPr>
                        <a:t>11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a:latin typeface="Calibri"/>
                          <a:ea typeface="Calibri"/>
                          <a:cs typeface="Times New Roman"/>
                        </a:rPr>
                        <a:t>145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endParaRPr lang="en-US"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255318">
                <a:tc>
                  <a:txBody>
                    <a:bodyPr/>
                    <a:lstStyle/>
                    <a:p>
                      <a:pPr marL="0" marR="0" algn="ctr">
                        <a:lnSpc>
                          <a:spcPct val="115000"/>
                        </a:lnSpc>
                        <a:spcBef>
                          <a:spcPts val="0"/>
                        </a:spcBef>
                        <a:spcAft>
                          <a:spcPts val="1000"/>
                        </a:spcAft>
                      </a:pPr>
                      <a:r>
                        <a:rPr lang="en-US" sz="1600">
                          <a:latin typeface="Calibri"/>
                          <a:ea typeface="Calibri"/>
                          <a:cs typeface="Times New Roman"/>
                        </a:rPr>
                        <a:t>12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dirty="0">
                          <a:latin typeface="Calibri"/>
                          <a:ea typeface="Calibri"/>
                          <a:cs typeface="Times New Roman"/>
                        </a:rPr>
                        <a:t>135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endParaRPr lang="en-US"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bl>
          </a:graphicData>
        </a:graphic>
      </p:graphicFrame>
    </p:spTree>
  </p:cSld>
  <p:clrMapOvr>
    <a:masterClrMapping/>
  </p:clrMapOvr>
  <p:transition spd="slow"/>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19"/>
          <p:cNvSpPr>
            <a:spLocks noChangeArrowheads="1"/>
          </p:cNvSpPr>
          <p:nvPr/>
        </p:nvSpPr>
        <p:spPr bwMode="auto">
          <a:xfrm>
            <a:off x="533400" y="1066800"/>
            <a:ext cx="8610600" cy="1371600"/>
          </a:xfrm>
          <a:prstGeom prst="rect">
            <a:avLst/>
          </a:prstGeom>
          <a:solidFill>
            <a:schemeClr val="bg1"/>
          </a:solidFill>
          <a:ln w="9525" algn="ctr">
            <a:noFill/>
            <a:round/>
            <a:headEnd/>
            <a:tailEnd/>
          </a:ln>
        </p:spPr>
        <p:txBody>
          <a:bodyPr wrap="none"/>
          <a:lstStyle/>
          <a:p>
            <a:endParaRPr lang="en-US"/>
          </a:p>
        </p:txBody>
      </p:sp>
      <p:pic>
        <p:nvPicPr>
          <p:cNvPr id="47107" name="Picture 1"/>
          <p:cNvPicPr>
            <a:picLocks noChangeAspect="1" noChangeArrowheads="1"/>
          </p:cNvPicPr>
          <p:nvPr/>
        </p:nvPicPr>
        <p:blipFill>
          <a:blip r:embed="rId2" cstate="print"/>
          <a:srcRect l="34555" t="26247" r="20862" b="16161"/>
          <a:stretch>
            <a:fillRect/>
          </a:stretch>
        </p:blipFill>
        <p:spPr bwMode="auto">
          <a:xfrm>
            <a:off x="3886200" y="1981200"/>
            <a:ext cx="4495800" cy="4356100"/>
          </a:xfrm>
          <a:prstGeom prst="rect">
            <a:avLst/>
          </a:prstGeom>
          <a:noFill/>
          <a:ln w="9525">
            <a:noFill/>
            <a:miter lim="800000"/>
            <a:headEnd/>
            <a:tailEnd/>
          </a:ln>
        </p:spPr>
      </p:pic>
      <p:sp>
        <p:nvSpPr>
          <p:cNvPr id="24" name="Freeform 23"/>
          <p:cNvSpPr/>
          <p:nvPr/>
        </p:nvSpPr>
        <p:spPr bwMode="auto">
          <a:xfrm>
            <a:off x="4830763" y="2170113"/>
            <a:ext cx="3125787" cy="3671887"/>
          </a:xfrm>
          <a:custGeom>
            <a:avLst/>
            <a:gdLst>
              <a:gd name="connsiteX0" fmla="*/ 0 w 3125338"/>
              <a:gd name="connsiteY0" fmla="*/ 3671248 h 3671248"/>
              <a:gd name="connsiteX1" fmla="*/ 218365 w 3125338"/>
              <a:gd name="connsiteY1" fmla="*/ 3452884 h 3671248"/>
              <a:gd name="connsiteX2" fmla="*/ 450377 w 3125338"/>
              <a:gd name="connsiteY2" fmla="*/ 3207224 h 3671248"/>
              <a:gd name="connsiteX3" fmla="*/ 750627 w 3125338"/>
              <a:gd name="connsiteY3" fmla="*/ 2756848 h 3671248"/>
              <a:gd name="connsiteX4" fmla="*/ 914400 w 3125338"/>
              <a:gd name="connsiteY4" fmla="*/ 2060812 h 3671248"/>
              <a:gd name="connsiteX5" fmla="*/ 1214651 w 3125338"/>
              <a:gd name="connsiteY5" fmla="*/ 1378424 h 3671248"/>
              <a:gd name="connsiteX6" fmla="*/ 1514902 w 3125338"/>
              <a:gd name="connsiteY6" fmla="*/ 832513 h 3671248"/>
              <a:gd name="connsiteX7" fmla="*/ 1815153 w 3125338"/>
              <a:gd name="connsiteY7" fmla="*/ 423081 h 3671248"/>
              <a:gd name="connsiteX8" fmla="*/ 2033517 w 3125338"/>
              <a:gd name="connsiteY8" fmla="*/ 272955 h 3671248"/>
              <a:gd name="connsiteX9" fmla="*/ 2265529 w 3125338"/>
              <a:gd name="connsiteY9" fmla="*/ 109182 h 3671248"/>
              <a:gd name="connsiteX10" fmla="*/ 2497541 w 3125338"/>
              <a:gd name="connsiteY10" fmla="*/ 0 h 3671248"/>
              <a:gd name="connsiteX11" fmla="*/ 2906974 w 3125338"/>
              <a:gd name="connsiteY11" fmla="*/ 54591 h 3671248"/>
              <a:gd name="connsiteX12" fmla="*/ 3125338 w 3125338"/>
              <a:gd name="connsiteY12" fmla="*/ 300251 h 3671248"/>
              <a:gd name="connsiteX13" fmla="*/ 3125338 w 3125338"/>
              <a:gd name="connsiteY13" fmla="*/ 313899 h 3671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5338" h="3671248">
                <a:moveTo>
                  <a:pt x="0" y="3671248"/>
                </a:moveTo>
                <a:lnTo>
                  <a:pt x="218365" y="3452884"/>
                </a:lnTo>
                <a:lnTo>
                  <a:pt x="450377" y="3207224"/>
                </a:lnTo>
                <a:lnTo>
                  <a:pt x="750627" y="2756848"/>
                </a:lnTo>
                <a:lnTo>
                  <a:pt x="914400" y="2060812"/>
                </a:lnTo>
                <a:lnTo>
                  <a:pt x="1214651" y="1378424"/>
                </a:lnTo>
                <a:lnTo>
                  <a:pt x="1514902" y="832513"/>
                </a:lnTo>
                <a:lnTo>
                  <a:pt x="1815153" y="423081"/>
                </a:lnTo>
                <a:lnTo>
                  <a:pt x="2033517" y="272955"/>
                </a:lnTo>
                <a:lnTo>
                  <a:pt x="2265529" y="109182"/>
                </a:lnTo>
                <a:lnTo>
                  <a:pt x="2497541" y="0"/>
                </a:lnTo>
                <a:lnTo>
                  <a:pt x="2906974" y="54591"/>
                </a:lnTo>
                <a:lnTo>
                  <a:pt x="3125338" y="300251"/>
                </a:lnTo>
                <a:lnTo>
                  <a:pt x="3125338" y="313899"/>
                </a:lnTo>
              </a:path>
            </a:pathLst>
          </a:custGeom>
          <a:noFill/>
          <a:ln w="22225" cap="flat" cmpd="sng" algn="ctr">
            <a:solidFill>
              <a:schemeClr val="accent1">
                <a:lumMod val="50000"/>
              </a:schemeClr>
            </a:solidFill>
            <a:prstDash val="solid"/>
            <a:round/>
            <a:headEnd type="none" w="med" len="med"/>
            <a:tailEnd type="none" w="med" len="med"/>
          </a:ln>
          <a:effectLst/>
        </p:spPr>
        <p:txBody>
          <a:bodyPr wrap="none"/>
          <a:lstStyle/>
          <a:p>
            <a:pPr>
              <a:defRPr/>
            </a:pPr>
            <a:endParaRPr lang="en-US"/>
          </a:p>
        </p:txBody>
      </p:sp>
      <p:sp>
        <p:nvSpPr>
          <p:cNvPr id="47109" name="Title 1"/>
          <p:cNvSpPr>
            <a:spLocks noGrp="1"/>
          </p:cNvSpPr>
          <p:nvPr>
            <p:ph type="title"/>
          </p:nvPr>
        </p:nvSpPr>
        <p:spPr>
          <a:xfrm>
            <a:off x="1371600" y="381000"/>
            <a:ext cx="7378700" cy="1143000"/>
          </a:xfrm>
        </p:spPr>
        <p:txBody>
          <a:bodyPr/>
          <a:lstStyle/>
          <a:p>
            <a:r>
              <a:rPr lang="en-US" sz="3200" smtClean="0">
                <a:latin typeface="Calibri" pitchFamily="34" charset="0"/>
              </a:rPr>
              <a:t>Application - The Costs of Production</a:t>
            </a:r>
          </a:p>
        </p:txBody>
      </p:sp>
      <p:sp>
        <p:nvSpPr>
          <p:cNvPr id="7" name="Rectangle 6"/>
          <p:cNvSpPr/>
          <p:nvPr/>
        </p:nvSpPr>
        <p:spPr>
          <a:xfrm>
            <a:off x="533400" y="6019800"/>
            <a:ext cx="8382000" cy="738188"/>
          </a:xfrm>
          <a:prstGeom prst="rect">
            <a:avLst/>
          </a:prstGeom>
        </p:spPr>
        <p:txBody>
          <a:bodyPr>
            <a:spAutoFit/>
          </a:bodyPr>
          <a:lstStyle/>
          <a:p>
            <a:pPr marL="342900" indent="-342900">
              <a:buFont typeface="+mj-lt"/>
              <a:buAutoNum type="arabicPeriod"/>
              <a:defRPr/>
            </a:pPr>
            <a:endParaRPr lang="en-US" sz="1400" dirty="0">
              <a:latin typeface="Calibri" pitchFamily="34" charset="0"/>
            </a:endParaRPr>
          </a:p>
          <a:p>
            <a:pPr marL="800100" lvl="1" indent="-342900">
              <a:buFont typeface="+mj-lt"/>
              <a:buAutoNum type="arabicPeriod"/>
              <a:defRPr/>
            </a:pPr>
            <a:r>
              <a:rPr lang="en-US" sz="1400" dirty="0">
                <a:latin typeface="Calibri" pitchFamily="34" charset="0"/>
              </a:rPr>
              <a:t>At what number of laborers does the firm experience diminishing marginal returns?  _____________</a:t>
            </a:r>
          </a:p>
          <a:p>
            <a:pPr marL="800100" lvl="1" indent="-342900">
              <a:buFont typeface="+mj-lt"/>
              <a:buAutoNum type="arabicPeriod"/>
              <a:defRPr/>
            </a:pPr>
            <a:r>
              <a:rPr lang="en-US" sz="1400" dirty="0">
                <a:solidFill>
                  <a:schemeClr val="accent5">
                    <a:lumMod val="50000"/>
                  </a:schemeClr>
                </a:solidFill>
                <a:latin typeface="Calibri" pitchFamily="34" charset="0"/>
              </a:rPr>
              <a:t>At what number of laborers does the firm experience negative marginal returns? _______________</a:t>
            </a:r>
          </a:p>
        </p:txBody>
      </p:sp>
      <p:sp>
        <p:nvSpPr>
          <p:cNvPr id="8" name="Freeform 97"/>
          <p:cNvSpPr>
            <a:spLocks/>
          </p:cNvSpPr>
          <p:nvPr/>
        </p:nvSpPr>
        <p:spPr bwMode="auto">
          <a:xfrm>
            <a:off x="4800600" y="5791200"/>
            <a:ext cx="79375" cy="88900"/>
          </a:xfrm>
          <a:custGeom>
            <a:avLst/>
            <a:gdLst>
              <a:gd name="T0" fmla="*/ 2147483647 w 50"/>
              <a:gd name="T1" fmla="*/ 2147483647 h 56"/>
              <a:gd name="T2" fmla="*/ 2147483647 w 50"/>
              <a:gd name="T3" fmla="*/ 2147483647 h 56"/>
              <a:gd name="T4" fmla="*/ 2147483647 w 50"/>
              <a:gd name="T5" fmla="*/ 2147483647 h 56"/>
              <a:gd name="T6" fmla="*/ 2147483647 w 50"/>
              <a:gd name="T7" fmla="*/ 2147483647 h 56"/>
              <a:gd name="T8" fmla="*/ 2147483647 w 50"/>
              <a:gd name="T9" fmla="*/ 2147483647 h 56"/>
              <a:gd name="T10" fmla="*/ 2147483647 w 50"/>
              <a:gd name="T11" fmla="*/ 0 h 56"/>
              <a:gd name="T12" fmla="*/ 2147483647 w 50"/>
              <a:gd name="T13" fmla="*/ 0 h 56"/>
              <a:gd name="T14" fmla="*/ 2147483647 w 50"/>
              <a:gd name="T15" fmla="*/ 0 h 56"/>
              <a:gd name="T16" fmla="*/ 0 w 50"/>
              <a:gd name="T17" fmla="*/ 2147483647 h 56"/>
              <a:gd name="T18" fmla="*/ 0 w 50"/>
              <a:gd name="T19" fmla="*/ 2147483647 h 56"/>
              <a:gd name="T20" fmla="*/ 0 w 50"/>
              <a:gd name="T21" fmla="*/ 2147483647 h 56"/>
              <a:gd name="T22" fmla="*/ 2147483647 w 50"/>
              <a:gd name="T23" fmla="*/ 2147483647 h 56"/>
              <a:gd name="T24" fmla="*/ 2147483647 w 50"/>
              <a:gd name="T25" fmla="*/ 2147483647 h 5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0"/>
              <a:gd name="T40" fmla="*/ 0 h 56"/>
              <a:gd name="T41" fmla="*/ 50 w 50"/>
              <a:gd name="T42" fmla="*/ 56 h 5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0" h="56">
                <a:moveTo>
                  <a:pt x="20" y="55"/>
                </a:moveTo>
                <a:lnTo>
                  <a:pt x="29" y="55"/>
                </a:lnTo>
                <a:lnTo>
                  <a:pt x="39" y="44"/>
                </a:lnTo>
                <a:lnTo>
                  <a:pt x="49" y="33"/>
                </a:lnTo>
                <a:lnTo>
                  <a:pt x="39" y="11"/>
                </a:lnTo>
                <a:lnTo>
                  <a:pt x="29" y="0"/>
                </a:lnTo>
                <a:lnTo>
                  <a:pt x="20" y="0"/>
                </a:lnTo>
                <a:lnTo>
                  <a:pt x="10" y="0"/>
                </a:lnTo>
                <a:lnTo>
                  <a:pt x="0" y="11"/>
                </a:lnTo>
                <a:lnTo>
                  <a:pt x="0" y="33"/>
                </a:lnTo>
                <a:lnTo>
                  <a:pt x="0" y="44"/>
                </a:lnTo>
                <a:lnTo>
                  <a:pt x="10" y="55"/>
                </a:lnTo>
                <a:lnTo>
                  <a:pt x="20" y="55"/>
                </a:lnTo>
              </a:path>
            </a:pathLst>
          </a:custGeom>
          <a:solidFill>
            <a:srgbClr val="000000"/>
          </a:solidFill>
          <a:ln w="9525" cap="rnd">
            <a:noFill/>
            <a:round/>
            <a:headEnd type="none" w="sm" len="sm"/>
            <a:tailEnd type="none" w="sm" len="sm"/>
          </a:ln>
        </p:spPr>
        <p:txBody>
          <a:bodyPr/>
          <a:lstStyle/>
          <a:p>
            <a:endParaRPr lang="en-US"/>
          </a:p>
        </p:txBody>
      </p:sp>
      <p:sp>
        <p:nvSpPr>
          <p:cNvPr id="9" name="Freeform 97"/>
          <p:cNvSpPr>
            <a:spLocks/>
          </p:cNvSpPr>
          <p:nvPr/>
        </p:nvSpPr>
        <p:spPr bwMode="auto">
          <a:xfrm>
            <a:off x="5026025" y="5562600"/>
            <a:ext cx="79375" cy="88900"/>
          </a:xfrm>
          <a:custGeom>
            <a:avLst/>
            <a:gdLst>
              <a:gd name="T0" fmla="*/ 2147483647 w 50"/>
              <a:gd name="T1" fmla="*/ 2147483647 h 56"/>
              <a:gd name="T2" fmla="*/ 2147483647 w 50"/>
              <a:gd name="T3" fmla="*/ 2147483647 h 56"/>
              <a:gd name="T4" fmla="*/ 2147483647 w 50"/>
              <a:gd name="T5" fmla="*/ 2147483647 h 56"/>
              <a:gd name="T6" fmla="*/ 2147483647 w 50"/>
              <a:gd name="T7" fmla="*/ 2147483647 h 56"/>
              <a:gd name="T8" fmla="*/ 2147483647 w 50"/>
              <a:gd name="T9" fmla="*/ 2147483647 h 56"/>
              <a:gd name="T10" fmla="*/ 2147483647 w 50"/>
              <a:gd name="T11" fmla="*/ 0 h 56"/>
              <a:gd name="T12" fmla="*/ 2147483647 w 50"/>
              <a:gd name="T13" fmla="*/ 0 h 56"/>
              <a:gd name="T14" fmla="*/ 2147483647 w 50"/>
              <a:gd name="T15" fmla="*/ 0 h 56"/>
              <a:gd name="T16" fmla="*/ 0 w 50"/>
              <a:gd name="T17" fmla="*/ 2147483647 h 56"/>
              <a:gd name="T18" fmla="*/ 0 w 50"/>
              <a:gd name="T19" fmla="*/ 2147483647 h 56"/>
              <a:gd name="T20" fmla="*/ 0 w 50"/>
              <a:gd name="T21" fmla="*/ 2147483647 h 56"/>
              <a:gd name="T22" fmla="*/ 2147483647 w 50"/>
              <a:gd name="T23" fmla="*/ 2147483647 h 56"/>
              <a:gd name="T24" fmla="*/ 2147483647 w 50"/>
              <a:gd name="T25" fmla="*/ 2147483647 h 5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0"/>
              <a:gd name="T40" fmla="*/ 0 h 56"/>
              <a:gd name="T41" fmla="*/ 50 w 50"/>
              <a:gd name="T42" fmla="*/ 56 h 5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0" h="56">
                <a:moveTo>
                  <a:pt x="20" y="55"/>
                </a:moveTo>
                <a:lnTo>
                  <a:pt x="29" y="55"/>
                </a:lnTo>
                <a:lnTo>
                  <a:pt x="39" y="44"/>
                </a:lnTo>
                <a:lnTo>
                  <a:pt x="49" y="33"/>
                </a:lnTo>
                <a:lnTo>
                  <a:pt x="39" y="11"/>
                </a:lnTo>
                <a:lnTo>
                  <a:pt x="29" y="0"/>
                </a:lnTo>
                <a:lnTo>
                  <a:pt x="20" y="0"/>
                </a:lnTo>
                <a:lnTo>
                  <a:pt x="10" y="0"/>
                </a:lnTo>
                <a:lnTo>
                  <a:pt x="0" y="11"/>
                </a:lnTo>
                <a:lnTo>
                  <a:pt x="0" y="33"/>
                </a:lnTo>
                <a:lnTo>
                  <a:pt x="0" y="44"/>
                </a:lnTo>
                <a:lnTo>
                  <a:pt x="10" y="55"/>
                </a:lnTo>
                <a:lnTo>
                  <a:pt x="20" y="55"/>
                </a:lnTo>
              </a:path>
            </a:pathLst>
          </a:custGeom>
          <a:solidFill>
            <a:srgbClr val="000000"/>
          </a:solidFill>
          <a:ln w="9525" cap="rnd">
            <a:noFill/>
            <a:round/>
            <a:headEnd type="none" w="sm" len="sm"/>
            <a:tailEnd type="none" w="sm" len="sm"/>
          </a:ln>
        </p:spPr>
        <p:txBody>
          <a:bodyPr/>
          <a:lstStyle/>
          <a:p>
            <a:endParaRPr lang="en-US"/>
          </a:p>
        </p:txBody>
      </p:sp>
      <p:sp>
        <p:nvSpPr>
          <p:cNvPr id="10" name="Freeform 97"/>
          <p:cNvSpPr>
            <a:spLocks/>
          </p:cNvSpPr>
          <p:nvPr/>
        </p:nvSpPr>
        <p:spPr bwMode="auto">
          <a:xfrm>
            <a:off x="5257800" y="5334000"/>
            <a:ext cx="79375" cy="88900"/>
          </a:xfrm>
          <a:custGeom>
            <a:avLst/>
            <a:gdLst>
              <a:gd name="T0" fmla="*/ 2147483647 w 50"/>
              <a:gd name="T1" fmla="*/ 2147483647 h 56"/>
              <a:gd name="T2" fmla="*/ 2147483647 w 50"/>
              <a:gd name="T3" fmla="*/ 2147483647 h 56"/>
              <a:gd name="T4" fmla="*/ 2147483647 w 50"/>
              <a:gd name="T5" fmla="*/ 2147483647 h 56"/>
              <a:gd name="T6" fmla="*/ 2147483647 w 50"/>
              <a:gd name="T7" fmla="*/ 2147483647 h 56"/>
              <a:gd name="T8" fmla="*/ 2147483647 w 50"/>
              <a:gd name="T9" fmla="*/ 2147483647 h 56"/>
              <a:gd name="T10" fmla="*/ 2147483647 w 50"/>
              <a:gd name="T11" fmla="*/ 0 h 56"/>
              <a:gd name="T12" fmla="*/ 2147483647 w 50"/>
              <a:gd name="T13" fmla="*/ 0 h 56"/>
              <a:gd name="T14" fmla="*/ 2147483647 w 50"/>
              <a:gd name="T15" fmla="*/ 0 h 56"/>
              <a:gd name="T16" fmla="*/ 0 w 50"/>
              <a:gd name="T17" fmla="*/ 2147483647 h 56"/>
              <a:gd name="T18" fmla="*/ 0 w 50"/>
              <a:gd name="T19" fmla="*/ 2147483647 h 56"/>
              <a:gd name="T20" fmla="*/ 0 w 50"/>
              <a:gd name="T21" fmla="*/ 2147483647 h 56"/>
              <a:gd name="T22" fmla="*/ 2147483647 w 50"/>
              <a:gd name="T23" fmla="*/ 2147483647 h 56"/>
              <a:gd name="T24" fmla="*/ 2147483647 w 50"/>
              <a:gd name="T25" fmla="*/ 2147483647 h 5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0"/>
              <a:gd name="T40" fmla="*/ 0 h 56"/>
              <a:gd name="T41" fmla="*/ 50 w 50"/>
              <a:gd name="T42" fmla="*/ 56 h 5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0" h="56">
                <a:moveTo>
                  <a:pt x="20" y="55"/>
                </a:moveTo>
                <a:lnTo>
                  <a:pt x="29" y="55"/>
                </a:lnTo>
                <a:lnTo>
                  <a:pt x="39" y="44"/>
                </a:lnTo>
                <a:lnTo>
                  <a:pt x="49" y="33"/>
                </a:lnTo>
                <a:lnTo>
                  <a:pt x="39" y="11"/>
                </a:lnTo>
                <a:lnTo>
                  <a:pt x="29" y="0"/>
                </a:lnTo>
                <a:lnTo>
                  <a:pt x="20" y="0"/>
                </a:lnTo>
                <a:lnTo>
                  <a:pt x="10" y="0"/>
                </a:lnTo>
                <a:lnTo>
                  <a:pt x="0" y="11"/>
                </a:lnTo>
                <a:lnTo>
                  <a:pt x="0" y="33"/>
                </a:lnTo>
                <a:lnTo>
                  <a:pt x="0" y="44"/>
                </a:lnTo>
                <a:lnTo>
                  <a:pt x="10" y="55"/>
                </a:lnTo>
                <a:lnTo>
                  <a:pt x="20" y="55"/>
                </a:lnTo>
              </a:path>
            </a:pathLst>
          </a:custGeom>
          <a:solidFill>
            <a:srgbClr val="000000"/>
          </a:solidFill>
          <a:ln w="9525" cap="rnd">
            <a:noFill/>
            <a:round/>
            <a:headEnd type="none" w="sm" len="sm"/>
            <a:tailEnd type="none" w="sm" len="sm"/>
          </a:ln>
        </p:spPr>
        <p:txBody>
          <a:bodyPr/>
          <a:lstStyle/>
          <a:p>
            <a:endParaRPr lang="en-US"/>
          </a:p>
        </p:txBody>
      </p:sp>
      <p:sp>
        <p:nvSpPr>
          <p:cNvPr id="11" name="Freeform 97"/>
          <p:cNvSpPr>
            <a:spLocks/>
          </p:cNvSpPr>
          <p:nvPr/>
        </p:nvSpPr>
        <p:spPr bwMode="auto">
          <a:xfrm>
            <a:off x="5559425" y="4864100"/>
            <a:ext cx="79375" cy="88900"/>
          </a:xfrm>
          <a:custGeom>
            <a:avLst/>
            <a:gdLst>
              <a:gd name="T0" fmla="*/ 2147483647 w 50"/>
              <a:gd name="T1" fmla="*/ 2147483647 h 56"/>
              <a:gd name="T2" fmla="*/ 2147483647 w 50"/>
              <a:gd name="T3" fmla="*/ 2147483647 h 56"/>
              <a:gd name="T4" fmla="*/ 2147483647 w 50"/>
              <a:gd name="T5" fmla="*/ 2147483647 h 56"/>
              <a:gd name="T6" fmla="*/ 2147483647 w 50"/>
              <a:gd name="T7" fmla="*/ 2147483647 h 56"/>
              <a:gd name="T8" fmla="*/ 2147483647 w 50"/>
              <a:gd name="T9" fmla="*/ 2147483647 h 56"/>
              <a:gd name="T10" fmla="*/ 2147483647 w 50"/>
              <a:gd name="T11" fmla="*/ 0 h 56"/>
              <a:gd name="T12" fmla="*/ 2147483647 w 50"/>
              <a:gd name="T13" fmla="*/ 0 h 56"/>
              <a:gd name="T14" fmla="*/ 2147483647 w 50"/>
              <a:gd name="T15" fmla="*/ 0 h 56"/>
              <a:gd name="T16" fmla="*/ 0 w 50"/>
              <a:gd name="T17" fmla="*/ 2147483647 h 56"/>
              <a:gd name="T18" fmla="*/ 0 w 50"/>
              <a:gd name="T19" fmla="*/ 2147483647 h 56"/>
              <a:gd name="T20" fmla="*/ 0 w 50"/>
              <a:gd name="T21" fmla="*/ 2147483647 h 56"/>
              <a:gd name="T22" fmla="*/ 2147483647 w 50"/>
              <a:gd name="T23" fmla="*/ 2147483647 h 56"/>
              <a:gd name="T24" fmla="*/ 2147483647 w 50"/>
              <a:gd name="T25" fmla="*/ 2147483647 h 5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0"/>
              <a:gd name="T40" fmla="*/ 0 h 56"/>
              <a:gd name="T41" fmla="*/ 50 w 50"/>
              <a:gd name="T42" fmla="*/ 56 h 5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0" h="56">
                <a:moveTo>
                  <a:pt x="20" y="55"/>
                </a:moveTo>
                <a:lnTo>
                  <a:pt x="29" y="55"/>
                </a:lnTo>
                <a:lnTo>
                  <a:pt x="39" y="44"/>
                </a:lnTo>
                <a:lnTo>
                  <a:pt x="49" y="33"/>
                </a:lnTo>
                <a:lnTo>
                  <a:pt x="39" y="11"/>
                </a:lnTo>
                <a:lnTo>
                  <a:pt x="29" y="0"/>
                </a:lnTo>
                <a:lnTo>
                  <a:pt x="20" y="0"/>
                </a:lnTo>
                <a:lnTo>
                  <a:pt x="10" y="0"/>
                </a:lnTo>
                <a:lnTo>
                  <a:pt x="0" y="11"/>
                </a:lnTo>
                <a:lnTo>
                  <a:pt x="0" y="33"/>
                </a:lnTo>
                <a:lnTo>
                  <a:pt x="0" y="44"/>
                </a:lnTo>
                <a:lnTo>
                  <a:pt x="10" y="55"/>
                </a:lnTo>
                <a:lnTo>
                  <a:pt x="20" y="55"/>
                </a:lnTo>
              </a:path>
            </a:pathLst>
          </a:custGeom>
          <a:solidFill>
            <a:srgbClr val="000000"/>
          </a:solidFill>
          <a:ln w="9525" cap="rnd">
            <a:noFill/>
            <a:round/>
            <a:headEnd type="none" w="sm" len="sm"/>
            <a:tailEnd type="none" w="sm" len="sm"/>
          </a:ln>
        </p:spPr>
        <p:txBody>
          <a:bodyPr/>
          <a:lstStyle/>
          <a:p>
            <a:endParaRPr lang="en-US"/>
          </a:p>
        </p:txBody>
      </p:sp>
      <p:sp>
        <p:nvSpPr>
          <p:cNvPr id="12" name="Freeform 97"/>
          <p:cNvSpPr>
            <a:spLocks/>
          </p:cNvSpPr>
          <p:nvPr/>
        </p:nvSpPr>
        <p:spPr bwMode="auto">
          <a:xfrm>
            <a:off x="5715000" y="4178300"/>
            <a:ext cx="79375" cy="88900"/>
          </a:xfrm>
          <a:custGeom>
            <a:avLst/>
            <a:gdLst>
              <a:gd name="T0" fmla="*/ 2147483647 w 50"/>
              <a:gd name="T1" fmla="*/ 2147483647 h 56"/>
              <a:gd name="T2" fmla="*/ 2147483647 w 50"/>
              <a:gd name="T3" fmla="*/ 2147483647 h 56"/>
              <a:gd name="T4" fmla="*/ 2147483647 w 50"/>
              <a:gd name="T5" fmla="*/ 2147483647 h 56"/>
              <a:gd name="T6" fmla="*/ 2147483647 w 50"/>
              <a:gd name="T7" fmla="*/ 2147483647 h 56"/>
              <a:gd name="T8" fmla="*/ 2147483647 w 50"/>
              <a:gd name="T9" fmla="*/ 2147483647 h 56"/>
              <a:gd name="T10" fmla="*/ 2147483647 w 50"/>
              <a:gd name="T11" fmla="*/ 0 h 56"/>
              <a:gd name="T12" fmla="*/ 2147483647 w 50"/>
              <a:gd name="T13" fmla="*/ 0 h 56"/>
              <a:gd name="T14" fmla="*/ 2147483647 w 50"/>
              <a:gd name="T15" fmla="*/ 0 h 56"/>
              <a:gd name="T16" fmla="*/ 0 w 50"/>
              <a:gd name="T17" fmla="*/ 2147483647 h 56"/>
              <a:gd name="T18" fmla="*/ 0 w 50"/>
              <a:gd name="T19" fmla="*/ 2147483647 h 56"/>
              <a:gd name="T20" fmla="*/ 0 w 50"/>
              <a:gd name="T21" fmla="*/ 2147483647 h 56"/>
              <a:gd name="T22" fmla="*/ 2147483647 w 50"/>
              <a:gd name="T23" fmla="*/ 2147483647 h 56"/>
              <a:gd name="T24" fmla="*/ 2147483647 w 50"/>
              <a:gd name="T25" fmla="*/ 2147483647 h 5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0"/>
              <a:gd name="T40" fmla="*/ 0 h 56"/>
              <a:gd name="T41" fmla="*/ 50 w 50"/>
              <a:gd name="T42" fmla="*/ 56 h 5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0" h="56">
                <a:moveTo>
                  <a:pt x="20" y="55"/>
                </a:moveTo>
                <a:lnTo>
                  <a:pt x="29" y="55"/>
                </a:lnTo>
                <a:lnTo>
                  <a:pt x="39" y="44"/>
                </a:lnTo>
                <a:lnTo>
                  <a:pt x="49" y="33"/>
                </a:lnTo>
                <a:lnTo>
                  <a:pt x="39" y="11"/>
                </a:lnTo>
                <a:lnTo>
                  <a:pt x="29" y="0"/>
                </a:lnTo>
                <a:lnTo>
                  <a:pt x="20" y="0"/>
                </a:lnTo>
                <a:lnTo>
                  <a:pt x="10" y="0"/>
                </a:lnTo>
                <a:lnTo>
                  <a:pt x="0" y="11"/>
                </a:lnTo>
                <a:lnTo>
                  <a:pt x="0" y="33"/>
                </a:lnTo>
                <a:lnTo>
                  <a:pt x="0" y="44"/>
                </a:lnTo>
                <a:lnTo>
                  <a:pt x="10" y="55"/>
                </a:lnTo>
                <a:lnTo>
                  <a:pt x="20" y="55"/>
                </a:lnTo>
              </a:path>
            </a:pathLst>
          </a:custGeom>
          <a:solidFill>
            <a:srgbClr val="000000"/>
          </a:solidFill>
          <a:ln w="9525" cap="rnd">
            <a:noFill/>
            <a:round/>
            <a:headEnd type="none" w="sm" len="sm"/>
            <a:tailEnd type="none" w="sm" len="sm"/>
          </a:ln>
        </p:spPr>
        <p:txBody>
          <a:bodyPr/>
          <a:lstStyle/>
          <a:p>
            <a:endParaRPr lang="en-US"/>
          </a:p>
        </p:txBody>
      </p:sp>
      <p:sp>
        <p:nvSpPr>
          <p:cNvPr id="13" name="Freeform 97"/>
          <p:cNvSpPr>
            <a:spLocks/>
          </p:cNvSpPr>
          <p:nvPr/>
        </p:nvSpPr>
        <p:spPr bwMode="auto">
          <a:xfrm>
            <a:off x="6016625" y="3505200"/>
            <a:ext cx="79375" cy="88900"/>
          </a:xfrm>
          <a:custGeom>
            <a:avLst/>
            <a:gdLst>
              <a:gd name="T0" fmla="*/ 2147483647 w 50"/>
              <a:gd name="T1" fmla="*/ 2147483647 h 56"/>
              <a:gd name="T2" fmla="*/ 2147483647 w 50"/>
              <a:gd name="T3" fmla="*/ 2147483647 h 56"/>
              <a:gd name="T4" fmla="*/ 2147483647 w 50"/>
              <a:gd name="T5" fmla="*/ 2147483647 h 56"/>
              <a:gd name="T6" fmla="*/ 2147483647 w 50"/>
              <a:gd name="T7" fmla="*/ 2147483647 h 56"/>
              <a:gd name="T8" fmla="*/ 2147483647 w 50"/>
              <a:gd name="T9" fmla="*/ 2147483647 h 56"/>
              <a:gd name="T10" fmla="*/ 2147483647 w 50"/>
              <a:gd name="T11" fmla="*/ 0 h 56"/>
              <a:gd name="T12" fmla="*/ 2147483647 w 50"/>
              <a:gd name="T13" fmla="*/ 0 h 56"/>
              <a:gd name="T14" fmla="*/ 2147483647 w 50"/>
              <a:gd name="T15" fmla="*/ 0 h 56"/>
              <a:gd name="T16" fmla="*/ 0 w 50"/>
              <a:gd name="T17" fmla="*/ 2147483647 h 56"/>
              <a:gd name="T18" fmla="*/ 0 w 50"/>
              <a:gd name="T19" fmla="*/ 2147483647 h 56"/>
              <a:gd name="T20" fmla="*/ 0 w 50"/>
              <a:gd name="T21" fmla="*/ 2147483647 h 56"/>
              <a:gd name="T22" fmla="*/ 2147483647 w 50"/>
              <a:gd name="T23" fmla="*/ 2147483647 h 56"/>
              <a:gd name="T24" fmla="*/ 2147483647 w 50"/>
              <a:gd name="T25" fmla="*/ 2147483647 h 5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0"/>
              <a:gd name="T40" fmla="*/ 0 h 56"/>
              <a:gd name="T41" fmla="*/ 50 w 50"/>
              <a:gd name="T42" fmla="*/ 56 h 5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0" h="56">
                <a:moveTo>
                  <a:pt x="20" y="55"/>
                </a:moveTo>
                <a:lnTo>
                  <a:pt x="29" y="55"/>
                </a:lnTo>
                <a:lnTo>
                  <a:pt x="39" y="44"/>
                </a:lnTo>
                <a:lnTo>
                  <a:pt x="49" y="33"/>
                </a:lnTo>
                <a:lnTo>
                  <a:pt x="39" y="11"/>
                </a:lnTo>
                <a:lnTo>
                  <a:pt x="29" y="0"/>
                </a:lnTo>
                <a:lnTo>
                  <a:pt x="20" y="0"/>
                </a:lnTo>
                <a:lnTo>
                  <a:pt x="10" y="0"/>
                </a:lnTo>
                <a:lnTo>
                  <a:pt x="0" y="11"/>
                </a:lnTo>
                <a:lnTo>
                  <a:pt x="0" y="33"/>
                </a:lnTo>
                <a:lnTo>
                  <a:pt x="0" y="44"/>
                </a:lnTo>
                <a:lnTo>
                  <a:pt x="10" y="55"/>
                </a:lnTo>
                <a:lnTo>
                  <a:pt x="20" y="55"/>
                </a:lnTo>
              </a:path>
            </a:pathLst>
          </a:custGeom>
          <a:solidFill>
            <a:srgbClr val="000000"/>
          </a:solidFill>
          <a:ln w="9525" cap="rnd">
            <a:noFill/>
            <a:round/>
            <a:headEnd type="none" w="sm" len="sm"/>
            <a:tailEnd type="none" w="sm" len="sm"/>
          </a:ln>
        </p:spPr>
        <p:txBody>
          <a:bodyPr/>
          <a:lstStyle/>
          <a:p>
            <a:endParaRPr lang="en-US"/>
          </a:p>
        </p:txBody>
      </p:sp>
      <p:sp>
        <p:nvSpPr>
          <p:cNvPr id="14" name="Freeform 97"/>
          <p:cNvSpPr>
            <a:spLocks/>
          </p:cNvSpPr>
          <p:nvPr/>
        </p:nvSpPr>
        <p:spPr bwMode="auto">
          <a:xfrm>
            <a:off x="6324600" y="2959100"/>
            <a:ext cx="79375" cy="88900"/>
          </a:xfrm>
          <a:custGeom>
            <a:avLst/>
            <a:gdLst>
              <a:gd name="T0" fmla="*/ 2147483647 w 50"/>
              <a:gd name="T1" fmla="*/ 2147483647 h 56"/>
              <a:gd name="T2" fmla="*/ 2147483647 w 50"/>
              <a:gd name="T3" fmla="*/ 2147483647 h 56"/>
              <a:gd name="T4" fmla="*/ 2147483647 w 50"/>
              <a:gd name="T5" fmla="*/ 2147483647 h 56"/>
              <a:gd name="T6" fmla="*/ 2147483647 w 50"/>
              <a:gd name="T7" fmla="*/ 2147483647 h 56"/>
              <a:gd name="T8" fmla="*/ 2147483647 w 50"/>
              <a:gd name="T9" fmla="*/ 2147483647 h 56"/>
              <a:gd name="T10" fmla="*/ 2147483647 w 50"/>
              <a:gd name="T11" fmla="*/ 0 h 56"/>
              <a:gd name="T12" fmla="*/ 2147483647 w 50"/>
              <a:gd name="T13" fmla="*/ 0 h 56"/>
              <a:gd name="T14" fmla="*/ 2147483647 w 50"/>
              <a:gd name="T15" fmla="*/ 0 h 56"/>
              <a:gd name="T16" fmla="*/ 0 w 50"/>
              <a:gd name="T17" fmla="*/ 2147483647 h 56"/>
              <a:gd name="T18" fmla="*/ 0 w 50"/>
              <a:gd name="T19" fmla="*/ 2147483647 h 56"/>
              <a:gd name="T20" fmla="*/ 0 w 50"/>
              <a:gd name="T21" fmla="*/ 2147483647 h 56"/>
              <a:gd name="T22" fmla="*/ 2147483647 w 50"/>
              <a:gd name="T23" fmla="*/ 2147483647 h 56"/>
              <a:gd name="T24" fmla="*/ 2147483647 w 50"/>
              <a:gd name="T25" fmla="*/ 2147483647 h 5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0"/>
              <a:gd name="T40" fmla="*/ 0 h 56"/>
              <a:gd name="T41" fmla="*/ 50 w 50"/>
              <a:gd name="T42" fmla="*/ 56 h 5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0" h="56">
                <a:moveTo>
                  <a:pt x="20" y="55"/>
                </a:moveTo>
                <a:lnTo>
                  <a:pt x="29" y="55"/>
                </a:lnTo>
                <a:lnTo>
                  <a:pt x="39" y="44"/>
                </a:lnTo>
                <a:lnTo>
                  <a:pt x="49" y="33"/>
                </a:lnTo>
                <a:lnTo>
                  <a:pt x="39" y="11"/>
                </a:lnTo>
                <a:lnTo>
                  <a:pt x="29" y="0"/>
                </a:lnTo>
                <a:lnTo>
                  <a:pt x="20" y="0"/>
                </a:lnTo>
                <a:lnTo>
                  <a:pt x="10" y="0"/>
                </a:lnTo>
                <a:lnTo>
                  <a:pt x="0" y="11"/>
                </a:lnTo>
                <a:lnTo>
                  <a:pt x="0" y="33"/>
                </a:lnTo>
                <a:lnTo>
                  <a:pt x="0" y="44"/>
                </a:lnTo>
                <a:lnTo>
                  <a:pt x="10" y="55"/>
                </a:lnTo>
                <a:lnTo>
                  <a:pt x="20" y="55"/>
                </a:lnTo>
              </a:path>
            </a:pathLst>
          </a:custGeom>
          <a:solidFill>
            <a:srgbClr val="000000"/>
          </a:solidFill>
          <a:ln w="9525" cap="rnd">
            <a:noFill/>
            <a:round/>
            <a:headEnd type="none" w="sm" len="sm"/>
            <a:tailEnd type="none" w="sm" len="sm"/>
          </a:ln>
        </p:spPr>
        <p:txBody>
          <a:bodyPr/>
          <a:lstStyle/>
          <a:p>
            <a:endParaRPr lang="en-US"/>
          </a:p>
        </p:txBody>
      </p:sp>
      <p:sp>
        <p:nvSpPr>
          <p:cNvPr id="15" name="Freeform 97"/>
          <p:cNvSpPr>
            <a:spLocks/>
          </p:cNvSpPr>
          <p:nvPr/>
        </p:nvSpPr>
        <p:spPr bwMode="auto">
          <a:xfrm>
            <a:off x="6626225" y="2514600"/>
            <a:ext cx="79375" cy="88900"/>
          </a:xfrm>
          <a:custGeom>
            <a:avLst/>
            <a:gdLst>
              <a:gd name="T0" fmla="*/ 2147483647 w 50"/>
              <a:gd name="T1" fmla="*/ 2147483647 h 56"/>
              <a:gd name="T2" fmla="*/ 2147483647 w 50"/>
              <a:gd name="T3" fmla="*/ 2147483647 h 56"/>
              <a:gd name="T4" fmla="*/ 2147483647 w 50"/>
              <a:gd name="T5" fmla="*/ 2147483647 h 56"/>
              <a:gd name="T6" fmla="*/ 2147483647 w 50"/>
              <a:gd name="T7" fmla="*/ 2147483647 h 56"/>
              <a:gd name="T8" fmla="*/ 2147483647 w 50"/>
              <a:gd name="T9" fmla="*/ 2147483647 h 56"/>
              <a:gd name="T10" fmla="*/ 2147483647 w 50"/>
              <a:gd name="T11" fmla="*/ 0 h 56"/>
              <a:gd name="T12" fmla="*/ 2147483647 w 50"/>
              <a:gd name="T13" fmla="*/ 0 h 56"/>
              <a:gd name="T14" fmla="*/ 2147483647 w 50"/>
              <a:gd name="T15" fmla="*/ 0 h 56"/>
              <a:gd name="T16" fmla="*/ 0 w 50"/>
              <a:gd name="T17" fmla="*/ 2147483647 h 56"/>
              <a:gd name="T18" fmla="*/ 0 w 50"/>
              <a:gd name="T19" fmla="*/ 2147483647 h 56"/>
              <a:gd name="T20" fmla="*/ 0 w 50"/>
              <a:gd name="T21" fmla="*/ 2147483647 h 56"/>
              <a:gd name="T22" fmla="*/ 2147483647 w 50"/>
              <a:gd name="T23" fmla="*/ 2147483647 h 56"/>
              <a:gd name="T24" fmla="*/ 2147483647 w 50"/>
              <a:gd name="T25" fmla="*/ 2147483647 h 5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0"/>
              <a:gd name="T40" fmla="*/ 0 h 56"/>
              <a:gd name="T41" fmla="*/ 50 w 50"/>
              <a:gd name="T42" fmla="*/ 56 h 5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0" h="56">
                <a:moveTo>
                  <a:pt x="20" y="55"/>
                </a:moveTo>
                <a:lnTo>
                  <a:pt x="29" y="55"/>
                </a:lnTo>
                <a:lnTo>
                  <a:pt x="39" y="44"/>
                </a:lnTo>
                <a:lnTo>
                  <a:pt x="49" y="33"/>
                </a:lnTo>
                <a:lnTo>
                  <a:pt x="39" y="11"/>
                </a:lnTo>
                <a:lnTo>
                  <a:pt x="29" y="0"/>
                </a:lnTo>
                <a:lnTo>
                  <a:pt x="20" y="0"/>
                </a:lnTo>
                <a:lnTo>
                  <a:pt x="10" y="0"/>
                </a:lnTo>
                <a:lnTo>
                  <a:pt x="0" y="11"/>
                </a:lnTo>
                <a:lnTo>
                  <a:pt x="0" y="33"/>
                </a:lnTo>
                <a:lnTo>
                  <a:pt x="0" y="44"/>
                </a:lnTo>
                <a:lnTo>
                  <a:pt x="10" y="55"/>
                </a:lnTo>
                <a:lnTo>
                  <a:pt x="20" y="55"/>
                </a:lnTo>
              </a:path>
            </a:pathLst>
          </a:custGeom>
          <a:solidFill>
            <a:srgbClr val="000000"/>
          </a:solidFill>
          <a:ln w="9525" cap="rnd">
            <a:noFill/>
            <a:round/>
            <a:headEnd type="none" w="sm" len="sm"/>
            <a:tailEnd type="none" w="sm" len="sm"/>
          </a:ln>
        </p:spPr>
        <p:txBody>
          <a:bodyPr/>
          <a:lstStyle/>
          <a:p>
            <a:endParaRPr lang="en-US"/>
          </a:p>
        </p:txBody>
      </p:sp>
      <p:sp>
        <p:nvSpPr>
          <p:cNvPr id="16" name="Freeform 97"/>
          <p:cNvSpPr>
            <a:spLocks/>
          </p:cNvSpPr>
          <p:nvPr/>
        </p:nvSpPr>
        <p:spPr bwMode="auto">
          <a:xfrm>
            <a:off x="6854825" y="2362200"/>
            <a:ext cx="79375" cy="88900"/>
          </a:xfrm>
          <a:custGeom>
            <a:avLst/>
            <a:gdLst>
              <a:gd name="T0" fmla="*/ 2147483647 w 50"/>
              <a:gd name="T1" fmla="*/ 2147483647 h 56"/>
              <a:gd name="T2" fmla="*/ 2147483647 w 50"/>
              <a:gd name="T3" fmla="*/ 2147483647 h 56"/>
              <a:gd name="T4" fmla="*/ 2147483647 w 50"/>
              <a:gd name="T5" fmla="*/ 2147483647 h 56"/>
              <a:gd name="T6" fmla="*/ 2147483647 w 50"/>
              <a:gd name="T7" fmla="*/ 2147483647 h 56"/>
              <a:gd name="T8" fmla="*/ 2147483647 w 50"/>
              <a:gd name="T9" fmla="*/ 2147483647 h 56"/>
              <a:gd name="T10" fmla="*/ 2147483647 w 50"/>
              <a:gd name="T11" fmla="*/ 0 h 56"/>
              <a:gd name="T12" fmla="*/ 2147483647 w 50"/>
              <a:gd name="T13" fmla="*/ 0 h 56"/>
              <a:gd name="T14" fmla="*/ 2147483647 w 50"/>
              <a:gd name="T15" fmla="*/ 0 h 56"/>
              <a:gd name="T16" fmla="*/ 0 w 50"/>
              <a:gd name="T17" fmla="*/ 2147483647 h 56"/>
              <a:gd name="T18" fmla="*/ 0 w 50"/>
              <a:gd name="T19" fmla="*/ 2147483647 h 56"/>
              <a:gd name="T20" fmla="*/ 0 w 50"/>
              <a:gd name="T21" fmla="*/ 2147483647 h 56"/>
              <a:gd name="T22" fmla="*/ 2147483647 w 50"/>
              <a:gd name="T23" fmla="*/ 2147483647 h 56"/>
              <a:gd name="T24" fmla="*/ 2147483647 w 50"/>
              <a:gd name="T25" fmla="*/ 2147483647 h 5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0"/>
              <a:gd name="T40" fmla="*/ 0 h 56"/>
              <a:gd name="T41" fmla="*/ 50 w 50"/>
              <a:gd name="T42" fmla="*/ 56 h 5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0" h="56">
                <a:moveTo>
                  <a:pt x="20" y="55"/>
                </a:moveTo>
                <a:lnTo>
                  <a:pt x="29" y="55"/>
                </a:lnTo>
                <a:lnTo>
                  <a:pt x="39" y="44"/>
                </a:lnTo>
                <a:lnTo>
                  <a:pt x="49" y="33"/>
                </a:lnTo>
                <a:lnTo>
                  <a:pt x="39" y="11"/>
                </a:lnTo>
                <a:lnTo>
                  <a:pt x="29" y="0"/>
                </a:lnTo>
                <a:lnTo>
                  <a:pt x="20" y="0"/>
                </a:lnTo>
                <a:lnTo>
                  <a:pt x="10" y="0"/>
                </a:lnTo>
                <a:lnTo>
                  <a:pt x="0" y="11"/>
                </a:lnTo>
                <a:lnTo>
                  <a:pt x="0" y="33"/>
                </a:lnTo>
                <a:lnTo>
                  <a:pt x="0" y="44"/>
                </a:lnTo>
                <a:lnTo>
                  <a:pt x="10" y="55"/>
                </a:lnTo>
                <a:lnTo>
                  <a:pt x="20" y="55"/>
                </a:lnTo>
              </a:path>
            </a:pathLst>
          </a:custGeom>
          <a:solidFill>
            <a:srgbClr val="000000"/>
          </a:solidFill>
          <a:ln w="9525" cap="rnd">
            <a:noFill/>
            <a:round/>
            <a:headEnd type="none" w="sm" len="sm"/>
            <a:tailEnd type="none" w="sm" len="sm"/>
          </a:ln>
        </p:spPr>
        <p:txBody>
          <a:bodyPr/>
          <a:lstStyle/>
          <a:p>
            <a:endParaRPr lang="en-US"/>
          </a:p>
        </p:txBody>
      </p:sp>
      <p:sp>
        <p:nvSpPr>
          <p:cNvPr id="17" name="Freeform 97"/>
          <p:cNvSpPr>
            <a:spLocks/>
          </p:cNvSpPr>
          <p:nvPr/>
        </p:nvSpPr>
        <p:spPr bwMode="auto">
          <a:xfrm>
            <a:off x="7086600" y="2197100"/>
            <a:ext cx="79375" cy="88900"/>
          </a:xfrm>
          <a:custGeom>
            <a:avLst/>
            <a:gdLst>
              <a:gd name="T0" fmla="*/ 2147483647 w 50"/>
              <a:gd name="T1" fmla="*/ 2147483647 h 56"/>
              <a:gd name="T2" fmla="*/ 2147483647 w 50"/>
              <a:gd name="T3" fmla="*/ 2147483647 h 56"/>
              <a:gd name="T4" fmla="*/ 2147483647 w 50"/>
              <a:gd name="T5" fmla="*/ 2147483647 h 56"/>
              <a:gd name="T6" fmla="*/ 2147483647 w 50"/>
              <a:gd name="T7" fmla="*/ 2147483647 h 56"/>
              <a:gd name="T8" fmla="*/ 2147483647 w 50"/>
              <a:gd name="T9" fmla="*/ 2147483647 h 56"/>
              <a:gd name="T10" fmla="*/ 2147483647 w 50"/>
              <a:gd name="T11" fmla="*/ 0 h 56"/>
              <a:gd name="T12" fmla="*/ 2147483647 w 50"/>
              <a:gd name="T13" fmla="*/ 0 h 56"/>
              <a:gd name="T14" fmla="*/ 2147483647 w 50"/>
              <a:gd name="T15" fmla="*/ 0 h 56"/>
              <a:gd name="T16" fmla="*/ 0 w 50"/>
              <a:gd name="T17" fmla="*/ 2147483647 h 56"/>
              <a:gd name="T18" fmla="*/ 0 w 50"/>
              <a:gd name="T19" fmla="*/ 2147483647 h 56"/>
              <a:gd name="T20" fmla="*/ 0 w 50"/>
              <a:gd name="T21" fmla="*/ 2147483647 h 56"/>
              <a:gd name="T22" fmla="*/ 2147483647 w 50"/>
              <a:gd name="T23" fmla="*/ 2147483647 h 56"/>
              <a:gd name="T24" fmla="*/ 2147483647 w 50"/>
              <a:gd name="T25" fmla="*/ 2147483647 h 5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0"/>
              <a:gd name="T40" fmla="*/ 0 h 56"/>
              <a:gd name="T41" fmla="*/ 50 w 50"/>
              <a:gd name="T42" fmla="*/ 56 h 5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0" h="56">
                <a:moveTo>
                  <a:pt x="20" y="55"/>
                </a:moveTo>
                <a:lnTo>
                  <a:pt x="29" y="55"/>
                </a:lnTo>
                <a:lnTo>
                  <a:pt x="39" y="44"/>
                </a:lnTo>
                <a:lnTo>
                  <a:pt x="49" y="33"/>
                </a:lnTo>
                <a:lnTo>
                  <a:pt x="39" y="11"/>
                </a:lnTo>
                <a:lnTo>
                  <a:pt x="29" y="0"/>
                </a:lnTo>
                <a:lnTo>
                  <a:pt x="20" y="0"/>
                </a:lnTo>
                <a:lnTo>
                  <a:pt x="10" y="0"/>
                </a:lnTo>
                <a:lnTo>
                  <a:pt x="0" y="11"/>
                </a:lnTo>
                <a:lnTo>
                  <a:pt x="0" y="33"/>
                </a:lnTo>
                <a:lnTo>
                  <a:pt x="0" y="44"/>
                </a:lnTo>
                <a:lnTo>
                  <a:pt x="10" y="55"/>
                </a:lnTo>
                <a:lnTo>
                  <a:pt x="20" y="55"/>
                </a:lnTo>
              </a:path>
            </a:pathLst>
          </a:custGeom>
          <a:solidFill>
            <a:srgbClr val="000000"/>
          </a:solidFill>
          <a:ln w="9525" cap="rnd">
            <a:noFill/>
            <a:round/>
            <a:headEnd type="none" w="sm" len="sm"/>
            <a:tailEnd type="none" w="sm" len="sm"/>
          </a:ln>
        </p:spPr>
        <p:txBody>
          <a:bodyPr/>
          <a:lstStyle/>
          <a:p>
            <a:endParaRPr lang="en-US"/>
          </a:p>
        </p:txBody>
      </p:sp>
      <p:sp>
        <p:nvSpPr>
          <p:cNvPr id="47121" name="Text Box 3"/>
          <p:cNvSpPr txBox="1">
            <a:spLocks noChangeArrowheads="1"/>
          </p:cNvSpPr>
          <p:nvPr/>
        </p:nvSpPr>
        <p:spPr bwMode="auto">
          <a:xfrm>
            <a:off x="4267200" y="1752600"/>
            <a:ext cx="542925" cy="371475"/>
          </a:xfrm>
          <a:prstGeom prst="rect">
            <a:avLst/>
          </a:prstGeom>
          <a:solidFill>
            <a:srgbClr val="FFFFFF"/>
          </a:solidFill>
          <a:ln w="9525">
            <a:noFill/>
            <a:miter lim="800000"/>
            <a:headEnd/>
            <a:tailEnd/>
          </a:ln>
        </p:spPr>
        <p:txBody>
          <a:bodyPr/>
          <a:lstStyle/>
          <a:p>
            <a:pPr>
              <a:spcAft>
                <a:spcPts val="1000"/>
              </a:spcAft>
            </a:pPr>
            <a:r>
              <a:rPr lang="en-US" sz="1400" b="1">
                <a:solidFill>
                  <a:srgbClr val="000000"/>
                </a:solidFill>
                <a:latin typeface="Arial" pitchFamily="34" charset="0"/>
              </a:rPr>
              <a:t>160</a:t>
            </a:r>
            <a:endParaRPr lang="en-US" sz="6000">
              <a:solidFill>
                <a:srgbClr val="000000"/>
              </a:solidFill>
            </a:endParaRPr>
          </a:p>
        </p:txBody>
      </p:sp>
      <p:pic>
        <p:nvPicPr>
          <p:cNvPr id="47122" name="Picture 4"/>
          <p:cNvPicPr>
            <a:picLocks noChangeAspect="1" noChangeArrowheads="1"/>
          </p:cNvPicPr>
          <p:nvPr/>
        </p:nvPicPr>
        <p:blipFill>
          <a:blip r:embed="rId2" cstate="print"/>
          <a:srcRect l="42607" t="29890" r="55188" b="65820"/>
          <a:stretch>
            <a:fillRect/>
          </a:stretch>
        </p:blipFill>
        <p:spPr bwMode="auto">
          <a:xfrm>
            <a:off x="4718050" y="1844675"/>
            <a:ext cx="192088" cy="279400"/>
          </a:xfrm>
          <a:prstGeom prst="rect">
            <a:avLst/>
          </a:prstGeom>
          <a:noFill/>
          <a:ln w="9525">
            <a:noFill/>
            <a:miter lim="800000"/>
            <a:headEnd/>
            <a:tailEnd/>
          </a:ln>
        </p:spPr>
      </p:pic>
      <p:sp>
        <p:nvSpPr>
          <p:cNvPr id="21" name="Freeform 97"/>
          <p:cNvSpPr>
            <a:spLocks/>
          </p:cNvSpPr>
          <p:nvPr/>
        </p:nvSpPr>
        <p:spPr bwMode="auto">
          <a:xfrm>
            <a:off x="7315200" y="2133600"/>
            <a:ext cx="79375" cy="88900"/>
          </a:xfrm>
          <a:custGeom>
            <a:avLst/>
            <a:gdLst>
              <a:gd name="T0" fmla="*/ 2147483647 w 50"/>
              <a:gd name="T1" fmla="*/ 2147483647 h 56"/>
              <a:gd name="T2" fmla="*/ 2147483647 w 50"/>
              <a:gd name="T3" fmla="*/ 2147483647 h 56"/>
              <a:gd name="T4" fmla="*/ 2147483647 w 50"/>
              <a:gd name="T5" fmla="*/ 2147483647 h 56"/>
              <a:gd name="T6" fmla="*/ 2147483647 w 50"/>
              <a:gd name="T7" fmla="*/ 2147483647 h 56"/>
              <a:gd name="T8" fmla="*/ 2147483647 w 50"/>
              <a:gd name="T9" fmla="*/ 2147483647 h 56"/>
              <a:gd name="T10" fmla="*/ 2147483647 w 50"/>
              <a:gd name="T11" fmla="*/ 0 h 56"/>
              <a:gd name="T12" fmla="*/ 2147483647 w 50"/>
              <a:gd name="T13" fmla="*/ 0 h 56"/>
              <a:gd name="T14" fmla="*/ 2147483647 w 50"/>
              <a:gd name="T15" fmla="*/ 0 h 56"/>
              <a:gd name="T16" fmla="*/ 0 w 50"/>
              <a:gd name="T17" fmla="*/ 2147483647 h 56"/>
              <a:gd name="T18" fmla="*/ 0 w 50"/>
              <a:gd name="T19" fmla="*/ 2147483647 h 56"/>
              <a:gd name="T20" fmla="*/ 0 w 50"/>
              <a:gd name="T21" fmla="*/ 2147483647 h 56"/>
              <a:gd name="T22" fmla="*/ 2147483647 w 50"/>
              <a:gd name="T23" fmla="*/ 2147483647 h 56"/>
              <a:gd name="T24" fmla="*/ 2147483647 w 50"/>
              <a:gd name="T25" fmla="*/ 2147483647 h 5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0"/>
              <a:gd name="T40" fmla="*/ 0 h 56"/>
              <a:gd name="T41" fmla="*/ 50 w 50"/>
              <a:gd name="T42" fmla="*/ 56 h 5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0" h="56">
                <a:moveTo>
                  <a:pt x="20" y="55"/>
                </a:moveTo>
                <a:lnTo>
                  <a:pt x="29" y="55"/>
                </a:lnTo>
                <a:lnTo>
                  <a:pt x="39" y="44"/>
                </a:lnTo>
                <a:lnTo>
                  <a:pt x="49" y="33"/>
                </a:lnTo>
                <a:lnTo>
                  <a:pt x="39" y="11"/>
                </a:lnTo>
                <a:lnTo>
                  <a:pt x="29" y="0"/>
                </a:lnTo>
                <a:lnTo>
                  <a:pt x="20" y="0"/>
                </a:lnTo>
                <a:lnTo>
                  <a:pt x="10" y="0"/>
                </a:lnTo>
                <a:lnTo>
                  <a:pt x="0" y="11"/>
                </a:lnTo>
                <a:lnTo>
                  <a:pt x="0" y="33"/>
                </a:lnTo>
                <a:lnTo>
                  <a:pt x="0" y="44"/>
                </a:lnTo>
                <a:lnTo>
                  <a:pt x="10" y="55"/>
                </a:lnTo>
                <a:lnTo>
                  <a:pt x="20" y="55"/>
                </a:lnTo>
              </a:path>
            </a:pathLst>
          </a:custGeom>
          <a:solidFill>
            <a:srgbClr val="000000"/>
          </a:solidFill>
          <a:ln w="9525" cap="rnd">
            <a:noFill/>
            <a:round/>
            <a:headEnd type="none" w="sm" len="sm"/>
            <a:tailEnd type="none" w="sm" len="sm"/>
          </a:ln>
        </p:spPr>
        <p:txBody>
          <a:bodyPr/>
          <a:lstStyle/>
          <a:p>
            <a:endParaRPr lang="en-US"/>
          </a:p>
        </p:txBody>
      </p:sp>
      <p:sp>
        <p:nvSpPr>
          <p:cNvPr id="22" name="Freeform 97"/>
          <p:cNvSpPr>
            <a:spLocks/>
          </p:cNvSpPr>
          <p:nvPr/>
        </p:nvSpPr>
        <p:spPr bwMode="auto">
          <a:xfrm>
            <a:off x="7693025" y="2197100"/>
            <a:ext cx="79375" cy="88900"/>
          </a:xfrm>
          <a:custGeom>
            <a:avLst/>
            <a:gdLst>
              <a:gd name="T0" fmla="*/ 2147483647 w 50"/>
              <a:gd name="T1" fmla="*/ 2147483647 h 56"/>
              <a:gd name="T2" fmla="*/ 2147483647 w 50"/>
              <a:gd name="T3" fmla="*/ 2147483647 h 56"/>
              <a:gd name="T4" fmla="*/ 2147483647 w 50"/>
              <a:gd name="T5" fmla="*/ 2147483647 h 56"/>
              <a:gd name="T6" fmla="*/ 2147483647 w 50"/>
              <a:gd name="T7" fmla="*/ 2147483647 h 56"/>
              <a:gd name="T8" fmla="*/ 2147483647 w 50"/>
              <a:gd name="T9" fmla="*/ 2147483647 h 56"/>
              <a:gd name="T10" fmla="*/ 2147483647 w 50"/>
              <a:gd name="T11" fmla="*/ 0 h 56"/>
              <a:gd name="T12" fmla="*/ 2147483647 w 50"/>
              <a:gd name="T13" fmla="*/ 0 h 56"/>
              <a:gd name="T14" fmla="*/ 2147483647 w 50"/>
              <a:gd name="T15" fmla="*/ 0 h 56"/>
              <a:gd name="T16" fmla="*/ 0 w 50"/>
              <a:gd name="T17" fmla="*/ 2147483647 h 56"/>
              <a:gd name="T18" fmla="*/ 0 w 50"/>
              <a:gd name="T19" fmla="*/ 2147483647 h 56"/>
              <a:gd name="T20" fmla="*/ 0 w 50"/>
              <a:gd name="T21" fmla="*/ 2147483647 h 56"/>
              <a:gd name="T22" fmla="*/ 2147483647 w 50"/>
              <a:gd name="T23" fmla="*/ 2147483647 h 56"/>
              <a:gd name="T24" fmla="*/ 2147483647 w 50"/>
              <a:gd name="T25" fmla="*/ 2147483647 h 5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0"/>
              <a:gd name="T40" fmla="*/ 0 h 56"/>
              <a:gd name="T41" fmla="*/ 50 w 50"/>
              <a:gd name="T42" fmla="*/ 56 h 5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0" h="56">
                <a:moveTo>
                  <a:pt x="20" y="55"/>
                </a:moveTo>
                <a:lnTo>
                  <a:pt x="29" y="55"/>
                </a:lnTo>
                <a:lnTo>
                  <a:pt x="39" y="44"/>
                </a:lnTo>
                <a:lnTo>
                  <a:pt x="49" y="33"/>
                </a:lnTo>
                <a:lnTo>
                  <a:pt x="39" y="11"/>
                </a:lnTo>
                <a:lnTo>
                  <a:pt x="29" y="0"/>
                </a:lnTo>
                <a:lnTo>
                  <a:pt x="20" y="0"/>
                </a:lnTo>
                <a:lnTo>
                  <a:pt x="10" y="0"/>
                </a:lnTo>
                <a:lnTo>
                  <a:pt x="0" y="11"/>
                </a:lnTo>
                <a:lnTo>
                  <a:pt x="0" y="33"/>
                </a:lnTo>
                <a:lnTo>
                  <a:pt x="0" y="44"/>
                </a:lnTo>
                <a:lnTo>
                  <a:pt x="10" y="55"/>
                </a:lnTo>
                <a:lnTo>
                  <a:pt x="20" y="55"/>
                </a:lnTo>
              </a:path>
            </a:pathLst>
          </a:custGeom>
          <a:solidFill>
            <a:srgbClr val="000000"/>
          </a:solidFill>
          <a:ln w="9525" cap="rnd">
            <a:noFill/>
            <a:round/>
            <a:headEnd type="none" w="sm" len="sm"/>
            <a:tailEnd type="none" w="sm" len="sm"/>
          </a:ln>
        </p:spPr>
        <p:txBody>
          <a:bodyPr/>
          <a:lstStyle/>
          <a:p>
            <a:endParaRPr lang="en-US"/>
          </a:p>
        </p:txBody>
      </p:sp>
      <p:sp>
        <p:nvSpPr>
          <p:cNvPr id="23" name="Freeform 97"/>
          <p:cNvSpPr>
            <a:spLocks/>
          </p:cNvSpPr>
          <p:nvPr/>
        </p:nvSpPr>
        <p:spPr bwMode="auto">
          <a:xfrm>
            <a:off x="7924800" y="2438400"/>
            <a:ext cx="79375" cy="88900"/>
          </a:xfrm>
          <a:custGeom>
            <a:avLst/>
            <a:gdLst>
              <a:gd name="T0" fmla="*/ 2147483647 w 50"/>
              <a:gd name="T1" fmla="*/ 2147483647 h 56"/>
              <a:gd name="T2" fmla="*/ 2147483647 w 50"/>
              <a:gd name="T3" fmla="*/ 2147483647 h 56"/>
              <a:gd name="T4" fmla="*/ 2147483647 w 50"/>
              <a:gd name="T5" fmla="*/ 2147483647 h 56"/>
              <a:gd name="T6" fmla="*/ 2147483647 w 50"/>
              <a:gd name="T7" fmla="*/ 2147483647 h 56"/>
              <a:gd name="T8" fmla="*/ 2147483647 w 50"/>
              <a:gd name="T9" fmla="*/ 2147483647 h 56"/>
              <a:gd name="T10" fmla="*/ 2147483647 w 50"/>
              <a:gd name="T11" fmla="*/ 0 h 56"/>
              <a:gd name="T12" fmla="*/ 2147483647 w 50"/>
              <a:gd name="T13" fmla="*/ 0 h 56"/>
              <a:gd name="T14" fmla="*/ 2147483647 w 50"/>
              <a:gd name="T15" fmla="*/ 0 h 56"/>
              <a:gd name="T16" fmla="*/ 0 w 50"/>
              <a:gd name="T17" fmla="*/ 2147483647 h 56"/>
              <a:gd name="T18" fmla="*/ 0 w 50"/>
              <a:gd name="T19" fmla="*/ 2147483647 h 56"/>
              <a:gd name="T20" fmla="*/ 0 w 50"/>
              <a:gd name="T21" fmla="*/ 2147483647 h 56"/>
              <a:gd name="T22" fmla="*/ 2147483647 w 50"/>
              <a:gd name="T23" fmla="*/ 2147483647 h 56"/>
              <a:gd name="T24" fmla="*/ 2147483647 w 50"/>
              <a:gd name="T25" fmla="*/ 2147483647 h 5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0"/>
              <a:gd name="T40" fmla="*/ 0 h 56"/>
              <a:gd name="T41" fmla="*/ 50 w 50"/>
              <a:gd name="T42" fmla="*/ 56 h 5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0" h="56">
                <a:moveTo>
                  <a:pt x="20" y="55"/>
                </a:moveTo>
                <a:lnTo>
                  <a:pt x="29" y="55"/>
                </a:lnTo>
                <a:lnTo>
                  <a:pt x="39" y="44"/>
                </a:lnTo>
                <a:lnTo>
                  <a:pt x="49" y="33"/>
                </a:lnTo>
                <a:lnTo>
                  <a:pt x="39" y="11"/>
                </a:lnTo>
                <a:lnTo>
                  <a:pt x="29" y="0"/>
                </a:lnTo>
                <a:lnTo>
                  <a:pt x="20" y="0"/>
                </a:lnTo>
                <a:lnTo>
                  <a:pt x="10" y="0"/>
                </a:lnTo>
                <a:lnTo>
                  <a:pt x="0" y="11"/>
                </a:lnTo>
                <a:lnTo>
                  <a:pt x="0" y="33"/>
                </a:lnTo>
                <a:lnTo>
                  <a:pt x="0" y="44"/>
                </a:lnTo>
                <a:lnTo>
                  <a:pt x="10" y="55"/>
                </a:lnTo>
                <a:lnTo>
                  <a:pt x="20" y="55"/>
                </a:lnTo>
              </a:path>
            </a:pathLst>
          </a:custGeom>
          <a:solidFill>
            <a:srgbClr val="000000"/>
          </a:solidFill>
          <a:ln w="9525" cap="rnd">
            <a:noFill/>
            <a:round/>
            <a:headEnd type="none" w="sm" len="sm"/>
            <a:tailEnd type="none" w="sm" len="sm"/>
          </a:ln>
        </p:spPr>
        <p:txBody>
          <a:bodyPr/>
          <a:lstStyle/>
          <a:p>
            <a:endParaRPr lang="en-US"/>
          </a:p>
        </p:txBody>
      </p:sp>
      <p:graphicFrame>
        <p:nvGraphicFramePr>
          <p:cNvPr id="25" name="Table 24"/>
          <p:cNvGraphicFramePr>
            <a:graphicFrameLocks noGrp="1"/>
          </p:cNvGraphicFramePr>
          <p:nvPr/>
        </p:nvGraphicFramePr>
        <p:xfrm>
          <a:off x="914400" y="1524000"/>
          <a:ext cx="2807970" cy="4486656"/>
        </p:xfrm>
        <a:graphic>
          <a:graphicData uri="http://schemas.openxmlformats.org/drawingml/2006/table">
            <a:tbl>
              <a:tblPr/>
              <a:tblGrid>
                <a:gridCol w="935990">
                  <a:extLst>
                    <a:ext uri="{9D8B030D-6E8A-4147-A177-3AD203B41FA5}">
                      <a16:colId xmlns:a16="http://schemas.microsoft.com/office/drawing/2014/main" val="20000"/>
                    </a:ext>
                  </a:extLst>
                </a:gridCol>
                <a:gridCol w="935990">
                  <a:extLst>
                    <a:ext uri="{9D8B030D-6E8A-4147-A177-3AD203B41FA5}">
                      <a16:colId xmlns:a16="http://schemas.microsoft.com/office/drawing/2014/main" val="20001"/>
                    </a:ext>
                  </a:extLst>
                </a:gridCol>
                <a:gridCol w="935990">
                  <a:extLst>
                    <a:ext uri="{9D8B030D-6E8A-4147-A177-3AD203B41FA5}">
                      <a16:colId xmlns:a16="http://schemas.microsoft.com/office/drawing/2014/main" val="20002"/>
                    </a:ext>
                  </a:extLst>
                </a:gridCol>
              </a:tblGrid>
              <a:tr h="765953">
                <a:tc>
                  <a:txBody>
                    <a:bodyPr/>
                    <a:lstStyle/>
                    <a:p>
                      <a:pPr marL="0" marR="0" algn="ctr">
                        <a:lnSpc>
                          <a:spcPct val="115000"/>
                        </a:lnSpc>
                        <a:spcBef>
                          <a:spcPts val="0"/>
                        </a:spcBef>
                        <a:spcAft>
                          <a:spcPts val="1000"/>
                        </a:spcAft>
                      </a:pPr>
                      <a:r>
                        <a:rPr lang="en-US" sz="1600" dirty="0">
                          <a:latin typeface="Calibri"/>
                          <a:ea typeface="Calibri"/>
                          <a:cs typeface="Times New Roman"/>
                        </a:rPr>
                        <a:t>Number of Workers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a:latin typeface="Calibri"/>
                          <a:ea typeface="Calibri"/>
                          <a:cs typeface="Times New Roman"/>
                        </a:rPr>
                        <a:t>Total Product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a:latin typeface="Calibri"/>
                          <a:ea typeface="Calibri"/>
                          <a:cs typeface="Times New Roman"/>
                        </a:rPr>
                        <a:t>Marginal Product of Labor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55318">
                <a:tc>
                  <a:txBody>
                    <a:bodyPr/>
                    <a:lstStyle/>
                    <a:p>
                      <a:pPr marL="0" marR="0" algn="ctr">
                        <a:lnSpc>
                          <a:spcPct val="115000"/>
                        </a:lnSpc>
                        <a:spcBef>
                          <a:spcPts val="0"/>
                        </a:spcBef>
                        <a:spcAft>
                          <a:spcPts val="1000"/>
                        </a:spcAft>
                      </a:pPr>
                      <a:r>
                        <a:rPr lang="en-US" sz="1600">
                          <a:latin typeface="Calibri"/>
                          <a:ea typeface="Calibri"/>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a:latin typeface="Calibri"/>
                          <a:ea typeface="Calibri"/>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dirty="0" smtClean="0">
                          <a:latin typeface="Calibri"/>
                          <a:ea typeface="Calibri"/>
                          <a:cs typeface="Times New Roman"/>
                        </a:rPr>
                        <a:t>0</a:t>
                      </a:r>
                      <a:endParaRPr lang="en-US"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55318">
                <a:tc>
                  <a:txBody>
                    <a:bodyPr/>
                    <a:lstStyle/>
                    <a:p>
                      <a:pPr marL="0" marR="0" algn="ctr">
                        <a:lnSpc>
                          <a:spcPct val="115000"/>
                        </a:lnSpc>
                        <a:spcBef>
                          <a:spcPts val="0"/>
                        </a:spcBef>
                        <a:spcAft>
                          <a:spcPts val="1000"/>
                        </a:spcAft>
                      </a:pPr>
                      <a:r>
                        <a:rPr lang="en-US" sz="1600">
                          <a:latin typeface="Calibri"/>
                          <a:ea typeface="Calibri"/>
                          <a:cs typeface="Times New Roman"/>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a:latin typeface="Calibri"/>
                          <a:ea typeface="Calibri"/>
                          <a:cs typeface="Times New Roman"/>
                        </a:rPr>
                        <a:t>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dirty="0" smtClean="0">
                          <a:latin typeface="Calibri"/>
                          <a:ea typeface="Calibri"/>
                          <a:cs typeface="Times New Roman"/>
                        </a:rPr>
                        <a:t>7</a:t>
                      </a:r>
                      <a:endParaRPr lang="en-US"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55318">
                <a:tc>
                  <a:txBody>
                    <a:bodyPr/>
                    <a:lstStyle/>
                    <a:p>
                      <a:pPr marL="0" marR="0" algn="ctr">
                        <a:lnSpc>
                          <a:spcPct val="115000"/>
                        </a:lnSpc>
                        <a:spcBef>
                          <a:spcPts val="0"/>
                        </a:spcBef>
                        <a:spcAft>
                          <a:spcPts val="1000"/>
                        </a:spcAft>
                      </a:pPr>
                      <a:r>
                        <a:rPr lang="en-US" sz="1600">
                          <a:latin typeface="Calibri"/>
                          <a:ea typeface="Calibri"/>
                          <a:cs typeface="Times New Roman"/>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a:latin typeface="Calibri"/>
                          <a:ea typeface="Calibri"/>
                          <a:cs typeface="Times New Roman"/>
                        </a:rPr>
                        <a:t>20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dirty="0" smtClean="0">
                          <a:latin typeface="Calibri"/>
                          <a:ea typeface="Calibri"/>
                          <a:cs typeface="Times New Roman"/>
                        </a:rPr>
                        <a:t>13</a:t>
                      </a:r>
                      <a:endParaRPr lang="en-US"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55318">
                <a:tc>
                  <a:txBody>
                    <a:bodyPr/>
                    <a:lstStyle/>
                    <a:p>
                      <a:pPr marL="0" marR="0" algn="ctr">
                        <a:lnSpc>
                          <a:spcPct val="115000"/>
                        </a:lnSpc>
                        <a:spcBef>
                          <a:spcPts val="0"/>
                        </a:spcBef>
                        <a:spcAft>
                          <a:spcPts val="1000"/>
                        </a:spcAft>
                      </a:pPr>
                      <a:r>
                        <a:rPr lang="en-US" sz="1600">
                          <a:latin typeface="Calibri"/>
                          <a:ea typeface="Calibri"/>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a:latin typeface="Calibri"/>
                          <a:ea typeface="Calibri"/>
                          <a:cs typeface="Times New Roman"/>
                        </a:rPr>
                        <a:t>38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dirty="0" smtClean="0">
                          <a:latin typeface="Calibri"/>
                          <a:ea typeface="Calibri"/>
                          <a:cs typeface="Times New Roman"/>
                        </a:rPr>
                        <a:t>18</a:t>
                      </a:r>
                      <a:endParaRPr lang="en-US"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55318">
                <a:tc>
                  <a:txBody>
                    <a:bodyPr/>
                    <a:lstStyle/>
                    <a:p>
                      <a:pPr marL="0" marR="0" algn="ctr">
                        <a:lnSpc>
                          <a:spcPct val="115000"/>
                        </a:lnSpc>
                        <a:spcBef>
                          <a:spcPts val="0"/>
                        </a:spcBef>
                        <a:spcAft>
                          <a:spcPts val="1000"/>
                        </a:spcAft>
                      </a:pPr>
                      <a:r>
                        <a:rPr lang="en-US" sz="1600">
                          <a:latin typeface="Calibri"/>
                          <a:ea typeface="Calibri"/>
                          <a:cs typeface="Times New Roman"/>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a:latin typeface="Calibri"/>
                          <a:ea typeface="Calibri"/>
                          <a:cs typeface="Times New Roman"/>
                        </a:rPr>
                        <a:t>62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dirty="0" smtClean="0">
                          <a:latin typeface="Calibri"/>
                          <a:ea typeface="Calibri"/>
                          <a:cs typeface="Times New Roman"/>
                        </a:rPr>
                        <a:t>24</a:t>
                      </a:r>
                      <a:endParaRPr lang="en-US"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55318">
                <a:tc>
                  <a:txBody>
                    <a:bodyPr/>
                    <a:lstStyle/>
                    <a:p>
                      <a:pPr marL="0" marR="0" algn="ctr">
                        <a:lnSpc>
                          <a:spcPct val="115000"/>
                        </a:lnSpc>
                        <a:spcBef>
                          <a:spcPts val="0"/>
                        </a:spcBef>
                        <a:spcAft>
                          <a:spcPts val="1000"/>
                        </a:spcAft>
                      </a:pPr>
                      <a:r>
                        <a:rPr lang="en-US" sz="1600">
                          <a:latin typeface="Calibri"/>
                          <a:ea typeface="Calibri"/>
                          <a:cs typeface="Times New Roman"/>
                        </a:rPr>
                        <a:t>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a:latin typeface="Calibri"/>
                          <a:ea typeface="Calibri"/>
                          <a:cs typeface="Times New Roman"/>
                        </a:rPr>
                        <a:t>90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dirty="0" smtClean="0">
                          <a:latin typeface="Calibri"/>
                          <a:ea typeface="Calibri"/>
                          <a:cs typeface="Times New Roman"/>
                        </a:rPr>
                        <a:t>28</a:t>
                      </a:r>
                      <a:endParaRPr lang="en-US"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255318">
                <a:tc>
                  <a:txBody>
                    <a:bodyPr/>
                    <a:lstStyle/>
                    <a:p>
                      <a:pPr marL="0" marR="0" algn="ctr">
                        <a:lnSpc>
                          <a:spcPct val="115000"/>
                        </a:lnSpc>
                        <a:spcBef>
                          <a:spcPts val="0"/>
                        </a:spcBef>
                        <a:spcAft>
                          <a:spcPts val="1000"/>
                        </a:spcAft>
                      </a:pPr>
                      <a:r>
                        <a:rPr lang="en-US" sz="1600">
                          <a:latin typeface="Calibri"/>
                          <a:ea typeface="Calibri"/>
                          <a:cs typeface="Times New Roman"/>
                        </a:rPr>
                        <a:t>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a:latin typeface="Calibri"/>
                          <a:ea typeface="Calibri"/>
                          <a:cs typeface="Times New Roman"/>
                        </a:rPr>
                        <a:t>110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dirty="0" smtClean="0">
                          <a:latin typeface="Calibri"/>
                          <a:ea typeface="Calibri"/>
                          <a:cs typeface="Times New Roman"/>
                        </a:rPr>
                        <a:t>20</a:t>
                      </a:r>
                      <a:endParaRPr lang="en-US"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255318">
                <a:tc>
                  <a:txBody>
                    <a:bodyPr/>
                    <a:lstStyle/>
                    <a:p>
                      <a:pPr marL="0" marR="0" algn="ctr">
                        <a:lnSpc>
                          <a:spcPct val="115000"/>
                        </a:lnSpc>
                        <a:spcBef>
                          <a:spcPts val="0"/>
                        </a:spcBef>
                        <a:spcAft>
                          <a:spcPts val="1000"/>
                        </a:spcAft>
                      </a:pPr>
                      <a:r>
                        <a:rPr lang="en-US" sz="1600">
                          <a:latin typeface="Calibri"/>
                          <a:ea typeface="Calibri"/>
                          <a:cs typeface="Times New Roman"/>
                        </a:rPr>
                        <a:t>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a:latin typeface="Calibri"/>
                          <a:ea typeface="Calibri"/>
                          <a:cs typeface="Times New Roman"/>
                        </a:rPr>
                        <a:t>129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dirty="0" smtClean="0">
                          <a:latin typeface="Calibri"/>
                          <a:ea typeface="Calibri"/>
                          <a:cs typeface="Times New Roman"/>
                        </a:rPr>
                        <a:t>19</a:t>
                      </a:r>
                      <a:endParaRPr lang="en-US"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255318">
                <a:tc>
                  <a:txBody>
                    <a:bodyPr/>
                    <a:lstStyle/>
                    <a:p>
                      <a:pPr marL="0" marR="0" algn="ctr">
                        <a:lnSpc>
                          <a:spcPct val="115000"/>
                        </a:lnSpc>
                        <a:spcBef>
                          <a:spcPts val="0"/>
                        </a:spcBef>
                        <a:spcAft>
                          <a:spcPts val="1000"/>
                        </a:spcAft>
                      </a:pPr>
                      <a:r>
                        <a:rPr lang="en-US" sz="1600">
                          <a:latin typeface="Calibri"/>
                          <a:ea typeface="Calibri"/>
                          <a:cs typeface="Times New Roman"/>
                        </a:rPr>
                        <a:t>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a:latin typeface="Calibri"/>
                          <a:ea typeface="Calibri"/>
                          <a:cs typeface="Times New Roman"/>
                        </a:rPr>
                        <a:t>138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dirty="0" smtClean="0">
                          <a:latin typeface="Calibri"/>
                          <a:ea typeface="Calibri"/>
                          <a:cs typeface="Times New Roman"/>
                        </a:rPr>
                        <a:t>9</a:t>
                      </a:r>
                      <a:endParaRPr lang="en-US"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255318">
                <a:tc>
                  <a:txBody>
                    <a:bodyPr/>
                    <a:lstStyle/>
                    <a:p>
                      <a:pPr marL="0" marR="0" algn="ctr">
                        <a:lnSpc>
                          <a:spcPct val="115000"/>
                        </a:lnSpc>
                        <a:spcBef>
                          <a:spcPts val="0"/>
                        </a:spcBef>
                        <a:spcAft>
                          <a:spcPts val="1000"/>
                        </a:spcAft>
                      </a:pPr>
                      <a:r>
                        <a:rPr lang="en-US" sz="1600">
                          <a:latin typeface="Calibri"/>
                          <a:ea typeface="Calibri"/>
                          <a:cs typeface="Times New Roman"/>
                        </a:rPr>
                        <a:t>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a:latin typeface="Calibri"/>
                          <a:ea typeface="Calibri"/>
                          <a:cs typeface="Times New Roman"/>
                        </a:rPr>
                        <a:t>144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dirty="0" smtClean="0">
                          <a:latin typeface="Calibri"/>
                          <a:ea typeface="Calibri"/>
                          <a:cs typeface="Times New Roman"/>
                        </a:rPr>
                        <a:t>6</a:t>
                      </a:r>
                      <a:endParaRPr lang="en-US"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255318">
                <a:tc>
                  <a:txBody>
                    <a:bodyPr/>
                    <a:lstStyle/>
                    <a:p>
                      <a:pPr marL="0" marR="0" algn="ctr">
                        <a:lnSpc>
                          <a:spcPct val="115000"/>
                        </a:lnSpc>
                        <a:spcBef>
                          <a:spcPts val="0"/>
                        </a:spcBef>
                        <a:spcAft>
                          <a:spcPts val="1000"/>
                        </a:spcAft>
                      </a:pPr>
                      <a:r>
                        <a:rPr lang="en-US" sz="1600">
                          <a:latin typeface="Calibri"/>
                          <a:ea typeface="Calibri"/>
                          <a:cs typeface="Times New Roman"/>
                        </a:rPr>
                        <a:t>10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a:latin typeface="Calibri"/>
                          <a:ea typeface="Calibri"/>
                          <a:cs typeface="Times New Roman"/>
                        </a:rPr>
                        <a:t>148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dirty="0" smtClean="0">
                          <a:latin typeface="Calibri"/>
                          <a:ea typeface="Calibri"/>
                          <a:cs typeface="Times New Roman"/>
                        </a:rPr>
                        <a:t>4</a:t>
                      </a:r>
                      <a:endParaRPr lang="en-US"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255318">
                <a:tc>
                  <a:txBody>
                    <a:bodyPr/>
                    <a:lstStyle/>
                    <a:p>
                      <a:pPr marL="0" marR="0" algn="ctr">
                        <a:lnSpc>
                          <a:spcPct val="115000"/>
                        </a:lnSpc>
                        <a:spcBef>
                          <a:spcPts val="0"/>
                        </a:spcBef>
                        <a:spcAft>
                          <a:spcPts val="1000"/>
                        </a:spcAft>
                      </a:pPr>
                      <a:r>
                        <a:rPr lang="en-US" sz="1600">
                          <a:latin typeface="Calibri"/>
                          <a:ea typeface="Calibri"/>
                          <a:cs typeface="Times New Roman"/>
                        </a:rPr>
                        <a:t>11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a:latin typeface="Calibri"/>
                          <a:ea typeface="Calibri"/>
                          <a:cs typeface="Times New Roman"/>
                        </a:rPr>
                        <a:t>145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dirty="0" smtClean="0">
                          <a:latin typeface="Calibri"/>
                          <a:ea typeface="Calibri"/>
                          <a:cs typeface="Times New Roman"/>
                        </a:rPr>
                        <a:t>-3</a:t>
                      </a:r>
                      <a:endParaRPr lang="en-US"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255318">
                <a:tc>
                  <a:txBody>
                    <a:bodyPr/>
                    <a:lstStyle/>
                    <a:p>
                      <a:pPr marL="0" marR="0" algn="ctr">
                        <a:lnSpc>
                          <a:spcPct val="115000"/>
                        </a:lnSpc>
                        <a:spcBef>
                          <a:spcPts val="0"/>
                        </a:spcBef>
                        <a:spcAft>
                          <a:spcPts val="1000"/>
                        </a:spcAft>
                      </a:pPr>
                      <a:r>
                        <a:rPr lang="en-US" sz="1600">
                          <a:latin typeface="Calibri"/>
                          <a:ea typeface="Calibri"/>
                          <a:cs typeface="Times New Roman"/>
                        </a:rPr>
                        <a:t>12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dirty="0">
                          <a:latin typeface="Calibri"/>
                          <a:ea typeface="Calibri"/>
                          <a:cs typeface="Times New Roman"/>
                        </a:rPr>
                        <a:t>135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dirty="0" smtClean="0">
                          <a:latin typeface="Calibri"/>
                          <a:ea typeface="Calibri"/>
                          <a:cs typeface="Times New Roman"/>
                        </a:rPr>
                        <a:t>-10</a:t>
                      </a:r>
                      <a:endParaRPr lang="en-US"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bl>
          </a:graphicData>
        </a:graphic>
      </p:graphicFrame>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down)">
                                      <p:cBhvr>
                                        <p:cTn id="10" dur="500"/>
                                        <p:tgtEl>
                                          <p:spTgt spid="9"/>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down)">
                                      <p:cBhvr>
                                        <p:cTn id="13" dur="500"/>
                                        <p:tgtEl>
                                          <p:spTgt spid="10"/>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down)">
                                      <p:cBhvr>
                                        <p:cTn id="16" dur="500"/>
                                        <p:tgtEl>
                                          <p:spTgt spid="11"/>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down)">
                                      <p:cBhvr>
                                        <p:cTn id="19" dur="500"/>
                                        <p:tgtEl>
                                          <p:spTgt spid="12"/>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down)">
                                      <p:cBhvr>
                                        <p:cTn id="22" dur="500"/>
                                        <p:tgtEl>
                                          <p:spTgt spid="13"/>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wipe(down)">
                                      <p:cBhvr>
                                        <p:cTn id="25" dur="500"/>
                                        <p:tgtEl>
                                          <p:spTgt spid="14"/>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down)">
                                      <p:cBhvr>
                                        <p:cTn id="28" dur="500"/>
                                        <p:tgtEl>
                                          <p:spTgt spid="15"/>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wipe(down)">
                                      <p:cBhvr>
                                        <p:cTn id="34" dur="500"/>
                                        <p:tgtEl>
                                          <p:spTgt spid="17"/>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down)">
                                      <p:cBhvr>
                                        <p:cTn id="37" dur="500"/>
                                        <p:tgtEl>
                                          <p:spTgt spid="21"/>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22"/>
                                        </p:tgtEl>
                                        <p:attrNameLst>
                                          <p:attrName>style.visibility</p:attrName>
                                        </p:attrNameLst>
                                      </p:cBhvr>
                                      <p:to>
                                        <p:strVal val="visible"/>
                                      </p:to>
                                    </p:set>
                                    <p:animEffect transition="in" filter="wipe(down)">
                                      <p:cBhvr>
                                        <p:cTn id="40" dur="500"/>
                                        <p:tgtEl>
                                          <p:spTgt spid="22"/>
                                        </p:tgtEl>
                                      </p:cBhvr>
                                    </p:animEffect>
                                  </p:childTnLst>
                                </p:cTn>
                              </p:par>
                              <p:par>
                                <p:cTn id="41" presetID="22" presetClass="entr" presetSubtype="4" fill="hold" grpId="0" nodeType="with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down)">
                                      <p:cBhvr>
                                        <p:cTn id="43" dur="500"/>
                                        <p:tgtEl>
                                          <p:spTgt spid="23"/>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nodeType="clickEffect">
                                  <p:stCondLst>
                                    <p:cond delay="0"/>
                                  </p:stCondLst>
                                  <p:childTnLst>
                                    <p:set>
                                      <p:cBhvr>
                                        <p:cTn id="47" dur="1" fill="hold">
                                          <p:stCondLst>
                                            <p:cond delay="0"/>
                                          </p:stCondLst>
                                        </p:cTn>
                                        <p:tgtEl>
                                          <p:spTgt spid="24"/>
                                        </p:tgtEl>
                                        <p:attrNameLst>
                                          <p:attrName>style.visibility</p:attrName>
                                        </p:attrNameLst>
                                      </p:cBhvr>
                                      <p:to>
                                        <p:strVal val="visible"/>
                                      </p:to>
                                    </p:set>
                                    <p:animEffect transition="in" filter="wipe(down)">
                                      <p:cBhvr>
                                        <p:cTn id="48"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21" grpId="0" animBg="1"/>
      <p:bldP spid="22" grpId="0" animBg="1"/>
      <p:bldP spid="2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Supply Curve</a:t>
            </a:r>
            <a:endParaRPr lang="en-US" dirty="0"/>
          </a:p>
        </p:txBody>
      </p:sp>
      <p:grpSp>
        <p:nvGrpSpPr>
          <p:cNvPr id="4" name="Group 3"/>
          <p:cNvGrpSpPr/>
          <p:nvPr/>
        </p:nvGrpSpPr>
        <p:grpSpPr>
          <a:xfrm>
            <a:off x="653415" y="2000825"/>
            <a:ext cx="3740150" cy="3161665"/>
            <a:chOff x="0" y="0"/>
            <a:chExt cx="3740150" cy="3161665"/>
          </a:xfrm>
        </p:grpSpPr>
        <p:cxnSp>
          <p:nvCxnSpPr>
            <p:cNvPr id="5" name="Straight Connector 4"/>
            <p:cNvCxnSpPr/>
            <p:nvPr/>
          </p:nvCxnSpPr>
          <p:spPr>
            <a:xfrm>
              <a:off x="200025" y="0"/>
              <a:ext cx="0" cy="2943860"/>
            </a:xfrm>
            <a:prstGeom prst="line">
              <a:avLst/>
            </a:prstGeom>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a:off x="203200" y="2940685"/>
              <a:ext cx="353695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0" y="2461895"/>
              <a:ext cx="37338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0" y="1995805"/>
              <a:ext cx="37338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0" y="1544955"/>
              <a:ext cx="37338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0" y="1078865"/>
              <a:ext cx="37338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0" y="600075"/>
              <a:ext cx="37338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588010" y="2755900"/>
              <a:ext cx="0" cy="395605"/>
            </a:xfrm>
            <a:prstGeom prst="line">
              <a:avLst/>
            </a:prstGeom>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956310" y="2761615"/>
              <a:ext cx="0" cy="395605"/>
            </a:xfrm>
            <a:prstGeom prst="line">
              <a:avLst/>
            </a:prstGeom>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1336040" y="2760345"/>
              <a:ext cx="0" cy="395605"/>
            </a:xfrm>
            <a:prstGeom prst="line">
              <a:avLst/>
            </a:prstGeom>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1691640" y="2766060"/>
              <a:ext cx="0" cy="395605"/>
            </a:xfrm>
            <a:prstGeom prst="line">
              <a:avLst/>
            </a:prstGeom>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2086610" y="2752090"/>
              <a:ext cx="0" cy="395605"/>
            </a:xfrm>
            <a:prstGeom prst="line">
              <a:avLst/>
            </a:prstGeom>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a:off x="2518410" y="2757805"/>
              <a:ext cx="0" cy="395605"/>
            </a:xfrm>
            <a:prstGeom prst="line">
              <a:avLst/>
            </a:prstGeom>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2886710" y="2744470"/>
              <a:ext cx="0" cy="395605"/>
            </a:xfrm>
            <a:prstGeom prst="line">
              <a:avLst/>
            </a:prstGeom>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3255010" y="2750185"/>
              <a:ext cx="0" cy="395605"/>
            </a:xfrm>
            <a:prstGeom prst="line">
              <a:avLst/>
            </a:prstGeom>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715" y="219075"/>
              <a:ext cx="373380" cy="0"/>
            </a:xfrm>
            <a:prstGeom prst="line">
              <a:avLst/>
            </a:prstGeom>
          </p:spPr>
          <p:style>
            <a:lnRef idx="2">
              <a:schemeClr val="accent1"/>
            </a:lnRef>
            <a:fillRef idx="0">
              <a:schemeClr val="accent1"/>
            </a:fillRef>
            <a:effectRef idx="1">
              <a:schemeClr val="accent1"/>
            </a:effectRef>
            <a:fontRef idx="minor">
              <a:schemeClr val="tx1"/>
            </a:fontRef>
          </p:style>
        </p:cxnSp>
      </p:grpSp>
      <p:sp>
        <p:nvSpPr>
          <p:cNvPr id="21" name="Text Box 21"/>
          <p:cNvSpPr txBox="1"/>
          <p:nvPr/>
        </p:nvSpPr>
        <p:spPr>
          <a:xfrm>
            <a:off x="43815" y="3399095"/>
            <a:ext cx="594360" cy="373380"/>
          </a:xfrm>
          <a:prstGeom prst="rect">
            <a:avLst/>
          </a:prstGeom>
          <a:noFill/>
          <a:ln>
            <a:noFill/>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1400" b="1" dirty="0">
                <a:effectLst/>
                <a:latin typeface="Calibri"/>
                <a:ea typeface="ＭＳ 明朝"/>
                <a:cs typeface="Times New Roman"/>
              </a:rPr>
              <a:t>$1.25</a:t>
            </a:r>
            <a:endParaRPr lang="en-US" sz="1200" dirty="0">
              <a:effectLst/>
              <a:ea typeface="ＭＳ 明朝"/>
              <a:cs typeface="Times New Roman"/>
            </a:endParaRPr>
          </a:p>
        </p:txBody>
      </p:sp>
      <p:cxnSp>
        <p:nvCxnSpPr>
          <p:cNvPr id="22" name="Straight Connector 21"/>
          <p:cNvCxnSpPr/>
          <p:nvPr/>
        </p:nvCxnSpPr>
        <p:spPr>
          <a:xfrm>
            <a:off x="1116330" y="3545780"/>
            <a:ext cx="3039110" cy="0"/>
          </a:xfrm>
          <a:prstGeom prst="line">
            <a:avLst/>
          </a:prstGeom>
          <a:ln w="6350" cmpd="sng">
            <a:prstDash val="sysDash"/>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flipV="1">
            <a:off x="2719070" y="3533715"/>
            <a:ext cx="21590" cy="1080135"/>
          </a:xfrm>
          <a:prstGeom prst="line">
            <a:avLst/>
          </a:prstGeom>
          <a:ln w="6350" cmpd="sng">
            <a:prstDash val="sysDash"/>
          </a:ln>
        </p:spPr>
        <p:style>
          <a:lnRef idx="2">
            <a:schemeClr val="accent1"/>
          </a:lnRef>
          <a:fillRef idx="0">
            <a:schemeClr val="accent1"/>
          </a:fillRef>
          <a:effectRef idx="1">
            <a:schemeClr val="accent1"/>
          </a:effectRef>
          <a:fontRef idx="minor">
            <a:schemeClr val="tx1"/>
          </a:fontRef>
        </p:style>
      </p:cxnSp>
      <p:sp>
        <p:nvSpPr>
          <p:cNvPr id="24" name="Text Box 27"/>
          <p:cNvSpPr txBox="1"/>
          <p:nvPr/>
        </p:nvSpPr>
        <p:spPr>
          <a:xfrm>
            <a:off x="2577465" y="5145345"/>
            <a:ext cx="594360" cy="373380"/>
          </a:xfrm>
          <a:prstGeom prst="rect">
            <a:avLst/>
          </a:prstGeom>
          <a:noFill/>
          <a:ln>
            <a:noFill/>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1400" b="1" dirty="0">
                <a:effectLst/>
                <a:latin typeface="Calibri"/>
                <a:ea typeface="ＭＳ 明朝"/>
                <a:cs typeface="Times New Roman"/>
              </a:rPr>
              <a:t>25</a:t>
            </a:r>
            <a:endParaRPr lang="en-US" sz="1200" dirty="0">
              <a:effectLst/>
              <a:ea typeface="ＭＳ 明朝"/>
              <a:cs typeface="Times New Roman"/>
            </a:endParaRPr>
          </a:p>
        </p:txBody>
      </p:sp>
      <p:cxnSp>
        <p:nvCxnSpPr>
          <p:cNvPr id="25" name="Straight Connector 24"/>
          <p:cNvCxnSpPr/>
          <p:nvPr/>
        </p:nvCxnSpPr>
        <p:spPr>
          <a:xfrm flipH="1">
            <a:off x="1909337" y="2767741"/>
            <a:ext cx="1570990" cy="1570990"/>
          </a:xfrm>
          <a:prstGeom prst="line">
            <a:avLst/>
          </a:prstGeom>
          <a:ln w="57150" cmpd="sng">
            <a:solidFill>
              <a:srgbClr val="FF0000"/>
            </a:solidFill>
          </a:ln>
          <a:effectLst/>
        </p:spPr>
        <p:style>
          <a:lnRef idx="2">
            <a:schemeClr val="accent1"/>
          </a:lnRef>
          <a:fillRef idx="0">
            <a:schemeClr val="accent1"/>
          </a:fillRef>
          <a:effectRef idx="1">
            <a:schemeClr val="accent1"/>
          </a:effectRef>
          <a:fontRef idx="minor">
            <a:schemeClr val="tx1"/>
          </a:fontRef>
        </p:style>
      </p:cxnSp>
      <p:sp>
        <p:nvSpPr>
          <p:cNvPr id="40" name="TextBox 39"/>
          <p:cNvSpPr txBox="1"/>
          <p:nvPr/>
        </p:nvSpPr>
        <p:spPr>
          <a:xfrm>
            <a:off x="3469407" y="2426861"/>
            <a:ext cx="510780" cy="461665"/>
          </a:xfrm>
          <a:prstGeom prst="rect">
            <a:avLst/>
          </a:prstGeom>
          <a:noFill/>
        </p:spPr>
        <p:txBody>
          <a:bodyPr wrap="square" rtlCol="0">
            <a:spAutoFit/>
          </a:bodyPr>
          <a:lstStyle/>
          <a:p>
            <a:r>
              <a:rPr lang="en-US" sz="2400" b="1" dirty="0"/>
              <a:t>S</a:t>
            </a:r>
          </a:p>
        </p:txBody>
      </p:sp>
      <p:sp>
        <p:nvSpPr>
          <p:cNvPr id="41" name="Text Box 71"/>
          <p:cNvSpPr txBox="1"/>
          <p:nvPr/>
        </p:nvSpPr>
        <p:spPr>
          <a:xfrm>
            <a:off x="5238750" y="1494157"/>
            <a:ext cx="3476625" cy="3725543"/>
          </a:xfrm>
          <a:prstGeom prst="rect">
            <a:avLst/>
          </a:prstGeom>
          <a:noFill/>
          <a:ln>
            <a:noFill/>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4000" b="1" dirty="0" smtClean="0">
                <a:effectLst/>
                <a:latin typeface="Calibri"/>
                <a:ea typeface="ＭＳ 明朝"/>
                <a:cs typeface="Times New Roman"/>
              </a:rPr>
              <a:t>The </a:t>
            </a:r>
            <a:r>
              <a:rPr lang="en-US" sz="4000" b="1" u="sng" dirty="0" smtClean="0">
                <a:effectLst/>
                <a:latin typeface="Calibri"/>
                <a:ea typeface="ＭＳ 明朝"/>
                <a:cs typeface="Times New Roman"/>
              </a:rPr>
              <a:t>ONLY</a:t>
            </a:r>
            <a:r>
              <a:rPr lang="en-US" sz="4000" b="1" dirty="0" smtClean="0">
                <a:effectLst/>
                <a:latin typeface="Calibri"/>
                <a:ea typeface="ＭＳ 明朝"/>
                <a:cs typeface="Times New Roman"/>
              </a:rPr>
              <a:t> factor that creates a </a:t>
            </a:r>
            <a:r>
              <a:rPr lang="en-US" sz="4000" b="1" dirty="0" smtClean="0">
                <a:solidFill>
                  <a:srgbClr val="FF0000"/>
                </a:solidFill>
                <a:effectLst/>
                <a:latin typeface="Calibri"/>
                <a:ea typeface="ＭＳ 明朝"/>
                <a:cs typeface="Times New Roman"/>
              </a:rPr>
              <a:t>SLIDE</a:t>
            </a:r>
            <a:r>
              <a:rPr lang="en-US" sz="4000" b="1" dirty="0" smtClean="0">
                <a:effectLst/>
                <a:latin typeface="Calibri"/>
                <a:ea typeface="ＭＳ 明朝"/>
                <a:cs typeface="Times New Roman"/>
              </a:rPr>
              <a:t> along the supply curve is a change in </a:t>
            </a:r>
            <a:r>
              <a:rPr lang="en-US" sz="4000" b="1" u="sng" dirty="0" smtClean="0">
                <a:effectLst/>
                <a:latin typeface="Calibri"/>
                <a:ea typeface="ＭＳ 明朝"/>
                <a:cs typeface="Times New Roman"/>
              </a:rPr>
              <a:t>PRICE</a:t>
            </a:r>
            <a:endParaRPr lang="en-US" sz="4000" u="sng" dirty="0">
              <a:effectLst/>
              <a:ea typeface="ＭＳ 明朝"/>
              <a:cs typeface="Times New Roman"/>
            </a:endParaRPr>
          </a:p>
        </p:txBody>
      </p:sp>
      <p:cxnSp>
        <p:nvCxnSpPr>
          <p:cNvPr id="42" name="Straight Connector 41"/>
          <p:cNvCxnSpPr/>
          <p:nvPr/>
        </p:nvCxnSpPr>
        <p:spPr>
          <a:xfrm>
            <a:off x="1135380" y="3107630"/>
            <a:ext cx="3039110" cy="0"/>
          </a:xfrm>
          <a:prstGeom prst="line">
            <a:avLst/>
          </a:prstGeom>
          <a:ln w="6350" cmpd="sng">
            <a:prstDash val="sysDash"/>
          </a:ln>
        </p:spPr>
        <p:style>
          <a:lnRef idx="2">
            <a:schemeClr val="accent1"/>
          </a:lnRef>
          <a:fillRef idx="0">
            <a:schemeClr val="accent1"/>
          </a:fillRef>
          <a:effectRef idx="1">
            <a:schemeClr val="accent1"/>
          </a:effectRef>
          <a:fontRef idx="minor">
            <a:schemeClr val="tx1"/>
          </a:fontRef>
        </p:style>
      </p:cxnSp>
      <p:sp>
        <p:nvSpPr>
          <p:cNvPr id="43" name="Text Box 21"/>
          <p:cNvSpPr txBox="1"/>
          <p:nvPr/>
        </p:nvSpPr>
        <p:spPr>
          <a:xfrm>
            <a:off x="43815" y="2922845"/>
            <a:ext cx="594360" cy="373380"/>
          </a:xfrm>
          <a:prstGeom prst="rect">
            <a:avLst/>
          </a:prstGeom>
          <a:noFill/>
          <a:ln>
            <a:noFill/>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1400" b="1" dirty="0">
                <a:effectLst/>
                <a:latin typeface="Calibri"/>
                <a:ea typeface="ＭＳ 明朝"/>
                <a:cs typeface="Times New Roman"/>
              </a:rPr>
              <a:t>$</a:t>
            </a:r>
            <a:r>
              <a:rPr lang="en-US" sz="1400" b="1" dirty="0" smtClean="0">
                <a:effectLst/>
                <a:latin typeface="Calibri"/>
                <a:ea typeface="ＭＳ 明朝"/>
                <a:cs typeface="Times New Roman"/>
              </a:rPr>
              <a:t>1.50</a:t>
            </a:r>
            <a:endParaRPr lang="en-US" sz="1200" dirty="0">
              <a:effectLst/>
              <a:ea typeface="ＭＳ 明朝"/>
              <a:cs typeface="Times New Roman"/>
            </a:endParaRPr>
          </a:p>
        </p:txBody>
      </p:sp>
      <p:sp>
        <p:nvSpPr>
          <p:cNvPr id="44" name="Notched Right Arrow 43"/>
          <p:cNvSpPr/>
          <p:nvPr/>
        </p:nvSpPr>
        <p:spPr>
          <a:xfrm rot="18945890">
            <a:off x="2430361" y="3232654"/>
            <a:ext cx="373380" cy="167005"/>
          </a:xfrm>
          <a:prstGeom prst="notchedRightArrow">
            <a:avLst/>
          </a:prstGeom>
          <a:solidFill>
            <a:schemeClr val="bg1"/>
          </a:solidFill>
          <a:ln w="1905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cxnSp>
        <p:nvCxnSpPr>
          <p:cNvPr id="45" name="Straight Connector 44"/>
          <p:cNvCxnSpPr/>
          <p:nvPr/>
        </p:nvCxnSpPr>
        <p:spPr>
          <a:xfrm flipH="1" flipV="1">
            <a:off x="3157220" y="3200341"/>
            <a:ext cx="14605" cy="1400234"/>
          </a:xfrm>
          <a:prstGeom prst="line">
            <a:avLst/>
          </a:prstGeom>
          <a:ln w="6350" cmpd="sng">
            <a:prstDash val="sysDash"/>
          </a:ln>
        </p:spPr>
        <p:style>
          <a:lnRef idx="2">
            <a:schemeClr val="accent1"/>
          </a:lnRef>
          <a:fillRef idx="0">
            <a:schemeClr val="accent1"/>
          </a:fillRef>
          <a:effectRef idx="1">
            <a:schemeClr val="accent1"/>
          </a:effectRef>
          <a:fontRef idx="minor">
            <a:schemeClr val="tx1"/>
          </a:fontRef>
        </p:style>
      </p:cxnSp>
      <p:sp>
        <p:nvSpPr>
          <p:cNvPr id="47" name="Text Box 27"/>
          <p:cNvSpPr txBox="1"/>
          <p:nvPr/>
        </p:nvSpPr>
        <p:spPr>
          <a:xfrm>
            <a:off x="2987040" y="5145345"/>
            <a:ext cx="594360" cy="373380"/>
          </a:xfrm>
          <a:prstGeom prst="rect">
            <a:avLst/>
          </a:prstGeom>
          <a:noFill/>
          <a:ln>
            <a:noFill/>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1400" b="1" dirty="0" smtClean="0">
                <a:latin typeface="Calibri"/>
                <a:ea typeface="ＭＳ 明朝"/>
                <a:cs typeface="Times New Roman"/>
              </a:rPr>
              <a:t>50</a:t>
            </a:r>
            <a:endParaRPr lang="en-US" sz="1200" dirty="0">
              <a:effectLst/>
              <a:ea typeface="ＭＳ 明朝"/>
              <a:cs typeface="Times New Roman"/>
            </a:endParaRPr>
          </a:p>
        </p:txBody>
      </p:sp>
      <p:sp>
        <p:nvSpPr>
          <p:cNvPr id="48" name="Notched Right Arrow 47"/>
          <p:cNvSpPr/>
          <p:nvPr/>
        </p:nvSpPr>
        <p:spPr>
          <a:xfrm rot="16200000">
            <a:off x="220203" y="3227748"/>
            <a:ext cx="254822" cy="162026"/>
          </a:xfrm>
          <a:prstGeom prst="notchedRightArrow">
            <a:avLst/>
          </a:prstGeom>
          <a:solidFill>
            <a:schemeClr val="bg1"/>
          </a:solidFill>
          <a:ln w="1905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nvGrpSpPr>
          <p:cNvPr id="27" name="Group 26"/>
          <p:cNvGrpSpPr/>
          <p:nvPr/>
        </p:nvGrpSpPr>
        <p:grpSpPr>
          <a:xfrm>
            <a:off x="4337726" y="4299568"/>
            <a:ext cx="938751" cy="1409657"/>
            <a:chOff x="4337726" y="4299568"/>
            <a:chExt cx="938751" cy="1409657"/>
          </a:xfrm>
        </p:grpSpPr>
        <p:pic>
          <p:nvPicPr>
            <p:cNvPr id="26" name="Picture 2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37726" y="4299568"/>
              <a:ext cx="938751" cy="1219157"/>
            </a:xfrm>
            <a:prstGeom prst="rect">
              <a:avLst/>
            </a:prstGeom>
          </p:spPr>
        </p:pic>
        <p:sp>
          <p:nvSpPr>
            <p:cNvPr id="49" name="Text Box 27"/>
            <p:cNvSpPr txBox="1"/>
            <p:nvPr/>
          </p:nvSpPr>
          <p:spPr>
            <a:xfrm>
              <a:off x="4539615" y="5335845"/>
              <a:ext cx="594360" cy="373380"/>
            </a:xfrm>
            <a:prstGeom prst="rect">
              <a:avLst/>
            </a:prstGeom>
            <a:noFill/>
            <a:ln>
              <a:noFill/>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1400" b="1" dirty="0" smtClean="0">
                  <a:latin typeface="Calibri"/>
                  <a:ea typeface="ＭＳ 明朝"/>
                  <a:cs typeface="Times New Roman"/>
                </a:rPr>
                <a:t>QTY</a:t>
              </a:r>
              <a:endParaRPr lang="en-US" sz="1200" dirty="0">
                <a:effectLst/>
                <a:ea typeface="ＭＳ 明朝"/>
                <a:cs typeface="Times New Roman"/>
              </a:endParaRPr>
            </a:p>
          </p:txBody>
        </p:sp>
      </p:grpSp>
      <p:sp>
        <p:nvSpPr>
          <p:cNvPr id="50" name="Notched Right Arrow 49"/>
          <p:cNvSpPr/>
          <p:nvPr/>
        </p:nvSpPr>
        <p:spPr>
          <a:xfrm>
            <a:off x="2805064" y="5362575"/>
            <a:ext cx="328661" cy="195313"/>
          </a:xfrm>
          <a:prstGeom prst="notchedRightArrow">
            <a:avLst/>
          </a:prstGeom>
          <a:solidFill>
            <a:schemeClr val="bg1"/>
          </a:solidFill>
          <a:ln w="1905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 name="TextBox 2"/>
          <p:cNvSpPr txBox="1"/>
          <p:nvPr/>
        </p:nvSpPr>
        <p:spPr>
          <a:xfrm>
            <a:off x="538684" y="940159"/>
            <a:ext cx="614271" cy="1107996"/>
          </a:xfrm>
          <a:prstGeom prst="rect">
            <a:avLst/>
          </a:prstGeom>
          <a:noFill/>
        </p:spPr>
        <p:txBody>
          <a:bodyPr wrap="none" rtlCol="0">
            <a:spAutoFit/>
          </a:bodyPr>
          <a:lstStyle/>
          <a:p>
            <a:r>
              <a:rPr lang="en-US" sz="6600" b="1" dirty="0" smtClean="0">
                <a:solidFill>
                  <a:srgbClr val="00B050"/>
                </a:solidFill>
              </a:rPr>
              <a:t>$</a:t>
            </a:r>
            <a:endParaRPr lang="en-US" b="1" dirty="0">
              <a:solidFill>
                <a:srgbClr val="00B050"/>
              </a:solidFill>
            </a:endParaRPr>
          </a:p>
        </p:txBody>
      </p:sp>
    </p:spTree>
    <p:extLst>
      <p:ext uri="{BB962C8B-B14F-4D97-AF65-F5344CB8AC3E}">
        <p14:creationId xmlns:p14="http://schemas.microsoft.com/office/powerpoint/2010/main" val="3915995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down)">
                                      <p:cBhvr>
                                        <p:cTn id="7" dur="500"/>
                                        <p:tgtEl>
                                          <p:spTgt spid="25"/>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dissolve">
                                      <p:cBhvr>
                                        <p:cTn id="11" dur="500"/>
                                        <p:tgtEl>
                                          <p:spTgt spid="40"/>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grpId="0" nodeType="click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dissolve">
                                      <p:cBhvr>
                                        <p:cTn id="16" dur="500"/>
                                        <p:tgtEl>
                                          <p:spTgt spid="21"/>
                                        </p:tgtEl>
                                      </p:cBhvr>
                                    </p:animEffect>
                                  </p:childTnLst>
                                </p:cTn>
                              </p:par>
                              <p:par>
                                <p:cTn id="17" presetID="9" presetClass="entr" presetSubtype="0"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dissolve">
                                      <p:cBhvr>
                                        <p:cTn id="19" dur="500"/>
                                        <p:tgtEl>
                                          <p:spTgt spid="22"/>
                                        </p:tgtEl>
                                      </p:cBhvr>
                                    </p:animEffect>
                                  </p:childTnLst>
                                </p:cTn>
                              </p:par>
                            </p:childTnLst>
                          </p:cTn>
                        </p:par>
                        <p:par>
                          <p:cTn id="20" fill="hold">
                            <p:stCondLst>
                              <p:cond delay="500"/>
                            </p:stCondLst>
                            <p:childTnLst>
                              <p:par>
                                <p:cTn id="21" presetID="9" presetClass="entr" presetSubtype="0"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dissolve">
                                      <p:cBhvr>
                                        <p:cTn id="23" dur="500"/>
                                        <p:tgtEl>
                                          <p:spTgt spid="24"/>
                                        </p:tgtEl>
                                      </p:cBhvr>
                                    </p:animEffect>
                                  </p:childTnLst>
                                </p:cTn>
                              </p:par>
                              <p:par>
                                <p:cTn id="24" presetID="9" presetClass="entr" presetSubtype="0" fill="hold" nodeType="with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dissolve">
                                      <p:cBhvr>
                                        <p:cTn id="26" dur="500"/>
                                        <p:tgtEl>
                                          <p:spTgt spid="23"/>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wipe(left)">
                                      <p:cBhvr>
                                        <p:cTn id="31" dur="500"/>
                                        <p:tgtEl>
                                          <p:spTgt spid="48"/>
                                        </p:tgtEl>
                                      </p:cBhvr>
                                    </p:animEffect>
                                  </p:childTnLst>
                                </p:cTn>
                              </p:par>
                            </p:childTnLst>
                          </p:cTn>
                        </p:par>
                        <p:par>
                          <p:cTn id="32" fill="hold">
                            <p:stCondLst>
                              <p:cond delay="500"/>
                            </p:stCondLst>
                            <p:childTnLst>
                              <p:par>
                                <p:cTn id="33" presetID="9" presetClass="entr" presetSubtype="0" fill="hold" grpId="0" nodeType="afterEffect">
                                  <p:stCondLst>
                                    <p:cond delay="0"/>
                                  </p:stCondLst>
                                  <p:childTnLst>
                                    <p:set>
                                      <p:cBhvr>
                                        <p:cTn id="34" dur="1" fill="hold">
                                          <p:stCondLst>
                                            <p:cond delay="0"/>
                                          </p:stCondLst>
                                        </p:cTn>
                                        <p:tgtEl>
                                          <p:spTgt spid="43"/>
                                        </p:tgtEl>
                                        <p:attrNameLst>
                                          <p:attrName>style.visibility</p:attrName>
                                        </p:attrNameLst>
                                      </p:cBhvr>
                                      <p:to>
                                        <p:strVal val="visible"/>
                                      </p:to>
                                    </p:set>
                                    <p:animEffect transition="in" filter="dissolve">
                                      <p:cBhvr>
                                        <p:cTn id="35" dur="500"/>
                                        <p:tgtEl>
                                          <p:spTgt spid="43"/>
                                        </p:tgtEl>
                                      </p:cBhvr>
                                    </p:animEffect>
                                  </p:childTnLst>
                                </p:cTn>
                              </p:par>
                              <p:par>
                                <p:cTn id="36" presetID="9" presetClass="entr" presetSubtype="0" fill="hold" nodeType="withEffect">
                                  <p:stCondLst>
                                    <p:cond delay="0"/>
                                  </p:stCondLst>
                                  <p:childTnLst>
                                    <p:set>
                                      <p:cBhvr>
                                        <p:cTn id="37" dur="1" fill="hold">
                                          <p:stCondLst>
                                            <p:cond delay="0"/>
                                          </p:stCondLst>
                                        </p:cTn>
                                        <p:tgtEl>
                                          <p:spTgt spid="42"/>
                                        </p:tgtEl>
                                        <p:attrNameLst>
                                          <p:attrName>style.visibility</p:attrName>
                                        </p:attrNameLst>
                                      </p:cBhvr>
                                      <p:to>
                                        <p:strVal val="visible"/>
                                      </p:to>
                                    </p:set>
                                    <p:animEffect transition="in" filter="dissolve">
                                      <p:cBhvr>
                                        <p:cTn id="38" dur="500"/>
                                        <p:tgtEl>
                                          <p:spTgt spid="42"/>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50"/>
                                        </p:tgtEl>
                                        <p:attrNameLst>
                                          <p:attrName>style.visibility</p:attrName>
                                        </p:attrNameLst>
                                      </p:cBhvr>
                                      <p:to>
                                        <p:strVal val="visible"/>
                                      </p:to>
                                    </p:set>
                                    <p:animEffect transition="in" filter="wipe(left)">
                                      <p:cBhvr>
                                        <p:cTn id="43" dur="500"/>
                                        <p:tgtEl>
                                          <p:spTgt spid="50"/>
                                        </p:tgtEl>
                                      </p:cBhvr>
                                    </p:animEffect>
                                  </p:childTnLst>
                                </p:cTn>
                              </p:par>
                              <p:par>
                                <p:cTn id="44" presetID="9" presetClass="entr" presetSubtype="0"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Effect transition="in" filter="dissolve">
                                      <p:cBhvr>
                                        <p:cTn id="46" dur="500"/>
                                        <p:tgtEl>
                                          <p:spTgt spid="45"/>
                                        </p:tgtEl>
                                      </p:cBhvr>
                                    </p:animEffect>
                                  </p:childTnLst>
                                </p:cTn>
                              </p:par>
                              <p:par>
                                <p:cTn id="47" presetID="9" presetClass="entr" presetSubtype="0" fill="hold" grpId="0" nodeType="with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dissolve">
                                      <p:cBhvr>
                                        <p:cTn id="49" dur="500"/>
                                        <p:tgtEl>
                                          <p:spTgt spid="47"/>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wipe(left)">
                                      <p:cBhvr>
                                        <p:cTn id="54" dur="500"/>
                                        <p:tgtEl>
                                          <p:spTgt spid="44"/>
                                        </p:tgtEl>
                                      </p:cBhvr>
                                    </p:animEffect>
                                  </p:childTnLst>
                                </p:cTn>
                              </p:par>
                            </p:childTnLst>
                          </p:cTn>
                        </p:par>
                        <p:par>
                          <p:cTn id="55" fill="hold">
                            <p:stCondLst>
                              <p:cond delay="500"/>
                            </p:stCondLst>
                            <p:childTnLst>
                              <p:par>
                                <p:cTn id="56" presetID="14" presetClass="entr" presetSubtype="10" fill="hold" grpId="0" nodeType="afterEffect">
                                  <p:stCondLst>
                                    <p:cond delay="0"/>
                                  </p:stCondLst>
                                  <p:childTnLst>
                                    <p:set>
                                      <p:cBhvr>
                                        <p:cTn id="57" dur="1" fill="hold">
                                          <p:stCondLst>
                                            <p:cond delay="0"/>
                                          </p:stCondLst>
                                        </p:cTn>
                                        <p:tgtEl>
                                          <p:spTgt spid="41"/>
                                        </p:tgtEl>
                                        <p:attrNameLst>
                                          <p:attrName>style.visibility</p:attrName>
                                        </p:attrNameLst>
                                      </p:cBhvr>
                                      <p:to>
                                        <p:strVal val="visible"/>
                                      </p:to>
                                    </p:set>
                                    <p:animEffect transition="in" filter="randombar(horizontal)">
                                      <p:cBhvr>
                                        <p:cTn id="58"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40" grpId="0"/>
      <p:bldP spid="41" grpId="0"/>
      <p:bldP spid="43" grpId="0"/>
      <p:bldP spid="44" grpId="0" animBg="1"/>
      <p:bldP spid="47" grpId="0"/>
      <p:bldP spid="48" grpId="0" animBg="1"/>
      <p:bldP spid="50" grpId="0" animBg="1"/>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19"/>
          <p:cNvSpPr>
            <a:spLocks noChangeArrowheads="1"/>
          </p:cNvSpPr>
          <p:nvPr/>
        </p:nvSpPr>
        <p:spPr bwMode="auto">
          <a:xfrm>
            <a:off x="533400" y="1066800"/>
            <a:ext cx="8610600" cy="1371600"/>
          </a:xfrm>
          <a:prstGeom prst="rect">
            <a:avLst/>
          </a:prstGeom>
          <a:solidFill>
            <a:schemeClr val="bg1"/>
          </a:solidFill>
          <a:ln w="9525" algn="ctr">
            <a:noFill/>
            <a:round/>
            <a:headEnd/>
            <a:tailEnd/>
          </a:ln>
        </p:spPr>
        <p:txBody>
          <a:bodyPr wrap="none"/>
          <a:lstStyle/>
          <a:p>
            <a:endParaRPr lang="en-US"/>
          </a:p>
        </p:txBody>
      </p:sp>
      <p:pic>
        <p:nvPicPr>
          <p:cNvPr id="48131" name="Picture 1"/>
          <p:cNvPicPr>
            <a:picLocks noChangeAspect="1" noChangeArrowheads="1"/>
          </p:cNvPicPr>
          <p:nvPr/>
        </p:nvPicPr>
        <p:blipFill>
          <a:blip r:embed="rId2" cstate="print"/>
          <a:srcRect l="34555" t="26247" r="20862" b="16161"/>
          <a:stretch>
            <a:fillRect/>
          </a:stretch>
        </p:blipFill>
        <p:spPr bwMode="auto">
          <a:xfrm>
            <a:off x="3886200" y="1981200"/>
            <a:ext cx="4495800" cy="4356100"/>
          </a:xfrm>
          <a:prstGeom prst="rect">
            <a:avLst/>
          </a:prstGeom>
          <a:noFill/>
          <a:ln w="9525">
            <a:noFill/>
            <a:miter lim="800000"/>
            <a:headEnd/>
            <a:tailEnd/>
          </a:ln>
        </p:spPr>
      </p:pic>
      <p:sp>
        <p:nvSpPr>
          <p:cNvPr id="24" name="Freeform 23"/>
          <p:cNvSpPr/>
          <p:nvPr/>
        </p:nvSpPr>
        <p:spPr bwMode="auto">
          <a:xfrm>
            <a:off x="4830763" y="2170113"/>
            <a:ext cx="3125787" cy="3671887"/>
          </a:xfrm>
          <a:custGeom>
            <a:avLst/>
            <a:gdLst>
              <a:gd name="connsiteX0" fmla="*/ 0 w 3125338"/>
              <a:gd name="connsiteY0" fmla="*/ 3671248 h 3671248"/>
              <a:gd name="connsiteX1" fmla="*/ 218365 w 3125338"/>
              <a:gd name="connsiteY1" fmla="*/ 3452884 h 3671248"/>
              <a:gd name="connsiteX2" fmla="*/ 450377 w 3125338"/>
              <a:gd name="connsiteY2" fmla="*/ 3207224 h 3671248"/>
              <a:gd name="connsiteX3" fmla="*/ 750627 w 3125338"/>
              <a:gd name="connsiteY3" fmla="*/ 2756848 h 3671248"/>
              <a:gd name="connsiteX4" fmla="*/ 914400 w 3125338"/>
              <a:gd name="connsiteY4" fmla="*/ 2060812 h 3671248"/>
              <a:gd name="connsiteX5" fmla="*/ 1214651 w 3125338"/>
              <a:gd name="connsiteY5" fmla="*/ 1378424 h 3671248"/>
              <a:gd name="connsiteX6" fmla="*/ 1514902 w 3125338"/>
              <a:gd name="connsiteY6" fmla="*/ 832513 h 3671248"/>
              <a:gd name="connsiteX7" fmla="*/ 1815153 w 3125338"/>
              <a:gd name="connsiteY7" fmla="*/ 423081 h 3671248"/>
              <a:gd name="connsiteX8" fmla="*/ 2033517 w 3125338"/>
              <a:gd name="connsiteY8" fmla="*/ 272955 h 3671248"/>
              <a:gd name="connsiteX9" fmla="*/ 2265529 w 3125338"/>
              <a:gd name="connsiteY9" fmla="*/ 109182 h 3671248"/>
              <a:gd name="connsiteX10" fmla="*/ 2497541 w 3125338"/>
              <a:gd name="connsiteY10" fmla="*/ 0 h 3671248"/>
              <a:gd name="connsiteX11" fmla="*/ 2906974 w 3125338"/>
              <a:gd name="connsiteY11" fmla="*/ 54591 h 3671248"/>
              <a:gd name="connsiteX12" fmla="*/ 3125338 w 3125338"/>
              <a:gd name="connsiteY12" fmla="*/ 300251 h 3671248"/>
              <a:gd name="connsiteX13" fmla="*/ 3125338 w 3125338"/>
              <a:gd name="connsiteY13" fmla="*/ 313899 h 3671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5338" h="3671248">
                <a:moveTo>
                  <a:pt x="0" y="3671248"/>
                </a:moveTo>
                <a:lnTo>
                  <a:pt x="218365" y="3452884"/>
                </a:lnTo>
                <a:lnTo>
                  <a:pt x="450377" y="3207224"/>
                </a:lnTo>
                <a:lnTo>
                  <a:pt x="750627" y="2756848"/>
                </a:lnTo>
                <a:lnTo>
                  <a:pt x="914400" y="2060812"/>
                </a:lnTo>
                <a:lnTo>
                  <a:pt x="1214651" y="1378424"/>
                </a:lnTo>
                <a:lnTo>
                  <a:pt x="1514902" y="832513"/>
                </a:lnTo>
                <a:lnTo>
                  <a:pt x="1815153" y="423081"/>
                </a:lnTo>
                <a:lnTo>
                  <a:pt x="2033517" y="272955"/>
                </a:lnTo>
                <a:lnTo>
                  <a:pt x="2265529" y="109182"/>
                </a:lnTo>
                <a:lnTo>
                  <a:pt x="2497541" y="0"/>
                </a:lnTo>
                <a:lnTo>
                  <a:pt x="2906974" y="54591"/>
                </a:lnTo>
                <a:lnTo>
                  <a:pt x="3125338" y="300251"/>
                </a:lnTo>
                <a:lnTo>
                  <a:pt x="3125338" y="313899"/>
                </a:lnTo>
              </a:path>
            </a:pathLst>
          </a:custGeom>
          <a:noFill/>
          <a:ln w="22225" cap="flat" cmpd="sng" algn="ctr">
            <a:solidFill>
              <a:schemeClr val="accent1">
                <a:lumMod val="50000"/>
              </a:schemeClr>
            </a:solidFill>
            <a:prstDash val="solid"/>
            <a:round/>
            <a:headEnd type="none" w="med" len="med"/>
            <a:tailEnd type="none" w="med" len="med"/>
          </a:ln>
          <a:effectLst/>
        </p:spPr>
        <p:txBody>
          <a:bodyPr wrap="none"/>
          <a:lstStyle/>
          <a:p>
            <a:pPr>
              <a:defRPr/>
            </a:pPr>
            <a:endParaRPr lang="en-US"/>
          </a:p>
        </p:txBody>
      </p:sp>
      <p:sp>
        <p:nvSpPr>
          <p:cNvPr id="48133" name="Title 1"/>
          <p:cNvSpPr>
            <a:spLocks noGrp="1"/>
          </p:cNvSpPr>
          <p:nvPr>
            <p:ph type="title"/>
          </p:nvPr>
        </p:nvSpPr>
        <p:spPr>
          <a:xfrm>
            <a:off x="1371600" y="381000"/>
            <a:ext cx="7378700" cy="1143000"/>
          </a:xfrm>
        </p:spPr>
        <p:txBody>
          <a:bodyPr/>
          <a:lstStyle/>
          <a:p>
            <a:r>
              <a:rPr lang="en-US" sz="3200" smtClean="0">
                <a:latin typeface="Calibri" pitchFamily="34" charset="0"/>
              </a:rPr>
              <a:t>Application - The Costs of Production</a:t>
            </a:r>
          </a:p>
        </p:txBody>
      </p:sp>
      <p:sp>
        <p:nvSpPr>
          <p:cNvPr id="7" name="Rectangle 6"/>
          <p:cNvSpPr/>
          <p:nvPr/>
        </p:nvSpPr>
        <p:spPr>
          <a:xfrm>
            <a:off x="533400" y="6019800"/>
            <a:ext cx="8382000" cy="738188"/>
          </a:xfrm>
          <a:prstGeom prst="rect">
            <a:avLst/>
          </a:prstGeom>
        </p:spPr>
        <p:txBody>
          <a:bodyPr>
            <a:spAutoFit/>
          </a:bodyPr>
          <a:lstStyle/>
          <a:p>
            <a:pPr marL="342900" indent="-342900">
              <a:buFont typeface="+mj-lt"/>
              <a:buAutoNum type="arabicPeriod"/>
              <a:defRPr/>
            </a:pPr>
            <a:endParaRPr lang="en-US" sz="1400" dirty="0">
              <a:latin typeface="Calibri" pitchFamily="34" charset="0"/>
            </a:endParaRPr>
          </a:p>
          <a:p>
            <a:pPr marL="800100" lvl="1" indent="-342900">
              <a:buFont typeface="+mj-lt"/>
              <a:buAutoNum type="arabicPeriod"/>
              <a:defRPr/>
            </a:pPr>
            <a:r>
              <a:rPr lang="en-US" sz="1400" dirty="0">
                <a:latin typeface="Calibri" pitchFamily="34" charset="0"/>
              </a:rPr>
              <a:t>At what number of laborers does the firm experience diminishing marginal returns?  _______6______</a:t>
            </a:r>
          </a:p>
          <a:p>
            <a:pPr marL="800100" lvl="1" indent="-342900">
              <a:buFont typeface="+mj-lt"/>
              <a:buAutoNum type="arabicPeriod"/>
              <a:defRPr/>
            </a:pPr>
            <a:r>
              <a:rPr lang="en-US" sz="1400" dirty="0">
                <a:solidFill>
                  <a:schemeClr val="accent5">
                    <a:lumMod val="50000"/>
                  </a:schemeClr>
                </a:solidFill>
                <a:latin typeface="Calibri" pitchFamily="34" charset="0"/>
              </a:rPr>
              <a:t>At what number of laborers does the firm experience negative marginal returns? ________11_______</a:t>
            </a:r>
          </a:p>
        </p:txBody>
      </p:sp>
      <p:sp>
        <p:nvSpPr>
          <p:cNvPr id="8" name="Freeform 97"/>
          <p:cNvSpPr>
            <a:spLocks/>
          </p:cNvSpPr>
          <p:nvPr/>
        </p:nvSpPr>
        <p:spPr bwMode="auto">
          <a:xfrm>
            <a:off x="4800600" y="5791200"/>
            <a:ext cx="79375" cy="88900"/>
          </a:xfrm>
          <a:custGeom>
            <a:avLst/>
            <a:gdLst>
              <a:gd name="T0" fmla="*/ 2147483647 w 50"/>
              <a:gd name="T1" fmla="*/ 2147483647 h 56"/>
              <a:gd name="T2" fmla="*/ 2147483647 w 50"/>
              <a:gd name="T3" fmla="*/ 2147483647 h 56"/>
              <a:gd name="T4" fmla="*/ 2147483647 w 50"/>
              <a:gd name="T5" fmla="*/ 2147483647 h 56"/>
              <a:gd name="T6" fmla="*/ 2147483647 w 50"/>
              <a:gd name="T7" fmla="*/ 2147483647 h 56"/>
              <a:gd name="T8" fmla="*/ 2147483647 w 50"/>
              <a:gd name="T9" fmla="*/ 2147483647 h 56"/>
              <a:gd name="T10" fmla="*/ 2147483647 w 50"/>
              <a:gd name="T11" fmla="*/ 0 h 56"/>
              <a:gd name="T12" fmla="*/ 2147483647 w 50"/>
              <a:gd name="T13" fmla="*/ 0 h 56"/>
              <a:gd name="T14" fmla="*/ 2147483647 w 50"/>
              <a:gd name="T15" fmla="*/ 0 h 56"/>
              <a:gd name="T16" fmla="*/ 0 w 50"/>
              <a:gd name="T17" fmla="*/ 2147483647 h 56"/>
              <a:gd name="T18" fmla="*/ 0 w 50"/>
              <a:gd name="T19" fmla="*/ 2147483647 h 56"/>
              <a:gd name="T20" fmla="*/ 0 w 50"/>
              <a:gd name="T21" fmla="*/ 2147483647 h 56"/>
              <a:gd name="T22" fmla="*/ 2147483647 w 50"/>
              <a:gd name="T23" fmla="*/ 2147483647 h 56"/>
              <a:gd name="T24" fmla="*/ 2147483647 w 50"/>
              <a:gd name="T25" fmla="*/ 2147483647 h 5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0"/>
              <a:gd name="T40" fmla="*/ 0 h 56"/>
              <a:gd name="T41" fmla="*/ 50 w 50"/>
              <a:gd name="T42" fmla="*/ 56 h 5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0" h="56">
                <a:moveTo>
                  <a:pt x="20" y="55"/>
                </a:moveTo>
                <a:lnTo>
                  <a:pt x="29" y="55"/>
                </a:lnTo>
                <a:lnTo>
                  <a:pt x="39" y="44"/>
                </a:lnTo>
                <a:lnTo>
                  <a:pt x="49" y="33"/>
                </a:lnTo>
                <a:lnTo>
                  <a:pt x="39" y="11"/>
                </a:lnTo>
                <a:lnTo>
                  <a:pt x="29" y="0"/>
                </a:lnTo>
                <a:lnTo>
                  <a:pt x="20" y="0"/>
                </a:lnTo>
                <a:lnTo>
                  <a:pt x="10" y="0"/>
                </a:lnTo>
                <a:lnTo>
                  <a:pt x="0" y="11"/>
                </a:lnTo>
                <a:lnTo>
                  <a:pt x="0" y="33"/>
                </a:lnTo>
                <a:lnTo>
                  <a:pt x="0" y="44"/>
                </a:lnTo>
                <a:lnTo>
                  <a:pt x="10" y="55"/>
                </a:lnTo>
                <a:lnTo>
                  <a:pt x="20" y="55"/>
                </a:lnTo>
              </a:path>
            </a:pathLst>
          </a:custGeom>
          <a:solidFill>
            <a:srgbClr val="000000"/>
          </a:solidFill>
          <a:ln w="9525" cap="rnd">
            <a:noFill/>
            <a:round/>
            <a:headEnd type="none" w="sm" len="sm"/>
            <a:tailEnd type="none" w="sm" len="sm"/>
          </a:ln>
        </p:spPr>
        <p:txBody>
          <a:bodyPr/>
          <a:lstStyle/>
          <a:p>
            <a:endParaRPr lang="en-US"/>
          </a:p>
        </p:txBody>
      </p:sp>
      <p:sp>
        <p:nvSpPr>
          <p:cNvPr id="9" name="Freeform 97"/>
          <p:cNvSpPr>
            <a:spLocks/>
          </p:cNvSpPr>
          <p:nvPr/>
        </p:nvSpPr>
        <p:spPr bwMode="auto">
          <a:xfrm>
            <a:off x="5026025" y="5562600"/>
            <a:ext cx="79375" cy="88900"/>
          </a:xfrm>
          <a:custGeom>
            <a:avLst/>
            <a:gdLst>
              <a:gd name="T0" fmla="*/ 2147483647 w 50"/>
              <a:gd name="T1" fmla="*/ 2147483647 h 56"/>
              <a:gd name="T2" fmla="*/ 2147483647 w 50"/>
              <a:gd name="T3" fmla="*/ 2147483647 h 56"/>
              <a:gd name="T4" fmla="*/ 2147483647 w 50"/>
              <a:gd name="T5" fmla="*/ 2147483647 h 56"/>
              <a:gd name="T6" fmla="*/ 2147483647 w 50"/>
              <a:gd name="T7" fmla="*/ 2147483647 h 56"/>
              <a:gd name="T8" fmla="*/ 2147483647 w 50"/>
              <a:gd name="T9" fmla="*/ 2147483647 h 56"/>
              <a:gd name="T10" fmla="*/ 2147483647 w 50"/>
              <a:gd name="T11" fmla="*/ 0 h 56"/>
              <a:gd name="T12" fmla="*/ 2147483647 w 50"/>
              <a:gd name="T13" fmla="*/ 0 h 56"/>
              <a:gd name="T14" fmla="*/ 2147483647 w 50"/>
              <a:gd name="T15" fmla="*/ 0 h 56"/>
              <a:gd name="T16" fmla="*/ 0 w 50"/>
              <a:gd name="T17" fmla="*/ 2147483647 h 56"/>
              <a:gd name="T18" fmla="*/ 0 w 50"/>
              <a:gd name="T19" fmla="*/ 2147483647 h 56"/>
              <a:gd name="T20" fmla="*/ 0 w 50"/>
              <a:gd name="T21" fmla="*/ 2147483647 h 56"/>
              <a:gd name="T22" fmla="*/ 2147483647 w 50"/>
              <a:gd name="T23" fmla="*/ 2147483647 h 56"/>
              <a:gd name="T24" fmla="*/ 2147483647 w 50"/>
              <a:gd name="T25" fmla="*/ 2147483647 h 5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0"/>
              <a:gd name="T40" fmla="*/ 0 h 56"/>
              <a:gd name="T41" fmla="*/ 50 w 50"/>
              <a:gd name="T42" fmla="*/ 56 h 5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0" h="56">
                <a:moveTo>
                  <a:pt x="20" y="55"/>
                </a:moveTo>
                <a:lnTo>
                  <a:pt x="29" y="55"/>
                </a:lnTo>
                <a:lnTo>
                  <a:pt x="39" y="44"/>
                </a:lnTo>
                <a:lnTo>
                  <a:pt x="49" y="33"/>
                </a:lnTo>
                <a:lnTo>
                  <a:pt x="39" y="11"/>
                </a:lnTo>
                <a:lnTo>
                  <a:pt x="29" y="0"/>
                </a:lnTo>
                <a:lnTo>
                  <a:pt x="20" y="0"/>
                </a:lnTo>
                <a:lnTo>
                  <a:pt x="10" y="0"/>
                </a:lnTo>
                <a:lnTo>
                  <a:pt x="0" y="11"/>
                </a:lnTo>
                <a:lnTo>
                  <a:pt x="0" y="33"/>
                </a:lnTo>
                <a:lnTo>
                  <a:pt x="0" y="44"/>
                </a:lnTo>
                <a:lnTo>
                  <a:pt x="10" y="55"/>
                </a:lnTo>
                <a:lnTo>
                  <a:pt x="20" y="55"/>
                </a:lnTo>
              </a:path>
            </a:pathLst>
          </a:custGeom>
          <a:solidFill>
            <a:srgbClr val="000000"/>
          </a:solidFill>
          <a:ln w="9525" cap="rnd">
            <a:noFill/>
            <a:round/>
            <a:headEnd type="none" w="sm" len="sm"/>
            <a:tailEnd type="none" w="sm" len="sm"/>
          </a:ln>
        </p:spPr>
        <p:txBody>
          <a:bodyPr/>
          <a:lstStyle/>
          <a:p>
            <a:endParaRPr lang="en-US"/>
          </a:p>
        </p:txBody>
      </p:sp>
      <p:sp>
        <p:nvSpPr>
          <p:cNvPr id="10" name="Freeform 97"/>
          <p:cNvSpPr>
            <a:spLocks/>
          </p:cNvSpPr>
          <p:nvPr/>
        </p:nvSpPr>
        <p:spPr bwMode="auto">
          <a:xfrm>
            <a:off x="5257800" y="5334000"/>
            <a:ext cx="79375" cy="88900"/>
          </a:xfrm>
          <a:custGeom>
            <a:avLst/>
            <a:gdLst>
              <a:gd name="T0" fmla="*/ 2147483647 w 50"/>
              <a:gd name="T1" fmla="*/ 2147483647 h 56"/>
              <a:gd name="T2" fmla="*/ 2147483647 w 50"/>
              <a:gd name="T3" fmla="*/ 2147483647 h 56"/>
              <a:gd name="T4" fmla="*/ 2147483647 w 50"/>
              <a:gd name="T5" fmla="*/ 2147483647 h 56"/>
              <a:gd name="T6" fmla="*/ 2147483647 w 50"/>
              <a:gd name="T7" fmla="*/ 2147483647 h 56"/>
              <a:gd name="T8" fmla="*/ 2147483647 w 50"/>
              <a:gd name="T9" fmla="*/ 2147483647 h 56"/>
              <a:gd name="T10" fmla="*/ 2147483647 w 50"/>
              <a:gd name="T11" fmla="*/ 0 h 56"/>
              <a:gd name="T12" fmla="*/ 2147483647 w 50"/>
              <a:gd name="T13" fmla="*/ 0 h 56"/>
              <a:gd name="T14" fmla="*/ 2147483647 w 50"/>
              <a:gd name="T15" fmla="*/ 0 h 56"/>
              <a:gd name="T16" fmla="*/ 0 w 50"/>
              <a:gd name="T17" fmla="*/ 2147483647 h 56"/>
              <a:gd name="T18" fmla="*/ 0 w 50"/>
              <a:gd name="T19" fmla="*/ 2147483647 h 56"/>
              <a:gd name="T20" fmla="*/ 0 w 50"/>
              <a:gd name="T21" fmla="*/ 2147483647 h 56"/>
              <a:gd name="T22" fmla="*/ 2147483647 w 50"/>
              <a:gd name="T23" fmla="*/ 2147483647 h 56"/>
              <a:gd name="T24" fmla="*/ 2147483647 w 50"/>
              <a:gd name="T25" fmla="*/ 2147483647 h 5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0"/>
              <a:gd name="T40" fmla="*/ 0 h 56"/>
              <a:gd name="T41" fmla="*/ 50 w 50"/>
              <a:gd name="T42" fmla="*/ 56 h 5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0" h="56">
                <a:moveTo>
                  <a:pt x="20" y="55"/>
                </a:moveTo>
                <a:lnTo>
                  <a:pt x="29" y="55"/>
                </a:lnTo>
                <a:lnTo>
                  <a:pt x="39" y="44"/>
                </a:lnTo>
                <a:lnTo>
                  <a:pt x="49" y="33"/>
                </a:lnTo>
                <a:lnTo>
                  <a:pt x="39" y="11"/>
                </a:lnTo>
                <a:lnTo>
                  <a:pt x="29" y="0"/>
                </a:lnTo>
                <a:lnTo>
                  <a:pt x="20" y="0"/>
                </a:lnTo>
                <a:lnTo>
                  <a:pt x="10" y="0"/>
                </a:lnTo>
                <a:lnTo>
                  <a:pt x="0" y="11"/>
                </a:lnTo>
                <a:lnTo>
                  <a:pt x="0" y="33"/>
                </a:lnTo>
                <a:lnTo>
                  <a:pt x="0" y="44"/>
                </a:lnTo>
                <a:lnTo>
                  <a:pt x="10" y="55"/>
                </a:lnTo>
                <a:lnTo>
                  <a:pt x="20" y="55"/>
                </a:lnTo>
              </a:path>
            </a:pathLst>
          </a:custGeom>
          <a:solidFill>
            <a:srgbClr val="000000"/>
          </a:solidFill>
          <a:ln w="9525" cap="rnd">
            <a:noFill/>
            <a:round/>
            <a:headEnd type="none" w="sm" len="sm"/>
            <a:tailEnd type="none" w="sm" len="sm"/>
          </a:ln>
        </p:spPr>
        <p:txBody>
          <a:bodyPr/>
          <a:lstStyle/>
          <a:p>
            <a:endParaRPr lang="en-US"/>
          </a:p>
        </p:txBody>
      </p:sp>
      <p:sp>
        <p:nvSpPr>
          <p:cNvPr id="11" name="Freeform 97"/>
          <p:cNvSpPr>
            <a:spLocks/>
          </p:cNvSpPr>
          <p:nvPr/>
        </p:nvSpPr>
        <p:spPr bwMode="auto">
          <a:xfrm>
            <a:off x="5559425" y="4864100"/>
            <a:ext cx="79375" cy="88900"/>
          </a:xfrm>
          <a:custGeom>
            <a:avLst/>
            <a:gdLst>
              <a:gd name="T0" fmla="*/ 2147483647 w 50"/>
              <a:gd name="T1" fmla="*/ 2147483647 h 56"/>
              <a:gd name="T2" fmla="*/ 2147483647 w 50"/>
              <a:gd name="T3" fmla="*/ 2147483647 h 56"/>
              <a:gd name="T4" fmla="*/ 2147483647 w 50"/>
              <a:gd name="T5" fmla="*/ 2147483647 h 56"/>
              <a:gd name="T6" fmla="*/ 2147483647 w 50"/>
              <a:gd name="T7" fmla="*/ 2147483647 h 56"/>
              <a:gd name="T8" fmla="*/ 2147483647 w 50"/>
              <a:gd name="T9" fmla="*/ 2147483647 h 56"/>
              <a:gd name="T10" fmla="*/ 2147483647 w 50"/>
              <a:gd name="T11" fmla="*/ 0 h 56"/>
              <a:gd name="T12" fmla="*/ 2147483647 w 50"/>
              <a:gd name="T13" fmla="*/ 0 h 56"/>
              <a:gd name="T14" fmla="*/ 2147483647 w 50"/>
              <a:gd name="T15" fmla="*/ 0 h 56"/>
              <a:gd name="T16" fmla="*/ 0 w 50"/>
              <a:gd name="T17" fmla="*/ 2147483647 h 56"/>
              <a:gd name="T18" fmla="*/ 0 w 50"/>
              <a:gd name="T19" fmla="*/ 2147483647 h 56"/>
              <a:gd name="T20" fmla="*/ 0 w 50"/>
              <a:gd name="T21" fmla="*/ 2147483647 h 56"/>
              <a:gd name="T22" fmla="*/ 2147483647 w 50"/>
              <a:gd name="T23" fmla="*/ 2147483647 h 56"/>
              <a:gd name="T24" fmla="*/ 2147483647 w 50"/>
              <a:gd name="T25" fmla="*/ 2147483647 h 5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0"/>
              <a:gd name="T40" fmla="*/ 0 h 56"/>
              <a:gd name="T41" fmla="*/ 50 w 50"/>
              <a:gd name="T42" fmla="*/ 56 h 5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0" h="56">
                <a:moveTo>
                  <a:pt x="20" y="55"/>
                </a:moveTo>
                <a:lnTo>
                  <a:pt x="29" y="55"/>
                </a:lnTo>
                <a:lnTo>
                  <a:pt x="39" y="44"/>
                </a:lnTo>
                <a:lnTo>
                  <a:pt x="49" y="33"/>
                </a:lnTo>
                <a:lnTo>
                  <a:pt x="39" y="11"/>
                </a:lnTo>
                <a:lnTo>
                  <a:pt x="29" y="0"/>
                </a:lnTo>
                <a:lnTo>
                  <a:pt x="20" y="0"/>
                </a:lnTo>
                <a:lnTo>
                  <a:pt x="10" y="0"/>
                </a:lnTo>
                <a:lnTo>
                  <a:pt x="0" y="11"/>
                </a:lnTo>
                <a:lnTo>
                  <a:pt x="0" y="33"/>
                </a:lnTo>
                <a:lnTo>
                  <a:pt x="0" y="44"/>
                </a:lnTo>
                <a:lnTo>
                  <a:pt x="10" y="55"/>
                </a:lnTo>
                <a:lnTo>
                  <a:pt x="20" y="55"/>
                </a:lnTo>
              </a:path>
            </a:pathLst>
          </a:custGeom>
          <a:solidFill>
            <a:srgbClr val="000000"/>
          </a:solidFill>
          <a:ln w="9525" cap="rnd">
            <a:noFill/>
            <a:round/>
            <a:headEnd type="none" w="sm" len="sm"/>
            <a:tailEnd type="none" w="sm" len="sm"/>
          </a:ln>
        </p:spPr>
        <p:txBody>
          <a:bodyPr/>
          <a:lstStyle/>
          <a:p>
            <a:endParaRPr lang="en-US"/>
          </a:p>
        </p:txBody>
      </p:sp>
      <p:sp>
        <p:nvSpPr>
          <p:cNvPr id="12" name="Freeform 97"/>
          <p:cNvSpPr>
            <a:spLocks/>
          </p:cNvSpPr>
          <p:nvPr/>
        </p:nvSpPr>
        <p:spPr bwMode="auto">
          <a:xfrm>
            <a:off x="5715000" y="4178300"/>
            <a:ext cx="79375" cy="88900"/>
          </a:xfrm>
          <a:custGeom>
            <a:avLst/>
            <a:gdLst>
              <a:gd name="T0" fmla="*/ 2147483647 w 50"/>
              <a:gd name="T1" fmla="*/ 2147483647 h 56"/>
              <a:gd name="T2" fmla="*/ 2147483647 w 50"/>
              <a:gd name="T3" fmla="*/ 2147483647 h 56"/>
              <a:gd name="T4" fmla="*/ 2147483647 w 50"/>
              <a:gd name="T5" fmla="*/ 2147483647 h 56"/>
              <a:gd name="T6" fmla="*/ 2147483647 w 50"/>
              <a:gd name="T7" fmla="*/ 2147483647 h 56"/>
              <a:gd name="T8" fmla="*/ 2147483647 w 50"/>
              <a:gd name="T9" fmla="*/ 2147483647 h 56"/>
              <a:gd name="T10" fmla="*/ 2147483647 w 50"/>
              <a:gd name="T11" fmla="*/ 0 h 56"/>
              <a:gd name="T12" fmla="*/ 2147483647 w 50"/>
              <a:gd name="T13" fmla="*/ 0 h 56"/>
              <a:gd name="T14" fmla="*/ 2147483647 w 50"/>
              <a:gd name="T15" fmla="*/ 0 h 56"/>
              <a:gd name="T16" fmla="*/ 0 w 50"/>
              <a:gd name="T17" fmla="*/ 2147483647 h 56"/>
              <a:gd name="T18" fmla="*/ 0 w 50"/>
              <a:gd name="T19" fmla="*/ 2147483647 h 56"/>
              <a:gd name="T20" fmla="*/ 0 w 50"/>
              <a:gd name="T21" fmla="*/ 2147483647 h 56"/>
              <a:gd name="T22" fmla="*/ 2147483647 w 50"/>
              <a:gd name="T23" fmla="*/ 2147483647 h 56"/>
              <a:gd name="T24" fmla="*/ 2147483647 w 50"/>
              <a:gd name="T25" fmla="*/ 2147483647 h 5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0"/>
              <a:gd name="T40" fmla="*/ 0 h 56"/>
              <a:gd name="T41" fmla="*/ 50 w 50"/>
              <a:gd name="T42" fmla="*/ 56 h 5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0" h="56">
                <a:moveTo>
                  <a:pt x="20" y="55"/>
                </a:moveTo>
                <a:lnTo>
                  <a:pt x="29" y="55"/>
                </a:lnTo>
                <a:lnTo>
                  <a:pt x="39" y="44"/>
                </a:lnTo>
                <a:lnTo>
                  <a:pt x="49" y="33"/>
                </a:lnTo>
                <a:lnTo>
                  <a:pt x="39" y="11"/>
                </a:lnTo>
                <a:lnTo>
                  <a:pt x="29" y="0"/>
                </a:lnTo>
                <a:lnTo>
                  <a:pt x="20" y="0"/>
                </a:lnTo>
                <a:lnTo>
                  <a:pt x="10" y="0"/>
                </a:lnTo>
                <a:lnTo>
                  <a:pt x="0" y="11"/>
                </a:lnTo>
                <a:lnTo>
                  <a:pt x="0" y="33"/>
                </a:lnTo>
                <a:lnTo>
                  <a:pt x="0" y="44"/>
                </a:lnTo>
                <a:lnTo>
                  <a:pt x="10" y="55"/>
                </a:lnTo>
                <a:lnTo>
                  <a:pt x="20" y="55"/>
                </a:lnTo>
              </a:path>
            </a:pathLst>
          </a:custGeom>
          <a:solidFill>
            <a:srgbClr val="000000"/>
          </a:solidFill>
          <a:ln w="9525" cap="rnd">
            <a:noFill/>
            <a:round/>
            <a:headEnd type="none" w="sm" len="sm"/>
            <a:tailEnd type="none" w="sm" len="sm"/>
          </a:ln>
        </p:spPr>
        <p:txBody>
          <a:bodyPr/>
          <a:lstStyle/>
          <a:p>
            <a:endParaRPr lang="en-US"/>
          </a:p>
        </p:txBody>
      </p:sp>
      <p:sp>
        <p:nvSpPr>
          <p:cNvPr id="13" name="Freeform 97"/>
          <p:cNvSpPr>
            <a:spLocks/>
          </p:cNvSpPr>
          <p:nvPr/>
        </p:nvSpPr>
        <p:spPr bwMode="auto">
          <a:xfrm>
            <a:off x="6016625" y="3505200"/>
            <a:ext cx="79375" cy="88900"/>
          </a:xfrm>
          <a:custGeom>
            <a:avLst/>
            <a:gdLst>
              <a:gd name="T0" fmla="*/ 2147483647 w 50"/>
              <a:gd name="T1" fmla="*/ 2147483647 h 56"/>
              <a:gd name="T2" fmla="*/ 2147483647 w 50"/>
              <a:gd name="T3" fmla="*/ 2147483647 h 56"/>
              <a:gd name="T4" fmla="*/ 2147483647 w 50"/>
              <a:gd name="T5" fmla="*/ 2147483647 h 56"/>
              <a:gd name="T6" fmla="*/ 2147483647 w 50"/>
              <a:gd name="T7" fmla="*/ 2147483647 h 56"/>
              <a:gd name="T8" fmla="*/ 2147483647 w 50"/>
              <a:gd name="T9" fmla="*/ 2147483647 h 56"/>
              <a:gd name="T10" fmla="*/ 2147483647 w 50"/>
              <a:gd name="T11" fmla="*/ 0 h 56"/>
              <a:gd name="T12" fmla="*/ 2147483647 w 50"/>
              <a:gd name="T13" fmla="*/ 0 h 56"/>
              <a:gd name="T14" fmla="*/ 2147483647 w 50"/>
              <a:gd name="T15" fmla="*/ 0 h 56"/>
              <a:gd name="T16" fmla="*/ 0 w 50"/>
              <a:gd name="T17" fmla="*/ 2147483647 h 56"/>
              <a:gd name="T18" fmla="*/ 0 w 50"/>
              <a:gd name="T19" fmla="*/ 2147483647 h 56"/>
              <a:gd name="T20" fmla="*/ 0 w 50"/>
              <a:gd name="T21" fmla="*/ 2147483647 h 56"/>
              <a:gd name="T22" fmla="*/ 2147483647 w 50"/>
              <a:gd name="T23" fmla="*/ 2147483647 h 56"/>
              <a:gd name="T24" fmla="*/ 2147483647 w 50"/>
              <a:gd name="T25" fmla="*/ 2147483647 h 5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0"/>
              <a:gd name="T40" fmla="*/ 0 h 56"/>
              <a:gd name="T41" fmla="*/ 50 w 50"/>
              <a:gd name="T42" fmla="*/ 56 h 5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0" h="56">
                <a:moveTo>
                  <a:pt x="20" y="55"/>
                </a:moveTo>
                <a:lnTo>
                  <a:pt x="29" y="55"/>
                </a:lnTo>
                <a:lnTo>
                  <a:pt x="39" y="44"/>
                </a:lnTo>
                <a:lnTo>
                  <a:pt x="49" y="33"/>
                </a:lnTo>
                <a:lnTo>
                  <a:pt x="39" y="11"/>
                </a:lnTo>
                <a:lnTo>
                  <a:pt x="29" y="0"/>
                </a:lnTo>
                <a:lnTo>
                  <a:pt x="20" y="0"/>
                </a:lnTo>
                <a:lnTo>
                  <a:pt x="10" y="0"/>
                </a:lnTo>
                <a:lnTo>
                  <a:pt x="0" y="11"/>
                </a:lnTo>
                <a:lnTo>
                  <a:pt x="0" y="33"/>
                </a:lnTo>
                <a:lnTo>
                  <a:pt x="0" y="44"/>
                </a:lnTo>
                <a:lnTo>
                  <a:pt x="10" y="55"/>
                </a:lnTo>
                <a:lnTo>
                  <a:pt x="20" y="55"/>
                </a:lnTo>
              </a:path>
            </a:pathLst>
          </a:custGeom>
          <a:solidFill>
            <a:srgbClr val="000000"/>
          </a:solidFill>
          <a:ln w="9525" cap="rnd">
            <a:noFill/>
            <a:round/>
            <a:headEnd type="none" w="sm" len="sm"/>
            <a:tailEnd type="none" w="sm" len="sm"/>
          </a:ln>
        </p:spPr>
        <p:txBody>
          <a:bodyPr/>
          <a:lstStyle/>
          <a:p>
            <a:endParaRPr lang="en-US"/>
          </a:p>
        </p:txBody>
      </p:sp>
      <p:sp>
        <p:nvSpPr>
          <p:cNvPr id="14" name="Freeform 97"/>
          <p:cNvSpPr>
            <a:spLocks/>
          </p:cNvSpPr>
          <p:nvPr/>
        </p:nvSpPr>
        <p:spPr bwMode="auto">
          <a:xfrm>
            <a:off x="6324600" y="2959100"/>
            <a:ext cx="79375" cy="88900"/>
          </a:xfrm>
          <a:custGeom>
            <a:avLst/>
            <a:gdLst>
              <a:gd name="T0" fmla="*/ 2147483647 w 50"/>
              <a:gd name="T1" fmla="*/ 2147483647 h 56"/>
              <a:gd name="T2" fmla="*/ 2147483647 w 50"/>
              <a:gd name="T3" fmla="*/ 2147483647 h 56"/>
              <a:gd name="T4" fmla="*/ 2147483647 w 50"/>
              <a:gd name="T5" fmla="*/ 2147483647 h 56"/>
              <a:gd name="T6" fmla="*/ 2147483647 w 50"/>
              <a:gd name="T7" fmla="*/ 2147483647 h 56"/>
              <a:gd name="T8" fmla="*/ 2147483647 w 50"/>
              <a:gd name="T9" fmla="*/ 2147483647 h 56"/>
              <a:gd name="T10" fmla="*/ 2147483647 w 50"/>
              <a:gd name="T11" fmla="*/ 0 h 56"/>
              <a:gd name="T12" fmla="*/ 2147483647 w 50"/>
              <a:gd name="T13" fmla="*/ 0 h 56"/>
              <a:gd name="T14" fmla="*/ 2147483647 w 50"/>
              <a:gd name="T15" fmla="*/ 0 h 56"/>
              <a:gd name="T16" fmla="*/ 0 w 50"/>
              <a:gd name="T17" fmla="*/ 2147483647 h 56"/>
              <a:gd name="T18" fmla="*/ 0 w 50"/>
              <a:gd name="T19" fmla="*/ 2147483647 h 56"/>
              <a:gd name="T20" fmla="*/ 0 w 50"/>
              <a:gd name="T21" fmla="*/ 2147483647 h 56"/>
              <a:gd name="T22" fmla="*/ 2147483647 w 50"/>
              <a:gd name="T23" fmla="*/ 2147483647 h 56"/>
              <a:gd name="T24" fmla="*/ 2147483647 w 50"/>
              <a:gd name="T25" fmla="*/ 2147483647 h 5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0"/>
              <a:gd name="T40" fmla="*/ 0 h 56"/>
              <a:gd name="T41" fmla="*/ 50 w 50"/>
              <a:gd name="T42" fmla="*/ 56 h 5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0" h="56">
                <a:moveTo>
                  <a:pt x="20" y="55"/>
                </a:moveTo>
                <a:lnTo>
                  <a:pt x="29" y="55"/>
                </a:lnTo>
                <a:lnTo>
                  <a:pt x="39" y="44"/>
                </a:lnTo>
                <a:lnTo>
                  <a:pt x="49" y="33"/>
                </a:lnTo>
                <a:lnTo>
                  <a:pt x="39" y="11"/>
                </a:lnTo>
                <a:lnTo>
                  <a:pt x="29" y="0"/>
                </a:lnTo>
                <a:lnTo>
                  <a:pt x="20" y="0"/>
                </a:lnTo>
                <a:lnTo>
                  <a:pt x="10" y="0"/>
                </a:lnTo>
                <a:lnTo>
                  <a:pt x="0" y="11"/>
                </a:lnTo>
                <a:lnTo>
                  <a:pt x="0" y="33"/>
                </a:lnTo>
                <a:lnTo>
                  <a:pt x="0" y="44"/>
                </a:lnTo>
                <a:lnTo>
                  <a:pt x="10" y="55"/>
                </a:lnTo>
                <a:lnTo>
                  <a:pt x="20" y="55"/>
                </a:lnTo>
              </a:path>
            </a:pathLst>
          </a:custGeom>
          <a:solidFill>
            <a:srgbClr val="000000"/>
          </a:solidFill>
          <a:ln w="9525" cap="rnd">
            <a:noFill/>
            <a:round/>
            <a:headEnd type="none" w="sm" len="sm"/>
            <a:tailEnd type="none" w="sm" len="sm"/>
          </a:ln>
        </p:spPr>
        <p:txBody>
          <a:bodyPr/>
          <a:lstStyle/>
          <a:p>
            <a:endParaRPr lang="en-US"/>
          </a:p>
        </p:txBody>
      </p:sp>
      <p:sp>
        <p:nvSpPr>
          <p:cNvPr id="15" name="Freeform 97"/>
          <p:cNvSpPr>
            <a:spLocks/>
          </p:cNvSpPr>
          <p:nvPr/>
        </p:nvSpPr>
        <p:spPr bwMode="auto">
          <a:xfrm>
            <a:off x="6626225" y="2514600"/>
            <a:ext cx="79375" cy="88900"/>
          </a:xfrm>
          <a:custGeom>
            <a:avLst/>
            <a:gdLst>
              <a:gd name="T0" fmla="*/ 2147483647 w 50"/>
              <a:gd name="T1" fmla="*/ 2147483647 h 56"/>
              <a:gd name="T2" fmla="*/ 2147483647 w 50"/>
              <a:gd name="T3" fmla="*/ 2147483647 h 56"/>
              <a:gd name="T4" fmla="*/ 2147483647 w 50"/>
              <a:gd name="T5" fmla="*/ 2147483647 h 56"/>
              <a:gd name="T6" fmla="*/ 2147483647 w 50"/>
              <a:gd name="T7" fmla="*/ 2147483647 h 56"/>
              <a:gd name="T8" fmla="*/ 2147483647 w 50"/>
              <a:gd name="T9" fmla="*/ 2147483647 h 56"/>
              <a:gd name="T10" fmla="*/ 2147483647 w 50"/>
              <a:gd name="T11" fmla="*/ 0 h 56"/>
              <a:gd name="T12" fmla="*/ 2147483647 w 50"/>
              <a:gd name="T13" fmla="*/ 0 h 56"/>
              <a:gd name="T14" fmla="*/ 2147483647 w 50"/>
              <a:gd name="T15" fmla="*/ 0 h 56"/>
              <a:gd name="T16" fmla="*/ 0 w 50"/>
              <a:gd name="T17" fmla="*/ 2147483647 h 56"/>
              <a:gd name="T18" fmla="*/ 0 w 50"/>
              <a:gd name="T19" fmla="*/ 2147483647 h 56"/>
              <a:gd name="T20" fmla="*/ 0 w 50"/>
              <a:gd name="T21" fmla="*/ 2147483647 h 56"/>
              <a:gd name="T22" fmla="*/ 2147483647 w 50"/>
              <a:gd name="T23" fmla="*/ 2147483647 h 56"/>
              <a:gd name="T24" fmla="*/ 2147483647 w 50"/>
              <a:gd name="T25" fmla="*/ 2147483647 h 5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0"/>
              <a:gd name="T40" fmla="*/ 0 h 56"/>
              <a:gd name="T41" fmla="*/ 50 w 50"/>
              <a:gd name="T42" fmla="*/ 56 h 5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0" h="56">
                <a:moveTo>
                  <a:pt x="20" y="55"/>
                </a:moveTo>
                <a:lnTo>
                  <a:pt x="29" y="55"/>
                </a:lnTo>
                <a:lnTo>
                  <a:pt x="39" y="44"/>
                </a:lnTo>
                <a:lnTo>
                  <a:pt x="49" y="33"/>
                </a:lnTo>
                <a:lnTo>
                  <a:pt x="39" y="11"/>
                </a:lnTo>
                <a:lnTo>
                  <a:pt x="29" y="0"/>
                </a:lnTo>
                <a:lnTo>
                  <a:pt x="20" y="0"/>
                </a:lnTo>
                <a:lnTo>
                  <a:pt x="10" y="0"/>
                </a:lnTo>
                <a:lnTo>
                  <a:pt x="0" y="11"/>
                </a:lnTo>
                <a:lnTo>
                  <a:pt x="0" y="33"/>
                </a:lnTo>
                <a:lnTo>
                  <a:pt x="0" y="44"/>
                </a:lnTo>
                <a:lnTo>
                  <a:pt x="10" y="55"/>
                </a:lnTo>
                <a:lnTo>
                  <a:pt x="20" y="55"/>
                </a:lnTo>
              </a:path>
            </a:pathLst>
          </a:custGeom>
          <a:solidFill>
            <a:srgbClr val="000000"/>
          </a:solidFill>
          <a:ln w="9525" cap="rnd">
            <a:noFill/>
            <a:round/>
            <a:headEnd type="none" w="sm" len="sm"/>
            <a:tailEnd type="none" w="sm" len="sm"/>
          </a:ln>
        </p:spPr>
        <p:txBody>
          <a:bodyPr/>
          <a:lstStyle/>
          <a:p>
            <a:endParaRPr lang="en-US"/>
          </a:p>
        </p:txBody>
      </p:sp>
      <p:sp>
        <p:nvSpPr>
          <p:cNvPr id="16" name="Freeform 97"/>
          <p:cNvSpPr>
            <a:spLocks/>
          </p:cNvSpPr>
          <p:nvPr/>
        </p:nvSpPr>
        <p:spPr bwMode="auto">
          <a:xfrm>
            <a:off x="6854825" y="2362200"/>
            <a:ext cx="79375" cy="88900"/>
          </a:xfrm>
          <a:custGeom>
            <a:avLst/>
            <a:gdLst>
              <a:gd name="T0" fmla="*/ 2147483647 w 50"/>
              <a:gd name="T1" fmla="*/ 2147483647 h 56"/>
              <a:gd name="T2" fmla="*/ 2147483647 w 50"/>
              <a:gd name="T3" fmla="*/ 2147483647 h 56"/>
              <a:gd name="T4" fmla="*/ 2147483647 w 50"/>
              <a:gd name="T5" fmla="*/ 2147483647 h 56"/>
              <a:gd name="T6" fmla="*/ 2147483647 w 50"/>
              <a:gd name="T7" fmla="*/ 2147483647 h 56"/>
              <a:gd name="T8" fmla="*/ 2147483647 w 50"/>
              <a:gd name="T9" fmla="*/ 2147483647 h 56"/>
              <a:gd name="T10" fmla="*/ 2147483647 w 50"/>
              <a:gd name="T11" fmla="*/ 0 h 56"/>
              <a:gd name="T12" fmla="*/ 2147483647 w 50"/>
              <a:gd name="T13" fmla="*/ 0 h 56"/>
              <a:gd name="T14" fmla="*/ 2147483647 w 50"/>
              <a:gd name="T15" fmla="*/ 0 h 56"/>
              <a:gd name="T16" fmla="*/ 0 w 50"/>
              <a:gd name="T17" fmla="*/ 2147483647 h 56"/>
              <a:gd name="T18" fmla="*/ 0 w 50"/>
              <a:gd name="T19" fmla="*/ 2147483647 h 56"/>
              <a:gd name="T20" fmla="*/ 0 w 50"/>
              <a:gd name="T21" fmla="*/ 2147483647 h 56"/>
              <a:gd name="T22" fmla="*/ 2147483647 w 50"/>
              <a:gd name="T23" fmla="*/ 2147483647 h 56"/>
              <a:gd name="T24" fmla="*/ 2147483647 w 50"/>
              <a:gd name="T25" fmla="*/ 2147483647 h 5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0"/>
              <a:gd name="T40" fmla="*/ 0 h 56"/>
              <a:gd name="T41" fmla="*/ 50 w 50"/>
              <a:gd name="T42" fmla="*/ 56 h 5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0" h="56">
                <a:moveTo>
                  <a:pt x="20" y="55"/>
                </a:moveTo>
                <a:lnTo>
                  <a:pt x="29" y="55"/>
                </a:lnTo>
                <a:lnTo>
                  <a:pt x="39" y="44"/>
                </a:lnTo>
                <a:lnTo>
                  <a:pt x="49" y="33"/>
                </a:lnTo>
                <a:lnTo>
                  <a:pt x="39" y="11"/>
                </a:lnTo>
                <a:lnTo>
                  <a:pt x="29" y="0"/>
                </a:lnTo>
                <a:lnTo>
                  <a:pt x="20" y="0"/>
                </a:lnTo>
                <a:lnTo>
                  <a:pt x="10" y="0"/>
                </a:lnTo>
                <a:lnTo>
                  <a:pt x="0" y="11"/>
                </a:lnTo>
                <a:lnTo>
                  <a:pt x="0" y="33"/>
                </a:lnTo>
                <a:lnTo>
                  <a:pt x="0" y="44"/>
                </a:lnTo>
                <a:lnTo>
                  <a:pt x="10" y="55"/>
                </a:lnTo>
                <a:lnTo>
                  <a:pt x="20" y="55"/>
                </a:lnTo>
              </a:path>
            </a:pathLst>
          </a:custGeom>
          <a:solidFill>
            <a:srgbClr val="000000"/>
          </a:solidFill>
          <a:ln w="9525" cap="rnd">
            <a:noFill/>
            <a:round/>
            <a:headEnd type="none" w="sm" len="sm"/>
            <a:tailEnd type="none" w="sm" len="sm"/>
          </a:ln>
        </p:spPr>
        <p:txBody>
          <a:bodyPr/>
          <a:lstStyle/>
          <a:p>
            <a:endParaRPr lang="en-US"/>
          </a:p>
        </p:txBody>
      </p:sp>
      <p:sp>
        <p:nvSpPr>
          <p:cNvPr id="17" name="Freeform 97"/>
          <p:cNvSpPr>
            <a:spLocks/>
          </p:cNvSpPr>
          <p:nvPr/>
        </p:nvSpPr>
        <p:spPr bwMode="auto">
          <a:xfrm>
            <a:off x="7086600" y="2197100"/>
            <a:ext cx="79375" cy="88900"/>
          </a:xfrm>
          <a:custGeom>
            <a:avLst/>
            <a:gdLst>
              <a:gd name="T0" fmla="*/ 2147483647 w 50"/>
              <a:gd name="T1" fmla="*/ 2147483647 h 56"/>
              <a:gd name="T2" fmla="*/ 2147483647 w 50"/>
              <a:gd name="T3" fmla="*/ 2147483647 h 56"/>
              <a:gd name="T4" fmla="*/ 2147483647 w 50"/>
              <a:gd name="T5" fmla="*/ 2147483647 h 56"/>
              <a:gd name="T6" fmla="*/ 2147483647 w 50"/>
              <a:gd name="T7" fmla="*/ 2147483647 h 56"/>
              <a:gd name="T8" fmla="*/ 2147483647 w 50"/>
              <a:gd name="T9" fmla="*/ 2147483647 h 56"/>
              <a:gd name="T10" fmla="*/ 2147483647 w 50"/>
              <a:gd name="T11" fmla="*/ 0 h 56"/>
              <a:gd name="T12" fmla="*/ 2147483647 w 50"/>
              <a:gd name="T13" fmla="*/ 0 h 56"/>
              <a:gd name="T14" fmla="*/ 2147483647 w 50"/>
              <a:gd name="T15" fmla="*/ 0 h 56"/>
              <a:gd name="T16" fmla="*/ 0 w 50"/>
              <a:gd name="T17" fmla="*/ 2147483647 h 56"/>
              <a:gd name="T18" fmla="*/ 0 w 50"/>
              <a:gd name="T19" fmla="*/ 2147483647 h 56"/>
              <a:gd name="T20" fmla="*/ 0 w 50"/>
              <a:gd name="T21" fmla="*/ 2147483647 h 56"/>
              <a:gd name="T22" fmla="*/ 2147483647 w 50"/>
              <a:gd name="T23" fmla="*/ 2147483647 h 56"/>
              <a:gd name="T24" fmla="*/ 2147483647 w 50"/>
              <a:gd name="T25" fmla="*/ 2147483647 h 5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0"/>
              <a:gd name="T40" fmla="*/ 0 h 56"/>
              <a:gd name="T41" fmla="*/ 50 w 50"/>
              <a:gd name="T42" fmla="*/ 56 h 5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0" h="56">
                <a:moveTo>
                  <a:pt x="20" y="55"/>
                </a:moveTo>
                <a:lnTo>
                  <a:pt x="29" y="55"/>
                </a:lnTo>
                <a:lnTo>
                  <a:pt x="39" y="44"/>
                </a:lnTo>
                <a:lnTo>
                  <a:pt x="49" y="33"/>
                </a:lnTo>
                <a:lnTo>
                  <a:pt x="39" y="11"/>
                </a:lnTo>
                <a:lnTo>
                  <a:pt x="29" y="0"/>
                </a:lnTo>
                <a:lnTo>
                  <a:pt x="20" y="0"/>
                </a:lnTo>
                <a:lnTo>
                  <a:pt x="10" y="0"/>
                </a:lnTo>
                <a:lnTo>
                  <a:pt x="0" y="11"/>
                </a:lnTo>
                <a:lnTo>
                  <a:pt x="0" y="33"/>
                </a:lnTo>
                <a:lnTo>
                  <a:pt x="0" y="44"/>
                </a:lnTo>
                <a:lnTo>
                  <a:pt x="10" y="55"/>
                </a:lnTo>
                <a:lnTo>
                  <a:pt x="20" y="55"/>
                </a:lnTo>
              </a:path>
            </a:pathLst>
          </a:custGeom>
          <a:solidFill>
            <a:srgbClr val="000000"/>
          </a:solidFill>
          <a:ln w="9525" cap="rnd">
            <a:noFill/>
            <a:round/>
            <a:headEnd type="none" w="sm" len="sm"/>
            <a:tailEnd type="none" w="sm" len="sm"/>
          </a:ln>
        </p:spPr>
        <p:txBody>
          <a:bodyPr/>
          <a:lstStyle/>
          <a:p>
            <a:endParaRPr lang="en-US"/>
          </a:p>
        </p:txBody>
      </p:sp>
      <p:sp>
        <p:nvSpPr>
          <p:cNvPr id="48145" name="Text Box 3"/>
          <p:cNvSpPr txBox="1">
            <a:spLocks noChangeArrowheads="1"/>
          </p:cNvSpPr>
          <p:nvPr/>
        </p:nvSpPr>
        <p:spPr bwMode="auto">
          <a:xfrm>
            <a:off x="4267200" y="1752600"/>
            <a:ext cx="542925" cy="371475"/>
          </a:xfrm>
          <a:prstGeom prst="rect">
            <a:avLst/>
          </a:prstGeom>
          <a:solidFill>
            <a:srgbClr val="FFFFFF"/>
          </a:solidFill>
          <a:ln w="9525">
            <a:noFill/>
            <a:miter lim="800000"/>
            <a:headEnd/>
            <a:tailEnd/>
          </a:ln>
        </p:spPr>
        <p:txBody>
          <a:bodyPr/>
          <a:lstStyle/>
          <a:p>
            <a:pPr>
              <a:spcAft>
                <a:spcPts val="1000"/>
              </a:spcAft>
            </a:pPr>
            <a:r>
              <a:rPr lang="en-US" sz="1400" b="1">
                <a:solidFill>
                  <a:srgbClr val="000000"/>
                </a:solidFill>
                <a:latin typeface="Arial" pitchFamily="34" charset="0"/>
              </a:rPr>
              <a:t>160</a:t>
            </a:r>
            <a:endParaRPr lang="en-US" sz="6000">
              <a:solidFill>
                <a:srgbClr val="000000"/>
              </a:solidFill>
            </a:endParaRPr>
          </a:p>
        </p:txBody>
      </p:sp>
      <p:pic>
        <p:nvPicPr>
          <p:cNvPr id="48146" name="Picture 4"/>
          <p:cNvPicPr>
            <a:picLocks noChangeAspect="1" noChangeArrowheads="1"/>
          </p:cNvPicPr>
          <p:nvPr/>
        </p:nvPicPr>
        <p:blipFill>
          <a:blip r:embed="rId2" cstate="print"/>
          <a:srcRect l="42607" t="29890" r="55188" b="65820"/>
          <a:stretch>
            <a:fillRect/>
          </a:stretch>
        </p:blipFill>
        <p:spPr bwMode="auto">
          <a:xfrm>
            <a:off x="4718050" y="1844675"/>
            <a:ext cx="192088" cy="279400"/>
          </a:xfrm>
          <a:prstGeom prst="rect">
            <a:avLst/>
          </a:prstGeom>
          <a:noFill/>
          <a:ln w="9525">
            <a:noFill/>
            <a:miter lim="800000"/>
            <a:headEnd/>
            <a:tailEnd/>
          </a:ln>
        </p:spPr>
      </p:pic>
      <p:sp>
        <p:nvSpPr>
          <p:cNvPr id="21" name="Freeform 97"/>
          <p:cNvSpPr>
            <a:spLocks/>
          </p:cNvSpPr>
          <p:nvPr/>
        </p:nvSpPr>
        <p:spPr bwMode="auto">
          <a:xfrm>
            <a:off x="7315200" y="2133600"/>
            <a:ext cx="79375" cy="88900"/>
          </a:xfrm>
          <a:custGeom>
            <a:avLst/>
            <a:gdLst>
              <a:gd name="T0" fmla="*/ 2147483647 w 50"/>
              <a:gd name="T1" fmla="*/ 2147483647 h 56"/>
              <a:gd name="T2" fmla="*/ 2147483647 w 50"/>
              <a:gd name="T3" fmla="*/ 2147483647 h 56"/>
              <a:gd name="T4" fmla="*/ 2147483647 w 50"/>
              <a:gd name="T5" fmla="*/ 2147483647 h 56"/>
              <a:gd name="T6" fmla="*/ 2147483647 w 50"/>
              <a:gd name="T7" fmla="*/ 2147483647 h 56"/>
              <a:gd name="T8" fmla="*/ 2147483647 w 50"/>
              <a:gd name="T9" fmla="*/ 2147483647 h 56"/>
              <a:gd name="T10" fmla="*/ 2147483647 w 50"/>
              <a:gd name="T11" fmla="*/ 0 h 56"/>
              <a:gd name="T12" fmla="*/ 2147483647 w 50"/>
              <a:gd name="T13" fmla="*/ 0 h 56"/>
              <a:gd name="T14" fmla="*/ 2147483647 w 50"/>
              <a:gd name="T15" fmla="*/ 0 h 56"/>
              <a:gd name="T16" fmla="*/ 0 w 50"/>
              <a:gd name="T17" fmla="*/ 2147483647 h 56"/>
              <a:gd name="T18" fmla="*/ 0 w 50"/>
              <a:gd name="T19" fmla="*/ 2147483647 h 56"/>
              <a:gd name="T20" fmla="*/ 0 w 50"/>
              <a:gd name="T21" fmla="*/ 2147483647 h 56"/>
              <a:gd name="T22" fmla="*/ 2147483647 w 50"/>
              <a:gd name="T23" fmla="*/ 2147483647 h 56"/>
              <a:gd name="T24" fmla="*/ 2147483647 w 50"/>
              <a:gd name="T25" fmla="*/ 2147483647 h 5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0"/>
              <a:gd name="T40" fmla="*/ 0 h 56"/>
              <a:gd name="T41" fmla="*/ 50 w 50"/>
              <a:gd name="T42" fmla="*/ 56 h 5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0" h="56">
                <a:moveTo>
                  <a:pt x="20" y="55"/>
                </a:moveTo>
                <a:lnTo>
                  <a:pt x="29" y="55"/>
                </a:lnTo>
                <a:lnTo>
                  <a:pt x="39" y="44"/>
                </a:lnTo>
                <a:lnTo>
                  <a:pt x="49" y="33"/>
                </a:lnTo>
                <a:lnTo>
                  <a:pt x="39" y="11"/>
                </a:lnTo>
                <a:lnTo>
                  <a:pt x="29" y="0"/>
                </a:lnTo>
                <a:lnTo>
                  <a:pt x="20" y="0"/>
                </a:lnTo>
                <a:lnTo>
                  <a:pt x="10" y="0"/>
                </a:lnTo>
                <a:lnTo>
                  <a:pt x="0" y="11"/>
                </a:lnTo>
                <a:lnTo>
                  <a:pt x="0" y="33"/>
                </a:lnTo>
                <a:lnTo>
                  <a:pt x="0" y="44"/>
                </a:lnTo>
                <a:lnTo>
                  <a:pt x="10" y="55"/>
                </a:lnTo>
                <a:lnTo>
                  <a:pt x="20" y="55"/>
                </a:lnTo>
              </a:path>
            </a:pathLst>
          </a:custGeom>
          <a:solidFill>
            <a:srgbClr val="000000"/>
          </a:solidFill>
          <a:ln w="9525" cap="rnd">
            <a:noFill/>
            <a:round/>
            <a:headEnd type="none" w="sm" len="sm"/>
            <a:tailEnd type="none" w="sm" len="sm"/>
          </a:ln>
        </p:spPr>
        <p:txBody>
          <a:bodyPr/>
          <a:lstStyle/>
          <a:p>
            <a:endParaRPr lang="en-US"/>
          </a:p>
        </p:txBody>
      </p:sp>
      <p:sp>
        <p:nvSpPr>
          <p:cNvPr id="22" name="Freeform 97"/>
          <p:cNvSpPr>
            <a:spLocks/>
          </p:cNvSpPr>
          <p:nvPr/>
        </p:nvSpPr>
        <p:spPr bwMode="auto">
          <a:xfrm>
            <a:off x="7693025" y="2197100"/>
            <a:ext cx="79375" cy="88900"/>
          </a:xfrm>
          <a:custGeom>
            <a:avLst/>
            <a:gdLst>
              <a:gd name="T0" fmla="*/ 2147483647 w 50"/>
              <a:gd name="T1" fmla="*/ 2147483647 h 56"/>
              <a:gd name="T2" fmla="*/ 2147483647 w 50"/>
              <a:gd name="T3" fmla="*/ 2147483647 h 56"/>
              <a:gd name="T4" fmla="*/ 2147483647 w 50"/>
              <a:gd name="T5" fmla="*/ 2147483647 h 56"/>
              <a:gd name="T6" fmla="*/ 2147483647 w 50"/>
              <a:gd name="T7" fmla="*/ 2147483647 h 56"/>
              <a:gd name="T8" fmla="*/ 2147483647 w 50"/>
              <a:gd name="T9" fmla="*/ 2147483647 h 56"/>
              <a:gd name="T10" fmla="*/ 2147483647 w 50"/>
              <a:gd name="T11" fmla="*/ 0 h 56"/>
              <a:gd name="T12" fmla="*/ 2147483647 w 50"/>
              <a:gd name="T13" fmla="*/ 0 h 56"/>
              <a:gd name="T14" fmla="*/ 2147483647 w 50"/>
              <a:gd name="T15" fmla="*/ 0 h 56"/>
              <a:gd name="T16" fmla="*/ 0 w 50"/>
              <a:gd name="T17" fmla="*/ 2147483647 h 56"/>
              <a:gd name="T18" fmla="*/ 0 w 50"/>
              <a:gd name="T19" fmla="*/ 2147483647 h 56"/>
              <a:gd name="T20" fmla="*/ 0 w 50"/>
              <a:gd name="T21" fmla="*/ 2147483647 h 56"/>
              <a:gd name="T22" fmla="*/ 2147483647 w 50"/>
              <a:gd name="T23" fmla="*/ 2147483647 h 56"/>
              <a:gd name="T24" fmla="*/ 2147483647 w 50"/>
              <a:gd name="T25" fmla="*/ 2147483647 h 5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0"/>
              <a:gd name="T40" fmla="*/ 0 h 56"/>
              <a:gd name="T41" fmla="*/ 50 w 50"/>
              <a:gd name="T42" fmla="*/ 56 h 5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0" h="56">
                <a:moveTo>
                  <a:pt x="20" y="55"/>
                </a:moveTo>
                <a:lnTo>
                  <a:pt x="29" y="55"/>
                </a:lnTo>
                <a:lnTo>
                  <a:pt x="39" y="44"/>
                </a:lnTo>
                <a:lnTo>
                  <a:pt x="49" y="33"/>
                </a:lnTo>
                <a:lnTo>
                  <a:pt x="39" y="11"/>
                </a:lnTo>
                <a:lnTo>
                  <a:pt x="29" y="0"/>
                </a:lnTo>
                <a:lnTo>
                  <a:pt x="20" y="0"/>
                </a:lnTo>
                <a:lnTo>
                  <a:pt x="10" y="0"/>
                </a:lnTo>
                <a:lnTo>
                  <a:pt x="0" y="11"/>
                </a:lnTo>
                <a:lnTo>
                  <a:pt x="0" y="33"/>
                </a:lnTo>
                <a:lnTo>
                  <a:pt x="0" y="44"/>
                </a:lnTo>
                <a:lnTo>
                  <a:pt x="10" y="55"/>
                </a:lnTo>
                <a:lnTo>
                  <a:pt x="20" y="55"/>
                </a:lnTo>
              </a:path>
            </a:pathLst>
          </a:custGeom>
          <a:solidFill>
            <a:srgbClr val="000000"/>
          </a:solidFill>
          <a:ln w="9525" cap="rnd">
            <a:noFill/>
            <a:round/>
            <a:headEnd type="none" w="sm" len="sm"/>
            <a:tailEnd type="none" w="sm" len="sm"/>
          </a:ln>
        </p:spPr>
        <p:txBody>
          <a:bodyPr/>
          <a:lstStyle/>
          <a:p>
            <a:endParaRPr lang="en-US"/>
          </a:p>
        </p:txBody>
      </p:sp>
      <p:sp>
        <p:nvSpPr>
          <p:cNvPr id="23" name="Freeform 97"/>
          <p:cNvSpPr>
            <a:spLocks/>
          </p:cNvSpPr>
          <p:nvPr/>
        </p:nvSpPr>
        <p:spPr bwMode="auto">
          <a:xfrm>
            <a:off x="7924800" y="2438400"/>
            <a:ext cx="79375" cy="88900"/>
          </a:xfrm>
          <a:custGeom>
            <a:avLst/>
            <a:gdLst>
              <a:gd name="T0" fmla="*/ 2147483647 w 50"/>
              <a:gd name="T1" fmla="*/ 2147483647 h 56"/>
              <a:gd name="T2" fmla="*/ 2147483647 w 50"/>
              <a:gd name="T3" fmla="*/ 2147483647 h 56"/>
              <a:gd name="T4" fmla="*/ 2147483647 w 50"/>
              <a:gd name="T5" fmla="*/ 2147483647 h 56"/>
              <a:gd name="T6" fmla="*/ 2147483647 w 50"/>
              <a:gd name="T7" fmla="*/ 2147483647 h 56"/>
              <a:gd name="T8" fmla="*/ 2147483647 w 50"/>
              <a:gd name="T9" fmla="*/ 2147483647 h 56"/>
              <a:gd name="T10" fmla="*/ 2147483647 w 50"/>
              <a:gd name="T11" fmla="*/ 0 h 56"/>
              <a:gd name="T12" fmla="*/ 2147483647 w 50"/>
              <a:gd name="T13" fmla="*/ 0 h 56"/>
              <a:gd name="T14" fmla="*/ 2147483647 w 50"/>
              <a:gd name="T15" fmla="*/ 0 h 56"/>
              <a:gd name="T16" fmla="*/ 0 w 50"/>
              <a:gd name="T17" fmla="*/ 2147483647 h 56"/>
              <a:gd name="T18" fmla="*/ 0 w 50"/>
              <a:gd name="T19" fmla="*/ 2147483647 h 56"/>
              <a:gd name="T20" fmla="*/ 0 w 50"/>
              <a:gd name="T21" fmla="*/ 2147483647 h 56"/>
              <a:gd name="T22" fmla="*/ 2147483647 w 50"/>
              <a:gd name="T23" fmla="*/ 2147483647 h 56"/>
              <a:gd name="T24" fmla="*/ 2147483647 w 50"/>
              <a:gd name="T25" fmla="*/ 2147483647 h 5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0"/>
              <a:gd name="T40" fmla="*/ 0 h 56"/>
              <a:gd name="T41" fmla="*/ 50 w 50"/>
              <a:gd name="T42" fmla="*/ 56 h 5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0" h="56">
                <a:moveTo>
                  <a:pt x="20" y="55"/>
                </a:moveTo>
                <a:lnTo>
                  <a:pt x="29" y="55"/>
                </a:lnTo>
                <a:lnTo>
                  <a:pt x="39" y="44"/>
                </a:lnTo>
                <a:lnTo>
                  <a:pt x="49" y="33"/>
                </a:lnTo>
                <a:lnTo>
                  <a:pt x="39" y="11"/>
                </a:lnTo>
                <a:lnTo>
                  <a:pt x="29" y="0"/>
                </a:lnTo>
                <a:lnTo>
                  <a:pt x="20" y="0"/>
                </a:lnTo>
                <a:lnTo>
                  <a:pt x="10" y="0"/>
                </a:lnTo>
                <a:lnTo>
                  <a:pt x="0" y="11"/>
                </a:lnTo>
                <a:lnTo>
                  <a:pt x="0" y="33"/>
                </a:lnTo>
                <a:lnTo>
                  <a:pt x="0" y="44"/>
                </a:lnTo>
                <a:lnTo>
                  <a:pt x="10" y="55"/>
                </a:lnTo>
                <a:lnTo>
                  <a:pt x="20" y="55"/>
                </a:lnTo>
              </a:path>
            </a:pathLst>
          </a:custGeom>
          <a:solidFill>
            <a:srgbClr val="000000"/>
          </a:solidFill>
          <a:ln w="9525" cap="rnd">
            <a:noFill/>
            <a:round/>
            <a:headEnd type="none" w="sm" len="sm"/>
            <a:tailEnd type="none" w="sm" len="sm"/>
          </a:ln>
        </p:spPr>
        <p:txBody>
          <a:bodyPr/>
          <a:lstStyle/>
          <a:p>
            <a:endParaRPr lang="en-US"/>
          </a:p>
        </p:txBody>
      </p:sp>
      <p:graphicFrame>
        <p:nvGraphicFramePr>
          <p:cNvPr id="25" name="Table 24"/>
          <p:cNvGraphicFramePr>
            <a:graphicFrameLocks noGrp="1"/>
          </p:cNvGraphicFramePr>
          <p:nvPr/>
        </p:nvGraphicFramePr>
        <p:xfrm>
          <a:off x="914400" y="1524000"/>
          <a:ext cx="2807970" cy="4486656"/>
        </p:xfrm>
        <a:graphic>
          <a:graphicData uri="http://schemas.openxmlformats.org/drawingml/2006/table">
            <a:tbl>
              <a:tblPr/>
              <a:tblGrid>
                <a:gridCol w="935990">
                  <a:extLst>
                    <a:ext uri="{9D8B030D-6E8A-4147-A177-3AD203B41FA5}">
                      <a16:colId xmlns:a16="http://schemas.microsoft.com/office/drawing/2014/main" val="20000"/>
                    </a:ext>
                  </a:extLst>
                </a:gridCol>
                <a:gridCol w="935990">
                  <a:extLst>
                    <a:ext uri="{9D8B030D-6E8A-4147-A177-3AD203B41FA5}">
                      <a16:colId xmlns:a16="http://schemas.microsoft.com/office/drawing/2014/main" val="20001"/>
                    </a:ext>
                  </a:extLst>
                </a:gridCol>
                <a:gridCol w="935990">
                  <a:extLst>
                    <a:ext uri="{9D8B030D-6E8A-4147-A177-3AD203B41FA5}">
                      <a16:colId xmlns:a16="http://schemas.microsoft.com/office/drawing/2014/main" val="20002"/>
                    </a:ext>
                  </a:extLst>
                </a:gridCol>
              </a:tblGrid>
              <a:tr h="765953">
                <a:tc>
                  <a:txBody>
                    <a:bodyPr/>
                    <a:lstStyle/>
                    <a:p>
                      <a:pPr marL="0" marR="0" algn="ctr">
                        <a:lnSpc>
                          <a:spcPct val="115000"/>
                        </a:lnSpc>
                        <a:spcBef>
                          <a:spcPts val="0"/>
                        </a:spcBef>
                        <a:spcAft>
                          <a:spcPts val="1000"/>
                        </a:spcAft>
                      </a:pPr>
                      <a:r>
                        <a:rPr lang="en-US" sz="1600" dirty="0">
                          <a:latin typeface="Calibri"/>
                          <a:ea typeface="Calibri"/>
                          <a:cs typeface="Times New Roman"/>
                        </a:rPr>
                        <a:t>Number of Workers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a:latin typeface="Calibri"/>
                          <a:ea typeface="Calibri"/>
                          <a:cs typeface="Times New Roman"/>
                        </a:rPr>
                        <a:t>Total Product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a:latin typeface="Calibri"/>
                          <a:ea typeface="Calibri"/>
                          <a:cs typeface="Times New Roman"/>
                        </a:rPr>
                        <a:t>Marginal Product of Labor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55318">
                <a:tc>
                  <a:txBody>
                    <a:bodyPr/>
                    <a:lstStyle/>
                    <a:p>
                      <a:pPr marL="0" marR="0" algn="ctr">
                        <a:lnSpc>
                          <a:spcPct val="115000"/>
                        </a:lnSpc>
                        <a:spcBef>
                          <a:spcPts val="0"/>
                        </a:spcBef>
                        <a:spcAft>
                          <a:spcPts val="1000"/>
                        </a:spcAft>
                      </a:pPr>
                      <a:r>
                        <a:rPr lang="en-US" sz="1600">
                          <a:latin typeface="Calibri"/>
                          <a:ea typeface="Calibri"/>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a:latin typeface="Calibri"/>
                          <a:ea typeface="Calibri"/>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dirty="0" smtClean="0">
                          <a:latin typeface="Calibri"/>
                          <a:ea typeface="Calibri"/>
                          <a:cs typeface="Times New Roman"/>
                        </a:rPr>
                        <a:t>0</a:t>
                      </a:r>
                      <a:endParaRPr lang="en-US"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55318">
                <a:tc>
                  <a:txBody>
                    <a:bodyPr/>
                    <a:lstStyle/>
                    <a:p>
                      <a:pPr marL="0" marR="0" algn="ctr">
                        <a:lnSpc>
                          <a:spcPct val="115000"/>
                        </a:lnSpc>
                        <a:spcBef>
                          <a:spcPts val="0"/>
                        </a:spcBef>
                        <a:spcAft>
                          <a:spcPts val="1000"/>
                        </a:spcAft>
                      </a:pPr>
                      <a:r>
                        <a:rPr lang="en-US" sz="1600">
                          <a:latin typeface="Calibri"/>
                          <a:ea typeface="Calibri"/>
                          <a:cs typeface="Times New Roman"/>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a:latin typeface="Calibri"/>
                          <a:ea typeface="Calibri"/>
                          <a:cs typeface="Times New Roman"/>
                        </a:rPr>
                        <a:t>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dirty="0" smtClean="0">
                          <a:latin typeface="Calibri"/>
                          <a:ea typeface="Calibri"/>
                          <a:cs typeface="Times New Roman"/>
                        </a:rPr>
                        <a:t>7</a:t>
                      </a:r>
                      <a:endParaRPr lang="en-US"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55318">
                <a:tc>
                  <a:txBody>
                    <a:bodyPr/>
                    <a:lstStyle/>
                    <a:p>
                      <a:pPr marL="0" marR="0" algn="ctr">
                        <a:lnSpc>
                          <a:spcPct val="115000"/>
                        </a:lnSpc>
                        <a:spcBef>
                          <a:spcPts val="0"/>
                        </a:spcBef>
                        <a:spcAft>
                          <a:spcPts val="1000"/>
                        </a:spcAft>
                      </a:pPr>
                      <a:r>
                        <a:rPr lang="en-US" sz="1600">
                          <a:latin typeface="Calibri"/>
                          <a:ea typeface="Calibri"/>
                          <a:cs typeface="Times New Roman"/>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a:latin typeface="Calibri"/>
                          <a:ea typeface="Calibri"/>
                          <a:cs typeface="Times New Roman"/>
                        </a:rPr>
                        <a:t>20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dirty="0" smtClean="0">
                          <a:latin typeface="Calibri"/>
                          <a:ea typeface="Calibri"/>
                          <a:cs typeface="Times New Roman"/>
                        </a:rPr>
                        <a:t>13</a:t>
                      </a:r>
                      <a:endParaRPr lang="en-US"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55318">
                <a:tc>
                  <a:txBody>
                    <a:bodyPr/>
                    <a:lstStyle/>
                    <a:p>
                      <a:pPr marL="0" marR="0" algn="ctr">
                        <a:lnSpc>
                          <a:spcPct val="115000"/>
                        </a:lnSpc>
                        <a:spcBef>
                          <a:spcPts val="0"/>
                        </a:spcBef>
                        <a:spcAft>
                          <a:spcPts val="1000"/>
                        </a:spcAft>
                      </a:pPr>
                      <a:r>
                        <a:rPr lang="en-US" sz="1600">
                          <a:latin typeface="Calibri"/>
                          <a:ea typeface="Calibri"/>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a:latin typeface="Calibri"/>
                          <a:ea typeface="Calibri"/>
                          <a:cs typeface="Times New Roman"/>
                        </a:rPr>
                        <a:t>38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dirty="0" smtClean="0">
                          <a:latin typeface="Calibri"/>
                          <a:ea typeface="Calibri"/>
                          <a:cs typeface="Times New Roman"/>
                        </a:rPr>
                        <a:t>18</a:t>
                      </a:r>
                      <a:endParaRPr lang="en-US"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55318">
                <a:tc>
                  <a:txBody>
                    <a:bodyPr/>
                    <a:lstStyle/>
                    <a:p>
                      <a:pPr marL="0" marR="0" algn="ctr">
                        <a:lnSpc>
                          <a:spcPct val="115000"/>
                        </a:lnSpc>
                        <a:spcBef>
                          <a:spcPts val="0"/>
                        </a:spcBef>
                        <a:spcAft>
                          <a:spcPts val="1000"/>
                        </a:spcAft>
                      </a:pPr>
                      <a:r>
                        <a:rPr lang="en-US" sz="1600">
                          <a:latin typeface="Calibri"/>
                          <a:ea typeface="Calibri"/>
                          <a:cs typeface="Times New Roman"/>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a:latin typeface="Calibri"/>
                          <a:ea typeface="Calibri"/>
                          <a:cs typeface="Times New Roman"/>
                        </a:rPr>
                        <a:t>62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dirty="0" smtClean="0">
                          <a:latin typeface="Calibri"/>
                          <a:ea typeface="Calibri"/>
                          <a:cs typeface="Times New Roman"/>
                        </a:rPr>
                        <a:t>24</a:t>
                      </a:r>
                      <a:endParaRPr lang="en-US"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55318">
                <a:tc>
                  <a:txBody>
                    <a:bodyPr/>
                    <a:lstStyle/>
                    <a:p>
                      <a:pPr marL="0" marR="0" algn="ctr">
                        <a:lnSpc>
                          <a:spcPct val="115000"/>
                        </a:lnSpc>
                        <a:spcBef>
                          <a:spcPts val="0"/>
                        </a:spcBef>
                        <a:spcAft>
                          <a:spcPts val="1000"/>
                        </a:spcAft>
                      </a:pPr>
                      <a:r>
                        <a:rPr lang="en-US" sz="1600">
                          <a:latin typeface="Calibri"/>
                          <a:ea typeface="Calibri"/>
                          <a:cs typeface="Times New Roman"/>
                        </a:rPr>
                        <a:t>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a:latin typeface="Calibri"/>
                          <a:ea typeface="Calibri"/>
                          <a:cs typeface="Times New Roman"/>
                        </a:rPr>
                        <a:t>90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dirty="0" smtClean="0">
                          <a:latin typeface="Calibri"/>
                          <a:ea typeface="Calibri"/>
                          <a:cs typeface="Times New Roman"/>
                        </a:rPr>
                        <a:t>28</a:t>
                      </a:r>
                      <a:endParaRPr lang="en-US"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255318">
                <a:tc>
                  <a:txBody>
                    <a:bodyPr/>
                    <a:lstStyle/>
                    <a:p>
                      <a:pPr marL="0" marR="0" algn="ctr">
                        <a:lnSpc>
                          <a:spcPct val="115000"/>
                        </a:lnSpc>
                        <a:spcBef>
                          <a:spcPts val="0"/>
                        </a:spcBef>
                        <a:spcAft>
                          <a:spcPts val="1000"/>
                        </a:spcAft>
                      </a:pPr>
                      <a:r>
                        <a:rPr lang="en-US" sz="1600">
                          <a:latin typeface="Calibri"/>
                          <a:ea typeface="Calibri"/>
                          <a:cs typeface="Times New Roman"/>
                        </a:rPr>
                        <a:t>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a:latin typeface="Calibri"/>
                          <a:ea typeface="Calibri"/>
                          <a:cs typeface="Times New Roman"/>
                        </a:rPr>
                        <a:t>110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dirty="0" smtClean="0">
                          <a:latin typeface="Calibri"/>
                          <a:ea typeface="Calibri"/>
                          <a:cs typeface="Times New Roman"/>
                        </a:rPr>
                        <a:t>20</a:t>
                      </a:r>
                      <a:endParaRPr lang="en-US"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255318">
                <a:tc>
                  <a:txBody>
                    <a:bodyPr/>
                    <a:lstStyle/>
                    <a:p>
                      <a:pPr marL="0" marR="0" algn="ctr">
                        <a:lnSpc>
                          <a:spcPct val="115000"/>
                        </a:lnSpc>
                        <a:spcBef>
                          <a:spcPts val="0"/>
                        </a:spcBef>
                        <a:spcAft>
                          <a:spcPts val="1000"/>
                        </a:spcAft>
                      </a:pPr>
                      <a:r>
                        <a:rPr lang="en-US" sz="1600">
                          <a:latin typeface="Calibri"/>
                          <a:ea typeface="Calibri"/>
                          <a:cs typeface="Times New Roman"/>
                        </a:rPr>
                        <a:t>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a:latin typeface="Calibri"/>
                          <a:ea typeface="Calibri"/>
                          <a:cs typeface="Times New Roman"/>
                        </a:rPr>
                        <a:t>129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dirty="0" smtClean="0">
                          <a:latin typeface="Calibri"/>
                          <a:ea typeface="Calibri"/>
                          <a:cs typeface="Times New Roman"/>
                        </a:rPr>
                        <a:t>19</a:t>
                      </a:r>
                      <a:endParaRPr lang="en-US"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255318">
                <a:tc>
                  <a:txBody>
                    <a:bodyPr/>
                    <a:lstStyle/>
                    <a:p>
                      <a:pPr marL="0" marR="0" algn="ctr">
                        <a:lnSpc>
                          <a:spcPct val="115000"/>
                        </a:lnSpc>
                        <a:spcBef>
                          <a:spcPts val="0"/>
                        </a:spcBef>
                        <a:spcAft>
                          <a:spcPts val="1000"/>
                        </a:spcAft>
                      </a:pPr>
                      <a:r>
                        <a:rPr lang="en-US" sz="1600">
                          <a:latin typeface="Calibri"/>
                          <a:ea typeface="Calibri"/>
                          <a:cs typeface="Times New Roman"/>
                        </a:rPr>
                        <a:t>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a:latin typeface="Calibri"/>
                          <a:ea typeface="Calibri"/>
                          <a:cs typeface="Times New Roman"/>
                        </a:rPr>
                        <a:t>138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dirty="0" smtClean="0">
                          <a:latin typeface="Calibri"/>
                          <a:ea typeface="Calibri"/>
                          <a:cs typeface="Times New Roman"/>
                        </a:rPr>
                        <a:t>9</a:t>
                      </a:r>
                      <a:endParaRPr lang="en-US"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255318">
                <a:tc>
                  <a:txBody>
                    <a:bodyPr/>
                    <a:lstStyle/>
                    <a:p>
                      <a:pPr marL="0" marR="0" algn="ctr">
                        <a:lnSpc>
                          <a:spcPct val="115000"/>
                        </a:lnSpc>
                        <a:spcBef>
                          <a:spcPts val="0"/>
                        </a:spcBef>
                        <a:spcAft>
                          <a:spcPts val="1000"/>
                        </a:spcAft>
                      </a:pPr>
                      <a:r>
                        <a:rPr lang="en-US" sz="1600">
                          <a:latin typeface="Calibri"/>
                          <a:ea typeface="Calibri"/>
                          <a:cs typeface="Times New Roman"/>
                        </a:rPr>
                        <a:t>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a:latin typeface="Calibri"/>
                          <a:ea typeface="Calibri"/>
                          <a:cs typeface="Times New Roman"/>
                        </a:rPr>
                        <a:t>144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dirty="0" smtClean="0">
                          <a:latin typeface="Calibri"/>
                          <a:ea typeface="Calibri"/>
                          <a:cs typeface="Times New Roman"/>
                        </a:rPr>
                        <a:t>6</a:t>
                      </a:r>
                      <a:endParaRPr lang="en-US"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255318">
                <a:tc>
                  <a:txBody>
                    <a:bodyPr/>
                    <a:lstStyle/>
                    <a:p>
                      <a:pPr marL="0" marR="0" algn="ctr">
                        <a:lnSpc>
                          <a:spcPct val="115000"/>
                        </a:lnSpc>
                        <a:spcBef>
                          <a:spcPts val="0"/>
                        </a:spcBef>
                        <a:spcAft>
                          <a:spcPts val="1000"/>
                        </a:spcAft>
                      </a:pPr>
                      <a:r>
                        <a:rPr lang="en-US" sz="1600">
                          <a:latin typeface="Calibri"/>
                          <a:ea typeface="Calibri"/>
                          <a:cs typeface="Times New Roman"/>
                        </a:rPr>
                        <a:t>10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a:latin typeface="Calibri"/>
                          <a:ea typeface="Calibri"/>
                          <a:cs typeface="Times New Roman"/>
                        </a:rPr>
                        <a:t>148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dirty="0" smtClean="0">
                          <a:latin typeface="Calibri"/>
                          <a:ea typeface="Calibri"/>
                          <a:cs typeface="Times New Roman"/>
                        </a:rPr>
                        <a:t>4</a:t>
                      </a:r>
                      <a:endParaRPr lang="en-US"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255318">
                <a:tc>
                  <a:txBody>
                    <a:bodyPr/>
                    <a:lstStyle/>
                    <a:p>
                      <a:pPr marL="0" marR="0" algn="ctr">
                        <a:lnSpc>
                          <a:spcPct val="115000"/>
                        </a:lnSpc>
                        <a:spcBef>
                          <a:spcPts val="0"/>
                        </a:spcBef>
                        <a:spcAft>
                          <a:spcPts val="1000"/>
                        </a:spcAft>
                      </a:pPr>
                      <a:r>
                        <a:rPr lang="en-US" sz="1600">
                          <a:latin typeface="Calibri"/>
                          <a:ea typeface="Calibri"/>
                          <a:cs typeface="Times New Roman"/>
                        </a:rPr>
                        <a:t>11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a:latin typeface="Calibri"/>
                          <a:ea typeface="Calibri"/>
                          <a:cs typeface="Times New Roman"/>
                        </a:rPr>
                        <a:t>145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dirty="0" smtClean="0">
                          <a:latin typeface="Calibri"/>
                          <a:ea typeface="Calibri"/>
                          <a:cs typeface="Times New Roman"/>
                        </a:rPr>
                        <a:t>-3</a:t>
                      </a:r>
                      <a:endParaRPr lang="en-US"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255318">
                <a:tc>
                  <a:txBody>
                    <a:bodyPr/>
                    <a:lstStyle/>
                    <a:p>
                      <a:pPr marL="0" marR="0" algn="ctr">
                        <a:lnSpc>
                          <a:spcPct val="115000"/>
                        </a:lnSpc>
                        <a:spcBef>
                          <a:spcPts val="0"/>
                        </a:spcBef>
                        <a:spcAft>
                          <a:spcPts val="1000"/>
                        </a:spcAft>
                      </a:pPr>
                      <a:r>
                        <a:rPr lang="en-US" sz="1600">
                          <a:latin typeface="Calibri"/>
                          <a:ea typeface="Calibri"/>
                          <a:cs typeface="Times New Roman"/>
                        </a:rPr>
                        <a:t>12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dirty="0">
                          <a:latin typeface="Calibri"/>
                          <a:ea typeface="Calibri"/>
                          <a:cs typeface="Times New Roman"/>
                        </a:rPr>
                        <a:t>135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dirty="0" smtClean="0">
                          <a:latin typeface="Calibri"/>
                          <a:ea typeface="Calibri"/>
                          <a:cs typeface="Times New Roman"/>
                        </a:rPr>
                        <a:t>-10</a:t>
                      </a:r>
                      <a:endParaRPr lang="en-US"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bl>
          </a:graphicData>
        </a:graphic>
      </p:graphicFrame>
    </p:spTree>
  </p:cSld>
  <p:clrMapOvr>
    <a:masterClrMapping/>
  </p:clrMapOvr>
  <p:transition spd="slow"/>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19"/>
          <p:cNvSpPr>
            <a:spLocks noChangeArrowheads="1"/>
          </p:cNvSpPr>
          <p:nvPr/>
        </p:nvSpPr>
        <p:spPr bwMode="auto">
          <a:xfrm>
            <a:off x="533400" y="1066800"/>
            <a:ext cx="8610600" cy="1371600"/>
          </a:xfrm>
          <a:prstGeom prst="rect">
            <a:avLst/>
          </a:prstGeom>
          <a:solidFill>
            <a:schemeClr val="bg1"/>
          </a:solidFill>
          <a:ln w="9525" algn="ctr">
            <a:noFill/>
            <a:round/>
            <a:headEnd/>
            <a:tailEnd/>
          </a:ln>
        </p:spPr>
        <p:txBody>
          <a:bodyPr wrap="none"/>
          <a:lstStyle/>
          <a:p>
            <a:endParaRPr lang="en-US"/>
          </a:p>
        </p:txBody>
      </p:sp>
      <p:pic>
        <p:nvPicPr>
          <p:cNvPr id="49155" name="Picture 1"/>
          <p:cNvPicPr>
            <a:picLocks noChangeAspect="1" noChangeArrowheads="1"/>
          </p:cNvPicPr>
          <p:nvPr/>
        </p:nvPicPr>
        <p:blipFill>
          <a:blip r:embed="rId2" cstate="print"/>
          <a:srcRect l="34555" t="26247" r="20862" b="16161"/>
          <a:stretch>
            <a:fillRect/>
          </a:stretch>
        </p:blipFill>
        <p:spPr bwMode="auto">
          <a:xfrm>
            <a:off x="3886200" y="1981200"/>
            <a:ext cx="4495800" cy="4356100"/>
          </a:xfrm>
          <a:prstGeom prst="rect">
            <a:avLst/>
          </a:prstGeom>
          <a:noFill/>
          <a:ln w="9525">
            <a:noFill/>
            <a:miter lim="800000"/>
            <a:headEnd/>
            <a:tailEnd/>
          </a:ln>
        </p:spPr>
      </p:pic>
      <p:sp>
        <p:nvSpPr>
          <p:cNvPr id="24" name="Freeform 23"/>
          <p:cNvSpPr/>
          <p:nvPr/>
        </p:nvSpPr>
        <p:spPr bwMode="auto">
          <a:xfrm>
            <a:off x="4830763" y="2170113"/>
            <a:ext cx="3125787" cy="3671887"/>
          </a:xfrm>
          <a:custGeom>
            <a:avLst/>
            <a:gdLst>
              <a:gd name="connsiteX0" fmla="*/ 0 w 3125338"/>
              <a:gd name="connsiteY0" fmla="*/ 3671248 h 3671248"/>
              <a:gd name="connsiteX1" fmla="*/ 218365 w 3125338"/>
              <a:gd name="connsiteY1" fmla="*/ 3452884 h 3671248"/>
              <a:gd name="connsiteX2" fmla="*/ 450377 w 3125338"/>
              <a:gd name="connsiteY2" fmla="*/ 3207224 h 3671248"/>
              <a:gd name="connsiteX3" fmla="*/ 750627 w 3125338"/>
              <a:gd name="connsiteY3" fmla="*/ 2756848 h 3671248"/>
              <a:gd name="connsiteX4" fmla="*/ 914400 w 3125338"/>
              <a:gd name="connsiteY4" fmla="*/ 2060812 h 3671248"/>
              <a:gd name="connsiteX5" fmla="*/ 1214651 w 3125338"/>
              <a:gd name="connsiteY5" fmla="*/ 1378424 h 3671248"/>
              <a:gd name="connsiteX6" fmla="*/ 1514902 w 3125338"/>
              <a:gd name="connsiteY6" fmla="*/ 832513 h 3671248"/>
              <a:gd name="connsiteX7" fmla="*/ 1815153 w 3125338"/>
              <a:gd name="connsiteY7" fmla="*/ 423081 h 3671248"/>
              <a:gd name="connsiteX8" fmla="*/ 2033517 w 3125338"/>
              <a:gd name="connsiteY8" fmla="*/ 272955 h 3671248"/>
              <a:gd name="connsiteX9" fmla="*/ 2265529 w 3125338"/>
              <a:gd name="connsiteY9" fmla="*/ 109182 h 3671248"/>
              <a:gd name="connsiteX10" fmla="*/ 2497541 w 3125338"/>
              <a:gd name="connsiteY10" fmla="*/ 0 h 3671248"/>
              <a:gd name="connsiteX11" fmla="*/ 2906974 w 3125338"/>
              <a:gd name="connsiteY11" fmla="*/ 54591 h 3671248"/>
              <a:gd name="connsiteX12" fmla="*/ 3125338 w 3125338"/>
              <a:gd name="connsiteY12" fmla="*/ 300251 h 3671248"/>
              <a:gd name="connsiteX13" fmla="*/ 3125338 w 3125338"/>
              <a:gd name="connsiteY13" fmla="*/ 313899 h 3671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5338" h="3671248">
                <a:moveTo>
                  <a:pt x="0" y="3671248"/>
                </a:moveTo>
                <a:lnTo>
                  <a:pt x="218365" y="3452884"/>
                </a:lnTo>
                <a:lnTo>
                  <a:pt x="450377" y="3207224"/>
                </a:lnTo>
                <a:lnTo>
                  <a:pt x="750627" y="2756848"/>
                </a:lnTo>
                <a:lnTo>
                  <a:pt x="914400" y="2060812"/>
                </a:lnTo>
                <a:lnTo>
                  <a:pt x="1214651" y="1378424"/>
                </a:lnTo>
                <a:lnTo>
                  <a:pt x="1514902" y="832513"/>
                </a:lnTo>
                <a:lnTo>
                  <a:pt x="1815153" y="423081"/>
                </a:lnTo>
                <a:lnTo>
                  <a:pt x="2033517" y="272955"/>
                </a:lnTo>
                <a:lnTo>
                  <a:pt x="2265529" y="109182"/>
                </a:lnTo>
                <a:lnTo>
                  <a:pt x="2497541" y="0"/>
                </a:lnTo>
                <a:lnTo>
                  <a:pt x="2906974" y="54591"/>
                </a:lnTo>
                <a:lnTo>
                  <a:pt x="3125338" y="300251"/>
                </a:lnTo>
                <a:lnTo>
                  <a:pt x="3125338" y="313899"/>
                </a:lnTo>
              </a:path>
            </a:pathLst>
          </a:custGeom>
          <a:noFill/>
          <a:ln w="22225" cap="flat" cmpd="sng" algn="ctr">
            <a:solidFill>
              <a:schemeClr val="accent1">
                <a:lumMod val="50000"/>
              </a:schemeClr>
            </a:solidFill>
            <a:prstDash val="solid"/>
            <a:round/>
            <a:headEnd type="none" w="med" len="med"/>
            <a:tailEnd type="none" w="med" len="med"/>
          </a:ln>
          <a:effectLst/>
        </p:spPr>
        <p:txBody>
          <a:bodyPr wrap="none"/>
          <a:lstStyle/>
          <a:p>
            <a:pPr>
              <a:defRPr/>
            </a:pPr>
            <a:endParaRPr lang="en-US"/>
          </a:p>
        </p:txBody>
      </p:sp>
      <p:sp>
        <p:nvSpPr>
          <p:cNvPr id="49157" name="Title 1"/>
          <p:cNvSpPr>
            <a:spLocks noGrp="1"/>
          </p:cNvSpPr>
          <p:nvPr>
            <p:ph type="title"/>
          </p:nvPr>
        </p:nvSpPr>
        <p:spPr>
          <a:xfrm>
            <a:off x="1371600" y="381000"/>
            <a:ext cx="7378700" cy="1143000"/>
          </a:xfrm>
        </p:spPr>
        <p:txBody>
          <a:bodyPr/>
          <a:lstStyle/>
          <a:p>
            <a:r>
              <a:rPr lang="en-US" sz="3200" smtClean="0">
                <a:latin typeface="Calibri" pitchFamily="34" charset="0"/>
              </a:rPr>
              <a:t>Application - The Costs of Production</a:t>
            </a:r>
          </a:p>
        </p:txBody>
      </p:sp>
      <p:sp>
        <p:nvSpPr>
          <p:cNvPr id="7" name="Rectangle 6"/>
          <p:cNvSpPr/>
          <p:nvPr/>
        </p:nvSpPr>
        <p:spPr>
          <a:xfrm>
            <a:off x="533400" y="6019800"/>
            <a:ext cx="8382000" cy="738188"/>
          </a:xfrm>
          <a:prstGeom prst="rect">
            <a:avLst/>
          </a:prstGeom>
        </p:spPr>
        <p:txBody>
          <a:bodyPr>
            <a:spAutoFit/>
          </a:bodyPr>
          <a:lstStyle/>
          <a:p>
            <a:pPr marL="342900" indent="-342900">
              <a:buFont typeface="+mj-lt"/>
              <a:buAutoNum type="arabicPeriod"/>
              <a:defRPr/>
            </a:pPr>
            <a:endParaRPr lang="en-US" sz="1400" dirty="0">
              <a:latin typeface="Calibri" pitchFamily="34" charset="0"/>
            </a:endParaRPr>
          </a:p>
          <a:p>
            <a:pPr marL="800100" lvl="1" indent="-342900">
              <a:buFont typeface="+mj-lt"/>
              <a:buAutoNum type="arabicPeriod"/>
              <a:defRPr/>
            </a:pPr>
            <a:r>
              <a:rPr lang="en-US" sz="1400" dirty="0">
                <a:latin typeface="Calibri" pitchFamily="34" charset="0"/>
              </a:rPr>
              <a:t>At what number of laborers does the firm experience diminishing marginal returns?  _______6______</a:t>
            </a:r>
          </a:p>
          <a:p>
            <a:pPr marL="800100" lvl="1" indent="-342900">
              <a:buFont typeface="+mj-lt"/>
              <a:buAutoNum type="arabicPeriod"/>
              <a:defRPr/>
            </a:pPr>
            <a:r>
              <a:rPr lang="en-US" sz="1400" dirty="0">
                <a:solidFill>
                  <a:schemeClr val="accent5">
                    <a:lumMod val="50000"/>
                  </a:schemeClr>
                </a:solidFill>
                <a:latin typeface="Calibri" pitchFamily="34" charset="0"/>
              </a:rPr>
              <a:t>At what number of laborers does the firm experience negative marginal returns? _________11______</a:t>
            </a:r>
          </a:p>
        </p:txBody>
      </p:sp>
      <p:sp>
        <p:nvSpPr>
          <p:cNvPr id="49159" name="Freeform 97"/>
          <p:cNvSpPr>
            <a:spLocks/>
          </p:cNvSpPr>
          <p:nvPr/>
        </p:nvSpPr>
        <p:spPr bwMode="auto">
          <a:xfrm>
            <a:off x="4800600" y="5791200"/>
            <a:ext cx="79375" cy="88900"/>
          </a:xfrm>
          <a:custGeom>
            <a:avLst/>
            <a:gdLst>
              <a:gd name="T0" fmla="*/ 2147483647 w 50"/>
              <a:gd name="T1" fmla="*/ 2147483647 h 56"/>
              <a:gd name="T2" fmla="*/ 2147483647 w 50"/>
              <a:gd name="T3" fmla="*/ 2147483647 h 56"/>
              <a:gd name="T4" fmla="*/ 2147483647 w 50"/>
              <a:gd name="T5" fmla="*/ 2147483647 h 56"/>
              <a:gd name="T6" fmla="*/ 2147483647 w 50"/>
              <a:gd name="T7" fmla="*/ 2147483647 h 56"/>
              <a:gd name="T8" fmla="*/ 2147483647 w 50"/>
              <a:gd name="T9" fmla="*/ 2147483647 h 56"/>
              <a:gd name="T10" fmla="*/ 2147483647 w 50"/>
              <a:gd name="T11" fmla="*/ 0 h 56"/>
              <a:gd name="T12" fmla="*/ 2147483647 w 50"/>
              <a:gd name="T13" fmla="*/ 0 h 56"/>
              <a:gd name="T14" fmla="*/ 2147483647 w 50"/>
              <a:gd name="T15" fmla="*/ 0 h 56"/>
              <a:gd name="T16" fmla="*/ 0 w 50"/>
              <a:gd name="T17" fmla="*/ 2147483647 h 56"/>
              <a:gd name="T18" fmla="*/ 0 w 50"/>
              <a:gd name="T19" fmla="*/ 2147483647 h 56"/>
              <a:gd name="T20" fmla="*/ 0 w 50"/>
              <a:gd name="T21" fmla="*/ 2147483647 h 56"/>
              <a:gd name="T22" fmla="*/ 2147483647 w 50"/>
              <a:gd name="T23" fmla="*/ 2147483647 h 56"/>
              <a:gd name="T24" fmla="*/ 2147483647 w 50"/>
              <a:gd name="T25" fmla="*/ 2147483647 h 5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0"/>
              <a:gd name="T40" fmla="*/ 0 h 56"/>
              <a:gd name="T41" fmla="*/ 50 w 50"/>
              <a:gd name="T42" fmla="*/ 56 h 5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0" h="56">
                <a:moveTo>
                  <a:pt x="20" y="55"/>
                </a:moveTo>
                <a:lnTo>
                  <a:pt x="29" y="55"/>
                </a:lnTo>
                <a:lnTo>
                  <a:pt x="39" y="44"/>
                </a:lnTo>
                <a:lnTo>
                  <a:pt x="49" y="33"/>
                </a:lnTo>
                <a:lnTo>
                  <a:pt x="39" y="11"/>
                </a:lnTo>
                <a:lnTo>
                  <a:pt x="29" y="0"/>
                </a:lnTo>
                <a:lnTo>
                  <a:pt x="20" y="0"/>
                </a:lnTo>
                <a:lnTo>
                  <a:pt x="10" y="0"/>
                </a:lnTo>
                <a:lnTo>
                  <a:pt x="0" y="11"/>
                </a:lnTo>
                <a:lnTo>
                  <a:pt x="0" y="33"/>
                </a:lnTo>
                <a:lnTo>
                  <a:pt x="0" y="44"/>
                </a:lnTo>
                <a:lnTo>
                  <a:pt x="10" y="55"/>
                </a:lnTo>
                <a:lnTo>
                  <a:pt x="20" y="55"/>
                </a:lnTo>
              </a:path>
            </a:pathLst>
          </a:custGeom>
          <a:solidFill>
            <a:srgbClr val="000000"/>
          </a:solidFill>
          <a:ln w="9525" cap="rnd">
            <a:noFill/>
            <a:round/>
            <a:headEnd type="none" w="sm" len="sm"/>
            <a:tailEnd type="none" w="sm" len="sm"/>
          </a:ln>
        </p:spPr>
        <p:txBody>
          <a:bodyPr/>
          <a:lstStyle/>
          <a:p>
            <a:endParaRPr lang="en-US"/>
          </a:p>
        </p:txBody>
      </p:sp>
      <p:sp>
        <p:nvSpPr>
          <p:cNvPr id="49160" name="Freeform 97"/>
          <p:cNvSpPr>
            <a:spLocks/>
          </p:cNvSpPr>
          <p:nvPr/>
        </p:nvSpPr>
        <p:spPr bwMode="auto">
          <a:xfrm>
            <a:off x="5026025" y="5562600"/>
            <a:ext cx="79375" cy="88900"/>
          </a:xfrm>
          <a:custGeom>
            <a:avLst/>
            <a:gdLst>
              <a:gd name="T0" fmla="*/ 2147483647 w 50"/>
              <a:gd name="T1" fmla="*/ 2147483647 h 56"/>
              <a:gd name="T2" fmla="*/ 2147483647 w 50"/>
              <a:gd name="T3" fmla="*/ 2147483647 h 56"/>
              <a:gd name="T4" fmla="*/ 2147483647 w 50"/>
              <a:gd name="T5" fmla="*/ 2147483647 h 56"/>
              <a:gd name="T6" fmla="*/ 2147483647 w 50"/>
              <a:gd name="T7" fmla="*/ 2147483647 h 56"/>
              <a:gd name="T8" fmla="*/ 2147483647 w 50"/>
              <a:gd name="T9" fmla="*/ 2147483647 h 56"/>
              <a:gd name="T10" fmla="*/ 2147483647 w 50"/>
              <a:gd name="T11" fmla="*/ 0 h 56"/>
              <a:gd name="T12" fmla="*/ 2147483647 w 50"/>
              <a:gd name="T13" fmla="*/ 0 h 56"/>
              <a:gd name="T14" fmla="*/ 2147483647 w 50"/>
              <a:gd name="T15" fmla="*/ 0 h 56"/>
              <a:gd name="T16" fmla="*/ 0 w 50"/>
              <a:gd name="T17" fmla="*/ 2147483647 h 56"/>
              <a:gd name="T18" fmla="*/ 0 w 50"/>
              <a:gd name="T19" fmla="*/ 2147483647 h 56"/>
              <a:gd name="T20" fmla="*/ 0 w 50"/>
              <a:gd name="T21" fmla="*/ 2147483647 h 56"/>
              <a:gd name="T22" fmla="*/ 2147483647 w 50"/>
              <a:gd name="T23" fmla="*/ 2147483647 h 56"/>
              <a:gd name="T24" fmla="*/ 2147483647 w 50"/>
              <a:gd name="T25" fmla="*/ 2147483647 h 5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0"/>
              <a:gd name="T40" fmla="*/ 0 h 56"/>
              <a:gd name="T41" fmla="*/ 50 w 50"/>
              <a:gd name="T42" fmla="*/ 56 h 5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0" h="56">
                <a:moveTo>
                  <a:pt x="20" y="55"/>
                </a:moveTo>
                <a:lnTo>
                  <a:pt x="29" y="55"/>
                </a:lnTo>
                <a:lnTo>
                  <a:pt x="39" y="44"/>
                </a:lnTo>
                <a:lnTo>
                  <a:pt x="49" y="33"/>
                </a:lnTo>
                <a:lnTo>
                  <a:pt x="39" y="11"/>
                </a:lnTo>
                <a:lnTo>
                  <a:pt x="29" y="0"/>
                </a:lnTo>
                <a:lnTo>
                  <a:pt x="20" y="0"/>
                </a:lnTo>
                <a:lnTo>
                  <a:pt x="10" y="0"/>
                </a:lnTo>
                <a:lnTo>
                  <a:pt x="0" y="11"/>
                </a:lnTo>
                <a:lnTo>
                  <a:pt x="0" y="33"/>
                </a:lnTo>
                <a:lnTo>
                  <a:pt x="0" y="44"/>
                </a:lnTo>
                <a:lnTo>
                  <a:pt x="10" y="55"/>
                </a:lnTo>
                <a:lnTo>
                  <a:pt x="20" y="55"/>
                </a:lnTo>
              </a:path>
            </a:pathLst>
          </a:custGeom>
          <a:solidFill>
            <a:srgbClr val="000000"/>
          </a:solidFill>
          <a:ln w="9525" cap="rnd">
            <a:noFill/>
            <a:round/>
            <a:headEnd type="none" w="sm" len="sm"/>
            <a:tailEnd type="none" w="sm" len="sm"/>
          </a:ln>
        </p:spPr>
        <p:txBody>
          <a:bodyPr/>
          <a:lstStyle/>
          <a:p>
            <a:endParaRPr lang="en-US"/>
          </a:p>
        </p:txBody>
      </p:sp>
      <p:sp>
        <p:nvSpPr>
          <p:cNvPr id="49161" name="Freeform 97"/>
          <p:cNvSpPr>
            <a:spLocks/>
          </p:cNvSpPr>
          <p:nvPr/>
        </p:nvSpPr>
        <p:spPr bwMode="auto">
          <a:xfrm>
            <a:off x="5257800" y="5334000"/>
            <a:ext cx="79375" cy="88900"/>
          </a:xfrm>
          <a:custGeom>
            <a:avLst/>
            <a:gdLst>
              <a:gd name="T0" fmla="*/ 2147483647 w 50"/>
              <a:gd name="T1" fmla="*/ 2147483647 h 56"/>
              <a:gd name="T2" fmla="*/ 2147483647 w 50"/>
              <a:gd name="T3" fmla="*/ 2147483647 h 56"/>
              <a:gd name="T4" fmla="*/ 2147483647 w 50"/>
              <a:gd name="T5" fmla="*/ 2147483647 h 56"/>
              <a:gd name="T6" fmla="*/ 2147483647 w 50"/>
              <a:gd name="T7" fmla="*/ 2147483647 h 56"/>
              <a:gd name="T8" fmla="*/ 2147483647 w 50"/>
              <a:gd name="T9" fmla="*/ 2147483647 h 56"/>
              <a:gd name="T10" fmla="*/ 2147483647 w 50"/>
              <a:gd name="T11" fmla="*/ 0 h 56"/>
              <a:gd name="T12" fmla="*/ 2147483647 w 50"/>
              <a:gd name="T13" fmla="*/ 0 h 56"/>
              <a:gd name="T14" fmla="*/ 2147483647 w 50"/>
              <a:gd name="T15" fmla="*/ 0 h 56"/>
              <a:gd name="T16" fmla="*/ 0 w 50"/>
              <a:gd name="T17" fmla="*/ 2147483647 h 56"/>
              <a:gd name="T18" fmla="*/ 0 w 50"/>
              <a:gd name="T19" fmla="*/ 2147483647 h 56"/>
              <a:gd name="T20" fmla="*/ 0 w 50"/>
              <a:gd name="T21" fmla="*/ 2147483647 h 56"/>
              <a:gd name="T22" fmla="*/ 2147483647 w 50"/>
              <a:gd name="T23" fmla="*/ 2147483647 h 56"/>
              <a:gd name="T24" fmla="*/ 2147483647 w 50"/>
              <a:gd name="T25" fmla="*/ 2147483647 h 5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0"/>
              <a:gd name="T40" fmla="*/ 0 h 56"/>
              <a:gd name="T41" fmla="*/ 50 w 50"/>
              <a:gd name="T42" fmla="*/ 56 h 5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0" h="56">
                <a:moveTo>
                  <a:pt x="20" y="55"/>
                </a:moveTo>
                <a:lnTo>
                  <a:pt x="29" y="55"/>
                </a:lnTo>
                <a:lnTo>
                  <a:pt x="39" y="44"/>
                </a:lnTo>
                <a:lnTo>
                  <a:pt x="49" y="33"/>
                </a:lnTo>
                <a:lnTo>
                  <a:pt x="39" y="11"/>
                </a:lnTo>
                <a:lnTo>
                  <a:pt x="29" y="0"/>
                </a:lnTo>
                <a:lnTo>
                  <a:pt x="20" y="0"/>
                </a:lnTo>
                <a:lnTo>
                  <a:pt x="10" y="0"/>
                </a:lnTo>
                <a:lnTo>
                  <a:pt x="0" y="11"/>
                </a:lnTo>
                <a:lnTo>
                  <a:pt x="0" y="33"/>
                </a:lnTo>
                <a:lnTo>
                  <a:pt x="0" y="44"/>
                </a:lnTo>
                <a:lnTo>
                  <a:pt x="10" y="55"/>
                </a:lnTo>
                <a:lnTo>
                  <a:pt x="20" y="55"/>
                </a:lnTo>
              </a:path>
            </a:pathLst>
          </a:custGeom>
          <a:solidFill>
            <a:srgbClr val="000000"/>
          </a:solidFill>
          <a:ln w="9525" cap="rnd">
            <a:noFill/>
            <a:round/>
            <a:headEnd type="none" w="sm" len="sm"/>
            <a:tailEnd type="none" w="sm" len="sm"/>
          </a:ln>
        </p:spPr>
        <p:txBody>
          <a:bodyPr/>
          <a:lstStyle/>
          <a:p>
            <a:endParaRPr lang="en-US"/>
          </a:p>
        </p:txBody>
      </p:sp>
      <p:sp>
        <p:nvSpPr>
          <p:cNvPr id="49162" name="Freeform 97"/>
          <p:cNvSpPr>
            <a:spLocks/>
          </p:cNvSpPr>
          <p:nvPr/>
        </p:nvSpPr>
        <p:spPr bwMode="auto">
          <a:xfrm>
            <a:off x="5559425" y="4864100"/>
            <a:ext cx="79375" cy="88900"/>
          </a:xfrm>
          <a:custGeom>
            <a:avLst/>
            <a:gdLst>
              <a:gd name="T0" fmla="*/ 2147483647 w 50"/>
              <a:gd name="T1" fmla="*/ 2147483647 h 56"/>
              <a:gd name="T2" fmla="*/ 2147483647 w 50"/>
              <a:gd name="T3" fmla="*/ 2147483647 h 56"/>
              <a:gd name="T4" fmla="*/ 2147483647 w 50"/>
              <a:gd name="T5" fmla="*/ 2147483647 h 56"/>
              <a:gd name="T6" fmla="*/ 2147483647 w 50"/>
              <a:gd name="T7" fmla="*/ 2147483647 h 56"/>
              <a:gd name="T8" fmla="*/ 2147483647 w 50"/>
              <a:gd name="T9" fmla="*/ 2147483647 h 56"/>
              <a:gd name="T10" fmla="*/ 2147483647 w 50"/>
              <a:gd name="T11" fmla="*/ 0 h 56"/>
              <a:gd name="T12" fmla="*/ 2147483647 w 50"/>
              <a:gd name="T13" fmla="*/ 0 h 56"/>
              <a:gd name="T14" fmla="*/ 2147483647 w 50"/>
              <a:gd name="T15" fmla="*/ 0 h 56"/>
              <a:gd name="T16" fmla="*/ 0 w 50"/>
              <a:gd name="T17" fmla="*/ 2147483647 h 56"/>
              <a:gd name="T18" fmla="*/ 0 w 50"/>
              <a:gd name="T19" fmla="*/ 2147483647 h 56"/>
              <a:gd name="T20" fmla="*/ 0 w 50"/>
              <a:gd name="T21" fmla="*/ 2147483647 h 56"/>
              <a:gd name="T22" fmla="*/ 2147483647 w 50"/>
              <a:gd name="T23" fmla="*/ 2147483647 h 56"/>
              <a:gd name="T24" fmla="*/ 2147483647 w 50"/>
              <a:gd name="T25" fmla="*/ 2147483647 h 5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0"/>
              <a:gd name="T40" fmla="*/ 0 h 56"/>
              <a:gd name="T41" fmla="*/ 50 w 50"/>
              <a:gd name="T42" fmla="*/ 56 h 5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0" h="56">
                <a:moveTo>
                  <a:pt x="20" y="55"/>
                </a:moveTo>
                <a:lnTo>
                  <a:pt x="29" y="55"/>
                </a:lnTo>
                <a:lnTo>
                  <a:pt x="39" y="44"/>
                </a:lnTo>
                <a:lnTo>
                  <a:pt x="49" y="33"/>
                </a:lnTo>
                <a:lnTo>
                  <a:pt x="39" y="11"/>
                </a:lnTo>
                <a:lnTo>
                  <a:pt x="29" y="0"/>
                </a:lnTo>
                <a:lnTo>
                  <a:pt x="20" y="0"/>
                </a:lnTo>
                <a:lnTo>
                  <a:pt x="10" y="0"/>
                </a:lnTo>
                <a:lnTo>
                  <a:pt x="0" y="11"/>
                </a:lnTo>
                <a:lnTo>
                  <a:pt x="0" y="33"/>
                </a:lnTo>
                <a:lnTo>
                  <a:pt x="0" y="44"/>
                </a:lnTo>
                <a:lnTo>
                  <a:pt x="10" y="55"/>
                </a:lnTo>
                <a:lnTo>
                  <a:pt x="20" y="55"/>
                </a:lnTo>
              </a:path>
            </a:pathLst>
          </a:custGeom>
          <a:solidFill>
            <a:srgbClr val="000000"/>
          </a:solidFill>
          <a:ln w="9525" cap="rnd">
            <a:noFill/>
            <a:round/>
            <a:headEnd type="none" w="sm" len="sm"/>
            <a:tailEnd type="none" w="sm" len="sm"/>
          </a:ln>
        </p:spPr>
        <p:txBody>
          <a:bodyPr/>
          <a:lstStyle/>
          <a:p>
            <a:endParaRPr lang="en-US"/>
          </a:p>
        </p:txBody>
      </p:sp>
      <p:sp>
        <p:nvSpPr>
          <p:cNvPr id="49163" name="Freeform 97"/>
          <p:cNvSpPr>
            <a:spLocks/>
          </p:cNvSpPr>
          <p:nvPr/>
        </p:nvSpPr>
        <p:spPr bwMode="auto">
          <a:xfrm>
            <a:off x="5715000" y="4178300"/>
            <a:ext cx="79375" cy="88900"/>
          </a:xfrm>
          <a:custGeom>
            <a:avLst/>
            <a:gdLst>
              <a:gd name="T0" fmla="*/ 2147483647 w 50"/>
              <a:gd name="T1" fmla="*/ 2147483647 h 56"/>
              <a:gd name="T2" fmla="*/ 2147483647 w 50"/>
              <a:gd name="T3" fmla="*/ 2147483647 h 56"/>
              <a:gd name="T4" fmla="*/ 2147483647 w 50"/>
              <a:gd name="T5" fmla="*/ 2147483647 h 56"/>
              <a:gd name="T6" fmla="*/ 2147483647 w 50"/>
              <a:gd name="T7" fmla="*/ 2147483647 h 56"/>
              <a:gd name="T8" fmla="*/ 2147483647 w 50"/>
              <a:gd name="T9" fmla="*/ 2147483647 h 56"/>
              <a:gd name="T10" fmla="*/ 2147483647 w 50"/>
              <a:gd name="T11" fmla="*/ 0 h 56"/>
              <a:gd name="T12" fmla="*/ 2147483647 w 50"/>
              <a:gd name="T13" fmla="*/ 0 h 56"/>
              <a:gd name="T14" fmla="*/ 2147483647 w 50"/>
              <a:gd name="T15" fmla="*/ 0 h 56"/>
              <a:gd name="T16" fmla="*/ 0 w 50"/>
              <a:gd name="T17" fmla="*/ 2147483647 h 56"/>
              <a:gd name="T18" fmla="*/ 0 w 50"/>
              <a:gd name="T19" fmla="*/ 2147483647 h 56"/>
              <a:gd name="T20" fmla="*/ 0 w 50"/>
              <a:gd name="T21" fmla="*/ 2147483647 h 56"/>
              <a:gd name="T22" fmla="*/ 2147483647 w 50"/>
              <a:gd name="T23" fmla="*/ 2147483647 h 56"/>
              <a:gd name="T24" fmla="*/ 2147483647 w 50"/>
              <a:gd name="T25" fmla="*/ 2147483647 h 5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0"/>
              <a:gd name="T40" fmla="*/ 0 h 56"/>
              <a:gd name="T41" fmla="*/ 50 w 50"/>
              <a:gd name="T42" fmla="*/ 56 h 5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0" h="56">
                <a:moveTo>
                  <a:pt x="20" y="55"/>
                </a:moveTo>
                <a:lnTo>
                  <a:pt x="29" y="55"/>
                </a:lnTo>
                <a:lnTo>
                  <a:pt x="39" y="44"/>
                </a:lnTo>
                <a:lnTo>
                  <a:pt x="49" y="33"/>
                </a:lnTo>
                <a:lnTo>
                  <a:pt x="39" y="11"/>
                </a:lnTo>
                <a:lnTo>
                  <a:pt x="29" y="0"/>
                </a:lnTo>
                <a:lnTo>
                  <a:pt x="20" y="0"/>
                </a:lnTo>
                <a:lnTo>
                  <a:pt x="10" y="0"/>
                </a:lnTo>
                <a:lnTo>
                  <a:pt x="0" y="11"/>
                </a:lnTo>
                <a:lnTo>
                  <a:pt x="0" y="33"/>
                </a:lnTo>
                <a:lnTo>
                  <a:pt x="0" y="44"/>
                </a:lnTo>
                <a:lnTo>
                  <a:pt x="10" y="55"/>
                </a:lnTo>
                <a:lnTo>
                  <a:pt x="20" y="55"/>
                </a:lnTo>
              </a:path>
            </a:pathLst>
          </a:custGeom>
          <a:solidFill>
            <a:srgbClr val="000000"/>
          </a:solidFill>
          <a:ln w="9525" cap="rnd">
            <a:noFill/>
            <a:round/>
            <a:headEnd type="none" w="sm" len="sm"/>
            <a:tailEnd type="none" w="sm" len="sm"/>
          </a:ln>
        </p:spPr>
        <p:txBody>
          <a:bodyPr/>
          <a:lstStyle/>
          <a:p>
            <a:endParaRPr lang="en-US"/>
          </a:p>
        </p:txBody>
      </p:sp>
      <p:sp>
        <p:nvSpPr>
          <p:cNvPr id="49164" name="Freeform 97"/>
          <p:cNvSpPr>
            <a:spLocks/>
          </p:cNvSpPr>
          <p:nvPr/>
        </p:nvSpPr>
        <p:spPr bwMode="auto">
          <a:xfrm>
            <a:off x="6016625" y="3505200"/>
            <a:ext cx="79375" cy="88900"/>
          </a:xfrm>
          <a:custGeom>
            <a:avLst/>
            <a:gdLst>
              <a:gd name="T0" fmla="*/ 2147483647 w 50"/>
              <a:gd name="T1" fmla="*/ 2147483647 h 56"/>
              <a:gd name="T2" fmla="*/ 2147483647 w 50"/>
              <a:gd name="T3" fmla="*/ 2147483647 h 56"/>
              <a:gd name="T4" fmla="*/ 2147483647 w 50"/>
              <a:gd name="T5" fmla="*/ 2147483647 h 56"/>
              <a:gd name="T6" fmla="*/ 2147483647 w 50"/>
              <a:gd name="T7" fmla="*/ 2147483647 h 56"/>
              <a:gd name="T8" fmla="*/ 2147483647 w 50"/>
              <a:gd name="T9" fmla="*/ 2147483647 h 56"/>
              <a:gd name="T10" fmla="*/ 2147483647 w 50"/>
              <a:gd name="T11" fmla="*/ 0 h 56"/>
              <a:gd name="T12" fmla="*/ 2147483647 w 50"/>
              <a:gd name="T13" fmla="*/ 0 h 56"/>
              <a:gd name="T14" fmla="*/ 2147483647 w 50"/>
              <a:gd name="T15" fmla="*/ 0 h 56"/>
              <a:gd name="T16" fmla="*/ 0 w 50"/>
              <a:gd name="T17" fmla="*/ 2147483647 h 56"/>
              <a:gd name="T18" fmla="*/ 0 w 50"/>
              <a:gd name="T19" fmla="*/ 2147483647 h 56"/>
              <a:gd name="T20" fmla="*/ 0 w 50"/>
              <a:gd name="T21" fmla="*/ 2147483647 h 56"/>
              <a:gd name="T22" fmla="*/ 2147483647 w 50"/>
              <a:gd name="T23" fmla="*/ 2147483647 h 56"/>
              <a:gd name="T24" fmla="*/ 2147483647 w 50"/>
              <a:gd name="T25" fmla="*/ 2147483647 h 5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0"/>
              <a:gd name="T40" fmla="*/ 0 h 56"/>
              <a:gd name="T41" fmla="*/ 50 w 50"/>
              <a:gd name="T42" fmla="*/ 56 h 5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0" h="56">
                <a:moveTo>
                  <a:pt x="20" y="55"/>
                </a:moveTo>
                <a:lnTo>
                  <a:pt x="29" y="55"/>
                </a:lnTo>
                <a:lnTo>
                  <a:pt x="39" y="44"/>
                </a:lnTo>
                <a:lnTo>
                  <a:pt x="49" y="33"/>
                </a:lnTo>
                <a:lnTo>
                  <a:pt x="39" y="11"/>
                </a:lnTo>
                <a:lnTo>
                  <a:pt x="29" y="0"/>
                </a:lnTo>
                <a:lnTo>
                  <a:pt x="20" y="0"/>
                </a:lnTo>
                <a:lnTo>
                  <a:pt x="10" y="0"/>
                </a:lnTo>
                <a:lnTo>
                  <a:pt x="0" y="11"/>
                </a:lnTo>
                <a:lnTo>
                  <a:pt x="0" y="33"/>
                </a:lnTo>
                <a:lnTo>
                  <a:pt x="0" y="44"/>
                </a:lnTo>
                <a:lnTo>
                  <a:pt x="10" y="55"/>
                </a:lnTo>
                <a:lnTo>
                  <a:pt x="20" y="55"/>
                </a:lnTo>
              </a:path>
            </a:pathLst>
          </a:custGeom>
          <a:solidFill>
            <a:srgbClr val="000000"/>
          </a:solidFill>
          <a:ln w="9525" cap="rnd">
            <a:noFill/>
            <a:round/>
            <a:headEnd type="none" w="sm" len="sm"/>
            <a:tailEnd type="none" w="sm" len="sm"/>
          </a:ln>
        </p:spPr>
        <p:txBody>
          <a:bodyPr/>
          <a:lstStyle/>
          <a:p>
            <a:endParaRPr lang="en-US"/>
          </a:p>
        </p:txBody>
      </p:sp>
      <p:sp>
        <p:nvSpPr>
          <p:cNvPr id="49165" name="Freeform 97"/>
          <p:cNvSpPr>
            <a:spLocks/>
          </p:cNvSpPr>
          <p:nvPr/>
        </p:nvSpPr>
        <p:spPr bwMode="auto">
          <a:xfrm>
            <a:off x="6324600" y="2959100"/>
            <a:ext cx="79375" cy="88900"/>
          </a:xfrm>
          <a:custGeom>
            <a:avLst/>
            <a:gdLst>
              <a:gd name="T0" fmla="*/ 2147483647 w 50"/>
              <a:gd name="T1" fmla="*/ 2147483647 h 56"/>
              <a:gd name="T2" fmla="*/ 2147483647 w 50"/>
              <a:gd name="T3" fmla="*/ 2147483647 h 56"/>
              <a:gd name="T4" fmla="*/ 2147483647 w 50"/>
              <a:gd name="T5" fmla="*/ 2147483647 h 56"/>
              <a:gd name="T6" fmla="*/ 2147483647 w 50"/>
              <a:gd name="T7" fmla="*/ 2147483647 h 56"/>
              <a:gd name="T8" fmla="*/ 2147483647 w 50"/>
              <a:gd name="T9" fmla="*/ 2147483647 h 56"/>
              <a:gd name="T10" fmla="*/ 2147483647 w 50"/>
              <a:gd name="T11" fmla="*/ 0 h 56"/>
              <a:gd name="T12" fmla="*/ 2147483647 w 50"/>
              <a:gd name="T13" fmla="*/ 0 h 56"/>
              <a:gd name="T14" fmla="*/ 2147483647 w 50"/>
              <a:gd name="T15" fmla="*/ 0 h 56"/>
              <a:gd name="T16" fmla="*/ 0 w 50"/>
              <a:gd name="T17" fmla="*/ 2147483647 h 56"/>
              <a:gd name="T18" fmla="*/ 0 w 50"/>
              <a:gd name="T19" fmla="*/ 2147483647 h 56"/>
              <a:gd name="T20" fmla="*/ 0 w 50"/>
              <a:gd name="T21" fmla="*/ 2147483647 h 56"/>
              <a:gd name="T22" fmla="*/ 2147483647 w 50"/>
              <a:gd name="T23" fmla="*/ 2147483647 h 56"/>
              <a:gd name="T24" fmla="*/ 2147483647 w 50"/>
              <a:gd name="T25" fmla="*/ 2147483647 h 5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0"/>
              <a:gd name="T40" fmla="*/ 0 h 56"/>
              <a:gd name="T41" fmla="*/ 50 w 50"/>
              <a:gd name="T42" fmla="*/ 56 h 5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0" h="56">
                <a:moveTo>
                  <a:pt x="20" y="55"/>
                </a:moveTo>
                <a:lnTo>
                  <a:pt x="29" y="55"/>
                </a:lnTo>
                <a:lnTo>
                  <a:pt x="39" y="44"/>
                </a:lnTo>
                <a:lnTo>
                  <a:pt x="49" y="33"/>
                </a:lnTo>
                <a:lnTo>
                  <a:pt x="39" y="11"/>
                </a:lnTo>
                <a:lnTo>
                  <a:pt x="29" y="0"/>
                </a:lnTo>
                <a:lnTo>
                  <a:pt x="20" y="0"/>
                </a:lnTo>
                <a:lnTo>
                  <a:pt x="10" y="0"/>
                </a:lnTo>
                <a:lnTo>
                  <a:pt x="0" y="11"/>
                </a:lnTo>
                <a:lnTo>
                  <a:pt x="0" y="33"/>
                </a:lnTo>
                <a:lnTo>
                  <a:pt x="0" y="44"/>
                </a:lnTo>
                <a:lnTo>
                  <a:pt x="10" y="55"/>
                </a:lnTo>
                <a:lnTo>
                  <a:pt x="20" y="55"/>
                </a:lnTo>
              </a:path>
            </a:pathLst>
          </a:custGeom>
          <a:solidFill>
            <a:srgbClr val="000000"/>
          </a:solidFill>
          <a:ln w="9525" cap="rnd">
            <a:noFill/>
            <a:round/>
            <a:headEnd type="none" w="sm" len="sm"/>
            <a:tailEnd type="none" w="sm" len="sm"/>
          </a:ln>
        </p:spPr>
        <p:txBody>
          <a:bodyPr/>
          <a:lstStyle/>
          <a:p>
            <a:endParaRPr lang="en-US"/>
          </a:p>
        </p:txBody>
      </p:sp>
      <p:sp>
        <p:nvSpPr>
          <p:cNvPr id="49166" name="Freeform 97"/>
          <p:cNvSpPr>
            <a:spLocks/>
          </p:cNvSpPr>
          <p:nvPr/>
        </p:nvSpPr>
        <p:spPr bwMode="auto">
          <a:xfrm>
            <a:off x="6626225" y="2514600"/>
            <a:ext cx="79375" cy="88900"/>
          </a:xfrm>
          <a:custGeom>
            <a:avLst/>
            <a:gdLst>
              <a:gd name="T0" fmla="*/ 2147483647 w 50"/>
              <a:gd name="T1" fmla="*/ 2147483647 h 56"/>
              <a:gd name="T2" fmla="*/ 2147483647 w 50"/>
              <a:gd name="T3" fmla="*/ 2147483647 h 56"/>
              <a:gd name="T4" fmla="*/ 2147483647 w 50"/>
              <a:gd name="T5" fmla="*/ 2147483647 h 56"/>
              <a:gd name="T6" fmla="*/ 2147483647 w 50"/>
              <a:gd name="T7" fmla="*/ 2147483647 h 56"/>
              <a:gd name="T8" fmla="*/ 2147483647 w 50"/>
              <a:gd name="T9" fmla="*/ 2147483647 h 56"/>
              <a:gd name="T10" fmla="*/ 2147483647 w 50"/>
              <a:gd name="T11" fmla="*/ 0 h 56"/>
              <a:gd name="T12" fmla="*/ 2147483647 w 50"/>
              <a:gd name="T13" fmla="*/ 0 h 56"/>
              <a:gd name="T14" fmla="*/ 2147483647 w 50"/>
              <a:gd name="T15" fmla="*/ 0 h 56"/>
              <a:gd name="T16" fmla="*/ 0 w 50"/>
              <a:gd name="T17" fmla="*/ 2147483647 h 56"/>
              <a:gd name="T18" fmla="*/ 0 w 50"/>
              <a:gd name="T19" fmla="*/ 2147483647 h 56"/>
              <a:gd name="T20" fmla="*/ 0 w 50"/>
              <a:gd name="T21" fmla="*/ 2147483647 h 56"/>
              <a:gd name="T22" fmla="*/ 2147483647 w 50"/>
              <a:gd name="T23" fmla="*/ 2147483647 h 56"/>
              <a:gd name="T24" fmla="*/ 2147483647 w 50"/>
              <a:gd name="T25" fmla="*/ 2147483647 h 5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0"/>
              <a:gd name="T40" fmla="*/ 0 h 56"/>
              <a:gd name="T41" fmla="*/ 50 w 50"/>
              <a:gd name="T42" fmla="*/ 56 h 5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0" h="56">
                <a:moveTo>
                  <a:pt x="20" y="55"/>
                </a:moveTo>
                <a:lnTo>
                  <a:pt x="29" y="55"/>
                </a:lnTo>
                <a:lnTo>
                  <a:pt x="39" y="44"/>
                </a:lnTo>
                <a:lnTo>
                  <a:pt x="49" y="33"/>
                </a:lnTo>
                <a:lnTo>
                  <a:pt x="39" y="11"/>
                </a:lnTo>
                <a:lnTo>
                  <a:pt x="29" y="0"/>
                </a:lnTo>
                <a:lnTo>
                  <a:pt x="20" y="0"/>
                </a:lnTo>
                <a:lnTo>
                  <a:pt x="10" y="0"/>
                </a:lnTo>
                <a:lnTo>
                  <a:pt x="0" y="11"/>
                </a:lnTo>
                <a:lnTo>
                  <a:pt x="0" y="33"/>
                </a:lnTo>
                <a:lnTo>
                  <a:pt x="0" y="44"/>
                </a:lnTo>
                <a:lnTo>
                  <a:pt x="10" y="55"/>
                </a:lnTo>
                <a:lnTo>
                  <a:pt x="20" y="55"/>
                </a:lnTo>
              </a:path>
            </a:pathLst>
          </a:custGeom>
          <a:solidFill>
            <a:srgbClr val="000000"/>
          </a:solidFill>
          <a:ln w="9525" cap="rnd">
            <a:noFill/>
            <a:round/>
            <a:headEnd type="none" w="sm" len="sm"/>
            <a:tailEnd type="none" w="sm" len="sm"/>
          </a:ln>
        </p:spPr>
        <p:txBody>
          <a:bodyPr/>
          <a:lstStyle/>
          <a:p>
            <a:endParaRPr lang="en-US"/>
          </a:p>
        </p:txBody>
      </p:sp>
      <p:sp>
        <p:nvSpPr>
          <p:cNvPr id="49167" name="Freeform 97"/>
          <p:cNvSpPr>
            <a:spLocks/>
          </p:cNvSpPr>
          <p:nvPr/>
        </p:nvSpPr>
        <p:spPr bwMode="auto">
          <a:xfrm>
            <a:off x="6854825" y="2362200"/>
            <a:ext cx="79375" cy="88900"/>
          </a:xfrm>
          <a:custGeom>
            <a:avLst/>
            <a:gdLst>
              <a:gd name="T0" fmla="*/ 2147483647 w 50"/>
              <a:gd name="T1" fmla="*/ 2147483647 h 56"/>
              <a:gd name="T2" fmla="*/ 2147483647 w 50"/>
              <a:gd name="T3" fmla="*/ 2147483647 h 56"/>
              <a:gd name="T4" fmla="*/ 2147483647 w 50"/>
              <a:gd name="T5" fmla="*/ 2147483647 h 56"/>
              <a:gd name="T6" fmla="*/ 2147483647 w 50"/>
              <a:gd name="T7" fmla="*/ 2147483647 h 56"/>
              <a:gd name="T8" fmla="*/ 2147483647 w 50"/>
              <a:gd name="T9" fmla="*/ 2147483647 h 56"/>
              <a:gd name="T10" fmla="*/ 2147483647 w 50"/>
              <a:gd name="T11" fmla="*/ 0 h 56"/>
              <a:gd name="T12" fmla="*/ 2147483647 w 50"/>
              <a:gd name="T13" fmla="*/ 0 h 56"/>
              <a:gd name="T14" fmla="*/ 2147483647 w 50"/>
              <a:gd name="T15" fmla="*/ 0 h 56"/>
              <a:gd name="T16" fmla="*/ 0 w 50"/>
              <a:gd name="T17" fmla="*/ 2147483647 h 56"/>
              <a:gd name="T18" fmla="*/ 0 w 50"/>
              <a:gd name="T19" fmla="*/ 2147483647 h 56"/>
              <a:gd name="T20" fmla="*/ 0 w 50"/>
              <a:gd name="T21" fmla="*/ 2147483647 h 56"/>
              <a:gd name="T22" fmla="*/ 2147483647 w 50"/>
              <a:gd name="T23" fmla="*/ 2147483647 h 56"/>
              <a:gd name="T24" fmla="*/ 2147483647 w 50"/>
              <a:gd name="T25" fmla="*/ 2147483647 h 5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0"/>
              <a:gd name="T40" fmla="*/ 0 h 56"/>
              <a:gd name="T41" fmla="*/ 50 w 50"/>
              <a:gd name="T42" fmla="*/ 56 h 5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0" h="56">
                <a:moveTo>
                  <a:pt x="20" y="55"/>
                </a:moveTo>
                <a:lnTo>
                  <a:pt x="29" y="55"/>
                </a:lnTo>
                <a:lnTo>
                  <a:pt x="39" y="44"/>
                </a:lnTo>
                <a:lnTo>
                  <a:pt x="49" y="33"/>
                </a:lnTo>
                <a:lnTo>
                  <a:pt x="39" y="11"/>
                </a:lnTo>
                <a:lnTo>
                  <a:pt x="29" y="0"/>
                </a:lnTo>
                <a:lnTo>
                  <a:pt x="20" y="0"/>
                </a:lnTo>
                <a:lnTo>
                  <a:pt x="10" y="0"/>
                </a:lnTo>
                <a:lnTo>
                  <a:pt x="0" y="11"/>
                </a:lnTo>
                <a:lnTo>
                  <a:pt x="0" y="33"/>
                </a:lnTo>
                <a:lnTo>
                  <a:pt x="0" y="44"/>
                </a:lnTo>
                <a:lnTo>
                  <a:pt x="10" y="55"/>
                </a:lnTo>
                <a:lnTo>
                  <a:pt x="20" y="55"/>
                </a:lnTo>
              </a:path>
            </a:pathLst>
          </a:custGeom>
          <a:solidFill>
            <a:srgbClr val="000000"/>
          </a:solidFill>
          <a:ln w="9525" cap="rnd">
            <a:noFill/>
            <a:round/>
            <a:headEnd type="none" w="sm" len="sm"/>
            <a:tailEnd type="none" w="sm" len="sm"/>
          </a:ln>
        </p:spPr>
        <p:txBody>
          <a:bodyPr/>
          <a:lstStyle/>
          <a:p>
            <a:endParaRPr lang="en-US"/>
          </a:p>
        </p:txBody>
      </p:sp>
      <p:sp>
        <p:nvSpPr>
          <p:cNvPr id="49168" name="Freeform 97"/>
          <p:cNvSpPr>
            <a:spLocks/>
          </p:cNvSpPr>
          <p:nvPr/>
        </p:nvSpPr>
        <p:spPr bwMode="auto">
          <a:xfrm>
            <a:off x="7086600" y="2197100"/>
            <a:ext cx="79375" cy="88900"/>
          </a:xfrm>
          <a:custGeom>
            <a:avLst/>
            <a:gdLst>
              <a:gd name="T0" fmla="*/ 2147483647 w 50"/>
              <a:gd name="T1" fmla="*/ 2147483647 h 56"/>
              <a:gd name="T2" fmla="*/ 2147483647 w 50"/>
              <a:gd name="T3" fmla="*/ 2147483647 h 56"/>
              <a:gd name="T4" fmla="*/ 2147483647 w 50"/>
              <a:gd name="T5" fmla="*/ 2147483647 h 56"/>
              <a:gd name="T6" fmla="*/ 2147483647 w 50"/>
              <a:gd name="T7" fmla="*/ 2147483647 h 56"/>
              <a:gd name="T8" fmla="*/ 2147483647 w 50"/>
              <a:gd name="T9" fmla="*/ 2147483647 h 56"/>
              <a:gd name="T10" fmla="*/ 2147483647 w 50"/>
              <a:gd name="T11" fmla="*/ 0 h 56"/>
              <a:gd name="T12" fmla="*/ 2147483647 w 50"/>
              <a:gd name="T13" fmla="*/ 0 h 56"/>
              <a:gd name="T14" fmla="*/ 2147483647 w 50"/>
              <a:gd name="T15" fmla="*/ 0 h 56"/>
              <a:gd name="T16" fmla="*/ 0 w 50"/>
              <a:gd name="T17" fmla="*/ 2147483647 h 56"/>
              <a:gd name="T18" fmla="*/ 0 w 50"/>
              <a:gd name="T19" fmla="*/ 2147483647 h 56"/>
              <a:gd name="T20" fmla="*/ 0 w 50"/>
              <a:gd name="T21" fmla="*/ 2147483647 h 56"/>
              <a:gd name="T22" fmla="*/ 2147483647 w 50"/>
              <a:gd name="T23" fmla="*/ 2147483647 h 56"/>
              <a:gd name="T24" fmla="*/ 2147483647 w 50"/>
              <a:gd name="T25" fmla="*/ 2147483647 h 5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0"/>
              <a:gd name="T40" fmla="*/ 0 h 56"/>
              <a:gd name="T41" fmla="*/ 50 w 50"/>
              <a:gd name="T42" fmla="*/ 56 h 5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0" h="56">
                <a:moveTo>
                  <a:pt x="20" y="55"/>
                </a:moveTo>
                <a:lnTo>
                  <a:pt x="29" y="55"/>
                </a:lnTo>
                <a:lnTo>
                  <a:pt x="39" y="44"/>
                </a:lnTo>
                <a:lnTo>
                  <a:pt x="49" y="33"/>
                </a:lnTo>
                <a:lnTo>
                  <a:pt x="39" y="11"/>
                </a:lnTo>
                <a:lnTo>
                  <a:pt x="29" y="0"/>
                </a:lnTo>
                <a:lnTo>
                  <a:pt x="20" y="0"/>
                </a:lnTo>
                <a:lnTo>
                  <a:pt x="10" y="0"/>
                </a:lnTo>
                <a:lnTo>
                  <a:pt x="0" y="11"/>
                </a:lnTo>
                <a:lnTo>
                  <a:pt x="0" y="33"/>
                </a:lnTo>
                <a:lnTo>
                  <a:pt x="0" y="44"/>
                </a:lnTo>
                <a:lnTo>
                  <a:pt x="10" y="55"/>
                </a:lnTo>
                <a:lnTo>
                  <a:pt x="20" y="55"/>
                </a:lnTo>
              </a:path>
            </a:pathLst>
          </a:custGeom>
          <a:solidFill>
            <a:srgbClr val="000000"/>
          </a:solidFill>
          <a:ln w="9525" cap="rnd">
            <a:noFill/>
            <a:round/>
            <a:headEnd type="none" w="sm" len="sm"/>
            <a:tailEnd type="none" w="sm" len="sm"/>
          </a:ln>
        </p:spPr>
        <p:txBody>
          <a:bodyPr/>
          <a:lstStyle/>
          <a:p>
            <a:endParaRPr lang="en-US"/>
          </a:p>
        </p:txBody>
      </p:sp>
      <p:sp>
        <p:nvSpPr>
          <p:cNvPr id="49169" name="Text Box 3"/>
          <p:cNvSpPr txBox="1">
            <a:spLocks noChangeArrowheads="1"/>
          </p:cNvSpPr>
          <p:nvPr/>
        </p:nvSpPr>
        <p:spPr bwMode="auto">
          <a:xfrm>
            <a:off x="4267200" y="1752600"/>
            <a:ext cx="542925" cy="371475"/>
          </a:xfrm>
          <a:prstGeom prst="rect">
            <a:avLst/>
          </a:prstGeom>
          <a:solidFill>
            <a:srgbClr val="FFFFFF"/>
          </a:solidFill>
          <a:ln w="9525">
            <a:noFill/>
            <a:miter lim="800000"/>
            <a:headEnd/>
            <a:tailEnd/>
          </a:ln>
        </p:spPr>
        <p:txBody>
          <a:bodyPr/>
          <a:lstStyle/>
          <a:p>
            <a:pPr>
              <a:spcAft>
                <a:spcPts val="1000"/>
              </a:spcAft>
            </a:pPr>
            <a:r>
              <a:rPr lang="en-US" sz="1400" b="1">
                <a:solidFill>
                  <a:srgbClr val="000000"/>
                </a:solidFill>
                <a:latin typeface="Arial" pitchFamily="34" charset="0"/>
              </a:rPr>
              <a:t>160</a:t>
            </a:r>
            <a:endParaRPr lang="en-US" sz="6000">
              <a:solidFill>
                <a:srgbClr val="000000"/>
              </a:solidFill>
            </a:endParaRPr>
          </a:p>
        </p:txBody>
      </p:sp>
      <p:pic>
        <p:nvPicPr>
          <p:cNvPr id="49170" name="Picture 4"/>
          <p:cNvPicPr>
            <a:picLocks noChangeAspect="1" noChangeArrowheads="1"/>
          </p:cNvPicPr>
          <p:nvPr/>
        </p:nvPicPr>
        <p:blipFill>
          <a:blip r:embed="rId2" cstate="print"/>
          <a:srcRect l="42607" t="29890" r="55188" b="65820"/>
          <a:stretch>
            <a:fillRect/>
          </a:stretch>
        </p:blipFill>
        <p:spPr bwMode="auto">
          <a:xfrm>
            <a:off x="4718050" y="1844675"/>
            <a:ext cx="192088" cy="279400"/>
          </a:xfrm>
          <a:prstGeom prst="rect">
            <a:avLst/>
          </a:prstGeom>
          <a:noFill/>
          <a:ln w="9525">
            <a:noFill/>
            <a:miter lim="800000"/>
            <a:headEnd/>
            <a:tailEnd/>
          </a:ln>
        </p:spPr>
      </p:pic>
      <p:sp>
        <p:nvSpPr>
          <p:cNvPr id="49171" name="Freeform 97"/>
          <p:cNvSpPr>
            <a:spLocks/>
          </p:cNvSpPr>
          <p:nvPr/>
        </p:nvSpPr>
        <p:spPr bwMode="auto">
          <a:xfrm>
            <a:off x="7315200" y="2133600"/>
            <a:ext cx="79375" cy="88900"/>
          </a:xfrm>
          <a:custGeom>
            <a:avLst/>
            <a:gdLst>
              <a:gd name="T0" fmla="*/ 2147483647 w 50"/>
              <a:gd name="T1" fmla="*/ 2147483647 h 56"/>
              <a:gd name="T2" fmla="*/ 2147483647 w 50"/>
              <a:gd name="T3" fmla="*/ 2147483647 h 56"/>
              <a:gd name="T4" fmla="*/ 2147483647 w 50"/>
              <a:gd name="T5" fmla="*/ 2147483647 h 56"/>
              <a:gd name="T6" fmla="*/ 2147483647 w 50"/>
              <a:gd name="T7" fmla="*/ 2147483647 h 56"/>
              <a:gd name="T8" fmla="*/ 2147483647 w 50"/>
              <a:gd name="T9" fmla="*/ 2147483647 h 56"/>
              <a:gd name="T10" fmla="*/ 2147483647 w 50"/>
              <a:gd name="T11" fmla="*/ 0 h 56"/>
              <a:gd name="T12" fmla="*/ 2147483647 w 50"/>
              <a:gd name="T13" fmla="*/ 0 h 56"/>
              <a:gd name="T14" fmla="*/ 2147483647 w 50"/>
              <a:gd name="T15" fmla="*/ 0 h 56"/>
              <a:gd name="T16" fmla="*/ 0 w 50"/>
              <a:gd name="T17" fmla="*/ 2147483647 h 56"/>
              <a:gd name="T18" fmla="*/ 0 w 50"/>
              <a:gd name="T19" fmla="*/ 2147483647 h 56"/>
              <a:gd name="T20" fmla="*/ 0 w 50"/>
              <a:gd name="T21" fmla="*/ 2147483647 h 56"/>
              <a:gd name="T22" fmla="*/ 2147483647 w 50"/>
              <a:gd name="T23" fmla="*/ 2147483647 h 56"/>
              <a:gd name="T24" fmla="*/ 2147483647 w 50"/>
              <a:gd name="T25" fmla="*/ 2147483647 h 5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0"/>
              <a:gd name="T40" fmla="*/ 0 h 56"/>
              <a:gd name="T41" fmla="*/ 50 w 50"/>
              <a:gd name="T42" fmla="*/ 56 h 5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0" h="56">
                <a:moveTo>
                  <a:pt x="20" y="55"/>
                </a:moveTo>
                <a:lnTo>
                  <a:pt x="29" y="55"/>
                </a:lnTo>
                <a:lnTo>
                  <a:pt x="39" y="44"/>
                </a:lnTo>
                <a:lnTo>
                  <a:pt x="49" y="33"/>
                </a:lnTo>
                <a:lnTo>
                  <a:pt x="39" y="11"/>
                </a:lnTo>
                <a:lnTo>
                  <a:pt x="29" y="0"/>
                </a:lnTo>
                <a:lnTo>
                  <a:pt x="20" y="0"/>
                </a:lnTo>
                <a:lnTo>
                  <a:pt x="10" y="0"/>
                </a:lnTo>
                <a:lnTo>
                  <a:pt x="0" y="11"/>
                </a:lnTo>
                <a:lnTo>
                  <a:pt x="0" y="33"/>
                </a:lnTo>
                <a:lnTo>
                  <a:pt x="0" y="44"/>
                </a:lnTo>
                <a:lnTo>
                  <a:pt x="10" y="55"/>
                </a:lnTo>
                <a:lnTo>
                  <a:pt x="20" y="55"/>
                </a:lnTo>
              </a:path>
            </a:pathLst>
          </a:custGeom>
          <a:solidFill>
            <a:srgbClr val="000000"/>
          </a:solidFill>
          <a:ln w="9525" cap="rnd">
            <a:noFill/>
            <a:round/>
            <a:headEnd type="none" w="sm" len="sm"/>
            <a:tailEnd type="none" w="sm" len="sm"/>
          </a:ln>
        </p:spPr>
        <p:txBody>
          <a:bodyPr/>
          <a:lstStyle/>
          <a:p>
            <a:endParaRPr lang="en-US"/>
          </a:p>
        </p:txBody>
      </p:sp>
      <p:sp>
        <p:nvSpPr>
          <p:cNvPr id="49172" name="Freeform 97"/>
          <p:cNvSpPr>
            <a:spLocks/>
          </p:cNvSpPr>
          <p:nvPr/>
        </p:nvSpPr>
        <p:spPr bwMode="auto">
          <a:xfrm>
            <a:off x="7693025" y="2197100"/>
            <a:ext cx="79375" cy="88900"/>
          </a:xfrm>
          <a:custGeom>
            <a:avLst/>
            <a:gdLst>
              <a:gd name="T0" fmla="*/ 2147483647 w 50"/>
              <a:gd name="T1" fmla="*/ 2147483647 h 56"/>
              <a:gd name="T2" fmla="*/ 2147483647 w 50"/>
              <a:gd name="T3" fmla="*/ 2147483647 h 56"/>
              <a:gd name="T4" fmla="*/ 2147483647 w 50"/>
              <a:gd name="T5" fmla="*/ 2147483647 h 56"/>
              <a:gd name="T6" fmla="*/ 2147483647 w 50"/>
              <a:gd name="T7" fmla="*/ 2147483647 h 56"/>
              <a:gd name="T8" fmla="*/ 2147483647 w 50"/>
              <a:gd name="T9" fmla="*/ 2147483647 h 56"/>
              <a:gd name="T10" fmla="*/ 2147483647 w 50"/>
              <a:gd name="T11" fmla="*/ 0 h 56"/>
              <a:gd name="T12" fmla="*/ 2147483647 w 50"/>
              <a:gd name="T13" fmla="*/ 0 h 56"/>
              <a:gd name="T14" fmla="*/ 2147483647 w 50"/>
              <a:gd name="T15" fmla="*/ 0 h 56"/>
              <a:gd name="T16" fmla="*/ 0 w 50"/>
              <a:gd name="T17" fmla="*/ 2147483647 h 56"/>
              <a:gd name="T18" fmla="*/ 0 w 50"/>
              <a:gd name="T19" fmla="*/ 2147483647 h 56"/>
              <a:gd name="T20" fmla="*/ 0 w 50"/>
              <a:gd name="T21" fmla="*/ 2147483647 h 56"/>
              <a:gd name="T22" fmla="*/ 2147483647 w 50"/>
              <a:gd name="T23" fmla="*/ 2147483647 h 56"/>
              <a:gd name="T24" fmla="*/ 2147483647 w 50"/>
              <a:gd name="T25" fmla="*/ 2147483647 h 5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0"/>
              <a:gd name="T40" fmla="*/ 0 h 56"/>
              <a:gd name="T41" fmla="*/ 50 w 50"/>
              <a:gd name="T42" fmla="*/ 56 h 5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0" h="56">
                <a:moveTo>
                  <a:pt x="20" y="55"/>
                </a:moveTo>
                <a:lnTo>
                  <a:pt x="29" y="55"/>
                </a:lnTo>
                <a:lnTo>
                  <a:pt x="39" y="44"/>
                </a:lnTo>
                <a:lnTo>
                  <a:pt x="49" y="33"/>
                </a:lnTo>
                <a:lnTo>
                  <a:pt x="39" y="11"/>
                </a:lnTo>
                <a:lnTo>
                  <a:pt x="29" y="0"/>
                </a:lnTo>
                <a:lnTo>
                  <a:pt x="20" y="0"/>
                </a:lnTo>
                <a:lnTo>
                  <a:pt x="10" y="0"/>
                </a:lnTo>
                <a:lnTo>
                  <a:pt x="0" y="11"/>
                </a:lnTo>
                <a:lnTo>
                  <a:pt x="0" y="33"/>
                </a:lnTo>
                <a:lnTo>
                  <a:pt x="0" y="44"/>
                </a:lnTo>
                <a:lnTo>
                  <a:pt x="10" y="55"/>
                </a:lnTo>
                <a:lnTo>
                  <a:pt x="20" y="55"/>
                </a:lnTo>
              </a:path>
            </a:pathLst>
          </a:custGeom>
          <a:solidFill>
            <a:srgbClr val="000000"/>
          </a:solidFill>
          <a:ln w="9525" cap="rnd">
            <a:noFill/>
            <a:round/>
            <a:headEnd type="none" w="sm" len="sm"/>
            <a:tailEnd type="none" w="sm" len="sm"/>
          </a:ln>
        </p:spPr>
        <p:txBody>
          <a:bodyPr/>
          <a:lstStyle/>
          <a:p>
            <a:endParaRPr lang="en-US"/>
          </a:p>
        </p:txBody>
      </p:sp>
      <p:sp>
        <p:nvSpPr>
          <p:cNvPr id="49173" name="Freeform 97"/>
          <p:cNvSpPr>
            <a:spLocks/>
          </p:cNvSpPr>
          <p:nvPr/>
        </p:nvSpPr>
        <p:spPr bwMode="auto">
          <a:xfrm>
            <a:off x="7924800" y="2438400"/>
            <a:ext cx="79375" cy="88900"/>
          </a:xfrm>
          <a:custGeom>
            <a:avLst/>
            <a:gdLst>
              <a:gd name="T0" fmla="*/ 2147483647 w 50"/>
              <a:gd name="T1" fmla="*/ 2147483647 h 56"/>
              <a:gd name="T2" fmla="*/ 2147483647 w 50"/>
              <a:gd name="T3" fmla="*/ 2147483647 h 56"/>
              <a:gd name="T4" fmla="*/ 2147483647 w 50"/>
              <a:gd name="T5" fmla="*/ 2147483647 h 56"/>
              <a:gd name="T6" fmla="*/ 2147483647 w 50"/>
              <a:gd name="T7" fmla="*/ 2147483647 h 56"/>
              <a:gd name="T8" fmla="*/ 2147483647 w 50"/>
              <a:gd name="T9" fmla="*/ 2147483647 h 56"/>
              <a:gd name="T10" fmla="*/ 2147483647 w 50"/>
              <a:gd name="T11" fmla="*/ 0 h 56"/>
              <a:gd name="T12" fmla="*/ 2147483647 w 50"/>
              <a:gd name="T13" fmla="*/ 0 h 56"/>
              <a:gd name="T14" fmla="*/ 2147483647 w 50"/>
              <a:gd name="T15" fmla="*/ 0 h 56"/>
              <a:gd name="T16" fmla="*/ 0 w 50"/>
              <a:gd name="T17" fmla="*/ 2147483647 h 56"/>
              <a:gd name="T18" fmla="*/ 0 w 50"/>
              <a:gd name="T19" fmla="*/ 2147483647 h 56"/>
              <a:gd name="T20" fmla="*/ 0 w 50"/>
              <a:gd name="T21" fmla="*/ 2147483647 h 56"/>
              <a:gd name="T22" fmla="*/ 2147483647 w 50"/>
              <a:gd name="T23" fmla="*/ 2147483647 h 56"/>
              <a:gd name="T24" fmla="*/ 2147483647 w 50"/>
              <a:gd name="T25" fmla="*/ 2147483647 h 5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0"/>
              <a:gd name="T40" fmla="*/ 0 h 56"/>
              <a:gd name="T41" fmla="*/ 50 w 50"/>
              <a:gd name="T42" fmla="*/ 56 h 5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0" h="56">
                <a:moveTo>
                  <a:pt x="20" y="55"/>
                </a:moveTo>
                <a:lnTo>
                  <a:pt x="29" y="55"/>
                </a:lnTo>
                <a:lnTo>
                  <a:pt x="39" y="44"/>
                </a:lnTo>
                <a:lnTo>
                  <a:pt x="49" y="33"/>
                </a:lnTo>
                <a:lnTo>
                  <a:pt x="39" y="11"/>
                </a:lnTo>
                <a:lnTo>
                  <a:pt x="29" y="0"/>
                </a:lnTo>
                <a:lnTo>
                  <a:pt x="20" y="0"/>
                </a:lnTo>
                <a:lnTo>
                  <a:pt x="10" y="0"/>
                </a:lnTo>
                <a:lnTo>
                  <a:pt x="0" y="11"/>
                </a:lnTo>
                <a:lnTo>
                  <a:pt x="0" y="33"/>
                </a:lnTo>
                <a:lnTo>
                  <a:pt x="0" y="44"/>
                </a:lnTo>
                <a:lnTo>
                  <a:pt x="10" y="55"/>
                </a:lnTo>
                <a:lnTo>
                  <a:pt x="20" y="55"/>
                </a:lnTo>
              </a:path>
            </a:pathLst>
          </a:custGeom>
          <a:solidFill>
            <a:srgbClr val="000000"/>
          </a:solidFill>
          <a:ln w="9525" cap="rnd">
            <a:noFill/>
            <a:round/>
            <a:headEnd type="none" w="sm" len="sm"/>
            <a:tailEnd type="none" w="sm" len="sm"/>
          </a:ln>
        </p:spPr>
        <p:txBody>
          <a:bodyPr/>
          <a:lstStyle/>
          <a:p>
            <a:endParaRPr lang="en-US"/>
          </a:p>
        </p:txBody>
      </p:sp>
      <p:sp>
        <p:nvSpPr>
          <p:cNvPr id="24598" name="Rectangle 25"/>
          <p:cNvSpPr>
            <a:spLocks noChangeArrowheads="1"/>
          </p:cNvSpPr>
          <p:nvPr/>
        </p:nvSpPr>
        <p:spPr bwMode="auto">
          <a:xfrm>
            <a:off x="4876800" y="1905000"/>
            <a:ext cx="1219200" cy="3962400"/>
          </a:xfrm>
          <a:prstGeom prst="rect">
            <a:avLst/>
          </a:prstGeom>
          <a:solidFill>
            <a:schemeClr val="accent1">
              <a:alpha val="50195"/>
            </a:schemeClr>
          </a:solidFill>
          <a:ln w="9525" algn="ctr">
            <a:noFill/>
            <a:round/>
            <a:headEnd/>
            <a:tailEnd/>
          </a:ln>
        </p:spPr>
        <p:txBody>
          <a:bodyPr wrap="none"/>
          <a:lstStyle/>
          <a:p>
            <a:endParaRPr lang="en-US"/>
          </a:p>
        </p:txBody>
      </p:sp>
      <p:graphicFrame>
        <p:nvGraphicFramePr>
          <p:cNvPr id="25" name="Table 24"/>
          <p:cNvGraphicFramePr>
            <a:graphicFrameLocks noGrp="1"/>
          </p:cNvGraphicFramePr>
          <p:nvPr/>
        </p:nvGraphicFramePr>
        <p:xfrm>
          <a:off x="914400" y="1524000"/>
          <a:ext cx="2807970" cy="4486656"/>
        </p:xfrm>
        <a:graphic>
          <a:graphicData uri="http://schemas.openxmlformats.org/drawingml/2006/table">
            <a:tbl>
              <a:tblPr/>
              <a:tblGrid>
                <a:gridCol w="935990">
                  <a:extLst>
                    <a:ext uri="{9D8B030D-6E8A-4147-A177-3AD203B41FA5}">
                      <a16:colId xmlns:a16="http://schemas.microsoft.com/office/drawing/2014/main" val="20000"/>
                    </a:ext>
                  </a:extLst>
                </a:gridCol>
                <a:gridCol w="935990">
                  <a:extLst>
                    <a:ext uri="{9D8B030D-6E8A-4147-A177-3AD203B41FA5}">
                      <a16:colId xmlns:a16="http://schemas.microsoft.com/office/drawing/2014/main" val="20001"/>
                    </a:ext>
                  </a:extLst>
                </a:gridCol>
                <a:gridCol w="935990">
                  <a:extLst>
                    <a:ext uri="{9D8B030D-6E8A-4147-A177-3AD203B41FA5}">
                      <a16:colId xmlns:a16="http://schemas.microsoft.com/office/drawing/2014/main" val="20002"/>
                    </a:ext>
                  </a:extLst>
                </a:gridCol>
              </a:tblGrid>
              <a:tr h="765953">
                <a:tc>
                  <a:txBody>
                    <a:bodyPr/>
                    <a:lstStyle/>
                    <a:p>
                      <a:pPr marL="0" marR="0" algn="ctr">
                        <a:lnSpc>
                          <a:spcPct val="115000"/>
                        </a:lnSpc>
                        <a:spcBef>
                          <a:spcPts val="0"/>
                        </a:spcBef>
                        <a:spcAft>
                          <a:spcPts val="1000"/>
                        </a:spcAft>
                      </a:pPr>
                      <a:r>
                        <a:rPr lang="en-US" sz="1600" dirty="0">
                          <a:latin typeface="Calibri"/>
                          <a:ea typeface="Calibri"/>
                          <a:cs typeface="Times New Roman"/>
                        </a:rPr>
                        <a:t>Number of Workers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a:latin typeface="Calibri"/>
                          <a:ea typeface="Calibri"/>
                          <a:cs typeface="Times New Roman"/>
                        </a:rPr>
                        <a:t>Total Product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a:latin typeface="Calibri"/>
                          <a:ea typeface="Calibri"/>
                          <a:cs typeface="Times New Roman"/>
                        </a:rPr>
                        <a:t>Marginal Product of Labor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55318">
                <a:tc>
                  <a:txBody>
                    <a:bodyPr/>
                    <a:lstStyle/>
                    <a:p>
                      <a:pPr marL="0" marR="0" algn="ctr">
                        <a:lnSpc>
                          <a:spcPct val="115000"/>
                        </a:lnSpc>
                        <a:spcBef>
                          <a:spcPts val="0"/>
                        </a:spcBef>
                        <a:spcAft>
                          <a:spcPts val="1000"/>
                        </a:spcAft>
                      </a:pPr>
                      <a:r>
                        <a:rPr lang="en-US" sz="1600" dirty="0">
                          <a:latin typeface="Calibri"/>
                          <a:ea typeface="Calibri"/>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99"/>
                    </a:solidFill>
                  </a:tcPr>
                </a:tc>
                <a:tc>
                  <a:txBody>
                    <a:bodyPr/>
                    <a:lstStyle/>
                    <a:p>
                      <a:pPr marL="0" marR="0" algn="ctr">
                        <a:lnSpc>
                          <a:spcPct val="115000"/>
                        </a:lnSpc>
                        <a:spcBef>
                          <a:spcPts val="0"/>
                        </a:spcBef>
                        <a:spcAft>
                          <a:spcPts val="1000"/>
                        </a:spcAft>
                      </a:pPr>
                      <a:r>
                        <a:rPr lang="en-US" sz="1600">
                          <a:latin typeface="Calibri"/>
                          <a:ea typeface="Calibri"/>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99"/>
                    </a:solidFill>
                  </a:tcPr>
                </a:tc>
                <a:tc>
                  <a:txBody>
                    <a:bodyPr/>
                    <a:lstStyle/>
                    <a:p>
                      <a:pPr marL="0" marR="0" algn="ctr">
                        <a:lnSpc>
                          <a:spcPct val="115000"/>
                        </a:lnSpc>
                        <a:spcBef>
                          <a:spcPts val="0"/>
                        </a:spcBef>
                        <a:spcAft>
                          <a:spcPts val="1000"/>
                        </a:spcAft>
                      </a:pPr>
                      <a:r>
                        <a:rPr lang="en-US" sz="1600" dirty="0" smtClean="0">
                          <a:latin typeface="Calibri"/>
                          <a:ea typeface="Calibri"/>
                          <a:cs typeface="Times New Roman"/>
                        </a:rPr>
                        <a:t>0</a:t>
                      </a:r>
                      <a:endParaRPr lang="en-US"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99"/>
                    </a:solidFill>
                  </a:tcPr>
                </a:tc>
                <a:extLst>
                  <a:ext uri="{0D108BD9-81ED-4DB2-BD59-A6C34878D82A}">
                    <a16:rowId xmlns:a16="http://schemas.microsoft.com/office/drawing/2014/main" val="10001"/>
                  </a:ext>
                </a:extLst>
              </a:tr>
              <a:tr h="255318">
                <a:tc>
                  <a:txBody>
                    <a:bodyPr/>
                    <a:lstStyle/>
                    <a:p>
                      <a:pPr marL="0" marR="0" algn="ctr">
                        <a:lnSpc>
                          <a:spcPct val="115000"/>
                        </a:lnSpc>
                        <a:spcBef>
                          <a:spcPts val="0"/>
                        </a:spcBef>
                        <a:spcAft>
                          <a:spcPts val="1000"/>
                        </a:spcAft>
                      </a:pPr>
                      <a:r>
                        <a:rPr lang="en-US" sz="1600" dirty="0">
                          <a:latin typeface="Calibri"/>
                          <a:ea typeface="Calibri"/>
                          <a:cs typeface="Times New Roman"/>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99"/>
                    </a:solidFill>
                  </a:tcPr>
                </a:tc>
                <a:tc>
                  <a:txBody>
                    <a:bodyPr/>
                    <a:lstStyle/>
                    <a:p>
                      <a:pPr marL="0" marR="0" algn="ctr">
                        <a:lnSpc>
                          <a:spcPct val="115000"/>
                        </a:lnSpc>
                        <a:spcBef>
                          <a:spcPts val="0"/>
                        </a:spcBef>
                        <a:spcAft>
                          <a:spcPts val="1000"/>
                        </a:spcAft>
                      </a:pPr>
                      <a:r>
                        <a:rPr lang="en-US" sz="1600" dirty="0">
                          <a:latin typeface="Calibri"/>
                          <a:ea typeface="Calibri"/>
                          <a:cs typeface="Times New Roman"/>
                        </a:rPr>
                        <a:t>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99"/>
                    </a:solidFill>
                  </a:tcPr>
                </a:tc>
                <a:tc>
                  <a:txBody>
                    <a:bodyPr/>
                    <a:lstStyle/>
                    <a:p>
                      <a:pPr marL="0" marR="0" algn="ctr">
                        <a:lnSpc>
                          <a:spcPct val="115000"/>
                        </a:lnSpc>
                        <a:spcBef>
                          <a:spcPts val="0"/>
                        </a:spcBef>
                        <a:spcAft>
                          <a:spcPts val="1000"/>
                        </a:spcAft>
                      </a:pPr>
                      <a:r>
                        <a:rPr lang="en-US" sz="1600" dirty="0" smtClean="0">
                          <a:latin typeface="Calibri"/>
                          <a:ea typeface="Calibri"/>
                          <a:cs typeface="Times New Roman"/>
                        </a:rPr>
                        <a:t>7</a:t>
                      </a:r>
                      <a:endParaRPr lang="en-US"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99"/>
                    </a:solidFill>
                  </a:tcPr>
                </a:tc>
                <a:extLst>
                  <a:ext uri="{0D108BD9-81ED-4DB2-BD59-A6C34878D82A}">
                    <a16:rowId xmlns:a16="http://schemas.microsoft.com/office/drawing/2014/main" val="10002"/>
                  </a:ext>
                </a:extLst>
              </a:tr>
              <a:tr h="255318">
                <a:tc>
                  <a:txBody>
                    <a:bodyPr/>
                    <a:lstStyle/>
                    <a:p>
                      <a:pPr marL="0" marR="0" algn="ctr">
                        <a:lnSpc>
                          <a:spcPct val="115000"/>
                        </a:lnSpc>
                        <a:spcBef>
                          <a:spcPts val="0"/>
                        </a:spcBef>
                        <a:spcAft>
                          <a:spcPts val="1000"/>
                        </a:spcAft>
                      </a:pPr>
                      <a:r>
                        <a:rPr lang="en-US" sz="1600">
                          <a:latin typeface="Calibri"/>
                          <a:ea typeface="Calibri"/>
                          <a:cs typeface="Times New Roman"/>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99"/>
                    </a:solidFill>
                  </a:tcPr>
                </a:tc>
                <a:tc>
                  <a:txBody>
                    <a:bodyPr/>
                    <a:lstStyle/>
                    <a:p>
                      <a:pPr marL="0" marR="0" algn="ctr">
                        <a:lnSpc>
                          <a:spcPct val="115000"/>
                        </a:lnSpc>
                        <a:spcBef>
                          <a:spcPts val="0"/>
                        </a:spcBef>
                        <a:spcAft>
                          <a:spcPts val="1000"/>
                        </a:spcAft>
                      </a:pPr>
                      <a:r>
                        <a:rPr lang="en-US" sz="1600" dirty="0">
                          <a:latin typeface="Calibri"/>
                          <a:ea typeface="Calibri"/>
                          <a:cs typeface="Times New Roman"/>
                        </a:rPr>
                        <a:t>20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99"/>
                    </a:solidFill>
                  </a:tcPr>
                </a:tc>
                <a:tc>
                  <a:txBody>
                    <a:bodyPr/>
                    <a:lstStyle/>
                    <a:p>
                      <a:pPr marL="0" marR="0" algn="ctr">
                        <a:lnSpc>
                          <a:spcPct val="115000"/>
                        </a:lnSpc>
                        <a:spcBef>
                          <a:spcPts val="0"/>
                        </a:spcBef>
                        <a:spcAft>
                          <a:spcPts val="1000"/>
                        </a:spcAft>
                      </a:pPr>
                      <a:r>
                        <a:rPr lang="en-US" sz="1600" dirty="0" smtClean="0">
                          <a:latin typeface="Calibri"/>
                          <a:ea typeface="Calibri"/>
                          <a:cs typeface="Times New Roman"/>
                        </a:rPr>
                        <a:t>13</a:t>
                      </a:r>
                      <a:endParaRPr lang="en-US"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99"/>
                    </a:solidFill>
                  </a:tcPr>
                </a:tc>
                <a:extLst>
                  <a:ext uri="{0D108BD9-81ED-4DB2-BD59-A6C34878D82A}">
                    <a16:rowId xmlns:a16="http://schemas.microsoft.com/office/drawing/2014/main" val="10003"/>
                  </a:ext>
                </a:extLst>
              </a:tr>
              <a:tr h="255318">
                <a:tc>
                  <a:txBody>
                    <a:bodyPr/>
                    <a:lstStyle/>
                    <a:p>
                      <a:pPr marL="0" marR="0" algn="ctr">
                        <a:lnSpc>
                          <a:spcPct val="115000"/>
                        </a:lnSpc>
                        <a:spcBef>
                          <a:spcPts val="0"/>
                        </a:spcBef>
                        <a:spcAft>
                          <a:spcPts val="1000"/>
                        </a:spcAft>
                      </a:pPr>
                      <a:r>
                        <a:rPr lang="en-US" sz="1600">
                          <a:latin typeface="Calibri"/>
                          <a:ea typeface="Calibri"/>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99"/>
                    </a:solidFill>
                  </a:tcPr>
                </a:tc>
                <a:tc>
                  <a:txBody>
                    <a:bodyPr/>
                    <a:lstStyle/>
                    <a:p>
                      <a:pPr marL="0" marR="0" algn="ctr">
                        <a:lnSpc>
                          <a:spcPct val="115000"/>
                        </a:lnSpc>
                        <a:spcBef>
                          <a:spcPts val="0"/>
                        </a:spcBef>
                        <a:spcAft>
                          <a:spcPts val="1000"/>
                        </a:spcAft>
                      </a:pPr>
                      <a:r>
                        <a:rPr lang="en-US" sz="1600" dirty="0">
                          <a:latin typeface="Calibri"/>
                          <a:ea typeface="Calibri"/>
                          <a:cs typeface="Times New Roman"/>
                        </a:rPr>
                        <a:t>38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99"/>
                    </a:solidFill>
                  </a:tcPr>
                </a:tc>
                <a:tc>
                  <a:txBody>
                    <a:bodyPr/>
                    <a:lstStyle/>
                    <a:p>
                      <a:pPr marL="0" marR="0" algn="ctr">
                        <a:lnSpc>
                          <a:spcPct val="115000"/>
                        </a:lnSpc>
                        <a:spcBef>
                          <a:spcPts val="0"/>
                        </a:spcBef>
                        <a:spcAft>
                          <a:spcPts val="1000"/>
                        </a:spcAft>
                      </a:pPr>
                      <a:r>
                        <a:rPr lang="en-US" sz="1600" dirty="0" smtClean="0">
                          <a:latin typeface="Calibri"/>
                          <a:ea typeface="Calibri"/>
                          <a:cs typeface="Times New Roman"/>
                        </a:rPr>
                        <a:t>18</a:t>
                      </a:r>
                      <a:endParaRPr lang="en-US"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99"/>
                    </a:solidFill>
                  </a:tcPr>
                </a:tc>
                <a:extLst>
                  <a:ext uri="{0D108BD9-81ED-4DB2-BD59-A6C34878D82A}">
                    <a16:rowId xmlns:a16="http://schemas.microsoft.com/office/drawing/2014/main" val="10004"/>
                  </a:ext>
                </a:extLst>
              </a:tr>
              <a:tr h="255318">
                <a:tc>
                  <a:txBody>
                    <a:bodyPr/>
                    <a:lstStyle/>
                    <a:p>
                      <a:pPr marL="0" marR="0" algn="ctr">
                        <a:lnSpc>
                          <a:spcPct val="115000"/>
                        </a:lnSpc>
                        <a:spcBef>
                          <a:spcPts val="0"/>
                        </a:spcBef>
                        <a:spcAft>
                          <a:spcPts val="1000"/>
                        </a:spcAft>
                      </a:pPr>
                      <a:r>
                        <a:rPr lang="en-US" sz="1600">
                          <a:latin typeface="Calibri"/>
                          <a:ea typeface="Calibri"/>
                          <a:cs typeface="Times New Roman"/>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99"/>
                    </a:solidFill>
                  </a:tcPr>
                </a:tc>
                <a:tc>
                  <a:txBody>
                    <a:bodyPr/>
                    <a:lstStyle/>
                    <a:p>
                      <a:pPr marL="0" marR="0" algn="ctr">
                        <a:lnSpc>
                          <a:spcPct val="115000"/>
                        </a:lnSpc>
                        <a:spcBef>
                          <a:spcPts val="0"/>
                        </a:spcBef>
                        <a:spcAft>
                          <a:spcPts val="1000"/>
                        </a:spcAft>
                      </a:pPr>
                      <a:r>
                        <a:rPr lang="en-US" sz="1600">
                          <a:latin typeface="Calibri"/>
                          <a:ea typeface="Calibri"/>
                          <a:cs typeface="Times New Roman"/>
                        </a:rPr>
                        <a:t>62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99"/>
                    </a:solidFill>
                  </a:tcPr>
                </a:tc>
                <a:tc>
                  <a:txBody>
                    <a:bodyPr/>
                    <a:lstStyle/>
                    <a:p>
                      <a:pPr marL="0" marR="0" algn="ctr">
                        <a:lnSpc>
                          <a:spcPct val="115000"/>
                        </a:lnSpc>
                        <a:spcBef>
                          <a:spcPts val="0"/>
                        </a:spcBef>
                        <a:spcAft>
                          <a:spcPts val="1000"/>
                        </a:spcAft>
                      </a:pPr>
                      <a:r>
                        <a:rPr lang="en-US" sz="1600" dirty="0" smtClean="0">
                          <a:latin typeface="Calibri"/>
                          <a:ea typeface="Calibri"/>
                          <a:cs typeface="Times New Roman"/>
                        </a:rPr>
                        <a:t>24</a:t>
                      </a:r>
                      <a:endParaRPr lang="en-US"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99"/>
                    </a:solidFill>
                  </a:tcPr>
                </a:tc>
                <a:extLst>
                  <a:ext uri="{0D108BD9-81ED-4DB2-BD59-A6C34878D82A}">
                    <a16:rowId xmlns:a16="http://schemas.microsoft.com/office/drawing/2014/main" val="10005"/>
                  </a:ext>
                </a:extLst>
              </a:tr>
              <a:tr h="255318">
                <a:tc>
                  <a:txBody>
                    <a:bodyPr/>
                    <a:lstStyle/>
                    <a:p>
                      <a:pPr marL="0" marR="0" algn="ctr">
                        <a:lnSpc>
                          <a:spcPct val="115000"/>
                        </a:lnSpc>
                        <a:spcBef>
                          <a:spcPts val="0"/>
                        </a:spcBef>
                        <a:spcAft>
                          <a:spcPts val="1000"/>
                        </a:spcAft>
                      </a:pPr>
                      <a:r>
                        <a:rPr lang="en-US" sz="1600">
                          <a:latin typeface="Calibri"/>
                          <a:ea typeface="Calibri"/>
                          <a:cs typeface="Times New Roman"/>
                        </a:rPr>
                        <a:t>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99"/>
                    </a:solidFill>
                  </a:tcPr>
                </a:tc>
                <a:tc>
                  <a:txBody>
                    <a:bodyPr/>
                    <a:lstStyle/>
                    <a:p>
                      <a:pPr marL="0" marR="0" algn="ctr">
                        <a:lnSpc>
                          <a:spcPct val="115000"/>
                        </a:lnSpc>
                        <a:spcBef>
                          <a:spcPts val="0"/>
                        </a:spcBef>
                        <a:spcAft>
                          <a:spcPts val="1000"/>
                        </a:spcAft>
                      </a:pPr>
                      <a:r>
                        <a:rPr lang="en-US" sz="1600" dirty="0">
                          <a:latin typeface="Calibri"/>
                          <a:ea typeface="Calibri"/>
                          <a:cs typeface="Times New Roman"/>
                        </a:rPr>
                        <a:t>90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99"/>
                    </a:solidFill>
                  </a:tcPr>
                </a:tc>
                <a:tc>
                  <a:txBody>
                    <a:bodyPr/>
                    <a:lstStyle/>
                    <a:p>
                      <a:pPr marL="0" marR="0" algn="ctr">
                        <a:lnSpc>
                          <a:spcPct val="115000"/>
                        </a:lnSpc>
                        <a:spcBef>
                          <a:spcPts val="0"/>
                        </a:spcBef>
                        <a:spcAft>
                          <a:spcPts val="1000"/>
                        </a:spcAft>
                      </a:pPr>
                      <a:r>
                        <a:rPr lang="en-US" sz="1600" dirty="0" smtClean="0">
                          <a:latin typeface="Calibri"/>
                          <a:ea typeface="Calibri"/>
                          <a:cs typeface="Times New Roman"/>
                        </a:rPr>
                        <a:t>28</a:t>
                      </a:r>
                      <a:endParaRPr lang="en-US"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99"/>
                    </a:solidFill>
                  </a:tcPr>
                </a:tc>
                <a:extLst>
                  <a:ext uri="{0D108BD9-81ED-4DB2-BD59-A6C34878D82A}">
                    <a16:rowId xmlns:a16="http://schemas.microsoft.com/office/drawing/2014/main" val="10006"/>
                  </a:ext>
                </a:extLst>
              </a:tr>
              <a:tr h="255318">
                <a:tc>
                  <a:txBody>
                    <a:bodyPr/>
                    <a:lstStyle/>
                    <a:p>
                      <a:pPr marL="0" marR="0" algn="ctr">
                        <a:lnSpc>
                          <a:spcPct val="115000"/>
                        </a:lnSpc>
                        <a:spcBef>
                          <a:spcPts val="0"/>
                        </a:spcBef>
                        <a:spcAft>
                          <a:spcPts val="1000"/>
                        </a:spcAft>
                      </a:pPr>
                      <a:r>
                        <a:rPr lang="en-US" sz="1600" dirty="0">
                          <a:latin typeface="Calibri"/>
                          <a:ea typeface="Calibri"/>
                          <a:cs typeface="Times New Roman"/>
                        </a:rPr>
                        <a:t>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5000"/>
                        <a:lumOff val="75000"/>
                      </a:schemeClr>
                    </a:solidFill>
                  </a:tcPr>
                </a:tc>
                <a:tc>
                  <a:txBody>
                    <a:bodyPr/>
                    <a:lstStyle/>
                    <a:p>
                      <a:pPr marL="0" marR="0" algn="ctr">
                        <a:lnSpc>
                          <a:spcPct val="115000"/>
                        </a:lnSpc>
                        <a:spcBef>
                          <a:spcPts val="0"/>
                        </a:spcBef>
                        <a:spcAft>
                          <a:spcPts val="1000"/>
                        </a:spcAft>
                      </a:pPr>
                      <a:r>
                        <a:rPr lang="en-US" sz="1600" dirty="0">
                          <a:latin typeface="Calibri"/>
                          <a:ea typeface="Calibri"/>
                          <a:cs typeface="Times New Roman"/>
                        </a:rPr>
                        <a:t>110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5000"/>
                        <a:lumOff val="75000"/>
                      </a:schemeClr>
                    </a:solidFill>
                  </a:tcPr>
                </a:tc>
                <a:tc>
                  <a:txBody>
                    <a:bodyPr/>
                    <a:lstStyle/>
                    <a:p>
                      <a:pPr marL="0" marR="0" algn="ctr">
                        <a:lnSpc>
                          <a:spcPct val="115000"/>
                        </a:lnSpc>
                        <a:spcBef>
                          <a:spcPts val="0"/>
                        </a:spcBef>
                        <a:spcAft>
                          <a:spcPts val="1000"/>
                        </a:spcAft>
                      </a:pPr>
                      <a:r>
                        <a:rPr lang="en-US" sz="1600" dirty="0" smtClean="0">
                          <a:latin typeface="Calibri"/>
                          <a:ea typeface="Calibri"/>
                          <a:cs typeface="Times New Roman"/>
                        </a:rPr>
                        <a:t>20</a:t>
                      </a:r>
                      <a:endParaRPr lang="en-US"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5000"/>
                        <a:lumOff val="75000"/>
                      </a:schemeClr>
                    </a:solidFill>
                  </a:tcPr>
                </a:tc>
                <a:extLst>
                  <a:ext uri="{0D108BD9-81ED-4DB2-BD59-A6C34878D82A}">
                    <a16:rowId xmlns:a16="http://schemas.microsoft.com/office/drawing/2014/main" val="10007"/>
                  </a:ext>
                </a:extLst>
              </a:tr>
              <a:tr h="255318">
                <a:tc>
                  <a:txBody>
                    <a:bodyPr/>
                    <a:lstStyle/>
                    <a:p>
                      <a:pPr marL="0" marR="0" algn="ctr">
                        <a:lnSpc>
                          <a:spcPct val="115000"/>
                        </a:lnSpc>
                        <a:spcBef>
                          <a:spcPts val="0"/>
                        </a:spcBef>
                        <a:spcAft>
                          <a:spcPts val="1000"/>
                        </a:spcAft>
                      </a:pPr>
                      <a:r>
                        <a:rPr lang="en-US" sz="1600" dirty="0">
                          <a:latin typeface="Calibri"/>
                          <a:ea typeface="Calibri"/>
                          <a:cs typeface="Times New Roman"/>
                        </a:rPr>
                        <a:t>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5000"/>
                        <a:lumOff val="75000"/>
                      </a:schemeClr>
                    </a:solidFill>
                  </a:tcPr>
                </a:tc>
                <a:tc>
                  <a:txBody>
                    <a:bodyPr/>
                    <a:lstStyle/>
                    <a:p>
                      <a:pPr marL="0" marR="0" algn="ctr">
                        <a:lnSpc>
                          <a:spcPct val="115000"/>
                        </a:lnSpc>
                        <a:spcBef>
                          <a:spcPts val="0"/>
                        </a:spcBef>
                        <a:spcAft>
                          <a:spcPts val="1000"/>
                        </a:spcAft>
                      </a:pPr>
                      <a:r>
                        <a:rPr lang="en-US" sz="1600" dirty="0">
                          <a:latin typeface="Calibri"/>
                          <a:ea typeface="Calibri"/>
                          <a:cs typeface="Times New Roman"/>
                        </a:rPr>
                        <a:t>129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5000"/>
                        <a:lumOff val="75000"/>
                      </a:schemeClr>
                    </a:solidFill>
                  </a:tcPr>
                </a:tc>
                <a:tc>
                  <a:txBody>
                    <a:bodyPr/>
                    <a:lstStyle/>
                    <a:p>
                      <a:pPr marL="0" marR="0" algn="ctr">
                        <a:lnSpc>
                          <a:spcPct val="115000"/>
                        </a:lnSpc>
                        <a:spcBef>
                          <a:spcPts val="0"/>
                        </a:spcBef>
                        <a:spcAft>
                          <a:spcPts val="1000"/>
                        </a:spcAft>
                      </a:pPr>
                      <a:r>
                        <a:rPr lang="en-US" sz="1600" dirty="0" smtClean="0">
                          <a:latin typeface="Calibri"/>
                          <a:ea typeface="Calibri"/>
                          <a:cs typeface="Times New Roman"/>
                        </a:rPr>
                        <a:t>19</a:t>
                      </a:r>
                      <a:endParaRPr lang="en-US"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5000"/>
                        <a:lumOff val="75000"/>
                      </a:schemeClr>
                    </a:solidFill>
                  </a:tcPr>
                </a:tc>
                <a:extLst>
                  <a:ext uri="{0D108BD9-81ED-4DB2-BD59-A6C34878D82A}">
                    <a16:rowId xmlns:a16="http://schemas.microsoft.com/office/drawing/2014/main" val="10008"/>
                  </a:ext>
                </a:extLst>
              </a:tr>
              <a:tr h="255318">
                <a:tc>
                  <a:txBody>
                    <a:bodyPr/>
                    <a:lstStyle/>
                    <a:p>
                      <a:pPr marL="0" marR="0" algn="ctr">
                        <a:lnSpc>
                          <a:spcPct val="115000"/>
                        </a:lnSpc>
                        <a:spcBef>
                          <a:spcPts val="0"/>
                        </a:spcBef>
                        <a:spcAft>
                          <a:spcPts val="1000"/>
                        </a:spcAft>
                      </a:pPr>
                      <a:r>
                        <a:rPr lang="en-US" sz="1600">
                          <a:latin typeface="Calibri"/>
                          <a:ea typeface="Calibri"/>
                          <a:cs typeface="Times New Roman"/>
                        </a:rPr>
                        <a:t>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5000"/>
                        <a:lumOff val="75000"/>
                      </a:schemeClr>
                    </a:solidFill>
                  </a:tcPr>
                </a:tc>
                <a:tc>
                  <a:txBody>
                    <a:bodyPr/>
                    <a:lstStyle/>
                    <a:p>
                      <a:pPr marL="0" marR="0" algn="ctr">
                        <a:lnSpc>
                          <a:spcPct val="115000"/>
                        </a:lnSpc>
                        <a:spcBef>
                          <a:spcPts val="0"/>
                        </a:spcBef>
                        <a:spcAft>
                          <a:spcPts val="1000"/>
                        </a:spcAft>
                      </a:pPr>
                      <a:r>
                        <a:rPr lang="en-US" sz="1600" dirty="0">
                          <a:latin typeface="Calibri"/>
                          <a:ea typeface="Calibri"/>
                          <a:cs typeface="Times New Roman"/>
                        </a:rPr>
                        <a:t>138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5000"/>
                        <a:lumOff val="75000"/>
                      </a:schemeClr>
                    </a:solidFill>
                  </a:tcPr>
                </a:tc>
                <a:tc>
                  <a:txBody>
                    <a:bodyPr/>
                    <a:lstStyle/>
                    <a:p>
                      <a:pPr marL="0" marR="0" algn="ctr">
                        <a:lnSpc>
                          <a:spcPct val="115000"/>
                        </a:lnSpc>
                        <a:spcBef>
                          <a:spcPts val="0"/>
                        </a:spcBef>
                        <a:spcAft>
                          <a:spcPts val="1000"/>
                        </a:spcAft>
                      </a:pPr>
                      <a:r>
                        <a:rPr lang="en-US" sz="1600" dirty="0" smtClean="0">
                          <a:latin typeface="Calibri"/>
                          <a:ea typeface="Calibri"/>
                          <a:cs typeface="Times New Roman"/>
                        </a:rPr>
                        <a:t>9</a:t>
                      </a:r>
                      <a:endParaRPr lang="en-US"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5000"/>
                        <a:lumOff val="75000"/>
                      </a:schemeClr>
                    </a:solidFill>
                  </a:tcPr>
                </a:tc>
                <a:extLst>
                  <a:ext uri="{0D108BD9-81ED-4DB2-BD59-A6C34878D82A}">
                    <a16:rowId xmlns:a16="http://schemas.microsoft.com/office/drawing/2014/main" val="10009"/>
                  </a:ext>
                </a:extLst>
              </a:tr>
              <a:tr h="255318">
                <a:tc>
                  <a:txBody>
                    <a:bodyPr/>
                    <a:lstStyle/>
                    <a:p>
                      <a:pPr marL="0" marR="0" algn="ctr">
                        <a:lnSpc>
                          <a:spcPct val="115000"/>
                        </a:lnSpc>
                        <a:spcBef>
                          <a:spcPts val="0"/>
                        </a:spcBef>
                        <a:spcAft>
                          <a:spcPts val="1000"/>
                        </a:spcAft>
                      </a:pPr>
                      <a:r>
                        <a:rPr lang="en-US" sz="1600">
                          <a:latin typeface="Calibri"/>
                          <a:ea typeface="Calibri"/>
                          <a:cs typeface="Times New Roman"/>
                        </a:rPr>
                        <a:t>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5000"/>
                        <a:lumOff val="75000"/>
                      </a:schemeClr>
                    </a:solidFill>
                  </a:tcPr>
                </a:tc>
                <a:tc>
                  <a:txBody>
                    <a:bodyPr/>
                    <a:lstStyle/>
                    <a:p>
                      <a:pPr marL="0" marR="0" algn="ctr">
                        <a:lnSpc>
                          <a:spcPct val="115000"/>
                        </a:lnSpc>
                        <a:spcBef>
                          <a:spcPts val="0"/>
                        </a:spcBef>
                        <a:spcAft>
                          <a:spcPts val="1000"/>
                        </a:spcAft>
                      </a:pPr>
                      <a:r>
                        <a:rPr lang="en-US" sz="1600">
                          <a:latin typeface="Calibri"/>
                          <a:ea typeface="Calibri"/>
                          <a:cs typeface="Times New Roman"/>
                        </a:rPr>
                        <a:t>144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5000"/>
                        <a:lumOff val="75000"/>
                      </a:schemeClr>
                    </a:solidFill>
                  </a:tcPr>
                </a:tc>
                <a:tc>
                  <a:txBody>
                    <a:bodyPr/>
                    <a:lstStyle/>
                    <a:p>
                      <a:pPr marL="0" marR="0" algn="ctr">
                        <a:lnSpc>
                          <a:spcPct val="115000"/>
                        </a:lnSpc>
                        <a:spcBef>
                          <a:spcPts val="0"/>
                        </a:spcBef>
                        <a:spcAft>
                          <a:spcPts val="1000"/>
                        </a:spcAft>
                      </a:pPr>
                      <a:r>
                        <a:rPr lang="en-US" sz="1600" dirty="0" smtClean="0">
                          <a:latin typeface="Calibri"/>
                          <a:ea typeface="Calibri"/>
                          <a:cs typeface="Times New Roman"/>
                        </a:rPr>
                        <a:t>6</a:t>
                      </a:r>
                      <a:endParaRPr lang="en-US"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5000"/>
                        <a:lumOff val="75000"/>
                      </a:schemeClr>
                    </a:solidFill>
                  </a:tcPr>
                </a:tc>
                <a:extLst>
                  <a:ext uri="{0D108BD9-81ED-4DB2-BD59-A6C34878D82A}">
                    <a16:rowId xmlns:a16="http://schemas.microsoft.com/office/drawing/2014/main" val="10010"/>
                  </a:ext>
                </a:extLst>
              </a:tr>
              <a:tr h="255318">
                <a:tc>
                  <a:txBody>
                    <a:bodyPr/>
                    <a:lstStyle/>
                    <a:p>
                      <a:pPr marL="0" marR="0" algn="ctr">
                        <a:lnSpc>
                          <a:spcPct val="115000"/>
                        </a:lnSpc>
                        <a:spcBef>
                          <a:spcPts val="0"/>
                        </a:spcBef>
                        <a:spcAft>
                          <a:spcPts val="1000"/>
                        </a:spcAft>
                      </a:pPr>
                      <a:r>
                        <a:rPr lang="en-US" sz="1600">
                          <a:latin typeface="Calibri"/>
                          <a:ea typeface="Calibri"/>
                          <a:cs typeface="Times New Roman"/>
                        </a:rPr>
                        <a:t>10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5000"/>
                        <a:lumOff val="75000"/>
                      </a:schemeClr>
                    </a:solidFill>
                  </a:tcPr>
                </a:tc>
                <a:tc>
                  <a:txBody>
                    <a:bodyPr/>
                    <a:lstStyle/>
                    <a:p>
                      <a:pPr marL="0" marR="0" algn="ctr">
                        <a:lnSpc>
                          <a:spcPct val="115000"/>
                        </a:lnSpc>
                        <a:spcBef>
                          <a:spcPts val="0"/>
                        </a:spcBef>
                        <a:spcAft>
                          <a:spcPts val="1000"/>
                        </a:spcAft>
                      </a:pPr>
                      <a:r>
                        <a:rPr lang="en-US" sz="1600">
                          <a:latin typeface="Calibri"/>
                          <a:ea typeface="Calibri"/>
                          <a:cs typeface="Times New Roman"/>
                        </a:rPr>
                        <a:t>148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5000"/>
                        <a:lumOff val="75000"/>
                      </a:schemeClr>
                    </a:solidFill>
                  </a:tcPr>
                </a:tc>
                <a:tc>
                  <a:txBody>
                    <a:bodyPr/>
                    <a:lstStyle/>
                    <a:p>
                      <a:pPr marL="0" marR="0" algn="ctr">
                        <a:lnSpc>
                          <a:spcPct val="115000"/>
                        </a:lnSpc>
                        <a:spcBef>
                          <a:spcPts val="0"/>
                        </a:spcBef>
                        <a:spcAft>
                          <a:spcPts val="1000"/>
                        </a:spcAft>
                      </a:pPr>
                      <a:r>
                        <a:rPr lang="en-US" sz="1600" dirty="0" smtClean="0">
                          <a:latin typeface="Calibri"/>
                          <a:ea typeface="Calibri"/>
                          <a:cs typeface="Times New Roman"/>
                        </a:rPr>
                        <a:t>4</a:t>
                      </a:r>
                      <a:endParaRPr lang="en-US"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5000"/>
                        <a:lumOff val="75000"/>
                      </a:schemeClr>
                    </a:solidFill>
                  </a:tcPr>
                </a:tc>
                <a:extLst>
                  <a:ext uri="{0D108BD9-81ED-4DB2-BD59-A6C34878D82A}">
                    <a16:rowId xmlns:a16="http://schemas.microsoft.com/office/drawing/2014/main" val="10011"/>
                  </a:ext>
                </a:extLst>
              </a:tr>
              <a:tr h="255318">
                <a:tc>
                  <a:txBody>
                    <a:bodyPr/>
                    <a:lstStyle/>
                    <a:p>
                      <a:pPr marL="0" marR="0" algn="ctr">
                        <a:lnSpc>
                          <a:spcPct val="115000"/>
                        </a:lnSpc>
                        <a:spcBef>
                          <a:spcPts val="0"/>
                        </a:spcBef>
                        <a:spcAft>
                          <a:spcPts val="1000"/>
                        </a:spcAft>
                      </a:pPr>
                      <a:r>
                        <a:rPr lang="en-US" sz="1600">
                          <a:latin typeface="Calibri"/>
                          <a:ea typeface="Calibri"/>
                          <a:cs typeface="Times New Roman"/>
                        </a:rPr>
                        <a:t>11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66"/>
                    </a:solidFill>
                  </a:tcPr>
                </a:tc>
                <a:tc>
                  <a:txBody>
                    <a:bodyPr/>
                    <a:lstStyle/>
                    <a:p>
                      <a:pPr marL="0" marR="0" algn="ctr">
                        <a:lnSpc>
                          <a:spcPct val="115000"/>
                        </a:lnSpc>
                        <a:spcBef>
                          <a:spcPts val="0"/>
                        </a:spcBef>
                        <a:spcAft>
                          <a:spcPts val="1000"/>
                        </a:spcAft>
                      </a:pPr>
                      <a:r>
                        <a:rPr lang="en-US" sz="1600" dirty="0">
                          <a:latin typeface="Calibri"/>
                          <a:ea typeface="Calibri"/>
                          <a:cs typeface="Times New Roman"/>
                        </a:rPr>
                        <a:t>145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66"/>
                    </a:solidFill>
                  </a:tcPr>
                </a:tc>
                <a:tc>
                  <a:txBody>
                    <a:bodyPr/>
                    <a:lstStyle/>
                    <a:p>
                      <a:pPr marL="0" marR="0" algn="ctr">
                        <a:lnSpc>
                          <a:spcPct val="115000"/>
                        </a:lnSpc>
                        <a:spcBef>
                          <a:spcPts val="0"/>
                        </a:spcBef>
                        <a:spcAft>
                          <a:spcPts val="1000"/>
                        </a:spcAft>
                      </a:pPr>
                      <a:r>
                        <a:rPr lang="en-US" sz="1600" dirty="0" smtClean="0">
                          <a:latin typeface="Calibri"/>
                          <a:ea typeface="Calibri"/>
                          <a:cs typeface="Times New Roman"/>
                        </a:rPr>
                        <a:t>-3</a:t>
                      </a:r>
                      <a:endParaRPr lang="en-US"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66"/>
                    </a:solidFill>
                  </a:tcPr>
                </a:tc>
                <a:extLst>
                  <a:ext uri="{0D108BD9-81ED-4DB2-BD59-A6C34878D82A}">
                    <a16:rowId xmlns:a16="http://schemas.microsoft.com/office/drawing/2014/main" val="10012"/>
                  </a:ext>
                </a:extLst>
              </a:tr>
              <a:tr h="255318">
                <a:tc>
                  <a:txBody>
                    <a:bodyPr/>
                    <a:lstStyle/>
                    <a:p>
                      <a:pPr marL="0" marR="0" algn="ctr">
                        <a:lnSpc>
                          <a:spcPct val="115000"/>
                        </a:lnSpc>
                        <a:spcBef>
                          <a:spcPts val="0"/>
                        </a:spcBef>
                        <a:spcAft>
                          <a:spcPts val="1000"/>
                        </a:spcAft>
                      </a:pPr>
                      <a:r>
                        <a:rPr lang="en-US" sz="1600">
                          <a:latin typeface="Calibri"/>
                          <a:ea typeface="Calibri"/>
                          <a:cs typeface="Times New Roman"/>
                        </a:rPr>
                        <a:t>12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66"/>
                    </a:solidFill>
                  </a:tcPr>
                </a:tc>
                <a:tc>
                  <a:txBody>
                    <a:bodyPr/>
                    <a:lstStyle/>
                    <a:p>
                      <a:pPr marL="0" marR="0" algn="ctr">
                        <a:lnSpc>
                          <a:spcPct val="115000"/>
                        </a:lnSpc>
                        <a:spcBef>
                          <a:spcPts val="0"/>
                        </a:spcBef>
                        <a:spcAft>
                          <a:spcPts val="1000"/>
                        </a:spcAft>
                      </a:pPr>
                      <a:r>
                        <a:rPr lang="en-US" sz="1600" dirty="0">
                          <a:latin typeface="Calibri"/>
                          <a:ea typeface="Calibri"/>
                          <a:cs typeface="Times New Roman"/>
                        </a:rPr>
                        <a:t>135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66"/>
                    </a:solidFill>
                  </a:tcPr>
                </a:tc>
                <a:tc>
                  <a:txBody>
                    <a:bodyPr/>
                    <a:lstStyle/>
                    <a:p>
                      <a:pPr marL="0" marR="0" algn="ctr">
                        <a:lnSpc>
                          <a:spcPct val="115000"/>
                        </a:lnSpc>
                        <a:spcBef>
                          <a:spcPts val="0"/>
                        </a:spcBef>
                        <a:spcAft>
                          <a:spcPts val="1000"/>
                        </a:spcAft>
                      </a:pPr>
                      <a:r>
                        <a:rPr lang="en-US" sz="1600" dirty="0" smtClean="0">
                          <a:latin typeface="Calibri"/>
                          <a:ea typeface="Calibri"/>
                          <a:cs typeface="Times New Roman"/>
                        </a:rPr>
                        <a:t>-10</a:t>
                      </a:r>
                      <a:endParaRPr lang="en-US"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66"/>
                    </a:solidFill>
                  </a:tcPr>
                </a:tc>
                <a:extLst>
                  <a:ext uri="{0D108BD9-81ED-4DB2-BD59-A6C34878D82A}">
                    <a16:rowId xmlns:a16="http://schemas.microsoft.com/office/drawing/2014/main" val="10013"/>
                  </a:ext>
                </a:extLst>
              </a:tr>
            </a:tbl>
          </a:graphicData>
        </a:graphic>
      </p:graphicFrame>
      <p:sp>
        <p:nvSpPr>
          <p:cNvPr id="27" name="Rectangle 26"/>
          <p:cNvSpPr/>
          <p:nvPr/>
        </p:nvSpPr>
        <p:spPr bwMode="auto">
          <a:xfrm>
            <a:off x="6096000" y="1905000"/>
            <a:ext cx="1219200" cy="3962400"/>
          </a:xfrm>
          <a:prstGeom prst="rect">
            <a:avLst/>
          </a:prstGeom>
          <a:solidFill>
            <a:schemeClr val="tx1">
              <a:lumMod val="60000"/>
              <a:lumOff val="40000"/>
              <a:alpha val="50000"/>
            </a:schemeClr>
          </a:solidFill>
          <a:ln w="9525" cap="flat" cmpd="sng" algn="ctr">
            <a:noFill/>
            <a:prstDash val="solid"/>
            <a:round/>
            <a:headEnd type="none" w="med" len="med"/>
            <a:tailEnd type="none" w="med" len="med"/>
          </a:ln>
          <a:effectLst/>
        </p:spPr>
        <p:txBody>
          <a:bodyPr wrap="none"/>
          <a:lstStyle/>
          <a:p>
            <a:pPr>
              <a:defRPr/>
            </a:pPr>
            <a:endParaRPr lang="en-US"/>
          </a:p>
        </p:txBody>
      </p:sp>
      <p:sp>
        <p:nvSpPr>
          <p:cNvPr id="24662" name="Rectangle 27"/>
          <p:cNvSpPr>
            <a:spLocks noChangeArrowheads="1"/>
          </p:cNvSpPr>
          <p:nvPr/>
        </p:nvSpPr>
        <p:spPr bwMode="auto">
          <a:xfrm>
            <a:off x="7315200" y="1905000"/>
            <a:ext cx="685800" cy="3962400"/>
          </a:xfrm>
          <a:prstGeom prst="rect">
            <a:avLst/>
          </a:prstGeom>
          <a:solidFill>
            <a:srgbClr val="D4802C">
              <a:alpha val="50195"/>
            </a:srgbClr>
          </a:solidFill>
          <a:ln w="9525" algn="ctr">
            <a:noFill/>
            <a:round/>
            <a:headEnd/>
            <a:tailEnd/>
          </a:ln>
        </p:spPr>
        <p:txBody>
          <a:bodyPr wrap="none"/>
          <a:lstStyle/>
          <a:p>
            <a:endParaRPr lang="en-US"/>
          </a:p>
        </p:txBody>
      </p:sp>
      <p:sp>
        <p:nvSpPr>
          <p:cNvPr id="26" name="TextBox 25"/>
          <p:cNvSpPr txBox="1"/>
          <p:nvPr/>
        </p:nvSpPr>
        <p:spPr>
          <a:xfrm>
            <a:off x="-76200" y="2667000"/>
            <a:ext cx="1371600" cy="3324225"/>
          </a:xfrm>
          <a:prstGeom prst="rect">
            <a:avLst/>
          </a:prstGeom>
          <a:noFill/>
        </p:spPr>
        <p:txBody>
          <a:bodyPr>
            <a:spAutoFit/>
          </a:bodyPr>
          <a:lstStyle/>
          <a:p>
            <a:pPr>
              <a:defRPr/>
            </a:pPr>
            <a:r>
              <a:rPr lang="en-US" sz="3500" dirty="0">
                <a:solidFill>
                  <a:schemeClr val="bg2">
                    <a:lumMod val="25000"/>
                  </a:schemeClr>
                </a:solidFill>
                <a:latin typeface="Calibri" pitchFamily="34" charset="0"/>
              </a:rPr>
              <a:t>Inc.</a:t>
            </a:r>
            <a:r>
              <a:rPr lang="en-US" sz="3500" dirty="0">
                <a:latin typeface="Calibri" pitchFamily="34" charset="0"/>
              </a:rPr>
              <a:t/>
            </a:r>
            <a:br>
              <a:rPr lang="en-US" sz="3500" dirty="0">
                <a:latin typeface="Calibri" pitchFamily="34" charset="0"/>
              </a:rPr>
            </a:br>
            <a:endParaRPr lang="en-US" sz="3500" dirty="0">
              <a:latin typeface="Calibri" pitchFamily="34" charset="0"/>
            </a:endParaRPr>
          </a:p>
          <a:p>
            <a:pPr>
              <a:defRPr/>
            </a:pPr>
            <a:r>
              <a:rPr lang="en-US" sz="3500" dirty="0">
                <a:latin typeface="Calibri" pitchFamily="34" charset="0"/>
              </a:rPr>
              <a:t/>
            </a:r>
            <a:br>
              <a:rPr lang="en-US" sz="3500" dirty="0">
                <a:latin typeface="Calibri" pitchFamily="34" charset="0"/>
              </a:rPr>
            </a:br>
            <a:r>
              <a:rPr lang="en-US" sz="3500" dirty="0">
                <a:latin typeface="Calibri" pitchFamily="34" charset="0"/>
              </a:rPr>
              <a:t>Dim.</a:t>
            </a:r>
          </a:p>
          <a:p>
            <a:pPr>
              <a:defRPr/>
            </a:pPr>
            <a:r>
              <a:rPr lang="en-US" sz="3500" dirty="0">
                <a:latin typeface="Calibri" pitchFamily="34" charset="0"/>
              </a:rPr>
              <a:t/>
            </a:r>
            <a:br>
              <a:rPr lang="en-US" sz="3500" dirty="0">
                <a:latin typeface="Calibri" pitchFamily="34" charset="0"/>
              </a:rPr>
            </a:br>
            <a:r>
              <a:rPr lang="en-US" sz="3500" dirty="0">
                <a:solidFill>
                  <a:srgbClr val="D4802C"/>
                </a:solidFill>
                <a:latin typeface="Calibri" pitchFamily="34" charset="0"/>
              </a:rPr>
              <a:t>Neg.</a:t>
            </a:r>
          </a:p>
        </p:txBody>
      </p:sp>
      <p:sp>
        <p:nvSpPr>
          <p:cNvPr id="28" name="TextBox 27"/>
          <p:cNvSpPr txBox="1"/>
          <p:nvPr/>
        </p:nvSpPr>
        <p:spPr>
          <a:xfrm>
            <a:off x="4953000" y="1295400"/>
            <a:ext cx="3352800" cy="630238"/>
          </a:xfrm>
          <a:prstGeom prst="rect">
            <a:avLst/>
          </a:prstGeom>
          <a:noFill/>
        </p:spPr>
        <p:txBody>
          <a:bodyPr>
            <a:spAutoFit/>
          </a:bodyPr>
          <a:lstStyle/>
          <a:p>
            <a:pPr>
              <a:defRPr/>
            </a:pPr>
            <a:r>
              <a:rPr lang="en-US" sz="3500" dirty="0">
                <a:solidFill>
                  <a:schemeClr val="bg2">
                    <a:lumMod val="25000"/>
                  </a:schemeClr>
                </a:solidFill>
                <a:latin typeface="Calibri" pitchFamily="34" charset="0"/>
              </a:rPr>
              <a:t>Inc.     </a:t>
            </a:r>
            <a:r>
              <a:rPr lang="en-US" sz="3500" dirty="0">
                <a:latin typeface="Calibri" pitchFamily="34" charset="0"/>
              </a:rPr>
              <a:t>Dim.  </a:t>
            </a:r>
            <a:r>
              <a:rPr lang="en-US" sz="3500" dirty="0">
                <a:solidFill>
                  <a:srgbClr val="D4802C"/>
                </a:solidFill>
                <a:latin typeface="Calibri" pitchFamily="34" charset="0"/>
              </a:rPr>
              <a:t>Neg.</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1000"/>
                                        <p:tgtEl>
                                          <p:spTgt spid="26"/>
                                        </p:tgtEl>
                                      </p:cBhvr>
                                    </p:animEffect>
                                    <p:anim calcmode="lin" valueType="num">
                                      <p:cBhvr>
                                        <p:cTn id="8" dur="1000" fill="hold"/>
                                        <p:tgtEl>
                                          <p:spTgt spid="26"/>
                                        </p:tgtEl>
                                        <p:attrNameLst>
                                          <p:attrName>ppt_x</p:attrName>
                                        </p:attrNameLst>
                                      </p:cBhvr>
                                      <p:tavLst>
                                        <p:tav tm="0">
                                          <p:val>
                                            <p:strVal val="#ppt_x"/>
                                          </p:val>
                                        </p:tav>
                                        <p:tav tm="100000">
                                          <p:val>
                                            <p:strVal val="#ppt_x"/>
                                          </p:val>
                                        </p:tav>
                                      </p:tavLst>
                                    </p:anim>
                                    <p:anim calcmode="lin" valueType="num">
                                      <p:cBhvr>
                                        <p:cTn id="9"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24598"/>
                                        </p:tgtEl>
                                        <p:attrNameLst>
                                          <p:attrName>style.visibility</p:attrName>
                                        </p:attrNameLst>
                                      </p:cBhvr>
                                      <p:to>
                                        <p:strVal val="visible"/>
                                      </p:to>
                                    </p:set>
                                    <p:animEffect transition="in" filter="wipe(down)">
                                      <p:cBhvr>
                                        <p:cTn id="14" dur="500"/>
                                        <p:tgtEl>
                                          <p:spTgt spid="24598"/>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wipe(down)">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24662"/>
                                        </p:tgtEl>
                                        <p:attrNameLst>
                                          <p:attrName>style.visibility</p:attrName>
                                        </p:attrNameLst>
                                      </p:cBhvr>
                                      <p:to>
                                        <p:strVal val="visible"/>
                                      </p:to>
                                    </p:set>
                                    <p:animEffect transition="in" filter="wipe(down)">
                                      <p:cBhvr>
                                        <p:cTn id="24" dur="500"/>
                                        <p:tgtEl>
                                          <p:spTgt spid="24662"/>
                                        </p:tgtEl>
                                      </p:cBhvr>
                                    </p:animEffect>
                                  </p:childTnLst>
                                </p:cTn>
                              </p:par>
                            </p:childTnLst>
                          </p:cTn>
                        </p:par>
                      </p:childTnLst>
                    </p:cTn>
                  </p:par>
                  <p:par>
                    <p:cTn id="25" fill="hold">
                      <p:stCondLst>
                        <p:cond delay="indefinite"/>
                      </p:stCondLst>
                      <p:childTnLst>
                        <p:par>
                          <p:cTn id="26" fill="hold">
                            <p:stCondLst>
                              <p:cond delay="0"/>
                            </p:stCondLst>
                            <p:childTnLst>
                              <p:par>
                                <p:cTn id="27" presetID="47" presetClass="entr" presetSubtype="0" fill="hold" grpId="0" nodeType="click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fade">
                                      <p:cBhvr>
                                        <p:cTn id="29" dur="1000"/>
                                        <p:tgtEl>
                                          <p:spTgt spid="28"/>
                                        </p:tgtEl>
                                      </p:cBhvr>
                                    </p:animEffect>
                                    <p:anim calcmode="lin" valueType="num">
                                      <p:cBhvr>
                                        <p:cTn id="30" dur="1000" fill="hold"/>
                                        <p:tgtEl>
                                          <p:spTgt spid="28"/>
                                        </p:tgtEl>
                                        <p:attrNameLst>
                                          <p:attrName>ppt_x</p:attrName>
                                        </p:attrNameLst>
                                      </p:cBhvr>
                                      <p:tavLst>
                                        <p:tav tm="0">
                                          <p:val>
                                            <p:strVal val="#ppt_x"/>
                                          </p:val>
                                        </p:tav>
                                        <p:tav tm="100000">
                                          <p:val>
                                            <p:strVal val="#ppt_x"/>
                                          </p:val>
                                        </p:tav>
                                      </p:tavLst>
                                    </p:anim>
                                    <p:anim calcmode="lin" valueType="num">
                                      <p:cBhvr>
                                        <p:cTn id="31"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98" grpId="0" animBg="1"/>
      <p:bldP spid="27" grpId="0" animBg="1"/>
      <p:bldP spid="24662" grpId="0" animBg="1"/>
      <p:bldP spid="26" grpId="0"/>
      <p:bldP spid="28" grpId="0"/>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838200" y="914400"/>
          <a:ext cx="2750896" cy="5181604"/>
        </p:xfrm>
        <a:graphic>
          <a:graphicData uri="http://schemas.openxmlformats.org/drawingml/2006/table">
            <a:tbl>
              <a:tblPr/>
              <a:tblGrid>
                <a:gridCol w="906508">
                  <a:extLst>
                    <a:ext uri="{9D8B030D-6E8A-4147-A177-3AD203B41FA5}">
                      <a16:colId xmlns:a16="http://schemas.microsoft.com/office/drawing/2014/main" val="20000"/>
                    </a:ext>
                  </a:extLst>
                </a:gridCol>
                <a:gridCol w="893298">
                  <a:extLst>
                    <a:ext uri="{9D8B030D-6E8A-4147-A177-3AD203B41FA5}">
                      <a16:colId xmlns:a16="http://schemas.microsoft.com/office/drawing/2014/main" val="20001"/>
                    </a:ext>
                  </a:extLst>
                </a:gridCol>
                <a:gridCol w="951090">
                  <a:extLst>
                    <a:ext uri="{9D8B030D-6E8A-4147-A177-3AD203B41FA5}">
                      <a16:colId xmlns:a16="http://schemas.microsoft.com/office/drawing/2014/main" val="20002"/>
                    </a:ext>
                  </a:extLst>
                </a:gridCol>
              </a:tblGrid>
              <a:tr h="263312">
                <a:tc gridSpan="3">
                  <a:txBody>
                    <a:bodyPr/>
                    <a:lstStyle/>
                    <a:p>
                      <a:pPr marL="0" marR="0" algn="ctr">
                        <a:spcBef>
                          <a:spcPts val="0"/>
                        </a:spcBef>
                        <a:spcAft>
                          <a:spcPts val="0"/>
                        </a:spcAft>
                      </a:pPr>
                      <a:r>
                        <a:rPr lang="en-US" sz="1600" b="1" dirty="0">
                          <a:solidFill>
                            <a:srgbClr val="000000"/>
                          </a:solidFill>
                          <a:latin typeface="Calibri"/>
                          <a:ea typeface="Times New Roman"/>
                          <a:cs typeface="Times New Roman"/>
                        </a:rPr>
                        <a:t>Production Schedule</a:t>
                      </a:r>
                      <a:endParaRPr lang="en-US" sz="2400" dirty="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789935">
                <a:tc>
                  <a:txBody>
                    <a:bodyPr/>
                    <a:lstStyle/>
                    <a:p>
                      <a:pPr marL="0" marR="0" algn="ctr">
                        <a:spcBef>
                          <a:spcPts val="0"/>
                        </a:spcBef>
                        <a:spcAft>
                          <a:spcPts val="0"/>
                        </a:spcAft>
                      </a:pPr>
                      <a:r>
                        <a:rPr lang="en-US" sz="1600">
                          <a:solidFill>
                            <a:srgbClr val="000000"/>
                          </a:solidFill>
                          <a:latin typeface="Calibri"/>
                          <a:ea typeface="Times New Roman"/>
                          <a:cs typeface="Times New Roman"/>
                        </a:rPr>
                        <a:t>Number of Workers</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Total Product</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Marginal Product of Labor</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75012">
                <a:tc>
                  <a:txBody>
                    <a:bodyPr/>
                    <a:lstStyle/>
                    <a:p>
                      <a:pPr marL="0" marR="0" algn="ctr">
                        <a:spcBef>
                          <a:spcPts val="0"/>
                        </a:spcBef>
                        <a:spcAft>
                          <a:spcPts val="0"/>
                        </a:spcAft>
                      </a:pPr>
                      <a:r>
                        <a:rPr lang="en-US" sz="1600">
                          <a:solidFill>
                            <a:srgbClr val="000000"/>
                          </a:solidFill>
                          <a:latin typeface="Calibri"/>
                          <a:ea typeface="Times New Roman"/>
                          <a:cs typeface="Times New Roman"/>
                        </a:rPr>
                        <a:t>0</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0</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400" dirty="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75012">
                <a:tc>
                  <a:txBody>
                    <a:bodyPr/>
                    <a:lstStyle/>
                    <a:p>
                      <a:pPr marL="0" marR="0" algn="ctr">
                        <a:spcBef>
                          <a:spcPts val="0"/>
                        </a:spcBef>
                        <a:spcAft>
                          <a:spcPts val="0"/>
                        </a:spcAft>
                      </a:pPr>
                      <a:r>
                        <a:rPr lang="en-US" sz="1600">
                          <a:solidFill>
                            <a:srgbClr val="000000"/>
                          </a:solidFill>
                          <a:latin typeface="Calibri"/>
                          <a:ea typeface="Times New Roman"/>
                          <a:cs typeface="Times New Roman"/>
                        </a:rPr>
                        <a:t>1</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14</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400" dirty="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75012">
                <a:tc>
                  <a:txBody>
                    <a:bodyPr/>
                    <a:lstStyle/>
                    <a:p>
                      <a:pPr marL="0" marR="0" algn="ctr">
                        <a:spcBef>
                          <a:spcPts val="0"/>
                        </a:spcBef>
                        <a:spcAft>
                          <a:spcPts val="0"/>
                        </a:spcAft>
                      </a:pPr>
                      <a:r>
                        <a:rPr lang="en-US" sz="1600">
                          <a:solidFill>
                            <a:srgbClr val="000000"/>
                          </a:solidFill>
                          <a:latin typeface="Calibri"/>
                          <a:ea typeface="Times New Roman"/>
                          <a:cs typeface="Times New Roman"/>
                        </a:rPr>
                        <a:t>2</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42</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75012">
                <a:tc>
                  <a:txBody>
                    <a:bodyPr/>
                    <a:lstStyle/>
                    <a:p>
                      <a:pPr marL="0" marR="0" algn="ctr">
                        <a:spcBef>
                          <a:spcPts val="0"/>
                        </a:spcBef>
                        <a:spcAft>
                          <a:spcPts val="0"/>
                        </a:spcAft>
                      </a:pPr>
                      <a:r>
                        <a:rPr lang="en-US" sz="1600">
                          <a:solidFill>
                            <a:srgbClr val="000000"/>
                          </a:solidFill>
                          <a:latin typeface="Calibri"/>
                          <a:ea typeface="Times New Roman"/>
                          <a:cs typeface="Times New Roman"/>
                        </a:rPr>
                        <a:t>3</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75</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375012">
                <a:tc>
                  <a:txBody>
                    <a:bodyPr/>
                    <a:lstStyle/>
                    <a:p>
                      <a:pPr marL="0" marR="0" algn="ctr">
                        <a:spcBef>
                          <a:spcPts val="0"/>
                        </a:spcBef>
                        <a:spcAft>
                          <a:spcPts val="0"/>
                        </a:spcAft>
                      </a:pPr>
                      <a:r>
                        <a:rPr lang="en-US" sz="1600">
                          <a:solidFill>
                            <a:srgbClr val="000000"/>
                          </a:solidFill>
                          <a:latin typeface="Calibri"/>
                          <a:ea typeface="Times New Roman"/>
                          <a:cs typeface="Times New Roman"/>
                        </a:rPr>
                        <a:t>4</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112</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365342">
                <a:tc>
                  <a:txBody>
                    <a:bodyPr/>
                    <a:lstStyle/>
                    <a:p>
                      <a:pPr marL="0" marR="0" algn="ctr">
                        <a:spcBef>
                          <a:spcPts val="0"/>
                        </a:spcBef>
                        <a:spcAft>
                          <a:spcPts val="0"/>
                        </a:spcAft>
                      </a:pPr>
                      <a:r>
                        <a:rPr lang="en-US" sz="1600">
                          <a:solidFill>
                            <a:srgbClr val="000000"/>
                          </a:solidFill>
                          <a:latin typeface="Calibri"/>
                          <a:ea typeface="Times New Roman"/>
                          <a:cs typeface="Times New Roman"/>
                        </a:rPr>
                        <a:t>5</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150</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375012">
                <a:tc>
                  <a:txBody>
                    <a:bodyPr/>
                    <a:lstStyle/>
                    <a:p>
                      <a:pPr marL="0" marR="0" algn="ctr">
                        <a:spcBef>
                          <a:spcPts val="0"/>
                        </a:spcBef>
                        <a:spcAft>
                          <a:spcPts val="0"/>
                        </a:spcAft>
                      </a:pPr>
                      <a:r>
                        <a:rPr lang="en-US" sz="1600">
                          <a:solidFill>
                            <a:srgbClr val="000000"/>
                          </a:solidFill>
                          <a:latin typeface="Calibri"/>
                          <a:ea typeface="Times New Roman"/>
                          <a:cs typeface="Times New Roman"/>
                        </a:rPr>
                        <a:t>6</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180</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375012">
                <a:tc>
                  <a:txBody>
                    <a:bodyPr/>
                    <a:lstStyle/>
                    <a:p>
                      <a:pPr marL="0" marR="0" algn="ctr">
                        <a:spcBef>
                          <a:spcPts val="0"/>
                        </a:spcBef>
                        <a:spcAft>
                          <a:spcPts val="0"/>
                        </a:spcAft>
                      </a:pPr>
                      <a:r>
                        <a:rPr lang="en-US" sz="1600">
                          <a:solidFill>
                            <a:srgbClr val="000000"/>
                          </a:solidFill>
                          <a:latin typeface="Calibri"/>
                          <a:ea typeface="Times New Roman"/>
                          <a:cs typeface="Times New Roman"/>
                        </a:rPr>
                        <a:t>7</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203</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375012">
                <a:tc>
                  <a:txBody>
                    <a:bodyPr/>
                    <a:lstStyle/>
                    <a:p>
                      <a:pPr marL="0" marR="0" algn="ctr">
                        <a:spcBef>
                          <a:spcPts val="0"/>
                        </a:spcBef>
                        <a:spcAft>
                          <a:spcPts val="0"/>
                        </a:spcAft>
                      </a:pPr>
                      <a:r>
                        <a:rPr lang="en-US" sz="1600">
                          <a:solidFill>
                            <a:srgbClr val="000000"/>
                          </a:solidFill>
                          <a:latin typeface="Calibri"/>
                          <a:ea typeface="Times New Roman"/>
                          <a:cs typeface="Times New Roman"/>
                        </a:rPr>
                        <a:t>8</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216</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375012">
                <a:tc>
                  <a:txBody>
                    <a:bodyPr/>
                    <a:lstStyle/>
                    <a:p>
                      <a:pPr marL="0" marR="0" algn="ctr">
                        <a:spcBef>
                          <a:spcPts val="0"/>
                        </a:spcBef>
                        <a:spcAft>
                          <a:spcPts val="0"/>
                        </a:spcAft>
                      </a:pPr>
                      <a:r>
                        <a:rPr lang="en-US" sz="1600">
                          <a:solidFill>
                            <a:srgbClr val="000000"/>
                          </a:solidFill>
                          <a:latin typeface="Calibri"/>
                          <a:ea typeface="Times New Roman"/>
                          <a:cs typeface="Times New Roman"/>
                        </a:rPr>
                        <a:t>9</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207</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387907">
                <a:tc>
                  <a:txBody>
                    <a:bodyPr/>
                    <a:lstStyle/>
                    <a:p>
                      <a:pPr marL="0" marR="0" algn="ctr">
                        <a:spcBef>
                          <a:spcPts val="0"/>
                        </a:spcBef>
                        <a:spcAft>
                          <a:spcPts val="0"/>
                        </a:spcAft>
                      </a:pPr>
                      <a:r>
                        <a:rPr lang="en-US" sz="1600">
                          <a:solidFill>
                            <a:srgbClr val="000000"/>
                          </a:solidFill>
                          <a:latin typeface="Calibri"/>
                          <a:ea typeface="Times New Roman"/>
                          <a:cs typeface="Times New Roman"/>
                        </a:rPr>
                        <a:t>10</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190</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bl>
          </a:graphicData>
        </a:graphic>
      </p:graphicFrame>
      <p:sp>
        <p:nvSpPr>
          <p:cNvPr id="56378" name="TextBox 4"/>
          <p:cNvSpPr txBox="1">
            <a:spLocks noChangeArrowheads="1"/>
          </p:cNvSpPr>
          <p:nvPr/>
        </p:nvSpPr>
        <p:spPr bwMode="auto">
          <a:xfrm>
            <a:off x="1143000" y="177800"/>
            <a:ext cx="6934200" cy="584200"/>
          </a:xfrm>
          <a:prstGeom prst="rect">
            <a:avLst/>
          </a:prstGeom>
          <a:noFill/>
          <a:ln w="9525">
            <a:noFill/>
            <a:miter lim="800000"/>
            <a:headEnd/>
            <a:tailEnd/>
          </a:ln>
        </p:spPr>
        <p:txBody>
          <a:bodyPr>
            <a:spAutoFit/>
          </a:bodyPr>
          <a:lstStyle/>
          <a:p>
            <a:r>
              <a:rPr lang="en-US" sz="3200">
                <a:latin typeface="Calibri" pitchFamily="34" charset="0"/>
                <a:cs typeface="Calibri" pitchFamily="34" charset="0"/>
              </a:rPr>
              <a:t>Marginal, Product, Cost, and Revenues</a:t>
            </a:r>
          </a:p>
        </p:txBody>
      </p:sp>
      <p:pic>
        <p:nvPicPr>
          <p:cNvPr id="56379" name="Picture 1"/>
          <p:cNvPicPr>
            <a:picLocks noChangeAspect="1" noChangeArrowheads="1"/>
          </p:cNvPicPr>
          <p:nvPr/>
        </p:nvPicPr>
        <p:blipFill>
          <a:blip r:embed="rId2" cstate="print"/>
          <a:srcRect l="42867" t="26247" r="20862" b="19351"/>
          <a:stretch>
            <a:fillRect/>
          </a:stretch>
        </p:blipFill>
        <p:spPr bwMode="auto">
          <a:xfrm>
            <a:off x="4800600" y="1295400"/>
            <a:ext cx="3657600" cy="4114800"/>
          </a:xfrm>
          <a:prstGeom prst="rect">
            <a:avLst/>
          </a:prstGeom>
          <a:noFill/>
          <a:ln w="9525">
            <a:noFill/>
            <a:miter lim="800000"/>
            <a:headEnd/>
            <a:tailEnd/>
          </a:ln>
        </p:spPr>
      </p:pic>
      <p:sp>
        <p:nvSpPr>
          <p:cNvPr id="6" name="Freeform 5"/>
          <p:cNvSpPr/>
          <p:nvPr/>
        </p:nvSpPr>
        <p:spPr bwMode="auto">
          <a:xfrm>
            <a:off x="4906963" y="1484313"/>
            <a:ext cx="3125787" cy="3671887"/>
          </a:xfrm>
          <a:custGeom>
            <a:avLst/>
            <a:gdLst>
              <a:gd name="connsiteX0" fmla="*/ 0 w 3125338"/>
              <a:gd name="connsiteY0" fmla="*/ 3671248 h 3671248"/>
              <a:gd name="connsiteX1" fmla="*/ 218365 w 3125338"/>
              <a:gd name="connsiteY1" fmla="*/ 3452884 h 3671248"/>
              <a:gd name="connsiteX2" fmla="*/ 450377 w 3125338"/>
              <a:gd name="connsiteY2" fmla="*/ 3207224 h 3671248"/>
              <a:gd name="connsiteX3" fmla="*/ 750627 w 3125338"/>
              <a:gd name="connsiteY3" fmla="*/ 2756848 h 3671248"/>
              <a:gd name="connsiteX4" fmla="*/ 914400 w 3125338"/>
              <a:gd name="connsiteY4" fmla="*/ 2060812 h 3671248"/>
              <a:gd name="connsiteX5" fmla="*/ 1214651 w 3125338"/>
              <a:gd name="connsiteY5" fmla="*/ 1378424 h 3671248"/>
              <a:gd name="connsiteX6" fmla="*/ 1514902 w 3125338"/>
              <a:gd name="connsiteY6" fmla="*/ 832513 h 3671248"/>
              <a:gd name="connsiteX7" fmla="*/ 1815153 w 3125338"/>
              <a:gd name="connsiteY7" fmla="*/ 423081 h 3671248"/>
              <a:gd name="connsiteX8" fmla="*/ 2033517 w 3125338"/>
              <a:gd name="connsiteY8" fmla="*/ 272955 h 3671248"/>
              <a:gd name="connsiteX9" fmla="*/ 2265529 w 3125338"/>
              <a:gd name="connsiteY9" fmla="*/ 109182 h 3671248"/>
              <a:gd name="connsiteX10" fmla="*/ 2497541 w 3125338"/>
              <a:gd name="connsiteY10" fmla="*/ 0 h 3671248"/>
              <a:gd name="connsiteX11" fmla="*/ 2906974 w 3125338"/>
              <a:gd name="connsiteY11" fmla="*/ 54591 h 3671248"/>
              <a:gd name="connsiteX12" fmla="*/ 3125338 w 3125338"/>
              <a:gd name="connsiteY12" fmla="*/ 300251 h 3671248"/>
              <a:gd name="connsiteX13" fmla="*/ 3125338 w 3125338"/>
              <a:gd name="connsiteY13" fmla="*/ 313899 h 3671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5338" h="3671248">
                <a:moveTo>
                  <a:pt x="0" y="3671248"/>
                </a:moveTo>
                <a:lnTo>
                  <a:pt x="218365" y="3452884"/>
                </a:lnTo>
                <a:lnTo>
                  <a:pt x="450377" y="3207224"/>
                </a:lnTo>
                <a:lnTo>
                  <a:pt x="750627" y="2756848"/>
                </a:lnTo>
                <a:lnTo>
                  <a:pt x="914400" y="2060812"/>
                </a:lnTo>
                <a:lnTo>
                  <a:pt x="1214651" y="1378424"/>
                </a:lnTo>
                <a:lnTo>
                  <a:pt x="1514902" y="832513"/>
                </a:lnTo>
                <a:lnTo>
                  <a:pt x="1815153" y="423081"/>
                </a:lnTo>
                <a:lnTo>
                  <a:pt x="2033517" y="272955"/>
                </a:lnTo>
                <a:lnTo>
                  <a:pt x="2265529" y="109182"/>
                </a:lnTo>
                <a:lnTo>
                  <a:pt x="2497541" y="0"/>
                </a:lnTo>
                <a:lnTo>
                  <a:pt x="2906974" y="54591"/>
                </a:lnTo>
                <a:lnTo>
                  <a:pt x="3125338" y="300251"/>
                </a:lnTo>
                <a:lnTo>
                  <a:pt x="3125338" y="313899"/>
                </a:lnTo>
              </a:path>
            </a:pathLst>
          </a:custGeom>
          <a:noFill/>
          <a:ln w="22225" cap="flat" cmpd="sng" algn="ctr">
            <a:solidFill>
              <a:schemeClr val="accent1">
                <a:lumMod val="50000"/>
              </a:schemeClr>
            </a:solidFill>
            <a:prstDash val="solid"/>
            <a:round/>
            <a:headEnd type="none" w="med" len="med"/>
            <a:tailEnd type="none" w="med" len="med"/>
          </a:ln>
          <a:effectLst/>
        </p:spPr>
        <p:txBody>
          <a:bodyPr wrap="none"/>
          <a:lstStyle/>
          <a:p>
            <a:pPr>
              <a:defRPr/>
            </a:pPr>
            <a:endParaRPr lang="en-US"/>
          </a:p>
        </p:txBody>
      </p:sp>
      <p:sp>
        <p:nvSpPr>
          <p:cNvPr id="56381" name="Freeform 97"/>
          <p:cNvSpPr>
            <a:spLocks/>
          </p:cNvSpPr>
          <p:nvPr/>
        </p:nvSpPr>
        <p:spPr bwMode="auto">
          <a:xfrm>
            <a:off x="4876800" y="5105400"/>
            <a:ext cx="79375" cy="88900"/>
          </a:xfrm>
          <a:custGeom>
            <a:avLst/>
            <a:gdLst>
              <a:gd name="T0" fmla="*/ 2147483647 w 50"/>
              <a:gd name="T1" fmla="*/ 2147483647 h 56"/>
              <a:gd name="T2" fmla="*/ 2147483647 w 50"/>
              <a:gd name="T3" fmla="*/ 2147483647 h 56"/>
              <a:gd name="T4" fmla="*/ 2147483647 w 50"/>
              <a:gd name="T5" fmla="*/ 2147483647 h 56"/>
              <a:gd name="T6" fmla="*/ 2147483647 w 50"/>
              <a:gd name="T7" fmla="*/ 2147483647 h 56"/>
              <a:gd name="T8" fmla="*/ 2147483647 w 50"/>
              <a:gd name="T9" fmla="*/ 2147483647 h 56"/>
              <a:gd name="T10" fmla="*/ 2147483647 w 50"/>
              <a:gd name="T11" fmla="*/ 0 h 56"/>
              <a:gd name="T12" fmla="*/ 2147483647 w 50"/>
              <a:gd name="T13" fmla="*/ 0 h 56"/>
              <a:gd name="T14" fmla="*/ 2147483647 w 50"/>
              <a:gd name="T15" fmla="*/ 0 h 56"/>
              <a:gd name="T16" fmla="*/ 0 w 50"/>
              <a:gd name="T17" fmla="*/ 2147483647 h 56"/>
              <a:gd name="T18" fmla="*/ 0 w 50"/>
              <a:gd name="T19" fmla="*/ 2147483647 h 56"/>
              <a:gd name="T20" fmla="*/ 0 w 50"/>
              <a:gd name="T21" fmla="*/ 2147483647 h 56"/>
              <a:gd name="T22" fmla="*/ 2147483647 w 50"/>
              <a:gd name="T23" fmla="*/ 2147483647 h 56"/>
              <a:gd name="T24" fmla="*/ 2147483647 w 50"/>
              <a:gd name="T25" fmla="*/ 2147483647 h 5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0"/>
              <a:gd name="T40" fmla="*/ 0 h 56"/>
              <a:gd name="T41" fmla="*/ 50 w 50"/>
              <a:gd name="T42" fmla="*/ 56 h 5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0" h="56">
                <a:moveTo>
                  <a:pt x="20" y="55"/>
                </a:moveTo>
                <a:lnTo>
                  <a:pt x="29" y="55"/>
                </a:lnTo>
                <a:lnTo>
                  <a:pt x="39" y="44"/>
                </a:lnTo>
                <a:lnTo>
                  <a:pt x="49" y="33"/>
                </a:lnTo>
                <a:lnTo>
                  <a:pt x="39" y="11"/>
                </a:lnTo>
                <a:lnTo>
                  <a:pt x="29" y="0"/>
                </a:lnTo>
                <a:lnTo>
                  <a:pt x="20" y="0"/>
                </a:lnTo>
                <a:lnTo>
                  <a:pt x="10" y="0"/>
                </a:lnTo>
                <a:lnTo>
                  <a:pt x="0" y="11"/>
                </a:lnTo>
                <a:lnTo>
                  <a:pt x="0" y="33"/>
                </a:lnTo>
                <a:lnTo>
                  <a:pt x="0" y="44"/>
                </a:lnTo>
                <a:lnTo>
                  <a:pt x="10" y="55"/>
                </a:lnTo>
                <a:lnTo>
                  <a:pt x="20" y="55"/>
                </a:lnTo>
              </a:path>
            </a:pathLst>
          </a:custGeom>
          <a:solidFill>
            <a:srgbClr val="000000"/>
          </a:solidFill>
          <a:ln w="9525" cap="rnd">
            <a:noFill/>
            <a:round/>
            <a:headEnd type="none" w="sm" len="sm"/>
            <a:tailEnd type="none" w="sm" len="sm"/>
          </a:ln>
        </p:spPr>
        <p:txBody>
          <a:bodyPr/>
          <a:lstStyle/>
          <a:p>
            <a:endParaRPr lang="en-US"/>
          </a:p>
        </p:txBody>
      </p:sp>
      <p:sp>
        <p:nvSpPr>
          <p:cNvPr id="56382" name="Freeform 97"/>
          <p:cNvSpPr>
            <a:spLocks/>
          </p:cNvSpPr>
          <p:nvPr/>
        </p:nvSpPr>
        <p:spPr bwMode="auto">
          <a:xfrm>
            <a:off x="5102225" y="4876800"/>
            <a:ext cx="79375" cy="88900"/>
          </a:xfrm>
          <a:custGeom>
            <a:avLst/>
            <a:gdLst>
              <a:gd name="T0" fmla="*/ 2147483647 w 50"/>
              <a:gd name="T1" fmla="*/ 2147483647 h 56"/>
              <a:gd name="T2" fmla="*/ 2147483647 w 50"/>
              <a:gd name="T3" fmla="*/ 2147483647 h 56"/>
              <a:gd name="T4" fmla="*/ 2147483647 w 50"/>
              <a:gd name="T5" fmla="*/ 2147483647 h 56"/>
              <a:gd name="T6" fmla="*/ 2147483647 w 50"/>
              <a:gd name="T7" fmla="*/ 2147483647 h 56"/>
              <a:gd name="T8" fmla="*/ 2147483647 w 50"/>
              <a:gd name="T9" fmla="*/ 2147483647 h 56"/>
              <a:gd name="T10" fmla="*/ 2147483647 w 50"/>
              <a:gd name="T11" fmla="*/ 0 h 56"/>
              <a:gd name="T12" fmla="*/ 2147483647 w 50"/>
              <a:gd name="T13" fmla="*/ 0 h 56"/>
              <a:gd name="T14" fmla="*/ 2147483647 w 50"/>
              <a:gd name="T15" fmla="*/ 0 h 56"/>
              <a:gd name="T16" fmla="*/ 0 w 50"/>
              <a:gd name="T17" fmla="*/ 2147483647 h 56"/>
              <a:gd name="T18" fmla="*/ 0 w 50"/>
              <a:gd name="T19" fmla="*/ 2147483647 h 56"/>
              <a:gd name="T20" fmla="*/ 0 w 50"/>
              <a:gd name="T21" fmla="*/ 2147483647 h 56"/>
              <a:gd name="T22" fmla="*/ 2147483647 w 50"/>
              <a:gd name="T23" fmla="*/ 2147483647 h 56"/>
              <a:gd name="T24" fmla="*/ 2147483647 w 50"/>
              <a:gd name="T25" fmla="*/ 2147483647 h 5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0"/>
              <a:gd name="T40" fmla="*/ 0 h 56"/>
              <a:gd name="T41" fmla="*/ 50 w 50"/>
              <a:gd name="T42" fmla="*/ 56 h 5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0" h="56">
                <a:moveTo>
                  <a:pt x="20" y="55"/>
                </a:moveTo>
                <a:lnTo>
                  <a:pt x="29" y="55"/>
                </a:lnTo>
                <a:lnTo>
                  <a:pt x="39" y="44"/>
                </a:lnTo>
                <a:lnTo>
                  <a:pt x="49" y="33"/>
                </a:lnTo>
                <a:lnTo>
                  <a:pt x="39" y="11"/>
                </a:lnTo>
                <a:lnTo>
                  <a:pt x="29" y="0"/>
                </a:lnTo>
                <a:lnTo>
                  <a:pt x="20" y="0"/>
                </a:lnTo>
                <a:lnTo>
                  <a:pt x="10" y="0"/>
                </a:lnTo>
                <a:lnTo>
                  <a:pt x="0" y="11"/>
                </a:lnTo>
                <a:lnTo>
                  <a:pt x="0" y="33"/>
                </a:lnTo>
                <a:lnTo>
                  <a:pt x="0" y="44"/>
                </a:lnTo>
                <a:lnTo>
                  <a:pt x="10" y="55"/>
                </a:lnTo>
                <a:lnTo>
                  <a:pt x="20" y="55"/>
                </a:lnTo>
              </a:path>
            </a:pathLst>
          </a:custGeom>
          <a:solidFill>
            <a:srgbClr val="000000"/>
          </a:solidFill>
          <a:ln w="9525" cap="rnd">
            <a:noFill/>
            <a:round/>
            <a:headEnd type="none" w="sm" len="sm"/>
            <a:tailEnd type="none" w="sm" len="sm"/>
          </a:ln>
        </p:spPr>
        <p:txBody>
          <a:bodyPr/>
          <a:lstStyle/>
          <a:p>
            <a:endParaRPr lang="en-US"/>
          </a:p>
        </p:txBody>
      </p:sp>
      <p:sp>
        <p:nvSpPr>
          <p:cNvPr id="56383" name="Freeform 97"/>
          <p:cNvSpPr>
            <a:spLocks/>
          </p:cNvSpPr>
          <p:nvPr/>
        </p:nvSpPr>
        <p:spPr bwMode="auto">
          <a:xfrm>
            <a:off x="5334000" y="4648200"/>
            <a:ext cx="79375" cy="88900"/>
          </a:xfrm>
          <a:custGeom>
            <a:avLst/>
            <a:gdLst>
              <a:gd name="T0" fmla="*/ 2147483647 w 50"/>
              <a:gd name="T1" fmla="*/ 2147483647 h 56"/>
              <a:gd name="T2" fmla="*/ 2147483647 w 50"/>
              <a:gd name="T3" fmla="*/ 2147483647 h 56"/>
              <a:gd name="T4" fmla="*/ 2147483647 w 50"/>
              <a:gd name="T5" fmla="*/ 2147483647 h 56"/>
              <a:gd name="T6" fmla="*/ 2147483647 w 50"/>
              <a:gd name="T7" fmla="*/ 2147483647 h 56"/>
              <a:gd name="T8" fmla="*/ 2147483647 w 50"/>
              <a:gd name="T9" fmla="*/ 2147483647 h 56"/>
              <a:gd name="T10" fmla="*/ 2147483647 w 50"/>
              <a:gd name="T11" fmla="*/ 0 h 56"/>
              <a:gd name="T12" fmla="*/ 2147483647 w 50"/>
              <a:gd name="T13" fmla="*/ 0 h 56"/>
              <a:gd name="T14" fmla="*/ 2147483647 w 50"/>
              <a:gd name="T15" fmla="*/ 0 h 56"/>
              <a:gd name="T16" fmla="*/ 0 w 50"/>
              <a:gd name="T17" fmla="*/ 2147483647 h 56"/>
              <a:gd name="T18" fmla="*/ 0 w 50"/>
              <a:gd name="T19" fmla="*/ 2147483647 h 56"/>
              <a:gd name="T20" fmla="*/ 0 w 50"/>
              <a:gd name="T21" fmla="*/ 2147483647 h 56"/>
              <a:gd name="T22" fmla="*/ 2147483647 w 50"/>
              <a:gd name="T23" fmla="*/ 2147483647 h 56"/>
              <a:gd name="T24" fmla="*/ 2147483647 w 50"/>
              <a:gd name="T25" fmla="*/ 2147483647 h 5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0"/>
              <a:gd name="T40" fmla="*/ 0 h 56"/>
              <a:gd name="T41" fmla="*/ 50 w 50"/>
              <a:gd name="T42" fmla="*/ 56 h 5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0" h="56">
                <a:moveTo>
                  <a:pt x="20" y="55"/>
                </a:moveTo>
                <a:lnTo>
                  <a:pt x="29" y="55"/>
                </a:lnTo>
                <a:lnTo>
                  <a:pt x="39" y="44"/>
                </a:lnTo>
                <a:lnTo>
                  <a:pt x="49" y="33"/>
                </a:lnTo>
                <a:lnTo>
                  <a:pt x="39" y="11"/>
                </a:lnTo>
                <a:lnTo>
                  <a:pt x="29" y="0"/>
                </a:lnTo>
                <a:lnTo>
                  <a:pt x="20" y="0"/>
                </a:lnTo>
                <a:lnTo>
                  <a:pt x="10" y="0"/>
                </a:lnTo>
                <a:lnTo>
                  <a:pt x="0" y="11"/>
                </a:lnTo>
                <a:lnTo>
                  <a:pt x="0" y="33"/>
                </a:lnTo>
                <a:lnTo>
                  <a:pt x="0" y="44"/>
                </a:lnTo>
                <a:lnTo>
                  <a:pt x="10" y="55"/>
                </a:lnTo>
                <a:lnTo>
                  <a:pt x="20" y="55"/>
                </a:lnTo>
              </a:path>
            </a:pathLst>
          </a:custGeom>
          <a:solidFill>
            <a:srgbClr val="000000"/>
          </a:solidFill>
          <a:ln w="9525" cap="rnd">
            <a:noFill/>
            <a:round/>
            <a:headEnd type="none" w="sm" len="sm"/>
            <a:tailEnd type="none" w="sm" len="sm"/>
          </a:ln>
        </p:spPr>
        <p:txBody>
          <a:bodyPr/>
          <a:lstStyle/>
          <a:p>
            <a:endParaRPr lang="en-US"/>
          </a:p>
        </p:txBody>
      </p:sp>
      <p:sp>
        <p:nvSpPr>
          <p:cNvPr id="56384" name="Freeform 97"/>
          <p:cNvSpPr>
            <a:spLocks/>
          </p:cNvSpPr>
          <p:nvPr/>
        </p:nvSpPr>
        <p:spPr bwMode="auto">
          <a:xfrm>
            <a:off x="5635625" y="4178300"/>
            <a:ext cx="79375" cy="88900"/>
          </a:xfrm>
          <a:custGeom>
            <a:avLst/>
            <a:gdLst>
              <a:gd name="T0" fmla="*/ 2147483647 w 50"/>
              <a:gd name="T1" fmla="*/ 2147483647 h 56"/>
              <a:gd name="T2" fmla="*/ 2147483647 w 50"/>
              <a:gd name="T3" fmla="*/ 2147483647 h 56"/>
              <a:gd name="T4" fmla="*/ 2147483647 w 50"/>
              <a:gd name="T5" fmla="*/ 2147483647 h 56"/>
              <a:gd name="T6" fmla="*/ 2147483647 w 50"/>
              <a:gd name="T7" fmla="*/ 2147483647 h 56"/>
              <a:gd name="T8" fmla="*/ 2147483647 w 50"/>
              <a:gd name="T9" fmla="*/ 2147483647 h 56"/>
              <a:gd name="T10" fmla="*/ 2147483647 w 50"/>
              <a:gd name="T11" fmla="*/ 0 h 56"/>
              <a:gd name="T12" fmla="*/ 2147483647 w 50"/>
              <a:gd name="T13" fmla="*/ 0 h 56"/>
              <a:gd name="T14" fmla="*/ 2147483647 w 50"/>
              <a:gd name="T15" fmla="*/ 0 h 56"/>
              <a:gd name="T16" fmla="*/ 0 w 50"/>
              <a:gd name="T17" fmla="*/ 2147483647 h 56"/>
              <a:gd name="T18" fmla="*/ 0 w 50"/>
              <a:gd name="T19" fmla="*/ 2147483647 h 56"/>
              <a:gd name="T20" fmla="*/ 0 w 50"/>
              <a:gd name="T21" fmla="*/ 2147483647 h 56"/>
              <a:gd name="T22" fmla="*/ 2147483647 w 50"/>
              <a:gd name="T23" fmla="*/ 2147483647 h 56"/>
              <a:gd name="T24" fmla="*/ 2147483647 w 50"/>
              <a:gd name="T25" fmla="*/ 2147483647 h 5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0"/>
              <a:gd name="T40" fmla="*/ 0 h 56"/>
              <a:gd name="T41" fmla="*/ 50 w 50"/>
              <a:gd name="T42" fmla="*/ 56 h 5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0" h="56">
                <a:moveTo>
                  <a:pt x="20" y="55"/>
                </a:moveTo>
                <a:lnTo>
                  <a:pt x="29" y="55"/>
                </a:lnTo>
                <a:lnTo>
                  <a:pt x="39" y="44"/>
                </a:lnTo>
                <a:lnTo>
                  <a:pt x="49" y="33"/>
                </a:lnTo>
                <a:lnTo>
                  <a:pt x="39" y="11"/>
                </a:lnTo>
                <a:lnTo>
                  <a:pt x="29" y="0"/>
                </a:lnTo>
                <a:lnTo>
                  <a:pt x="20" y="0"/>
                </a:lnTo>
                <a:lnTo>
                  <a:pt x="10" y="0"/>
                </a:lnTo>
                <a:lnTo>
                  <a:pt x="0" y="11"/>
                </a:lnTo>
                <a:lnTo>
                  <a:pt x="0" y="33"/>
                </a:lnTo>
                <a:lnTo>
                  <a:pt x="0" y="44"/>
                </a:lnTo>
                <a:lnTo>
                  <a:pt x="10" y="55"/>
                </a:lnTo>
                <a:lnTo>
                  <a:pt x="20" y="55"/>
                </a:lnTo>
              </a:path>
            </a:pathLst>
          </a:custGeom>
          <a:solidFill>
            <a:srgbClr val="000000"/>
          </a:solidFill>
          <a:ln w="9525" cap="rnd">
            <a:noFill/>
            <a:round/>
            <a:headEnd type="none" w="sm" len="sm"/>
            <a:tailEnd type="none" w="sm" len="sm"/>
          </a:ln>
        </p:spPr>
        <p:txBody>
          <a:bodyPr/>
          <a:lstStyle/>
          <a:p>
            <a:endParaRPr lang="en-US"/>
          </a:p>
        </p:txBody>
      </p:sp>
      <p:sp>
        <p:nvSpPr>
          <p:cNvPr id="56385" name="Freeform 97"/>
          <p:cNvSpPr>
            <a:spLocks/>
          </p:cNvSpPr>
          <p:nvPr/>
        </p:nvSpPr>
        <p:spPr bwMode="auto">
          <a:xfrm>
            <a:off x="5791200" y="3492500"/>
            <a:ext cx="79375" cy="88900"/>
          </a:xfrm>
          <a:custGeom>
            <a:avLst/>
            <a:gdLst>
              <a:gd name="T0" fmla="*/ 2147483647 w 50"/>
              <a:gd name="T1" fmla="*/ 2147483647 h 56"/>
              <a:gd name="T2" fmla="*/ 2147483647 w 50"/>
              <a:gd name="T3" fmla="*/ 2147483647 h 56"/>
              <a:gd name="T4" fmla="*/ 2147483647 w 50"/>
              <a:gd name="T5" fmla="*/ 2147483647 h 56"/>
              <a:gd name="T6" fmla="*/ 2147483647 w 50"/>
              <a:gd name="T7" fmla="*/ 2147483647 h 56"/>
              <a:gd name="T8" fmla="*/ 2147483647 w 50"/>
              <a:gd name="T9" fmla="*/ 2147483647 h 56"/>
              <a:gd name="T10" fmla="*/ 2147483647 w 50"/>
              <a:gd name="T11" fmla="*/ 0 h 56"/>
              <a:gd name="T12" fmla="*/ 2147483647 w 50"/>
              <a:gd name="T13" fmla="*/ 0 h 56"/>
              <a:gd name="T14" fmla="*/ 2147483647 w 50"/>
              <a:gd name="T15" fmla="*/ 0 h 56"/>
              <a:gd name="T16" fmla="*/ 0 w 50"/>
              <a:gd name="T17" fmla="*/ 2147483647 h 56"/>
              <a:gd name="T18" fmla="*/ 0 w 50"/>
              <a:gd name="T19" fmla="*/ 2147483647 h 56"/>
              <a:gd name="T20" fmla="*/ 0 w 50"/>
              <a:gd name="T21" fmla="*/ 2147483647 h 56"/>
              <a:gd name="T22" fmla="*/ 2147483647 w 50"/>
              <a:gd name="T23" fmla="*/ 2147483647 h 56"/>
              <a:gd name="T24" fmla="*/ 2147483647 w 50"/>
              <a:gd name="T25" fmla="*/ 2147483647 h 5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0"/>
              <a:gd name="T40" fmla="*/ 0 h 56"/>
              <a:gd name="T41" fmla="*/ 50 w 50"/>
              <a:gd name="T42" fmla="*/ 56 h 5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0" h="56">
                <a:moveTo>
                  <a:pt x="20" y="55"/>
                </a:moveTo>
                <a:lnTo>
                  <a:pt x="29" y="55"/>
                </a:lnTo>
                <a:lnTo>
                  <a:pt x="39" y="44"/>
                </a:lnTo>
                <a:lnTo>
                  <a:pt x="49" y="33"/>
                </a:lnTo>
                <a:lnTo>
                  <a:pt x="39" y="11"/>
                </a:lnTo>
                <a:lnTo>
                  <a:pt x="29" y="0"/>
                </a:lnTo>
                <a:lnTo>
                  <a:pt x="20" y="0"/>
                </a:lnTo>
                <a:lnTo>
                  <a:pt x="10" y="0"/>
                </a:lnTo>
                <a:lnTo>
                  <a:pt x="0" y="11"/>
                </a:lnTo>
                <a:lnTo>
                  <a:pt x="0" y="33"/>
                </a:lnTo>
                <a:lnTo>
                  <a:pt x="0" y="44"/>
                </a:lnTo>
                <a:lnTo>
                  <a:pt x="10" y="55"/>
                </a:lnTo>
                <a:lnTo>
                  <a:pt x="20" y="55"/>
                </a:lnTo>
              </a:path>
            </a:pathLst>
          </a:custGeom>
          <a:solidFill>
            <a:srgbClr val="000000"/>
          </a:solidFill>
          <a:ln w="9525" cap="rnd">
            <a:noFill/>
            <a:round/>
            <a:headEnd type="none" w="sm" len="sm"/>
            <a:tailEnd type="none" w="sm" len="sm"/>
          </a:ln>
        </p:spPr>
        <p:txBody>
          <a:bodyPr/>
          <a:lstStyle/>
          <a:p>
            <a:endParaRPr lang="en-US"/>
          </a:p>
        </p:txBody>
      </p:sp>
      <p:sp>
        <p:nvSpPr>
          <p:cNvPr id="56386" name="Freeform 97"/>
          <p:cNvSpPr>
            <a:spLocks/>
          </p:cNvSpPr>
          <p:nvPr/>
        </p:nvSpPr>
        <p:spPr bwMode="auto">
          <a:xfrm>
            <a:off x="6092825" y="2819400"/>
            <a:ext cx="79375" cy="88900"/>
          </a:xfrm>
          <a:custGeom>
            <a:avLst/>
            <a:gdLst>
              <a:gd name="T0" fmla="*/ 2147483647 w 50"/>
              <a:gd name="T1" fmla="*/ 2147483647 h 56"/>
              <a:gd name="T2" fmla="*/ 2147483647 w 50"/>
              <a:gd name="T3" fmla="*/ 2147483647 h 56"/>
              <a:gd name="T4" fmla="*/ 2147483647 w 50"/>
              <a:gd name="T5" fmla="*/ 2147483647 h 56"/>
              <a:gd name="T6" fmla="*/ 2147483647 w 50"/>
              <a:gd name="T7" fmla="*/ 2147483647 h 56"/>
              <a:gd name="T8" fmla="*/ 2147483647 w 50"/>
              <a:gd name="T9" fmla="*/ 2147483647 h 56"/>
              <a:gd name="T10" fmla="*/ 2147483647 w 50"/>
              <a:gd name="T11" fmla="*/ 0 h 56"/>
              <a:gd name="T12" fmla="*/ 2147483647 w 50"/>
              <a:gd name="T13" fmla="*/ 0 h 56"/>
              <a:gd name="T14" fmla="*/ 2147483647 w 50"/>
              <a:gd name="T15" fmla="*/ 0 h 56"/>
              <a:gd name="T16" fmla="*/ 0 w 50"/>
              <a:gd name="T17" fmla="*/ 2147483647 h 56"/>
              <a:gd name="T18" fmla="*/ 0 w 50"/>
              <a:gd name="T19" fmla="*/ 2147483647 h 56"/>
              <a:gd name="T20" fmla="*/ 0 w 50"/>
              <a:gd name="T21" fmla="*/ 2147483647 h 56"/>
              <a:gd name="T22" fmla="*/ 2147483647 w 50"/>
              <a:gd name="T23" fmla="*/ 2147483647 h 56"/>
              <a:gd name="T24" fmla="*/ 2147483647 w 50"/>
              <a:gd name="T25" fmla="*/ 2147483647 h 5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0"/>
              <a:gd name="T40" fmla="*/ 0 h 56"/>
              <a:gd name="T41" fmla="*/ 50 w 50"/>
              <a:gd name="T42" fmla="*/ 56 h 5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0" h="56">
                <a:moveTo>
                  <a:pt x="20" y="55"/>
                </a:moveTo>
                <a:lnTo>
                  <a:pt x="29" y="55"/>
                </a:lnTo>
                <a:lnTo>
                  <a:pt x="39" y="44"/>
                </a:lnTo>
                <a:lnTo>
                  <a:pt x="49" y="33"/>
                </a:lnTo>
                <a:lnTo>
                  <a:pt x="39" y="11"/>
                </a:lnTo>
                <a:lnTo>
                  <a:pt x="29" y="0"/>
                </a:lnTo>
                <a:lnTo>
                  <a:pt x="20" y="0"/>
                </a:lnTo>
                <a:lnTo>
                  <a:pt x="10" y="0"/>
                </a:lnTo>
                <a:lnTo>
                  <a:pt x="0" y="11"/>
                </a:lnTo>
                <a:lnTo>
                  <a:pt x="0" y="33"/>
                </a:lnTo>
                <a:lnTo>
                  <a:pt x="0" y="44"/>
                </a:lnTo>
                <a:lnTo>
                  <a:pt x="10" y="55"/>
                </a:lnTo>
                <a:lnTo>
                  <a:pt x="20" y="55"/>
                </a:lnTo>
              </a:path>
            </a:pathLst>
          </a:custGeom>
          <a:solidFill>
            <a:srgbClr val="000000"/>
          </a:solidFill>
          <a:ln w="9525" cap="rnd">
            <a:noFill/>
            <a:round/>
            <a:headEnd type="none" w="sm" len="sm"/>
            <a:tailEnd type="none" w="sm" len="sm"/>
          </a:ln>
        </p:spPr>
        <p:txBody>
          <a:bodyPr/>
          <a:lstStyle/>
          <a:p>
            <a:endParaRPr lang="en-US"/>
          </a:p>
        </p:txBody>
      </p:sp>
      <p:sp>
        <p:nvSpPr>
          <p:cNvPr id="56387" name="Freeform 97"/>
          <p:cNvSpPr>
            <a:spLocks/>
          </p:cNvSpPr>
          <p:nvPr/>
        </p:nvSpPr>
        <p:spPr bwMode="auto">
          <a:xfrm>
            <a:off x="6400800" y="2273300"/>
            <a:ext cx="79375" cy="88900"/>
          </a:xfrm>
          <a:custGeom>
            <a:avLst/>
            <a:gdLst>
              <a:gd name="T0" fmla="*/ 2147483647 w 50"/>
              <a:gd name="T1" fmla="*/ 2147483647 h 56"/>
              <a:gd name="T2" fmla="*/ 2147483647 w 50"/>
              <a:gd name="T3" fmla="*/ 2147483647 h 56"/>
              <a:gd name="T4" fmla="*/ 2147483647 w 50"/>
              <a:gd name="T5" fmla="*/ 2147483647 h 56"/>
              <a:gd name="T6" fmla="*/ 2147483647 w 50"/>
              <a:gd name="T7" fmla="*/ 2147483647 h 56"/>
              <a:gd name="T8" fmla="*/ 2147483647 w 50"/>
              <a:gd name="T9" fmla="*/ 2147483647 h 56"/>
              <a:gd name="T10" fmla="*/ 2147483647 w 50"/>
              <a:gd name="T11" fmla="*/ 0 h 56"/>
              <a:gd name="T12" fmla="*/ 2147483647 w 50"/>
              <a:gd name="T13" fmla="*/ 0 h 56"/>
              <a:gd name="T14" fmla="*/ 2147483647 w 50"/>
              <a:gd name="T15" fmla="*/ 0 h 56"/>
              <a:gd name="T16" fmla="*/ 0 w 50"/>
              <a:gd name="T17" fmla="*/ 2147483647 h 56"/>
              <a:gd name="T18" fmla="*/ 0 w 50"/>
              <a:gd name="T19" fmla="*/ 2147483647 h 56"/>
              <a:gd name="T20" fmla="*/ 0 w 50"/>
              <a:gd name="T21" fmla="*/ 2147483647 h 56"/>
              <a:gd name="T22" fmla="*/ 2147483647 w 50"/>
              <a:gd name="T23" fmla="*/ 2147483647 h 56"/>
              <a:gd name="T24" fmla="*/ 2147483647 w 50"/>
              <a:gd name="T25" fmla="*/ 2147483647 h 5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0"/>
              <a:gd name="T40" fmla="*/ 0 h 56"/>
              <a:gd name="T41" fmla="*/ 50 w 50"/>
              <a:gd name="T42" fmla="*/ 56 h 5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0" h="56">
                <a:moveTo>
                  <a:pt x="20" y="55"/>
                </a:moveTo>
                <a:lnTo>
                  <a:pt x="29" y="55"/>
                </a:lnTo>
                <a:lnTo>
                  <a:pt x="39" y="44"/>
                </a:lnTo>
                <a:lnTo>
                  <a:pt x="49" y="33"/>
                </a:lnTo>
                <a:lnTo>
                  <a:pt x="39" y="11"/>
                </a:lnTo>
                <a:lnTo>
                  <a:pt x="29" y="0"/>
                </a:lnTo>
                <a:lnTo>
                  <a:pt x="20" y="0"/>
                </a:lnTo>
                <a:lnTo>
                  <a:pt x="10" y="0"/>
                </a:lnTo>
                <a:lnTo>
                  <a:pt x="0" y="11"/>
                </a:lnTo>
                <a:lnTo>
                  <a:pt x="0" y="33"/>
                </a:lnTo>
                <a:lnTo>
                  <a:pt x="0" y="44"/>
                </a:lnTo>
                <a:lnTo>
                  <a:pt x="10" y="55"/>
                </a:lnTo>
                <a:lnTo>
                  <a:pt x="20" y="55"/>
                </a:lnTo>
              </a:path>
            </a:pathLst>
          </a:custGeom>
          <a:solidFill>
            <a:srgbClr val="000000"/>
          </a:solidFill>
          <a:ln w="9525" cap="rnd">
            <a:noFill/>
            <a:round/>
            <a:headEnd type="none" w="sm" len="sm"/>
            <a:tailEnd type="none" w="sm" len="sm"/>
          </a:ln>
        </p:spPr>
        <p:txBody>
          <a:bodyPr/>
          <a:lstStyle/>
          <a:p>
            <a:endParaRPr lang="en-US"/>
          </a:p>
        </p:txBody>
      </p:sp>
      <p:sp>
        <p:nvSpPr>
          <p:cNvPr id="56388" name="Freeform 97"/>
          <p:cNvSpPr>
            <a:spLocks/>
          </p:cNvSpPr>
          <p:nvPr/>
        </p:nvSpPr>
        <p:spPr bwMode="auto">
          <a:xfrm>
            <a:off x="6702425" y="1828800"/>
            <a:ext cx="79375" cy="88900"/>
          </a:xfrm>
          <a:custGeom>
            <a:avLst/>
            <a:gdLst>
              <a:gd name="T0" fmla="*/ 2147483647 w 50"/>
              <a:gd name="T1" fmla="*/ 2147483647 h 56"/>
              <a:gd name="T2" fmla="*/ 2147483647 w 50"/>
              <a:gd name="T3" fmla="*/ 2147483647 h 56"/>
              <a:gd name="T4" fmla="*/ 2147483647 w 50"/>
              <a:gd name="T5" fmla="*/ 2147483647 h 56"/>
              <a:gd name="T6" fmla="*/ 2147483647 w 50"/>
              <a:gd name="T7" fmla="*/ 2147483647 h 56"/>
              <a:gd name="T8" fmla="*/ 2147483647 w 50"/>
              <a:gd name="T9" fmla="*/ 2147483647 h 56"/>
              <a:gd name="T10" fmla="*/ 2147483647 w 50"/>
              <a:gd name="T11" fmla="*/ 0 h 56"/>
              <a:gd name="T12" fmla="*/ 2147483647 w 50"/>
              <a:gd name="T13" fmla="*/ 0 h 56"/>
              <a:gd name="T14" fmla="*/ 2147483647 w 50"/>
              <a:gd name="T15" fmla="*/ 0 h 56"/>
              <a:gd name="T16" fmla="*/ 0 w 50"/>
              <a:gd name="T17" fmla="*/ 2147483647 h 56"/>
              <a:gd name="T18" fmla="*/ 0 w 50"/>
              <a:gd name="T19" fmla="*/ 2147483647 h 56"/>
              <a:gd name="T20" fmla="*/ 0 w 50"/>
              <a:gd name="T21" fmla="*/ 2147483647 h 56"/>
              <a:gd name="T22" fmla="*/ 2147483647 w 50"/>
              <a:gd name="T23" fmla="*/ 2147483647 h 56"/>
              <a:gd name="T24" fmla="*/ 2147483647 w 50"/>
              <a:gd name="T25" fmla="*/ 2147483647 h 5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0"/>
              <a:gd name="T40" fmla="*/ 0 h 56"/>
              <a:gd name="T41" fmla="*/ 50 w 50"/>
              <a:gd name="T42" fmla="*/ 56 h 5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0" h="56">
                <a:moveTo>
                  <a:pt x="20" y="55"/>
                </a:moveTo>
                <a:lnTo>
                  <a:pt x="29" y="55"/>
                </a:lnTo>
                <a:lnTo>
                  <a:pt x="39" y="44"/>
                </a:lnTo>
                <a:lnTo>
                  <a:pt x="49" y="33"/>
                </a:lnTo>
                <a:lnTo>
                  <a:pt x="39" y="11"/>
                </a:lnTo>
                <a:lnTo>
                  <a:pt x="29" y="0"/>
                </a:lnTo>
                <a:lnTo>
                  <a:pt x="20" y="0"/>
                </a:lnTo>
                <a:lnTo>
                  <a:pt x="10" y="0"/>
                </a:lnTo>
                <a:lnTo>
                  <a:pt x="0" y="11"/>
                </a:lnTo>
                <a:lnTo>
                  <a:pt x="0" y="33"/>
                </a:lnTo>
                <a:lnTo>
                  <a:pt x="0" y="44"/>
                </a:lnTo>
                <a:lnTo>
                  <a:pt x="10" y="55"/>
                </a:lnTo>
                <a:lnTo>
                  <a:pt x="20" y="55"/>
                </a:lnTo>
              </a:path>
            </a:pathLst>
          </a:custGeom>
          <a:solidFill>
            <a:srgbClr val="000000"/>
          </a:solidFill>
          <a:ln w="9525" cap="rnd">
            <a:noFill/>
            <a:round/>
            <a:headEnd type="none" w="sm" len="sm"/>
            <a:tailEnd type="none" w="sm" len="sm"/>
          </a:ln>
        </p:spPr>
        <p:txBody>
          <a:bodyPr/>
          <a:lstStyle/>
          <a:p>
            <a:endParaRPr lang="en-US"/>
          </a:p>
        </p:txBody>
      </p:sp>
      <p:sp>
        <p:nvSpPr>
          <p:cNvPr id="56389" name="Freeform 97"/>
          <p:cNvSpPr>
            <a:spLocks/>
          </p:cNvSpPr>
          <p:nvPr/>
        </p:nvSpPr>
        <p:spPr bwMode="auto">
          <a:xfrm>
            <a:off x="6931025" y="1676400"/>
            <a:ext cx="79375" cy="88900"/>
          </a:xfrm>
          <a:custGeom>
            <a:avLst/>
            <a:gdLst>
              <a:gd name="T0" fmla="*/ 2147483647 w 50"/>
              <a:gd name="T1" fmla="*/ 2147483647 h 56"/>
              <a:gd name="T2" fmla="*/ 2147483647 w 50"/>
              <a:gd name="T3" fmla="*/ 2147483647 h 56"/>
              <a:gd name="T4" fmla="*/ 2147483647 w 50"/>
              <a:gd name="T5" fmla="*/ 2147483647 h 56"/>
              <a:gd name="T6" fmla="*/ 2147483647 w 50"/>
              <a:gd name="T7" fmla="*/ 2147483647 h 56"/>
              <a:gd name="T8" fmla="*/ 2147483647 w 50"/>
              <a:gd name="T9" fmla="*/ 2147483647 h 56"/>
              <a:gd name="T10" fmla="*/ 2147483647 w 50"/>
              <a:gd name="T11" fmla="*/ 0 h 56"/>
              <a:gd name="T12" fmla="*/ 2147483647 w 50"/>
              <a:gd name="T13" fmla="*/ 0 h 56"/>
              <a:gd name="T14" fmla="*/ 2147483647 w 50"/>
              <a:gd name="T15" fmla="*/ 0 h 56"/>
              <a:gd name="T16" fmla="*/ 0 w 50"/>
              <a:gd name="T17" fmla="*/ 2147483647 h 56"/>
              <a:gd name="T18" fmla="*/ 0 w 50"/>
              <a:gd name="T19" fmla="*/ 2147483647 h 56"/>
              <a:gd name="T20" fmla="*/ 0 w 50"/>
              <a:gd name="T21" fmla="*/ 2147483647 h 56"/>
              <a:gd name="T22" fmla="*/ 2147483647 w 50"/>
              <a:gd name="T23" fmla="*/ 2147483647 h 56"/>
              <a:gd name="T24" fmla="*/ 2147483647 w 50"/>
              <a:gd name="T25" fmla="*/ 2147483647 h 5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0"/>
              <a:gd name="T40" fmla="*/ 0 h 56"/>
              <a:gd name="T41" fmla="*/ 50 w 50"/>
              <a:gd name="T42" fmla="*/ 56 h 5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0" h="56">
                <a:moveTo>
                  <a:pt x="20" y="55"/>
                </a:moveTo>
                <a:lnTo>
                  <a:pt x="29" y="55"/>
                </a:lnTo>
                <a:lnTo>
                  <a:pt x="39" y="44"/>
                </a:lnTo>
                <a:lnTo>
                  <a:pt x="49" y="33"/>
                </a:lnTo>
                <a:lnTo>
                  <a:pt x="39" y="11"/>
                </a:lnTo>
                <a:lnTo>
                  <a:pt x="29" y="0"/>
                </a:lnTo>
                <a:lnTo>
                  <a:pt x="20" y="0"/>
                </a:lnTo>
                <a:lnTo>
                  <a:pt x="10" y="0"/>
                </a:lnTo>
                <a:lnTo>
                  <a:pt x="0" y="11"/>
                </a:lnTo>
                <a:lnTo>
                  <a:pt x="0" y="33"/>
                </a:lnTo>
                <a:lnTo>
                  <a:pt x="0" y="44"/>
                </a:lnTo>
                <a:lnTo>
                  <a:pt x="10" y="55"/>
                </a:lnTo>
                <a:lnTo>
                  <a:pt x="20" y="55"/>
                </a:lnTo>
              </a:path>
            </a:pathLst>
          </a:custGeom>
          <a:solidFill>
            <a:srgbClr val="000000"/>
          </a:solidFill>
          <a:ln w="9525" cap="rnd">
            <a:noFill/>
            <a:round/>
            <a:headEnd type="none" w="sm" len="sm"/>
            <a:tailEnd type="none" w="sm" len="sm"/>
          </a:ln>
        </p:spPr>
        <p:txBody>
          <a:bodyPr/>
          <a:lstStyle/>
          <a:p>
            <a:endParaRPr lang="en-US"/>
          </a:p>
        </p:txBody>
      </p:sp>
      <p:sp>
        <p:nvSpPr>
          <p:cNvPr id="56390" name="Freeform 97"/>
          <p:cNvSpPr>
            <a:spLocks/>
          </p:cNvSpPr>
          <p:nvPr/>
        </p:nvSpPr>
        <p:spPr bwMode="auto">
          <a:xfrm>
            <a:off x="7162800" y="1511300"/>
            <a:ext cx="79375" cy="88900"/>
          </a:xfrm>
          <a:custGeom>
            <a:avLst/>
            <a:gdLst>
              <a:gd name="T0" fmla="*/ 2147483647 w 50"/>
              <a:gd name="T1" fmla="*/ 2147483647 h 56"/>
              <a:gd name="T2" fmla="*/ 2147483647 w 50"/>
              <a:gd name="T3" fmla="*/ 2147483647 h 56"/>
              <a:gd name="T4" fmla="*/ 2147483647 w 50"/>
              <a:gd name="T5" fmla="*/ 2147483647 h 56"/>
              <a:gd name="T6" fmla="*/ 2147483647 w 50"/>
              <a:gd name="T7" fmla="*/ 2147483647 h 56"/>
              <a:gd name="T8" fmla="*/ 2147483647 w 50"/>
              <a:gd name="T9" fmla="*/ 2147483647 h 56"/>
              <a:gd name="T10" fmla="*/ 2147483647 w 50"/>
              <a:gd name="T11" fmla="*/ 0 h 56"/>
              <a:gd name="T12" fmla="*/ 2147483647 w 50"/>
              <a:gd name="T13" fmla="*/ 0 h 56"/>
              <a:gd name="T14" fmla="*/ 2147483647 w 50"/>
              <a:gd name="T15" fmla="*/ 0 h 56"/>
              <a:gd name="T16" fmla="*/ 0 w 50"/>
              <a:gd name="T17" fmla="*/ 2147483647 h 56"/>
              <a:gd name="T18" fmla="*/ 0 w 50"/>
              <a:gd name="T19" fmla="*/ 2147483647 h 56"/>
              <a:gd name="T20" fmla="*/ 0 w 50"/>
              <a:gd name="T21" fmla="*/ 2147483647 h 56"/>
              <a:gd name="T22" fmla="*/ 2147483647 w 50"/>
              <a:gd name="T23" fmla="*/ 2147483647 h 56"/>
              <a:gd name="T24" fmla="*/ 2147483647 w 50"/>
              <a:gd name="T25" fmla="*/ 2147483647 h 5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0"/>
              <a:gd name="T40" fmla="*/ 0 h 56"/>
              <a:gd name="T41" fmla="*/ 50 w 50"/>
              <a:gd name="T42" fmla="*/ 56 h 5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0" h="56">
                <a:moveTo>
                  <a:pt x="20" y="55"/>
                </a:moveTo>
                <a:lnTo>
                  <a:pt x="29" y="55"/>
                </a:lnTo>
                <a:lnTo>
                  <a:pt x="39" y="44"/>
                </a:lnTo>
                <a:lnTo>
                  <a:pt x="49" y="33"/>
                </a:lnTo>
                <a:lnTo>
                  <a:pt x="39" y="11"/>
                </a:lnTo>
                <a:lnTo>
                  <a:pt x="29" y="0"/>
                </a:lnTo>
                <a:lnTo>
                  <a:pt x="20" y="0"/>
                </a:lnTo>
                <a:lnTo>
                  <a:pt x="10" y="0"/>
                </a:lnTo>
                <a:lnTo>
                  <a:pt x="0" y="11"/>
                </a:lnTo>
                <a:lnTo>
                  <a:pt x="0" y="33"/>
                </a:lnTo>
                <a:lnTo>
                  <a:pt x="0" y="44"/>
                </a:lnTo>
                <a:lnTo>
                  <a:pt x="10" y="55"/>
                </a:lnTo>
                <a:lnTo>
                  <a:pt x="20" y="55"/>
                </a:lnTo>
              </a:path>
            </a:pathLst>
          </a:custGeom>
          <a:solidFill>
            <a:srgbClr val="000000"/>
          </a:solidFill>
          <a:ln w="9525" cap="rnd">
            <a:noFill/>
            <a:round/>
            <a:headEnd type="none" w="sm" len="sm"/>
            <a:tailEnd type="none" w="sm" len="sm"/>
          </a:ln>
        </p:spPr>
        <p:txBody>
          <a:bodyPr/>
          <a:lstStyle/>
          <a:p>
            <a:endParaRPr lang="en-US"/>
          </a:p>
        </p:txBody>
      </p:sp>
      <p:pic>
        <p:nvPicPr>
          <p:cNvPr id="56391" name="Picture 4"/>
          <p:cNvPicPr>
            <a:picLocks noChangeAspect="1" noChangeArrowheads="1"/>
          </p:cNvPicPr>
          <p:nvPr/>
        </p:nvPicPr>
        <p:blipFill>
          <a:blip r:embed="rId2" cstate="print"/>
          <a:srcRect l="42607" t="29890" r="55188" b="65820"/>
          <a:stretch>
            <a:fillRect/>
          </a:stretch>
        </p:blipFill>
        <p:spPr bwMode="auto">
          <a:xfrm>
            <a:off x="4794250" y="1158875"/>
            <a:ext cx="192088" cy="279400"/>
          </a:xfrm>
          <a:prstGeom prst="rect">
            <a:avLst/>
          </a:prstGeom>
          <a:noFill/>
          <a:ln w="9525">
            <a:noFill/>
            <a:miter lim="800000"/>
            <a:headEnd/>
            <a:tailEnd/>
          </a:ln>
        </p:spPr>
      </p:pic>
      <p:sp>
        <p:nvSpPr>
          <p:cNvPr id="56392" name="Freeform 97"/>
          <p:cNvSpPr>
            <a:spLocks/>
          </p:cNvSpPr>
          <p:nvPr/>
        </p:nvSpPr>
        <p:spPr bwMode="auto">
          <a:xfrm>
            <a:off x="7391400" y="1447800"/>
            <a:ext cx="79375" cy="88900"/>
          </a:xfrm>
          <a:custGeom>
            <a:avLst/>
            <a:gdLst>
              <a:gd name="T0" fmla="*/ 2147483647 w 50"/>
              <a:gd name="T1" fmla="*/ 2147483647 h 56"/>
              <a:gd name="T2" fmla="*/ 2147483647 w 50"/>
              <a:gd name="T3" fmla="*/ 2147483647 h 56"/>
              <a:gd name="T4" fmla="*/ 2147483647 w 50"/>
              <a:gd name="T5" fmla="*/ 2147483647 h 56"/>
              <a:gd name="T6" fmla="*/ 2147483647 w 50"/>
              <a:gd name="T7" fmla="*/ 2147483647 h 56"/>
              <a:gd name="T8" fmla="*/ 2147483647 w 50"/>
              <a:gd name="T9" fmla="*/ 2147483647 h 56"/>
              <a:gd name="T10" fmla="*/ 2147483647 w 50"/>
              <a:gd name="T11" fmla="*/ 0 h 56"/>
              <a:gd name="T12" fmla="*/ 2147483647 w 50"/>
              <a:gd name="T13" fmla="*/ 0 h 56"/>
              <a:gd name="T14" fmla="*/ 2147483647 w 50"/>
              <a:gd name="T15" fmla="*/ 0 h 56"/>
              <a:gd name="T16" fmla="*/ 0 w 50"/>
              <a:gd name="T17" fmla="*/ 2147483647 h 56"/>
              <a:gd name="T18" fmla="*/ 0 w 50"/>
              <a:gd name="T19" fmla="*/ 2147483647 h 56"/>
              <a:gd name="T20" fmla="*/ 0 w 50"/>
              <a:gd name="T21" fmla="*/ 2147483647 h 56"/>
              <a:gd name="T22" fmla="*/ 2147483647 w 50"/>
              <a:gd name="T23" fmla="*/ 2147483647 h 56"/>
              <a:gd name="T24" fmla="*/ 2147483647 w 50"/>
              <a:gd name="T25" fmla="*/ 2147483647 h 5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0"/>
              <a:gd name="T40" fmla="*/ 0 h 56"/>
              <a:gd name="T41" fmla="*/ 50 w 50"/>
              <a:gd name="T42" fmla="*/ 56 h 5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0" h="56">
                <a:moveTo>
                  <a:pt x="20" y="55"/>
                </a:moveTo>
                <a:lnTo>
                  <a:pt x="29" y="55"/>
                </a:lnTo>
                <a:lnTo>
                  <a:pt x="39" y="44"/>
                </a:lnTo>
                <a:lnTo>
                  <a:pt x="49" y="33"/>
                </a:lnTo>
                <a:lnTo>
                  <a:pt x="39" y="11"/>
                </a:lnTo>
                <a:lnTo>
                  <a:pt x="29" y="0"/>
                </a:lnTo>
                <a:lnTo>
                  <a:pt x="20" y="0"/>
                </a:lnTo>
                <a:lnTo>
                  <a:pt x="10" y="0"/>
                </a:lnTo>
                <a:lnTo>
                  <a:pt x="0" y="11"/>
                </a:lnTo>
                <a:lnTo>
                  <a:pt x="0" y="33"/>
                </a:lnTo>
                <a:lnTo>
                  <a:pt x="0" y="44"/>
                </a:lnTo>
                <a:lnTo>
                  <a:pt x="10" y="55"/>
                </a:lnTo>
                <a:lnTo>
                  <a:pt x="20" y="55"/>
                </a:lnTo>
              </a:path>
            </a:pathLst>
          </a:custGeom>
          <a:solidFill>
            <a:srgbClr val="000000"/>
          </a:solidFill>
          <a:ln w="9525" cap="rnd">
            <a:noFill/>
            <a:round/>
            <a:headEnd type="none" w="sm" len="sm"/>
            <a:tailEnd type="none" w="sm" len="sm"/>
          </a:ln>
        </p:spPr>
        <p:txBody>
          <a:bodyPr/>
          <a:lstStyle/>
          <a:p>
            <a:endParaRPr lang="en-US"/>
          </a:p>
        </p:txBody>
      </p:sp>
      <p:sp>
        <p:nvSpPr>
          <p:cNvPr id="56393" name="Freeform 97"/>
          <p:cNvSpPr>
            <a:spLocks/>
          </p:cNvSpPr>
          <p:nvPr/>
        </p:nvSpPr>
        <p:spPr bwMode="auto">
          <a:xfrm>
            <a:off x="7769225" y="1511300"/>
            <a:ext cx="79375" cy="88900"/>
          </a:xfrm>
          <a:custGeom>
            <a:avLst/>
            <a:gdLst>
              <a:gd name="T0" fmla="*/ 2147483647 w 50"/>
              <a:gd name="T1" fmla="*/ 2147483647 h 56"/>
              <a:gd name="T2" fmla="*/ 2147483647 w 50"/>
              <a:gd name="T3" fmla="*/ 2147483647 h 56"/>
              <a:gd name="T4" fmla="*/ 2147483647 w 50"/>
              <a:gd name="T5" fmla="*/ 2147483647 h 56"/>
              <a:gd name="T6" fmla="*/ 2147483647 w 50"/>
              <a:gd name="T7" fmla="*/ 2147483647 h 56"/>
              <a:gd name="T8" fmla="*/ 2147483647 w 50"/>
              <a:gd name="T9" fmla="*/ 2147483647 h 56"/>
              <a:gd name="T10" fmla="*/ 2147483647 w 50"/>
              <a:gd name="T11" fmla="*/ 0 h 56"/>
              <a:gd name="T12" fmla="*/ 2147483647 w 50"/>
              <a:gd name="T13" fmla="*/ 0 h 56"/>
              <a:gd name="T14" fmla="*/ 2147483647 w 50"/>
              <a:gd name="T15" fmla="*/ 0 h 56"/>
              <a:gd name="T16" fmla="*/ 0 w 50"/>
              <a:gd name="T17" fmla="*/ 2147483647 h 56"/>
              <a:gd name="T18" fmla="*/ 0 w 50"/>
              <a:gd name="T19" fmla="*/ 2147483647 h 56"/>
              <a:gd name="T20" fmla="*/ 0 w 50"/>
              <a:gd name="T21" fmla="*/ 2147483647 h 56"/>
              <a:gd name="T22" fmla="*/ 2147483647 w 50"/>
              <a:gd name="T23" fmla="*/ 2147483647 h 56"/>
              <a:gd name="T24" fmla="*/ 2147483647 w 50"/>
              <a:gd name="T25" fmla="*/ 2147483647 h 5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0"/>
              <a:gd name="T40" fmla="*/ 0 h 56"/>
              <a:gd name="T41" fmla="*/ 50 w 50"/>
              <a:gd name="T42" fmla="*/ 56 h 5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0" h="56">
                <a:moveTo>
                  <a:pt x="20" y="55"/>
                </a:moveTo>
                <a:lnTo>
                  <a:pt x="29" y="55"/>
                </a:lnTo>
                <a:lnTo>
                  <a:pt x="39" y="44"/>
                </a:lnTo>
                <a:lnTo>
                  <a:pt x="49" y="33"/>
                </a:lnTo>
                <a:lnTo>
                  <a:pt x="39" y="11"/>
                </a:lnTo>
                <a:lnTo>
                  <a:pt x="29" y="0"/>
                </a:lnTo>
                <a:lnTo>
                  <a:pt x="20" y="0"/>
                </a:lnTo>
                <a:lnTo>
                  <a:pt x="10" y="0"/>
                </a:lnTo>
                <a:lnTo>
                  <a:pt x="0" y="11"/>
                </a:lnTo>
                <a:lnTo>
                  <a:pt x="0" y="33"/>
                </a:lnTo>
                <a:lnTo>
                  <a:pt x="0" y="44"/>
                </a:lnTo>
                <a:lnTo>
                  <a:pt x="10" y="55"/>
                </a:lnTo>
                <a:lnTo>
                  <a:pt x="20" y="55"/>
                </a:lnTo>
              </a:path>
            </a:pathLst>
          </a:custGeom>
          <a:solidFill>
            <a:srgbClr val="000000"/>
          </a:solidFill>
          <a:ln w="9525" cap="rnd">
            <a:noFill/>
            <a:round/>
            <a:headEnd type="none" w="sm" len="sm"/>
            <a:tailEnd type="none" w="sm" len="sm"/>
          </a:ln>
        </p:spPr>
        <p:txBody>
          <a:bodyPr/>
          <a:lstStyle/>
          <a:p>
            <a:endParaRPr lang="en-US"/>
          </a:p>
        </p:txBody>
      </p:sp>
      <p:sp>
        <p:nvSpPr>
          <p:cNvPr id="56394" name="Freeform 97"/>
          <p:cNvSpPr>
            <a:spLocks/>
          </p:cNvSpPr>
          <p:nvPr/>
        </p:nvSpPr>
        <p:spPr bwMode="auto">
          <a:xfrm>
            <a:off x="8001000" y="1752600"/>
            <a:ext cx="79375" cy="88900"/>
          </a:xfrm>
          <a:custGeom>
            <a:avLst/>
            <a:gdLst>
              <a:gd name="T0" fmla="*/ 2147483647 w 50"/>
              <a:gd name="T1" fmla="*/ 2147483647 h 56"/>
              <a:gd name="T2" fmla="*/ 2147483647 w 50"/>
              <a:gd name="T3" fmla="*/ 2147483647 h 56"/>
              <a:gd name="T4" fmla="*/ 2147483647 w 50"/>
              <a:gd name="T5" fmla="*/ 2147483647 h 56"/>
              <a:gd name="T6" fmla="*/ 2147483647 w 50"/>
              <a:gd name="T7" fmla="*/ 2147483647 h 56"/>
              <a:gd name="T8" fmla="*/ 2147483647 w 50"/>
              <a:gd name="T9" fmla="*/ 2147483647 h 56"/>
              <a:gd name="T10" fmla="*/ 2147483647 w 50"/>
              <a:gd name="T11" fmla="*/ 0 h 56"/>
              <a:gd name="T12" fmla="*/ 2147483647 w 50"/>
              <a:gd name="T13" fmla="*/ 0 h 56"/>
              <a:gd name="T14" fmla="*/ 2147483647 w 50"/>
              <a:gd name="T15" fmla="*/ 0 h 56"/>
              <a:gd name="T16" fmla="*/ 0 w 50"/>
              <a:gd name="T17" fmla="*/ 2147483647 h 56"/>
              <a:gd name="T18" fmla="*/ 0 w 50"/>
              <a:gd name="T19" fmla="*/ 2147483647 h 56"/>
              <a:gd name="T20" fmla="*/ 0 w 50"/>
              <a:gd name="T21" fmla="*/ 2147483647 h 56"/>
              <a:gd name="T22" fmla="*/ 2147483647 w 50"/>
              <a:gd name="T23" fmla="*/ 2147483647 h 56"/>
              <a:gd name="T24" fmla="*/ 2147483647 w 50"/>
              <a:gd name="T25" fmla="*/ 2147483647 h 5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0"/>
              <a:gd name="T40" fmla="*/ 0 h 56"/>
              <a:gd name="T41" fmla="*/ 50 w 50"/>
              <a:gd name="T42" fmla="*/ 56 h 5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0" h="56">
                <a:moveTo>
                  <a:pt x="20" y="55"/>
                </a:moveTo>
                <a:lnTo>
                  <a:pt x="29" y="55"/>
                </a:lnTo>
                <a:lnTo>
                  <a:pt x="39" y="44"/>
                </a:lnTo>
                <a:lnTo>
                  <a:pt x="49" y="33"/>
                </a:lnTo>
                <a:lnTo>
                  <a:pt x="39" y="11"/>
                </a:lnTo>
                <a:lnTo>
                  <a:pt x="29" y="0"/>
                </a:lnTo>
                <a:lnTo>
                  <a:pt x="20" y="0"/>
                </a:lnTo>
                <a:lnTo>
                  <a:pt x="10" y="0"/>
                </a:lnTo>
                <a:lnTo>
                  <a:pt x="0" y="11"/>
                </a:lnTo>
                <a:lnTo>
                  <a:pt x="0" y="33"/>
                </a:lnTo>
                <a:lnTo>
                  <a:pt x="0" y="44"/>
                </a:lnTo>
                <a:lnTo>
                  <a:pt x="10" y="55"/>
                </a:lnTo>
                <a:lnTo>
                  <a:pt x="20" y="55"/>
                </a:lnTo>
              </a:path>
            </a:pathLst>
          </a:custGeom>
          <a:solidFill>
            <a:srgbClr val="000000"/>
          </a:solidFill>
          <a:ln w="9525" cap="rnd">
            <a:noFill/>
            <a:round/>
            <a:headEnd type="none" w="sm" len="sm"/>
            <a:tailEnd type="none" w="sm" len="sm"/>
          </a:ln>
        </p:spPr>
        <p:txBody>
          <a:bodyPr/>
          <a:lstStyle/>
          <a:p>
            <a:endParaRPr lang="en-US"/>
          </a:p>
        </p:txBody>
      </p:sp>
      <p:graphicFrame>
        <p:nvGraphicFramePr>
          <p:cNvPr id="20" name="Table 19"/>
          <p:cNvGraphicFramePr>
            <a:graphicFrameLocks noGrp="1"/>
          </p:cNvGraphicFramePr>
          <p:nvPr/>
        </p:nvGraphicFramePr>
        <p:xfrm>
          <a:off x="838200" y="914400"/>
          <a:ext cx="2750896" cy="5181604"/>
        </p:xfrm>
        <a:graphic>
          <a:graphicData uri="http://schemas.openxmlformats.org/drawingml/2006/table">
            <a:tbl>
              <a:tblPr/>
              <a:tblGrid>
                <a:gridCol w="906508">
                  <a:extLst>
                    <a:ext uri="{9D8B030D-6E8A-4147-A177-3AD203B41FA5}">
                      <a16:colId xmlns:a16="http://schemas.microsoft.com/office/drawing/2014/main" val="20000"/>
                    </a:ext>
                  </a:extLst>
                </a:gridCol>
                <a:gridCol w="893298">
                  <a:extLst>
                    <a:ext uri="{9D8B030D-6E8A-4147-A177-3AD203B41FA5}">
                      <a16:colId xmlns:a16="http://schemas.microsoft.com/office/drawing/2014/main" val="20001"/>
                    </a:ext>
                  </a:extLst>
                </a:gridCol>
                <a:gridCol w="951090">
                  <a:extLst>
                    <a:ext uri="{9D8B030D-6E8A-4147-A177-3AD203B41FA5}">
                      <a16:colId xmlns:a16="http://schemas.microsoft.com/office/drawing/2014/main" val="20002"/>
                    </a:ext>
                  </a:extLst>
                </a:gridCol>
              </a:tblGrid>
              <a:tr h="263312">
                <a:tc gridSpan="3">
                  <a:txBody>
                    <a:bodyPr/>
                    <a:lstStyle/>
                    <a:p>
                      <a:pPr marL="0" marR="0" algn="ctr">
                        <a:spcBef>
                          <a:spcPts val="0"/>
                        </a:spcBef>
                        <a:spcAft>
                          <a:spcPts val="0"/>
                        </a:spcAft>
                      </a:pPr>
                      <a:r>
                        <a:rPr lang="en-US" sz="1600" b="1" dirty="0">
                          <a:solidFill>
                            <a:srgbClr val="000000"/>
                          </a:solidFill>
                          <a:latin typeface="Calibri"/>
                          <a:ea typeface="Times New Roman"/>
                          <a:cs typeface="Times New Roman"/>
                        </a:rPr>
                        <a:t>Production Schedule</a:t>
                      </a:r>
                      <a:endParaRPr lang="en-US" sz="2400" dirty="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789935">
                <a:tc>
                  <a:txBody>
                    <a:bodyPr/>
                    <a:lstStyle/>
                    <a:p>
                      <a:pPr marL="0" marR="0" algn="ctr">
                        <a:spcBef>
                          <a:spcPts val="0"/>
                        </a:spcBef>
                        <a:spcAft>
                          <a:spcPts val="0"/>
                        </a:spcAft>
                      </a:pPr>
                      <a:r>
                        <a:rPr lang="en-US" sz="1600">
                          <a:solidFill>
                            <a:srgbClr val="000000"/>
                          </a:solidFill>
                          <a:latin typeface="Calibri"/>
                          <a:ea typeface="Times New Roman"/>
                          <a:cs typeface="Times New Roman"/>
                        </a:rPr>
                        <a:t>Number of Workers</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solidFill>
                            <a:srgbClr val="000000"/>
                          </a:solidFill>
                          <a:latin typeface="Calibri"/>
                          <a:ea typeface="Times New Roman"/>
                          <a:cs typeface="Times New Roman"/>
                        </a:rPr>
                        <a:t>Total Product</a:t>
                      </a:r>
                      <a:endParaRPr lang="en-US" sz="2400" dirty="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Marginal Product of Labor</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75012">
                <a:tc>
                  <a:txBody>
                    <a:bodyPr/>
                    <a:lstStyle/>
                    <a:p>
                      <a:pPr marL="0" marR="0" algn="ctr">
                        <a:spcBef>
                          <a:spcPts val="0"/>
                        </a:spcBef>
                        <a:spcAft>
                          <a:spcPts val="0"/>
                        </a:spcAft>
                      </a:pPr>
                      <a:r>
                        <a:rPr lang="en-US" sz="1600">
                          <a:solidFill>
                            <a:srgbClr val="000000"/>
                          </a:solidFill>
                          <a:latin typeface="Calibri"/>
                          <a:ea typeface="Times New Roman"/>
                          <a:cs typeface="Times New Roman"/>
                        </a:rPr>
                        <a:t>0</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0</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0</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75012">
                <a:tc>
                  <a:txBody>
                    <a:bodyPr/>
                    <a:lstStyle/>
                    <a:p>
                      <a:pPr marL="0" marR="0" algn="ctr">
                        <a:spcBef>
                          <a:spcPts val="0"/>
                        </a:spcBef>
                        <a:spcAft>
                          <a:spcPts val="0"/>
                        </a:spcAft>
                      </a:pPr>
                      <a:r>
                        <a:rPr lang="en-US" sz="1600">
                          <a:solidFill>
                            <a:srgbClr val="000000"/>
                          </a:solidFill>
                          <a:latin typeface="Calibri"/>
                          <a:ea typeface="Times New Roman"/>
                          <a:cs typeface="Times New Roman"/>
                        </a:rPr>
                        <a:t>1</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14</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solidFill>
                            <a:srgbClr val="000000"/>
                          </a:solidFill>
                          <a:latin typeface="Calibri"/>
                          <a:ea typeface="Times New Roman"/>
                          <a:cs typeface="Times New Roman"/>
                        </a:rPr>
                        <a:t>14</a:t>
                      </a:r>
                      <a:endParaRPr lang="en-US" sz="2400" dirty="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75012">
                <a:tc>
                  <a:txBody>
                    <a:bodyPr/>
                    <a:lstStyle/>
                    <a:p>
                      <a:pPr marL="0" marR="0" algn="ctr">
                        <a:spcBef>
                          <a:spcPts val="0"/>
                        </a:spcBef>
                        <a:spcAft>
                          <a:spcPts val="0"/>
                        </a:spcAft>
                      </a:pPr>
                      <a:r>
                        <a:rPr lang="en-US" sz="1600">
                          <a:solidFill>
                            <a:srgbClr val="000000"/>
                          </a:solidFill>
                          <a:latin typeface="Calibri"/>
                          <a:ea typeface="Times New Roman"/>
                          <a:cs typeface="Times New Roman"/>
                        </a:rPr>
                        <a:t>2</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42</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smtClean="0">
                          <a:solidFill>
                            <a:srgbClr val="000000"/>
                          </a:solidFill>
                          <a:latin typeface="Calibri"/>
                          <a:ea typeface="Times New Roman"/>
                          <a:cs typeface="Times New Roman"/>
                        </a:rPr>
                        <a:t>28</a:t>
                      </a: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75012">
                <a:tc>
                  <a:txBody>
                    <a:bodyPr/>
                    <a:lstStyle/>
                    <a:p>
                      <a:pPr marL="0" marR="0" algn="ctr">
                        <a:spcBef>
                          <a:spcPts val="0"/>
                        </a:spcBef>
                        <a:spcAft>
                          <a:spcPts val="0"/>
                        </a:spcAft>
                      </a:pPr>
                      <a:r>
                        <a:rPr lang="en-US" sz="1600">
                          <a:solidFill>
                            <a:srgbClr val="000000"/>
                          </a:solidFill>
                          <a:latin typeface="Calibri"/>
                          <a:ea typeface="Times New Roman"/>
                          <a:cs typeface="Times New Roman"/>
                        </a:rPr>
                        <a:t>3</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75</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smtClean="0">
                          <a:solidFill>
                            <a:srgbClr val="000000"/>
                          </a:solidFill>
                          <a:latin typeface="Calibri"/>
                          <a:ea typeface="Times New Roman"/>
                          <a:cs typeface="Times New Roman"/>
                        </a:rPr>
                        <a:t>33</a:t>
                      </a: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375012">
                <a:tc>
                  <a:txBody>
                    <a:bodyPr/>
                    <a:lstStyle/>
                    <a:p>
                      <a:pPr marL="0" marR="0" algn="ctr">
                        <a:spcBef>
                          <a:spcPts val="0"/>
                        </a:spcBef>
                        <a:spcAft>
                          <a:spcPts val="0"/>
                        </a:spcAft>
                      </a:pPr>
                      <a:r>
                        <a:rPr lang="en-US" sz="1600">
                          <a:solidFill>
                            <a:srgbClr val="000000"/>
                          </a:solidFill>
                          <a:latin typeface="Calibri"/>
                          <a:ea typeface="Times New Roman"/>
                          <a:cs typeface="Times New Roman"/>
                        </a:rPr>
                        <a:t>4</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112</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smtClean="0">
                          <a:solidFill>
                            <a:srgbClr val="000000"/>
                          </a:solidFill>
                          <a:latin typeface="Calibri"/>
                          <a:ea typeface="Times New Roman"/>
                          <a:cs typeface="Times New Roman"/>
                        </a:rPr>
                        <a:t>37</a:t>
                      </a: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365342">
                <a:tc>
                  <a:txBody>
                    <a:bodyPr/>
                    <a:lstStyle/>
                    <a:p>
                      <a:pPr marL="0" marR="0" algn="ctr">
                        <a:spcBef>
                          <a:spcPts val="0"/>
                        </a:spcBef>
                        <a:spcAft>
                          <a:spcPts val="0"/>
                        </a:spcAft>
                      </a:pPr>
                      <a:r>
                        <a:rPr lang="en-US" sz="1600">
                          <a:solidFill>
                            <a:srgbClr val="000000"/>
                          </a:solidFill>
                          <a:latin typeface="Calibri"/>
                          <a:ea typeface="Times New Roman"/>
                          <a:cs typeface="Times New Roman"/>
                        </a:rPr>
                        <a:t>5</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150</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smtClean="0">
                          <a:solidFill>
                            <a:srgbClr val="000000"/>
                          </a:solidFill>
                          <a:latin typeface="Calibri"/>
                          <a:ea typeface="Times New Roman"/>
                          <a:cs typeface="Times New Roman"/>
                        </a:rPr>
                        <a:t>38</a:t>
                      </a: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375012">
                <a:tc>
                  <a:txBody>
                    <a:bodyPr/>
                    <a:lstStyle/>
                    <a:p>
                      <a:pPr marL="0" marR="0" algn="ctr">
                        <a:spcBef>
                          <a:spcPts val="0"/>
                        </a:spcBef>
                        <a:spcAft>
                          <a:spcPts val="0"/>
                        </a:spcAft>
                      </a:pPr>
                      <a:r>
                        <a:rPr lang="en-US" sz="1600">
                          <a:solidFill>
                            <a:srgbClr val="000000"/>
                          </a:solidFill>
                          <a:latin typeface="Calibri"/>
                          <a:ea typeface="Times New Roman"/>
                          <a:cs typeface="Times New Roman"/>
                        </a:rPr>
                        <a:t>6</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180</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smtClean="0">
                          <a:solidFill>
                            <a:srgbClr val="000000"/>
                          </a:solidFill>
                          <a:latin typeface="Calibri"/>
                          <a:ea typeface="Times New Roman"/>
                          <a:cs typeface="Times New Roman"/>
                        </a:rPr>
                        <a:t>30</a:t>
                      </a: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375012">
                <a:tc>
                  <a:txBody>
                    <a:bodyPr/>
                    <a:lstStyle/>
                    <a:p>
                      <a:pPr marL="0" marR="0" algn="ctr">
                        <a:spcBef>
                          <a:spcPts val="0"/>
                        </a:spcBef>
                        <a:spcAft>
                          <a:spcPts val="0"/>
                        </a:spcAft>
                      </a:pPr>
                      <a:r>
                        <a:rPr lang="en-US" sz="1600">
                          <a:solidFill>
                            <a:srgbClr val="000000"/>
                          </a:solidFill>
                          <a:latin typeface="Calibri"/>
                          <a:ea typeface="Times New Roman"/>
                          <a:cs typeface="Times New Roman"/>
                        </a:rPr>
                        <a:t>7</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203</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smtClean="0">
                          <a:solidFill>
                            <a:srgbClr val="000000"/>
                          </a:solidFill>
                          <a:latin typeface="Calibri"/>
                          <a:ea typeface="Times New Roman"/>
                          <a:cs typeface="Times New Roman"/>
                        </a:rPr>
                        <a:t>23</a:t>
                      </a: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375012">
                <a:tc>
                  <a:txBody>
                    <a:bodyPr/>
                    <a:lstStyle/>
                    <a:p>
                      <a:pPr marL="0" marR="0" algn="ctr">
                        <a:spcBef>
                          <a:spcPts val="0"/>
                        </a:spcBef>
                        <a:spcAft>
                          <a:spcPts val="0"/>
                        </a:spcAft>
                      </a:pPr>
                      <a:r>
                        <a:rPr lang="en-US" sz="1600">
                          <a:solidFill>
                            <a:srgbClr val="000000"/>
                          </a:solidFill>
                          <a:latin typeface="Calibri"/>
                          <a:ea typeface="Times New Roman"/>
                          <a:cs typeface="Times New Roman"/>
                        </a:rPr>
                        <a:t>8</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216</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smtClean="0">
                          <a:solidFill>
                            <a:srgbClr val="000000"/>
                          </a:solidFill>
                          <a:latin typeface="Calibri"/>
                          <a:ea typeface="Times New Roman"/>
                          <a:cs typeface="Times New Roman"/>
                        </a:rPr>
                        <a:t>13</a:t>
                      </a: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375012">
                <a:tc>
                  <a:txBody>
                    <a:bodyPr/>
                    <a:lstStyle/>
                    <a:p>
                      <a:pPr marL="0" marR="0" algn="ctr">
                        <a:spcBef>
                          <a:spcPts val="0"/>
                        </a:spcBef>
                        <a:spcAft>
                          <a:spcPts val="0"/>
                        </a:spcAft>
                      </a:pPr>
                      <a:r>
                        <a:rPr lang="en-US" sz="1600">
                          <a:solidFill>
                            <a:srgbClr val="000000"/>
                          </a:solidFill>
                          <a:latin typeface="Calibri"/>
                          <a:ea typeface="Times New Roman"/>
                          <a:cs typeface="Times New Roman"/>
                        </a:rPr>
                        <a:t>9</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207</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smtClean="0">
                          <a:solidFill>
                            <a:srgbClr val="000000"/>
                          </a:solidFill>
                          <a:latin typeface="Calibri"/>
                          <a:ea typeface="Times New Roman"/>
                          <a:cs typeface="Times New Roman"/>
                        </a:rPr>
                        <a:t>-9</a:t>
                      </a: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387907">
                <a:tc>
                  <a:txBody>
                    <a:bodyPr/>
                    <a:lstStyle/>
                    <a:p>
                      <a:pPr marL="0" marR="0" algn="ctr">
                        <a:spcBef>
                          <a:spcPts val="0"/>
                        </a:spcBef>
                        <a:spcAft>
                          <a:spcPts val="0"/>
                        </a:spcAft>
                      </a:pPr>
                      <a:r>
                        <a:rPr lang="en-US" sz="1600">
                          <a:solidFill>
                            <a:srgbClr val="000000"/>
                          </a:solidFill>
                          <a:latin typeface="Calibri"/>
                          <a:ea typeface="Times New Roman"/>
                          <a:cs typeface="Times New Roman"/>
                        </a:rPr>
                        <a:t>10</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190</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smtClean="0">
                          <a:solidFill>
                            <a:srgbClr val="000000"/>
                          </a:solidFill>
                          <a:latin typeface="Calibri"/>
                          <a:ea typeface="Times New Roman"/>
                          <a:cs typeface="Times New Roman"/>
                        </a:rPr>
                        <a:t>-17</a:t>
                      </a: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bl>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56381"/>
                                        </p:tgtEl>
                                        <p:attrNameLst>
                                          <p:attrName>style.visibility</p:attrName>
                                        </p:attrNameLst>
                                      </p:cBhvr>
                                      <p:to>
                                        <p:strVal val="visible"/>
                                      </p:to>
                                    </p:set>
                                    <p:animEffect transition="in" filter="fade">
                                      <p:cBhvr>
                                        <p:cTn id="14" dur="500"/>
                                        <p:tgtEl>
                                          <p:spTgt spid="56381"/>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56382"/>
                                        </p:tgtEl>
                                        <p:attrNameLst>
                                          <p:attrName>style.visibility</p:attrName>
                                        </p:attrNameLst>
                                      </p:cBhvr>
                                      <p:to>
                                        <p:strVal val="visible"/>
                                      </p:to>
                                    </p:set>
                                    <p:animEffect transition="in" filter="fade">
                                      <p:cBhvr>
                                        <p:cTn id="17" dur="500"/>
                                        <p:tgtEl>
                                          <p:spTgt spid="56382"/>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56383"/>
                                        </p:tgtEl>
                                        <p:attrNameLst>
                                          <p:attrName>style.visibility</p:attrName>
                                        </p:attrNameLst>
                                      </p:cBhvr>
                                      <p:to>
                                        <p:strVal val="visible"/>
                                      </p:to>
                                    </p:set>
                                    <p:animEffect transition="in" filter="fade">
                                      <p:cBhvr>
                                        <p:cTn id="20" dur="500"/>
                                        <p:tgtEl>
                                          <p:spTgt spid="56383"/>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56384"/>
                                        </p:tgtEl>
                                        <p:attrNameLst>
                                          <p:attrName>style.visibility</p:attrName>
                                        </p:attrNameLst>
                                      </p:cBhvr>
                                      <p:to>
                                        <p:strVal val="visible"/>
                                      </p:to>
                                    </p:set>
                                    <p:animEffect transition="in" filter="fade">
                                      <p:cBhvr>
                                        <p:cTn id="23" dur="500"/>
                                        <p:tgtEl>
                                          <p:spTgt spid="56384"/>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56385"/>
                                        </p:tgtEl>
                                        <p:attrNameLst>
                                          <p:attrName>style.visibility</p:attrName>
                                        </p:attrNameLst>
                                      </p:cBhvr>
                                      <p:to>
                                        <p:strVal val="visible"/>
                                      </p:to>
                                    </p:set>
                                    <p:animEffect transition="in" filter="fade">
                                      <p:cBhvr>
                                        <p:cTn id="26" dur="500"/>
                                        <p:tgtEl>
                                          <p:spTgt spid="56385"/>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56386"/>
                                        </p:tgtEl>
                                        <p:attrNameLst>
                                          <p:attrName>style.visibility</p:attrName>
                                        </p:attrNameLst>
                                      </p:cBhvr>
                                      <p:to>
                                        <p:strVal val="visible"/>
                                      </p:to>
                                    </p:set>
                                    <p:animEffect transition="in" filter="fade">
                                      <p:cBhvr>
                                        <p:cTn id="29" dur="500"/>
                                        <p:tgtEl>
                                          <p:spTgt spid="56386"/>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56387"/>
                                        </p:tgtEl>
                                        <p:attrNameLst>
                                          <p:attrName>style.visibility</p:attrName>
                                        </p:attrNameLst>
                                      </p:cBhvr>
                                      <p:to>
                                        <p:strVal val="visible"/>
                                      </p:to>
                                    </p:set>
                                    <p:animEffect transition="in" filter="fade">
                                      <p:cBhvr>
                                        <p:cTn id="32" dur="500"/>
                                        <p:tgtEl>
                                          <p:spTgt spid="56387"/>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56388"/>
                                        </p:tgtEl>
                                        <p:attrNameLst>
                                          <p:attrName>style.visibility</p:attrName>
                                        </p:attrNameLst>
                                      </p:cBhvr>
                                      <p:to>
                                        <p:strVal val="visible"/>
                                      </p:to>
                                    </p:set>
                                    <p:animEffect transition="in" filter="fade">
                                      <p:cBhvr>
                                        <p:cTn id="35" dur="500"/>
                                        <p:tgtEl>
                                          <p:spTgt spid="56388"/>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56389"/>
                                        </p:tgtEl>
                                        <p:attrNameLst>
                                          <p:attrName>style.visibility</p:attrName>
                                        </p:attrNameLst>
                                      </p:cBhvr>
                                      <p:to>
                                        <p:strVal val="visible"/>
                                      </p:to>
                                    </p:set>
                                    <p:animEffect transition="in" filter="fade">
                                      <p:cBhvr>
                                        <p:cTn id="38" dur="500"/>
                                        <p:tgtEl>
                                          <p:spTgt spid="56389"/>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56390"/>
                                        </p:tgtEl>
                                        <p:attrNameLst>
                                          <p:attrName>style.visibility</p:attrName>
                                        </p:attrNameLst>
                                      </p:cBhvr>
                                      <p:to>
                                        <p:strVal val="visible"/>
                                      </p:to>
                                    </p:set>
                                    <p:animEffect transition="in" filter="fade">
                                      <p:cBhvr>
                                        <p:cTn id="41" dur="500"/>
                                        <p:tgtEl>
                                          <p:spTgt spid="56390"/>
                                        </p:tgtEl>
                                      </p:cBhvr>
                                    </p:animEffect>
                                  </p:childTnLst>
                                </p:cTn>
                              </p:par>
                              <p:par>
                                <p:cTn id="42" presetID="10" presetClass="entr" presetSubtype="0" fill="hold" nodeType="withEffect">
                                  <p:stCondLst>
                                    <p:cond delay="0"/>
                                  </p:stCondLst>
                                  <p:childTnLst>
                                    <p:set>
                                      <p:cBhvr>
                                        <p:cTn id="43" dur="1" fill="hold">
                                          <p:stCondLst>
                                            <p:cond delay="0"/>
                                          </p:stCondLst>
                                        </p:cTn>
                                        <p:tgtEl>
                                          <p:spTgt spid="56391"/>
                                        </p:tgtEl>
                                        <p:attrNameLst>
                                          <p:attrName>style.visibility</p:attrName>
                                        </p:attrNameLst>
                                      </p:cBhvr>
                                      <p:to>
                                        <p:strVal val="visible"/>
                                      </p:to>
                                    </p:set>
                                    <p:animEffect transition="in" filter="fade">
                                      <p:cBhvr>
                                        <p:cTn id="44" dur="500"/>
                                        <p:tgtEl>
                                          <p:spTgt spid="56391"/>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56392"/>
                                        </p:tgtEl>
                                        <p:attrNameLst>
                                          <p:attrName>style.visibility</p:attrName>
                                        </p:attrNameLst>
                                      </p:cBhvr>
                                      <p:to>
                                        <p:strVal val="visible"/>
                                      </p:to>
                                    </p:set>
                                    <p:animEffect transition="in" filter="fade">
                                      <p:cBhvr>
                                        <p:cTn id="47" dur="500"/>
                                        <p:tgtEl>
                                          <p:spTgt spid="56392"/>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56393"/>
                                        </p:tgtEl>
                                        <p:attrNameLst>
                                          <p:attrName>style.visibility</p:attrName>
                                        </p:attrNameLst>
                                      </p:cBhvr>
                                      <p:to>
                                        <p:strVal val="visible"/>
                                      </p:to>
                                    </p:set>
                                    <p:animEffect transition="in" filter="fade">
                                      <p:cBhvr>
                                        <p:cTn id="50" dur="500"/>
                                        <p:tgtEl>
                                          <p:spTgt spid="56393"/>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56394"/>
                                        </p:tgtEl>
                                        <p:attrNameLst>
                                          <p:attrName>style.visibility</p:attrName>
                                        </p:attrNameLst>
                                      </p:cBhvr>
                                      <p:to>
                                        <p:strVal val="visible"/>
                                      </p:to>
                                    </p:set>
                                    <p:animEffect transition="in" filter="fade">
                                      <p:cBhvr>
                                        <p:cTn id="53" dur="500"/>
                                        <p:tgtEl>
                                          <p:spTgt spid="563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6381" grpId="0" animBg="1"/>
      <p:bldP spid="56382" grpId="0" animBg="1"/>
      <p:bldP spid="56383" grpId="0" animBg="1"/>
      <p:bldP spid="56384" grpId="0" animBg="1"/>
      <p:bldP spid="56385" grpId="0" animBg="1"/>
      <p:bldP spid="56386" grpId="0" animBg="1"/>
      <p:bldP spid="56387" grpId="0" animBg="1"/>
      <p:bldP spid="56388" grpId="0" animBg="1"/>
      <p:bldP spid="56389" grpId="0" animBg="1"/>
      <p:bldP spid="56390" grpId="0" animBg="1"/>
      <p:bldP spid="56392" grpId="0" animBg="1"/>
      <p:bldP spid="56393" grpId="0" animBg="1"/>
      <p:bldP spid="56394" grpId="0" animBg="1"/>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76200" y="914400"/>
          <a:ext cx="8991600" cy="5181604"/>
        </p:xfrm>
        <a:graphic>
          <a:graphicData uri="http://schemas.openxmlformats.org/drawingml/2006/table">
            <a:tbl>
              <a:tblPr/>
              <a:tblGrid>
                <a:gridCol w="906508">
                  <a:extLst>
                    <a:ext uri="{9D8B030D-6E8A-4147-A177-3AD203B41FA5}">
                      <a16:colId xmlns:a16="http://schemas.microsoft.com/office/drawing/2014/main" val="20000"/>
                    </a:ext>
                  </a:extLst>
                </a:gridCol>
                <a:gridCol w="893298">
                  <a:extLst>
                    <a:ext uri="{9D8B030D-6E8A-4147-A177-3AD203B41FA5}">
                      <a16:colId xmlns:a16="http://schemas.microsoft.com/office/drawing/2014/main" val="20001"/>
                    </a:ext>
                  </a:extLst>
                </a:gridCol>
                <a:gridCol w="951090">
                  <a:extLst>
                    <a:ext uri="{9D8B030D-6E8A-4147-A177-3AD203B41FA5}">
                      <a16:colId xmlns:a16="http://schemas.microsoft.com/office/drawing/2014/main" val="20002"/>
                    </a:ext>
                  </a:extLst>
                </a:gridCol>
                <a:gridCol w="879264">
                  <a:extLst>
                    <a:ext uri="{9D8B030D-6E8A-4147-A177-3AD203B41FA5}">
                      <a16:colId xmlns:a16="http://schemas.microsoft.com/office/drawing/2014/main" val="20003"/>
                    </a:ext>
                  </a:extLst>
                </a:gridCol>
                <a:gridCol w="895775">
                  <a:extLst>
                    <a:ext uri="{9D8B030D-6E8A-4147-A177-3AD203B41FA5}">
                      <a16:colId xmlns:a16="http://schemas.microsoft.com/office/drawing/2014/main" val="20004"/>
                    </a:ext>
                  </a:extLst>
                </a:gridCol>
                <a:gridCol w="879264">
                  <a:extLst>
                    <a:ext uri="{9D8B030D-6E8A-4147-A177-3AD203B41FA5}">
                      <a16:colId xmlns:a16="http://schemas.microsoft.com/office/drawing/2014/main" val="20005"/>
                    </a:ext>
                  </a:extLst>
                </a:gridCol>
                <a:gridCol w="901554">
                  <a:extLst>
                    <a:ext uri="{9D8B030D-6E8A-4147-A177-3AD203B41FA5}">
                      <a16:colId xmlns:a16="http://schemas.microsoft.com/office/drawing/2014/main" val="20006"/>
                    </a:ext>
                  </a:extLst>
                </a:gridCol>
                <a:gridCol w="899077">
                  <a:extLst>
                    <a:ext uri="{9D8B030D-6E8A-4147-A177-3AD203B41FA5}">
                      <a16:colId xmlns:a16="http://schemas.microsoft.com/office/drawing/2014/main" val="20007"/>
                    </a:ext>
                  </a:extLst>
                </a:gridCol>
                <a:gridCol w="899903">
                  <a:extLst>
                    <a:ext uri="{9D8B030D-6E8A-4147-A177-3AD203B41FA5}">
                      <a16:colId xmlns:a16="http://schemas.microsoft.com/office/drawing/2014/main" val="20008"/>
                    </a:ext>
                  </a:extLst>
                </a:gridCol>
                <a:gridCol w="885867">
                  <a:extLst>
                    <a:ext uri="{9D8B030D-6E8A-4147-A177-3AD203B41FA5}">
                      <a16:colId xmlns:a16="http://schemas.microsoft.com/office/drawing/2014/main" val="20009"/>
                    </a:ext>
                  </a:extLst>
                </a:gridCol>
              </a:tblGrid>
              <a:tr h="263312">
                <a:tc gridSpan="3">
                  <a:txBody>
                    <a:bodyPr/>
                    <a:lstStyle/>
                    <a:p>
                      <a:pPr marL="0" marR="0" algn="ctr">
                        <a:spcBef>
                          <a:spcPts val="0"/>
                        </a:spcBef>
                        <a:spcAft>
                          <a:spcPts val="0"/>
                        </a:spcAft>
                      </a:pPr>
                      <a:r>
                        <a:rPr lang="en-US" sz="1600" b="1" dirty="0">
                          <a:solidFill>
                            <a:srgbClr val="000000"/>
                          </a:solidFill>
                          <a:latin typeface="Calibri"/>
                          <a:ea typeface="Times New Roman"/>
                          <a:cs typeface="Times New Roman"/>
                        </a:rPr>
                        <a:t>Production Schedule</a:t>
                      </a:r>
                      <a:endParaRPr lang="en-US" sz="2400" dirty="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4">
                  <a:txBody>
                    <a:bodyPr/>
                    <a:lstStyle/>
                    <a:p>
                      <a:pPr marL="0" marR="0" algn="ctr">
                        <a:spcBef>
                          <a:spcPts val="0"/>
                        </a:spcBef>
                        <a:spcAft>
                          <a:spcPts val="0"/>
                        </a:spcAft>
                      </a:pPr>
                      <a:r>
                        <a:rPr lang="en-US" sz="1600" b="1" dirty="0">
                          <a:solidFill>
                            <a:srgbClr val="000000"/>
                          </a:solidFill>
                          <a:latin typeface="Calibri"/>
                          <a:ea typeface="Times New Roman"/>
                          <a:cs typeface="Times New Roman"/>
                        </a:rPr>
                        <a:t>Costs</a:t>
                      </a:r>
                      <a:endParaRPr lang="en-US" sz="2400" dirty="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p>
                      <a:pPr marL="0" marR="0" algn="ctr">
                        <a:spcBef>
                          <a:spcPts val="0"/>
                        </a:spcBef>
                        <a:spcAft>
                          <a:spcPts val="0"/>
                        </a:spcAft>
                      </a:pPr>
                      <a:r>
                        <a:rPr lang="en-US" sz="1600" b="1">
                          <a:solidFill>
                            <a:srgbClr val="000000"/>
                          </a:solidFill>
                          <a:latin typeface="Calibri"/>
                          <a:ea typeface="Times New Roman"/>
                          <a:cs typeface="Times New Roman"/>
                        </a:rPr>
                        <a:t>Revenues</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789935">
                <a:tc>
                  <a:txBody>
                    <a:bodyPr/>
                    <a:lstStyle/>
                    <a:p>
                      <a:pPr marL="0" marR="0" algn="ctr">
                        <a:spcBef>
                          <a:spcPts val="0"/>
                        </a:spcBef>
                        <a:spcAft>
                          <a:spcPts val="0"/>
                        </a:spcAft>
                      </a:pPr>
                      <a:r>
                        <a:rPr lang="en-US" sz="1600">
                          <a:solidFill>
                            <a:srgbClr val="000000"/>
                          </a:solidFill>
                          <a:latin typeface="Calibri"/>
                          <a:ea typeface="Times New Roman"/>
                          <a:cs typeface="Times New Roman"/>
                        </a:rPr>
                        <a:t>Number of Workers</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Total Product</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Marginal Product of Labor</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Total Fixed Costs</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Total Variable Costs</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Total Costs</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Marginal Costs</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Total Revenue</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Marginal Revenue</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Total Profits</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75012">
                <a:tc>
                  <a:txBody>
                    <a:bodyPr/>
                    <a:lstStyle/>
                    <a:p>
                      <a:pPr marL="0" marR="0" algn="ctr">
                        <a:spcBef>
                          <a:spcPts val="0"/>
                        </a:spcBef>
                        <a:spcAft>
                          <a:spcPts val="0"/>
                        </a:spcAft>
                      </a:pPr>
                      <a:r>
                        <a:rPr lang="en-US" sz="1600">
                          <a:solidFill>
                            <a:srgbClr val="000000"/>
                          </a:solidFill>
                          <a:latin typeface="Calibri"/>
                          <a:ea typeface="Times New Roman"/>
                          <a:cs typeface="Times New Roman"/>
                        </a:rPr>
                        <a:t>0</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0</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0</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70</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0</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70</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0</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0</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$2</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-70</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75012">
                <a:tc>
                  <a:txBody>
                    <a:bodyPr/>
                    <a:lstStyle/>
                    <a:p>
                      <a:pPr marL="0" marR="0" algn="ctr">
                        <a:spcBef>
                          <a:spcPts val="0"/>
                        </a:spcBef>
                        <a:spcAft>
                          <a:spcPts val="0"/>
                        </a:spcAft>
                      </a:pPr>
                      <a:r>
                        <a:rPr lang="en-US" sz="1600">
                          <a:solidFill>
                            <a:srgbClr val="000000"/>
                          </a:solidFill>
                          <a:latin typeface="Calibri"/>
                          <a:ea typeface="Times New Roman"/>
                          <a:cs typeface="Times New Roman"/>
                        </a:rPr>
                        <a:t>1</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14</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400" dirty="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70</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46</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400" dirty="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400" dirty="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400" dirty="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2</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400" dirty="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75012">
                <a:tc>
                  <a:txBody>
                    <a:bodyPr/>
                    <a:lstStyle/>
                    <a:p>
                      <a:pPr marL="0" marR="0" algn="ctr">
                        <a:spcBef>
                          <a:spcPts val="0"/>
                        </a:spcBef>
                        <a:spcAft>
                          <a:spcPts val="0"/>
                        </a:spcAft>
                      </a:pPr>
                      <a:r>
                        <a:rPr lang="en-US" sz="1600">
                          <a:solidFill>
                            <a:srgbClr val="000000"/>
                          </a:solidFill>
                          <a:latin typeface="Calibri"/>
                          <a:ea typeface="Times New Roman"/>
                          <a:cs typeface="Times New Roman"/>
                        </a:rPr>
                        <a:t>2</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42</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70</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solidFill>
                            <a:srgbClr val="000000"/>
                          </a:solidFill>
                          <a:latin typeface="Calibri"/>
                          <a:ea typeface="Times New Roman"/>
                          <a:cs typeface="Times New Roman"/>
                        </a:rPr>
                        <a:t>92</a:t>
                      </a:r>
                      <a:endParaRPr lang="en-US" sz="2400" dirty="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2</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75012">
                <a:tc>
                  <a:txBody>
                    <a:bodyPr/>
                    <a:lstStyle/>
                    <a:p>
                      <a:pPr marL="0" marR="0" algn="ctr">
                        <a:spcBef>
                          <a:spcPts val="0"/>
                        </a:spcBef>
                        <a:spcAft>
                          <a:spcPts val="0"/>
                        </a:spcAft>
                      </a:pPr>
                      <a:r>
                        <a:rPr lang="en-US" sz="1600">
                          <a:solidFill>
                            <a:srgbClr val="000000"/>
                          </a:solidFill>
                          <a:latin typeface="Calibri"/>
                          <a:ea typeface="Times New Roman"/>
                          <a:cs typeface="Times New Roman"/>
                        </a:rPr>
                        <a:t>3</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solidFill>
                            <a:srgbClr val="000000"/>
                          </a:solidFill>
                          <a:latin typeface="Calibri"/>
                          <a:ea typeface="Times New Roman"/>
                          <a:cs typeface="Times New Roman"/>
                        </a:rPr>
                        <a:t>75</a:t>
                      </a:r>
                      <a:endParaRPr lang="en-US" sz="2400" dirty="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70</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solidFill>
                            <a:srgbClr val="000000"/>
                          </a:solidFill>
                          <a:latin typeface="Calibri"/>
                          <a:ea typeface="Times New Roman"/>
                          <a:cs typeface="Times New Roman"/>
                        </a:rPr>
                        <a:t>138</a:t>
                      </a:r>
                      <a:endParaRPr lang="en-US" sz="2400" dirty="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2</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375012">
                <a:tc>
                  <a:txBody>
                    <a:bodyPr/>
                    <a:lstStyle/>
                    <a:p>
                      <a:pPr marL="0" marR="0" algn="ctr">
                        <a:spcBef>
                          <a:spcPts val="0"/>
                        </a:spcBef>
                        <a:spcAft>
                          <a:spcPts val="0"/>
                        </a:spcAft>
                      </a:pPr>
                      <a:r>
                        <a:rPr lang="en-US" sz="1600">
                          <a:solidFill>
                            <a:srgbClr val="000000"/>
                          </a:solidFill>
                          <a:latin typeface="Calibri"/>
                          <a:ea typeface="Times New Roman"/>
                          <a:cs typeface="Times New Roman"/>
                        </a:rPr>
                        <a:t>4</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112</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70</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solidFill>
                            <a:srgbClr val="000000"/>
                          </a:solidFill>
                          <a:latin typeface="Calibri"/>
                          <a:ea typeface="Times New Roman"/>
                          <a:cs typeface="Times New Roman"/>
                        </a:rPr>
                        <a:t>184</a:t>
                      </a:r>
                      <a:endParaRPr lang="en-US" sz="2400" dirty="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2</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365342">
                <a:tc>
                  <a:txBody>
                    <a:bodyPr/>
                    <a:lstStyle/>
                    <a:p>
                      <a:pPr marL="0" marR="0" algn="ctr">
                        <a:spcBef>
                          <a:spcPts val="0"/>
                        </a:spcBef>
                        <a:spcAft>
                          <a:spcPts val="0"/>
                        </a:spcAft>
                      </a:pPr>
                      <a:r>
                        <a:rPr lang="en-US" sz="1600">
                          <a:solidFill>
                            <a:srgbClr val="000000"/>
                          </a:solidFill>
                          <a:latin typeface="Calibri"/>
                          <a:ea typeface="Times New Roman"/>
                          <a:cs typeface="Times New Roman"/>
                        </a:rPr>
                        <a:t>5</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150</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70</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solidFill>
                            <a:srgbClr val="000000"/>
                          </a:solidFill>
                          <a:latin typeface="Calibri"/>
                          <a:ea typeface="Times New Roman"/>
                          <a:cs typeface="Times New Roman"/>
                        </a:rPr>
                        <a:t>230</a:t>
                      </a:r>
                      <a:endParaRPr lang="en-US" sz="2400" dirty="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2</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375012">
                <a:tc>
                  <a:txBody>
                    <a:bodyPr/>
                    <a:lstStyle/>
                    <a:p>
                      <a:pPr marL="0" marR="0" algn="ctr">
                        <a:spcBef>
                          <a:spcPts val="0"/>
                        </a:spcBef>
                        <a:spcAft>
                          <a:spcPts val="0"/>
                        </a:spcAft>
                      </a:pPr>
                      <a:r>
                        <a:rPr lang="en-US" sz="1600">
                          <a:solidFill>
                            <a:srgbClr val="000000"/>
                          </a:solidFill>
                          <a:latin typeface="Calibri"/>
                          <a:ea typeface="Times New Roman"/>
                          <a:cs typeface="Times New Roman"/>
                        </a:rPr>
                        <a:t>6</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180</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70</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solidFill>
                            <a:srgbClr val="000000"/>
                          </a:solidFill>
                          <a:latin typeface="Calibri"/>
                          <a:ea typeface="Times New Roman"/>
                          <a:cs typeface="Times New Roman"/>
                        </a:rPr>
                        <a:t>276</a:t>
                      </a:r>
                      <a:endParaRPr lang="en-US" sz="2400" dirty="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2</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375012">
                <a:tc>
                  <a:txBody>
                    <a:bodyPr/>
                    <a:lstStyle/>
                    <a:p>
                      <a:pPr marL="0" marR="0" algn="ctr">
                        <a:spcBef>
                          <a:spcPts val="0"/>
                        </a:spcBef>
                        <a:spcAft>
                          <a:spcPts val="0"/>
                        </a:spcAft>
                      </a:pPr>
                      <a:r>
                        <a:rPr lang="en-US" sz="1600">
                          <a:solidFill>
                            <a:srgbClr val="000000"/>
                          </a:solidFill>
                          <a:latin typeface="Calibri"/>
                          <a:ea typeface="Times New Roman"/>
                          <a:cs typeface="Times New Roman"/>
                        </a:rPr>
                        <a:t>7</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203</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70</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solidFill>
                            <a:srgbClr val="000000"/>
                          </a:solidFill>
                          <a:latin typeface="Calibri"/>
                          <a:ea typeface="Times New Roman"/>
                          <a:cs typeface="Times New Roman"/>
                        </a:rPr>
                        <a:t>322</a:t>
                      </a:r>
                      <a:endParaRPr lang="en-US" sz="2400" dirty="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2</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375012">
                <a:tc>
                  <a:txBody>
                    <a:bodyPr/>
                    <a:lstStyle/>
                    <a:p>
                      <a:pPr marL="0" marR="0" algn="ctr">
                        <a:spcBef>
                          <a:spcPts val="0"/>
                        </a:spcBef>
                        <a:spcAft>
                          <a:spcPts val="0"/>
                        </a:spcAft>
                      </a:pPr>
                      <a:r>
                        <a:rPr lang="en-US" sz="1600">
                          <a:solidFill>
                            <a:srgbClr val="000000"/>
                          </a:solidFill>
                          <a:latin typeface="Calibri"/>
                          <a:ea typeface="Times New Roman"/>
                          <a:cs typeface="Times New Roman"/>
                        </a:rPr>
                        <a:t>8</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216</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70</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solidFill>
                            <a:srgbClr val="000000"/>
                          </a:solidFill>
                          <a:latin typeface="Calibri"/>
                          <a:ea typeface="Times New Roman"/>
                          <a:cs typeface="Times New Roman"/>
                        </a:rPr>
                        <a:t>368</a:t>
                      </a:r>
                      <a:endParaRPr lang="en-US" sz="2400" dirty="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2</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375012">
                <a:tc>
                  <a:txBody>
                    <a:bodyPr/>
                    <a:lstStyle/>
                    <a:p>
                      <a:pPr marL="0" marR="0" algn="ctr">
                        <a:spcBef>
                          <a:spcPts val="0"/>
                        </a:spcBef>
                        <a:spcAft>
                          <a:spcPts val="0"/>
                        </a:spcAft>
                      </a:pPr>
                      <a:r>
                        <a:rPr lang="en-US" sz="1600">
                          <a:solidFill>
                            <a:srgbClr val="000000"/>
                          </a:solidFill>
                          <a:latin typeface="Calibri"/>
                          <a:ea typeface="Times New Roman"/>
                          <a:cs typeface="Times New Roman"/>
                        </a:rPr>
                        <a:t>9</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207</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70</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solidFill>
                            <a:srgbClr val="000000"/>
                          </a:solidFill>
                          <a:latin typeface="Calibri"/>
                          <a:ea typeface="Times New Roman"/>
                          <a:cs typeface="Times New Roman"/>
                        </a:rPr>
                        <a:t>414</a:t>
                      </a:r>
                      <a:endParaRPr lang="en-US" sz="2400" dirty="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2</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387907">
                <a:tc>
                  <a:txBody>
                    <a:bodyPr/>
                    <a:lstStyle/>
                    <a:p>
                      <a:pPr marL="0" marR="0" algn="ctr">
                        <a:spcBef>
                          <a:spcPts val="0"/>
                        </a:spcBef>
                        <a:spcAft>
                          <a:spcPts val="0"/>
                        </a:spcAft>
                      </a:pPr>
                      <a:r>
                        <a:rPr lang="en-US" sz="1600">
                          <a:solidFill>
                            <a:srgbClr val="000000"/>
                          </a:solidFill>
                          <a:latin typeface="Calibri"/>
                          <a:ea typeface="Times New Roman"/>
                          <a:cs typeface="Times New Roman"/>
                        </a:rPr>
                        <a:t>10</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190</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70</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solidFill>
                            <a:srgbClr val="000000"/>
                          </a:solidFill>
                          <a:latin typeface="Calibri"/>
                          <a:ea typeface="Times New Roman"/>
                          <a:cs typeface="Times New Roman"/>
                        </a:rPr>
                        <a:t>460</a:t>
                      </a:r>
                      <a:endParaRPr lang="en-US" sz="2400" dirty="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2</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bl>
          </a:graphicData>
        </a:graphic>
      </p:graphicFrame>
      <p:sp>
        <p:nvSpPr>
          <p:cNvPr id="50327" name="TextBox 4"/>
          <p:cNvSpPr txBox="1">
            <a:spLocks noChangeArrowheads="1"/>
          </p:cNvSpPr>
          <p:nvPr/>
        </p:nvSpPr>
        <p:spPr bwMode="auto">
          <a:xfrm>
            <a:off x="1143000" y="177800"/>
            <a:ext cx="6934200" cy="584200"/>
          </a:xfrm>
          <a:prstGeom prst="rect">
            <a:avLst/>
          </a:prstGeom>
          <a:noFill/>
          <a:ln w="9525">
            <a:noFill/>
            <a:miter lim="800000"/>
            <a:headEnd/>
            <a:tailEnd/>
          </a:ln>
        </p:spPr>
        <p:txBody>
          <a:bodyPr>
            <a:spAutoFit/>
          </a:bodyPr>
          <a:lstStyle/>
          <a:p>
            <a:r>
              <a:rPr lang="en-US" sz="3200">
                <a:latin typeface="Calibri" pitchFamily="34" charset="0"/>
                <a:cs typeface="Calibri" pitchFamily="34" charset="0"/>
              </a:rPr>
              <a:t>Marginal, Product, Cost, and Revenues</a:t>
            </a:r>
          </a:p>
        </p:txBody>
      </p:sp>
      <p:sp>
        <p:nvSpPr>
          <p:cNvPr id="5" name="Rectangle 4"/>
          <p:cNvSpPr/>
          <p:nvPr/>
        </p:nvSpPr>
        <p:spPr>
          <a:xfrm>
            <a:off x="2151862" y="2328446"/>
            <a:ext cx="393056" cy="338554"/>
          </a:xfrm>
          <a:prstGeom prst="rect">
            <a:avLst/>
          </a:prstGeom>
        </p:spPr>
        <p:txBody>
          <a:bodyPr wrap="none">
            <a:spAutoFit/>
          </a:bodyPr>
          <a:lstStyle/>
          <a:p>
            <a:pPr marL="0" marR="0" algn="ctr">
              <a:spcBef>
                <a:spcPts val="0"/>
              </a:spcBef>
              <a:spcAft>
                <a:spcPts val="0"/>
              </a:spcAft>
            </a:pPr>
            <a:r>
              <a:rPr lang="en-US" sz="1600" dirty="0" smtClean="0">
                <a:solidFill>
                  <a:srgbClr val="000000"/>
                </a:solidFill>
                <a:latin typeface="Calibri"/>
                <a:ea typeface="Times New Roman"/>
                <a:cs typeface="Times New Roman"/>
              </a:rPr>
              <a:t>14</a:t>
            </a:r>
            <a:endParaRPr lang="en-US" sz="1600" dirty="0">
              <a:solidFill>
                <a:srgbClr val="000000"/>
              </a:solidFill>
              <a:latin typeface="Arial"/>
              <a:ea typeface="Times New Roman"/>
              <a:cs typeface="Times New Roman"/>
            </a:endParaRPr>
          </a:p>
        </p:txBody>
      </p:sp>
      <p:sp>
        <p:nvSpPr>
          <p:cNvPr id="6" name="Rectangle 5"/>
          <p:cNvSpPr/>
          <p:nvPr/>
        </p:nvSpPr>
        <p:spPr>
          <a:xfrm>
            <a:off x="4800600" y="2362200"/>
            <a:ext cx="497252" cy="338554"/>
          </a:xfrm>
          <a:prstGeom prst="rect">
            <a:avLst/>
          </a:prstGeom>
        </p:spPr>
        <p:txBody>
          <a:bodyPr wrap="none">
            <a:spAutoFit/>
          </a:bodyPr>
          <a:lstStyle/>
          <a:p>
            <a:pPr marL="0" marR="0" algn="ctr">
              <a:spcBef>
                <a:spcPts val="0"/>
              </a:spcBef>
              <a:spcAft>
                <a:spcPts val="0"/>
              </a:spcAft>
            </a:pPr>
            <a:r>
              <a:rPr lang="en-US" sz="1600" dirty="0" smtClean="0">
                <a:solidFill>
                  <a:srgbClr val="000000"/>
                </a:solidFill>
                <a:latin typeface="Calibri"/>
                <a:ea typeface="Times New Roman"/>
                <a:cs typeface="Times New Roman"/>
              </a:rPr>
              <a:t>116</a:t>
            </a:r>
            <a:endParaRPr lang="en-US" sz="1600" dirty="0">
              <a:solidFill>
                <a:srgbClr val="000000"/>
              </a:solidFill>
              <a:latin typeface="Arial"/>
              <a:ea typeface="Times New Roman"/>
              <a:cs typeface="Times New Roman"/>
            </a:endParaRPr>
          </a:p>
        </p:txBody>
      </p:sp>
      <p:sp>
        <p:nvSpPr>
          <p:cNvPr id="7" name="Rectangle 6"/>
          <p:cNvSpPr/>
          <p:nvPr/>
        </p:nvSpPr>
        <p:spPr>
          <a:xfrm>
            <a:off x="5613609" y="2362200"/>
            <a:ext cx="548548" cy="338554"/>
          </a:xfrm>
          <a:prstGeom prst="rect">
            <a:avLst/>
          </a:prstGeom>
        </p:spPr>
        <p:txBody>
          <a:bodyPr wrap="none">
            <a:spAutoFit/>
          </a:bodyPr>
          <a:lstStyle/>
          <a:p>
            <a:pPr marL="0" marR="0" algn="ctr">
              <a:spcBef>
                <a:spcPts val="0"/>
              </a:spcBef>
              <a:spcAft>
                <a:spcPts val="0"/>
              </a:spcAft>
            </a:pPr>
            <a:r>
              <a:rPr lang="en-US" sz="1600" dirty="0" smtClean="0">
                <a:solidFill>
                  <a:srgbClr val="000000"/>
                </a:solidFill>
                <a:latin typeface="Calibri"/>
                <a:ea typeface="Times New Roman"/>
                <a:cs typeface="Times New Roman"/>
              </a:rPr>
              <a:t>3.29</a:t>
            </a:r>
            <a:endParaRPr lang="en-US" sz="1600" dirty="0">
              <a:solidFill>
                <a:srgbClr val="000000"/>
              </a:solidFill>
              <a:latin typeface="Arial"/>
              <a:ea typeface="Times New Roman"/>
              <a:cs typeface="Times New Roman"/>
            </a:endParaRPr>
          </a:p>
        </p:txBody>
      </p:sp>
      <p:sp>
        <p:nvSpPr>
          <p:cNvPr id="8" name="Rectangle 7"/>
          <p:cNvSpPr/>
          <p:nvPr/>
        </p:nvSpPr>
        <p:spPr>
          <a:xfrm>
            <a:off x="6629400" y="2362200"/>
            <a:ext cx="393056" cy="338554"/>
          </a:xfrm>
          <a:prstGeom prst="rect">
            <a:avLst/>
          </a:prstGeom>
        </p:spPr>
        <p:txBody>
          <a:bodyPr wrap="none">
            <a:spAutoFit/>
          </a:bodyPr>
          <a:lstStyle/>
          <a:p>
            <a:pPr marL="0" marR="0" algn="ctr">
              <a:spcBef>
                <a:spcPts val="0"/>
              </a:spcBef>
              <a:spcAft>
                <a:spcPts val="0"/>
              </a:spcAft>
            </a:pPr>
            <a:r>
              <a:rPr lang="en-US" sz="1600" dirty="0" smtClean="0">
                <a:solidFill>
                  <a:srgbClr val="000000"/>
                </a:solidFill>
                <a:latin typeface="Calibri"/>
                <a:ea typeface="Times New Roman"/>
                <a:cs typeface="Times New Roman"/>
              </a:rPr>
              <a:t>28</a:t>
            </a:r>
            <a:endParaRPr lang="en-US" sz="1600" dirty="0">
              <a:solidFill>
                <a:srgbClr val="000000"/>
              </a:solidFill>
              <a:latin typeface="Arial"/>
              <a:ea typeface="Times New Roman"/>
              <a:cs typeface="Times New Roman"/>
            </a:endParaRPr>
          </a:p>
        </p:txBody>
      </p:sp>
      <p:sp>
        <p:nvSpPr>
          <p:cNvPr id="9" name="Rectangle 8"/>
          <p:cNvSpPr/>
          <p:nvPr/>
        </p:nvSpPr>
        <p:spPr>
          <a:xfrm>
            <a:off x="8383627" y="2362200"/>
            <a:ext cx="455573" cy="338554"/>
          </a:xfrm>
          <a:prstGeom prst="rect">
            <a:avLst/>
          </a:prstGeom>
        </p:spPr>
        <p:txBody>
          <a:bodyPr wrap="none">
            <a:spAutoFit/>
          </a:bodyPr>
          <a:lstStyle/>
          <a:p>
            <a:pPr marL="0" marR="0" algn="ctr">
              <a:spcBef>
                <a:spcPts val="0"/>
              </a:spcBef>
              <a:spcAft>
                <a:spcPts val="0"/>
              </a:spcAft>
            </a:pPr>
            <a:r>
              <a:rPr lang="en-US" sz="1600" dirty="0" smtClean="0">
                <a:solidFill>
                  <a:srgbClr val="000000"/>
                </a:solidFill>
                <a:latin typeface="Calibri"/>
                <a:ea typeface="Times New Roman"/>
                <a:cs typeface="Times New Roman"/>
              </a:rPr>
              <a:t>-88</a:t>
            </a:r>
            <a:endParaRPr lang="en-US" sz="1600" dirty="0">
              <a:solidFill>
                <a:srgbClr val="000000"/>
              </a:solidFill>
              <a:latin typeface="Arial"/>
              <a:ea typeface="Times New Roman"/>
              <a:cs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76200" y="914400"/>
          <a:ext cx="8991600" cy="5181604"/>
        </p:xfrm>
        <a:graphic>
          <a:graphicData uri="http://schemas.openxmlformats.org/drawingml/2006/table">
            <a:tbl>
              <a:tblPr/>
              <a:tblGrid>
                <a:gridCol w="906508">
                  <a:extLst>
                    <a:ext uri="{9D8B030D-6E8A-4147-A177-3AD203B41FA5}">
                      <a16:colId xmlns:a16="http://schemas.microsoft.com/office/drawing/2014/main" val="20000"/>
                    </a:ext>
                  </a:extLst>
                </a:gridCol>
                <a:gridCol w="893298">
                  <a:extLst>
                    <a:ext uri="{9D8B030D-6E8A-4147-A177-3AD203B41FA5}">
                      <a16:colId xmlns:a16="http://schemas.microsoft.com/office/drawing/2014/main" val="20001"/>
                    </a:ext>
                  </a:extLst>
                </a:gridCol>
                <a:gridCol w="951090">
                  <a:extLst>
                    <a:ext uri="{9D8B030D-6E8A-4147-A177-3AD203B41FA5}">
                      <a16:colId xmlns:a16="http://schemas.microsoft.com/office/drawing/2014/main" val="20002"/>
                    </a:ext>
                  </a:extLst>
                </a:gridCol>
                <a:gridCol w="879264">
                  <a:extLst>
                    <a:ext uri="{9D8B030D-6E8A-4147-A177-3AD203B41FA5}">
                      <a16:colId xmlns:a16="http://schemas.microsoft.com/office/drawing/2014/main" val="20003"/>
                    </a:ext>
                  </a:extLst>
                </a:gridCol>
                <a:gridCol w="895775">
                  <a:extLst>
                    <a:ext uri="{9D8B030D-6E8A-4147-A177-3AD203B41FA5}">
                      <a16:colId xmlns:a16="http://schemas.microsoft.com/office/drawing/2014/main" val="20004"/>
                    </a:ext>
                  </a:extLst>
                </a:gridCol>
                <a:gridCol w="879264">
                  <a:extLst>
                    <a:ext uri="{9D8B030D-6E8A-4147-A177-3AD203B41FA5}">
                      <a16:colId xmlns:a16="http://schemas.microsoft.com/office/drawing/2014/main" val="20005"/>
                    </a:ext>
                  </a:extLst>
                </a:gridCol>
                <a:gridCol w="901554">
                  <a:extLst>
                    <a:ext uri="{9D8B030D-6E8A-4147-A177-3AD203B41FA5}">
                      <a16:colId xmlns:a16="http://schemas.microsoft.com/office/drawing/2014/main" val="20006"/>
                    </a:ext>
                  </a:extLst>
                </a:gridCol>
                <a:gridCol w="899077">
                  <a:extLst>
                    <a:ext uri="{9D8B030D-6E8A-4147-A177-3AD203B41FA5}">
                      <a16:colId xmlns:a16="http://schemas.microsoft.com/office/drawing/2014/main" val="20007"/>
                    </a:ext>
                  </a:extLst>
                </a:gridCol>
                <a:gridCol w="899903">
                  <a:extLst>
                    <a:ext uri="{9D8B030D-6E8A-4147-A177-3AD203B41FA5}">
                      <a16:colId xmlns:a16="http://schemas.microsoft.com/office/drawing/2014/main" val="20008"/>
                    </a:ext>
                  </a:extLst>
                </a:gridCol>
                <a:gridCol w="885867">
                  <a:extLst>
                    <a:ext uri="{9D8B030D-6E8A-4147-A177-3AD203B41FA5}">
                      <a16:colId xmlns:a16="http://schemas.microsoft.com/office/drawing/2014/main" val="20009"/>
                    </a:ext>
                  </a:extLst>
                </a:gridCol>
              </a:tblGrid>
              <a:tr h="263312">
                <a:tc gridSpan="3">
                  <a:txBody>
                    <a:bodyPr/>
                    <a:lstStyle/>
                    <a:p>
                      <a:pPr marL="0" marR="0" algn="ctr">
                        <a:spcBef>
                          <a:spcPts val="0"/>
                        </a:spcBef>
                        <a:spcAft>
                          <a:spcPts val="0"/>
                        </a:spcAft>
                      </a:pPr>
                      <a:r>
                        <a:rPr lang="en-US" sz="1600" b="1" dirty="0">
                          <a:solidFill>
                            <a:srgbClr val="000000"/>
                          </a:solidFill>
                          <a:latin typeface="Calibri"/>
                          <a:ea typeface="Times New Roman"/>
                          <a:cs typeface="Times New Roman"/>
                        </a:rPr>
                        <a:t>Production Schedule</a:t>
                      </a:r>
                      <a:endParaRPr lang="en-US" sz="2400" dirty="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4">
                  <a:txBody>
                    <a:bodyPr/>
                    <a:lstStyle/>
                    <a:p>
                      <a:pPr marL="0" marR="0" algn="ctr">
                        <a:spcBef>
                          <a:spcPts val="0"/>
                        </a:spcBef>
                        <a:spcAft>
                          <a:spcPts val="0"/>
                        </a:spcAft>
                      </a:pPr>
                      <a:r>
                        <a:rPr lang="en-US" sz="1600" b="1" dirty="0">
                          <a:solidFill>
                            <a:srgbClr val="000000"/>
                          </a:solidFill>
                          <a:latin typeface="Calibri"/>
                          <a:ea typeface="Times New Roman"/>
                          <a:cs typeface="Times New Roman"/>
                        </a:rPr>
                        <a:t>Costs</a:t>
                      </a:r>
                      <a:endParaRPr lang="en-US" sz="2400" dirty="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p>
                      <a:pPr marL="0" marR="0" algn="ctr">
                        <a:spcBef>
                          <a:spcPts val="0"/>
                        </a:spcBef>
                        <a:spcAft>
                          <a:spcPts val="0"/>
                        </a:spcAft>
                      </a:pPr>
                      <a:r>
                        <a:rPr lang="en-US" sz="1600" b="1">
                          <a:solidFill>
                            <a:srgbClr val="000000"/>
                          </a:solidFill>
                          <a:latin typeface="Calibri"/>
                          <a:ea typeface="Times New Roman"/>
                          <a:cs typeface="Times New Roman"/>
                        </a:rPr>
                        <a:t>Revenues</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789935">
                <a:tc>
                  <a:txBody>
                    <a:bodyPr/>
                    <a:lstStyle/>
                    <a:p>
                      <a:pPr marL="0" marR="0" algn="ctr">
                        <a:spcBef>
                          <a:spcPts val="0"/>
                        </a:spcBef>
                        <a:spcAft>
                          <a:spcPts val="0"/>
                        </a:spcAft>
                      </a:pPr>
                      <a:r>
                        <a:rPr lang="en-US" sz="1600">
                          <a:solidFill>
                            <a:srgbClr val="000000"/>
                          </a:solidFill>
                          <a:latin typeface="Calibri"/>
                          <a:ea typeface="Times New Roman"/>
                          <a:cs typeface="Times New Roman"/>
                        </a:rPr>
                        <a:t>Number of Workers</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Total Product</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Marginal Product of Labor</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Total Fixed Costs</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Total Variable Costs</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Total Costs</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Marginal Costs</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Total Revenue</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Marginal Revenue</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Total Profits</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75012">
                <a:tc>
                  <a:txBody>
                    <a:bodyPr/>
                    <a:lstStyle/>
                    <a:p>
                      <a:pPr marL="0" marR="0" algn="ctr">
                        <a:spcBef>
                          <a:spcPts val="0"/>
                        </a:spcBef>
                        <a:spcAft>
                          <a:spcPts val="0"/>
                        </a:spcAft>
                      </a:pPr>
                      <a:r>
                        <a:rPr lang="en-US" sz="1600">
                          <a:solidFill>
                            <a:srgbClr val="000000"/>
                          </a:solidFill>
                          <a:latin typeface="Calibri"/>
                          <a:ea typeface="Times New Roman"/>
                          <a:cs typeface="Times New Roman"/>
                        </a:rPr>
                        <a:t>0</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0</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0</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70</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0</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70</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0</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0</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$2</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-70</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75012">
                <a:tc>
                  <a:txBody>
                    <a:bodyPr/>
                    <a:lstStyle/>
                    <a:p>
                      <a:pPr marL="0" marR="0" algn="ctr">
                        <a:spcBef>
                          <a:spcPts val="0"/>
                        </a:spcBef>
                        <a:spcAft>
                          <a:spcPts val="0"/>
                        </a:spcAft>
                      </a:pPr>
                      <a:r>
                        <a:rPr lang="en-US" sz="1600">
                          <a:solidFill>
                            <a:srgbClr val="000000"/>
                          </a:solidFill>
                          <a:latin typeface="Calibri"/>
                          <a:ea typeface="Times New Roman"/>
                          <a:cs typeface="Times New Roman"/>
                        </a:rPr>
                        <a:t>1</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14</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400" dirty="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70</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46</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400" dirty="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400" dirty="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400" dirty="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2</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400" dirty="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75012">
                <a:tc>
                  <a:txBody>
                    <a:bodyPr/>
                    <a:lstStyle/>
                    <a:p>
                      <a:pPr marL="0" marR="0" algn="ctr">
                        <a:spcBef>
                          <a:spcPts val="0"/>
                        </a:spcBef>
                        <a:spcAft>
                          <a:spcPts val="0"/>
                        </a:spcAft>
                      </a:pPr>
                      <a:r>
                        <a:rPr lang="en-US" sz="1600">
                          <a:solidFill>
                            <a:srgbClr val="000000"/>
                          </a:solidFill>
                          <a:latin typeface="Calibri"/>
                          <a:ea typeface="Times New Roman"/>
                          <a:cs typeface="Times New Roman"/>
                        </a:rPr>
                        <a:t>2</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42</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70</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solidFill>
                            <a:srgbClr val="000000"/>
                          </a:solidFill>
                          <a:latin typeface="Calibri"/>
                          <a:ea typeface="Times New Roman"/>
                          <a:cs typeface="Times New Roman"/>
                        </a:rPr>
                        <a:t>92</a:t>
                      </a:r>
                      <a:endParaRPr lang="en-US" sz="2400" dirty="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2</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75012">
                <a:tc>
                  <a:txBody>
                    <a:bodyPr/>
                    <a:lstStyle/>
                    <a:p>
                      <a:pPr marL="0" marR="0" algn="ctr">
                        <a:spcBef>
                          <a:spcPts val="0"/>
                        </a:spcBef>
                        <a:spcAft>
                          <a:spcPts val="0"/>
                        </a:spcAft>
                      </a:pPr>
                      <a:r>
                        <a:rPr lang="en-US" sz="1600">
                          <a:solidFill>
                            <a:srgbClr val="000000"/>
                          </a:solidFill>
                          <a:latin typeface="Calibri"/>
                          <a:ea typeface="Times New Roman"/>
                          <a:cs typeface="Times New Roman"/>
                        </a:rPr>
                        <a:t>3</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solidFill>
                            <a:srgbClr val="000000"/>
                          </a:solidFill>
                          <a:latin typeface="Calibri"/>
                          <a:ea typeface="Times New Roman"/>
                          <a:cs typeface="Times New Roman"/>
                        </a:rPr>
                        <a:t>75</a:t>
                      </a:r>
                      <a:endParaRPr lang="en-US" sz="2400" dirty="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70</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solidFill>
                            <a:srgbClr val="000000"/>
                          </a:solidFill>
                          <a:latin typeface="Calibri"/>
                          <a:ea typeface="Times New Roman"/>
                          <a:cs typeface="Times New Roman"/>
                        </a:rPr>
                        <a:t>138</a:t>
                      </a:r>
                      <a:endParaRPr lang="en-US" sz="2400" dirty="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2</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375012">
                <a:tc>
                  <a:txBody>
                    <a:bodyPr/>
                    <a:lstStyle/>
                    <a:p>
                      <a:pPr marL="0" marR="0" algn="ctr">
                        <a:spcBef>
                          <a:spcPts val="0"/>
                        </a:spcBef>
                        <a:spcAft>
                          <a:spcPts val="0"/>
                        </a:spcAft>
                      </a:pPr>
                      <a:r>
                        <a:rPr lang="en-US" sz="1600">
                          <a:solidFill>
                            <a:srgbClr val="000000"/>
                          </a:solidFill>
                          <a:latin typeface="Calibri"/>
                          <a:ea typeface="Times New Roman"/>
                          <a:cs typeface="Times New Roman"/>
                        </a:rPr>
                        <a:t>4</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112</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70</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solidFill>
                            <a:srgbClr val="000000"/>
                          </a:solidFill>
                          <a:latin typeface="Calibri"/>
                          <a:ea typeface="Times New Roman"/>
                          <a:cs typeface="Times New Roman"/>
                        </a:rPr>
                        <a:t>184</a:t>
                      </a:r>
                      <a:endParaRPr lang="en-US" sz="2400" dirty="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2</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365342">
                <a:tc>
                  <a:txBody>
                    <a:bodyPr/>
                    <a:lstStyle/>
                    <a:p>
                      <a:pPr marL="0" marR="0" algn="ctr">
                        <a:spcBef>
                          <a:spcPts val="0"/>
                        </a:spcBef>
                        <a:spcAft>
                          <a:spcPts val="0"/>
                        </a:spcAft>
                      </a:pPr>
                      <a:r>
                        <a:rPr lang="en-US" sz="1600">
                          <a:solidFill>
                            <a:srgbClr val="000000"/>
                          </a:solidFill>
                          <a:latin typeface="Calibri"/>
                          <a:ea typeface="Times New Roman"/>
                          <a:cs typeface="Times New Roman"/>
                        </a:rPr>
                        <a:t>5</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150</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70</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solidFill>
                            <a:srgbClr val="000000"/>
                          </a:solidFill>
                          <a:latin typeface="Calibri"/>
                          <a:ea typeface="Times New Roman"/>
                          <a:cs typeface="Times New Roman"/>
                        </a:rPr>
                        <a:t>230</a:t>
                      </a:r>
                      <a:endParaRPr lang="en-US" sz="2400" dirty="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2</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375012">
                <a:tc>
                  <a:txBody>
                    <a:bodyPr/>
                    <a:lstStyle/>
                    <a:p>
                      <a:pPr marL="0" marR="0" algn="ctr">
                        <a:spcBef>
                          <a:spcPts val="0"/>
                        </a:spcBef>
                        <a:spcAft>
                          <a:spcPts val="0"/>
                        </a:spcAft>
                      </a:pPr>
                      <a:r>
                        <a:rPr lang="en-US" sz="1600">
                          <a:solidFill>
                            <a:srgbClr val="000000"/>
                          </a:solidFill>
                          <a:latin typeface="Calibri"/>
                          <a:ea typeface="Times New Roman"/>
                          <a:cs typeface="Times New Roman"/>
                        </a:rPr>
                        <a:t>6</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180</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70</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solidFill>
                            <a:srgbClr val="000000"/>
                          </a:solidFill>
                          <a:latin typeface="Calibri"/>
                          <a:ea typeface="Times New Roman"/>
                          <a:cs typeface="Times New Roman"/>
                        </a:rPr>
                        <a:t>276</a:t>
                      </a:r>
                      <a:endParaRPr lang="en-US" sz="2400" dirty="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2</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375012">
                <a:tc>
                  <a:txBody>
                    <a:bodyPr/>
                    <a:lstStyle/>
                    <a:p>
                      <a:pPr marL="0" marR="0" algn="ctr">
                        <a:spcBef>
                          <a:spcPts val="0"/>
                        </a:spcBef>
                        <a:spcAft>
                          <a:spcPts val="0"/>
                        </a:spcAft>
                      </a:pPr>
                      <a:r>
                        <a:rPr lang="en-US" sz="1600">
                          <a:solidFill>
                            <a:srgbClr val="000000"/>
                          </a:solidFill>
                          <a:latin typeface="Calibri"/>
                          <a:ea typeface="Times New Roman"/>
                          <a:cs typeface="Times New Roman"/>
                        </a:rPr>
                        <a:t>7</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203</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70</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solidFill>
                            <a:srgbClr val="000000"/>
                          </a:solidFill>
                          <a:latin typeface="Calibri"/>
                          <a:ea typeface="Times New Roman"/>
                          <a:cs typeface="Times New Roman"/>
                        </a:rPr>
                        <a:t>322</a:t>
                      </a:r>
                      <a:endParaRPr lang="en-US" sz="2400" dirty="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2</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375012">
                <a:tc>
                  <a:txBody>
                    <a:bodyPr/>
                    <a:lstStyle/>
                    <a:p>
                      <a:pPr marL="0" marR="0" algn="ctr">
                        <a:spcBef>
                          <a:spcPts val="0"/>
                        </a:spcBef>
                        <a:spcAft>
                          <a:spcPts val="0"/>
                        </a:spcAft>
                      </a:pPr>
                      <a:r>
                        <a:rPr lang="en-US" sz="1600">
                          <a:solidFill>
                            <a:srgbClr val="000000"/>
                          </a:solidFill>
                          <a:latin typeface="Calibri"/>
                          <a:ea typeface="Times New Roman"/>
                          <a:cs typeface="Times New Roman"/>
                        </a:rPr>
                        <a:t>8</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216</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70</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solidFill>
                            <a:srgbClr val="000000"/>
                          </a:solidFill>
                          <a:latin typeface="Calibri"/>
                          <a:ea typeface="Times New Roman"/>
                          <a:cs typeface="Times New Roman"/>
                        </a:rPr>
                        <a:t>368</a:t>
                      </a:r>
                      <a:endParaRPr lang="en-US" sz="2400" dirty="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2</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375012">
                <a:tc>
                  <a:txBody>
                    <a:bodyPr/>
                    <a:lstStyle/>
                    <a:p>
                      <a:pPr marL="0" marR="0" algn="ctr">
                        <a:spcBef>
                          <a:spcPts val="0"/>
                        </a:spcBef>
                        <a:spcAft>
                          <a:spcPts val="0"/>
                        </a:spcAft>
                      </a:pPr>
                      <a:r>
                        <a:rPr lang="en-US" sz="1600">
                          <a:solidFill>
                            <a:srgbClr val="000000"/>
                          </a:solidFill>
                          <a:latin typeface="Calibri"/>
                          <a:ea typeface="Times New Roman"/>
                          <a:cs typeface="Times New Roman"/>
                        </a:rPr>
                        <a:t>9</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207</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70</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solidFill>
                            <a:srgbClr val="000000"/>
                          </a:solidFill>
                          <a:latin typeface="Calibri"/>
                          <a:ea typeface="Times New Roman"/>
                          <a:cs typeface="Times New Roman"/>
                        </a:rPr>
                        <a:t>414</a:t>
                      </a:r>
                      <a:endParaRPr lang="en-US" sz="2400" dirty="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2</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387907">
                <a:tc>
                  <a:txBody>
                    <a:bodyPr/>
                    <a:lstStyle/>
                    <a:p>
                      <a:pPr marL="0" marR="0" algn="ctr">
                        <a:spcBef>
                          <a:spcPts val="0"/>
                        </a:spcBef>
                        <a:spcAft>
                          <a:spcPts val="0"/>
                        </a:spcAft>
                      </a:pPr>
                      <a:r>
                        <a:rPr lang="en-US" sz="1600">
                          <a:solidFill>
                            <a:srgbClr val="000000"/>
                          </a:solidFill>
                          <a:latin typeface="Calibri"/>
                          <a:ea typeface="Times New Roman"/>
                          <a:cs typeface="Times New Roman"/>
                        </a:rPr>
                        <a:t>10</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190</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70</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solidFill>
                            <a:srgbClr val="000000"/>
                          </a:solidFill>
                          <a:latin typeface="Calibri"/>
                          <a:ea typeface="Times New Roman"/>
                          <a:cs typeface="Times New Roman"/>
                        </a:rPr>
                        <a:t>460</a:t>
                      </a:r>
                      <a:endParaRPr lang="en-US" sz="2400" dirty="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2</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bl>
          </a:graphicData>
        </a:graphic>
      </p:graphicFrame>
      <p:sp>
        <p:nvSpPr>
          <p:cNvPr id="50327" name="TextBox 4"/>
          <p:cNvSpPr txBox="1">
            <a:spLocks noChangeArrowheads="1"/>
          </p:cNvSpPr>
          <p:nvPr/>
        </p:nvSpPr>
        <p:spPr bwMode="auto">
          <a:xfrm>
            <a:off x="1143000" y="177800"/>
            <a:ext cx="6934200" cy="584200"/>
          </a:xfrm>
          <a:prstGeom prst="rect">
            <a:avLst/>
          </a:prstGeom>
          <a:noFill/>
          <a:ln w="9525">
            <a:noFill/>
            <a:miter lim="800000"/>
            <a:headEnd/>
            <a:tailEnd/>
          </a:ln>
        </p:spPr>
        <p:txBody>
          <a:bodyPr>
            <a:spAutoFit/>
          </a:bodyPr>
          <a:lstStyle/>
          <a:p>
            <a:r>
              <a:rPr lang="en-US" sz="3200">
                <a:latin typeface="Calibri" pitchFamily="34" charset="0"/>
                <a:cs typeface="Calibri" pitchFamily="34" charset="0"/>
              </a:rPr>
              <a:t>Marginal, Product, Cost, and Revenues</a:t>
            </a:r>
          </a:p>
        </p:txBody>
      </p:sp>
      <p:sp>
        <p:nvSpPr>
          <p:cNvPr id="5" name="Rectangle 4"/>
          <p:cNvSpPr/>
          <p:nvPr/>
        </p:nvSpPr>
        <p:spPr>
          <a:xfrm>
            <a:off x="2151862" y="2328446"/>
            <a:ext cx="393056" cy="338554"/>
          </a:xfrm>
          <a:prstGeom prst="rect">
            <a:avLst/>
          </a:prstGeom>
        </p:spPr>
        <p:txBody>
          <a:bodyPr wrap="none">
            <a:spAutoFit/>
          </a:bodyPr>
          <a:lstStyle/>
          <a:p>
            <a:pPr marL="0" marR="0" algn="ctr">
              <a:spcBef>
                <a:spcPts val="0"/>
              </a:spcBef>
              <a:spcAft>
                <a:spcPts val="0"/>
              </a:spcAft>
            </a:pPr>
            <a:r>
              <a:rPr lang="en-US" sz="1600" dirty="0" smtClean="0">
                <a:solidFill>
                  <a:srgbClr val="000000"/>
                </a:solidFill>
                <a:latin typeface="Calibri"/>
                <a:ea typeface="Times New Roman"/>
                <a:cs typeface="Times New Roman"/>
              </a:rPr>
              <a:t>14</a:t>
            </a:r>
            <a:endParaRPr lang="en-US" sz="1600" dirty="0">
              <a:solidFill>
                <a:srgbClr val="000000"/>
              </a:solidFill>
              <a:latin typeface="Arial"/>
              <a:ea typeface="Times New Roman"/>
              <a:cs typeface="Times New Roman"/>
            </a:endParaRPr>
          </a:p>
        </p:txBody>
      </p:sp>
      <p:sp>
        <p:nvSpPr>
          <p:cNvPr id="6" name="Rectangle 5"/>
          <p:cNvSpPr/>
          <p:nvPr/>
        </p:nvSpPr>
        <p:spPr>
          <a:xfrm>
            <a:off x="4800600" y="2362200"/>
            <a:ext cx="497252" cy="338554"/>
          </a:xfrm>
          <a:prstGeom prst="rect">
            <a:avLst/>
          </a:prstGeom>
        </p:spPr>
        <p:txBody>
          <a:bodyPr wrap="none">
            <a:spAutoFit/>
          </a:bodyPr>
          <a:lstStyle/>
          <a:p>
            <a:pPr marL="0" marR="0" algn="ctr">
              <a:spcBef>
                <a:spcPts val="0"/>
              </a:spcBef>
              <a:spcAft>
                <a:spcPts val="0"/>
              </a:spcAft>
            </a:pPr>
            <a:r>
              <a:rPr lang="en-US" sz="1600" dirty="0" smtClean="0">
                <a:solidFill>
                  <a:srgbClr val="000000"/>
                </a:solidFill>
                <a:latin typeface="Calibri"/>
                <a:ea typeface="Times New Roman"/>
                <a:cs typeface="Times New Roman"/>
              </a:rPr>
              <a:t>116</a:t>
            </a:r>
            <a:endParaRPr lang="en-US" sz="1600" dirty="0">
              <a:solidFill>
                <a:srgbClr val="000000"/>
              </a:solidFill>
              <a:latin typeface="Arial"/>
              <a:ea typeface="Times New Roman"/>
              <a:cs typeface="Times New Roman"/>
            </a:endParaRPr>
          </a:p>
        </p:txBody>
      </p:sp>
      <p:sp>
        <p:nvSpPr>
          <p:cNvPr id="7" name="Rectangle 6"/>
          <p:cNvSpPr/>
          <p:nvPr/>
        </p:nvSpPr>
        <p:spPr>
          <a:xfrm>
            <a:off x="5613609" y="2362200"/>
            <a:ext cx="548548" cy="338554"/>
          </a:xfrm>
          <a:prstGeom prst="rect">
            <a:avLst/>
          </a:prstGeom>
        </p:spPr>
        <p:txBody>
          <a:bodyPr wrap="none">
            <a:spAutoFit/>
          </a:bodyPr>
          <a:lstStyle/>
          <a:p>
            <a:pPr marL="0" marR="0" algn="ctr">
              <a:spcBef>
                <a:spcPts val="0"/>
              </a:spcBef>
              <a:spcAft>
                <a:spcPts val="0"/>
              </a:spcAft>
            </a:pPr>
            <a:r>
              <a:rPr lang="en-US" sz="1600" dirty="0" smtClean="0">
                <a:solidFill>
                  <a:srgbClr val="000000"/>
                </a:solidFill>
                <a:latin typeface="Calibri"/>
                <a:ea typeface="Times New Roman"/>
                <a:cs typeface="Times New Roman"/>
              </a:rPr>
              <a:t>3.29</a:t>
            </a:r>
            <a:endParaRPr lang="en-US" sz="1600" dirty="0">
              <a:solidFill>
                <a:srgbClr val="000000"/>
              </a:solidFill>
              <a:latin typeface="Arial"/>
              <a:ea typeface="Times New Roman"/>
              <a:cs typeface="Times New Roman"/>
            </a:endParaRPr>
          </a:p>
        </p:txBody>
      </p:sp>
      <p:sp>
        <p:nvSpPr>
          <p:cNvPr id="8" name="Rectangle 7"/>
          <p:cNvSpPr/>
          <p:nvPr/>
        </p:nvSpPr>
        <p:spPr>
          <a:xfrm>
            <a:off x="6629400" y="2362200"/>
            <a:ext cx="393056" cy="338554"/>
          </a:xfrm>
          <a:prstGeom prst="rect">
            <a:avLst/>
          </a:prstGeom>
        </p:spPr>
        <p:txBody>
          <a:bodyPr wrap="none">
            <a:spAutoFit/>
          </a:bodyPr>
          <a:lstStyle/>
          <a:p>
            <a:pPr marL="0" marR="0" algn="ctr">
              <a:spcBef>
                <a:spcPts val="0"/>
              </a:spcBef>
              <a:spcAft>
                <a:spcPts val="0"/>
              </a:spcAft>
            </a:pPr>
            <a:r>
              <a:rPr lang="en-US" sz="1600" dirty="0" smtClean="0">
                <a:solidFill>
                  <a:srgbClr val="000000"/>
                </a:solidFill>
                <a:latin typeface="Calibri"/>
                <a:ea typeface="Times New Roman"/>
                <a:cs typeface="Times New Roman"/>
              </a:rPr>
              <a:t>28</a:t>
            </a:r>
            <a:endParaRPr lang="en-US" sz="1600" dirty="0">
              <a:solidFill>
                <a:srgbClr val="000000"/>
              </a:solidFill>
              <a:latin typeface="Arial"/>
              <a:ea typeface="Times New Roman"/>
              <a:cs typeface="Times New Roman"/>
            </a:endParaRPr>
          </a:p>
        </p:txBody>
      </p:sp>
      <p:sp>
        <p:nvSpPr>
          <p:cNvPr id="9" name="Rectangle 8"/>
          <p:cNvSpPr/>
          <p:nvPr/>
        </p:nvSpPr>
        <p:spPr>
          <a:xfrm>
            <a:off x="8383627" y="2362200"/>
            <a:ext cx="455573" cy="338554"/>
          </a:xfrm>
          <a:prstGeom prst="rect">
            <a:avLst/>
          </a:prstGeom>
        </p:spPr>
        <p:txBody>
          <a:bodyPr wrap="none">
            <a:spAutoFit/>
          </a:bodyPr>
          <a:lstStyle/>
          <a:p>
            <a:pPr marL="0" marR="0" algn="ctr">
              <a:spcBef>
                <a:spcPts val="0"/>
              </a:spcBef>
              <a:spcAft>
                <a:spcPts val="0"/>
              </a:spcAft>
            </a:pPr>
            <a:r>
              <a:rPr lang="en-US" sz="1600" dirty="0" smtClean="0">
                <a:solidFill>
                  <a:srgbClr val="000000"/>
                </a:solidFill>
                <a:latin typeface="Calibri"/>
                <a:ea typeface="Times New Roman"/>
                <a:cs typeface="Times New Roman"/>
              </a:rPr>
              <a:t>-88</a:t>
            </a:r>
            <a:endParaRPr lang="en-US" sz="1600" dirty="0">
              <a:solidFill>
                <a:srgbClr val="000000"/>
              </a:solidFill>
              <a:latin typeface="Arial"/>
              <a:ea typeface="Times New Roman"/>
              <a:cs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76200" y="914400"/>
          <a:ext cx="8991600" cy="5181604"/>
        </p:xfrm>
        <a:graphic>
          <a:graphicData uri="http://schemas.openxmlformats.org/drawingml/2006/table">
            <a:tbl>
              <a:tblPr/>
              <a:tblGrid>
                <a:gridCol w="906508">
                  <a:extLst>
                    <a:ext uri="{9D8B030D-6E8A-4147-A177-3AD203B41FA5}">
                      <a16:colId xmlns:a16="http://schemas.microsoft.com/office/drawing/2014/main" val="20000"/>
                    </a:ext>
                  </a:extLst>
                </a:gridCol>
                <a:gridCol w="893298">
                  <a:extLst>
                    <a:ext uri="{9D8B030D-6E8A-4147-A177-3AD203B41FA5}">
                      <a16:colId xmlns:a16="http://schemas.microsoft.com/office/drawing/2014/main" val="20001"/>
                    </a:ext>
                  </a:extLst>
                </a:gridCol>
                <a:gridCol w="951090">
                  <a:extLst>
                    <a:ext uri="{9D8B030D-6E8A-4147-A177-3AD203B41FA5}">
                      <a16:colId xmlns:a16="http://schemas.microsoft.com/office/drawing/2014/main" val="20002"/>
                    </a:ext>
                  </a:extLst>
                </a:gridCol>
                <a:gridCol w="879264">
                  <a:extLst>
                    <a:ext uri="{9D8B030D-6E8A-4147-A177-3AD203B41FA5}">
                      <a16:colId xmlns:a16="http://schemas.microsoft.com/office/drawing/2014/main" val="20003"/>
                    </a:ext>
                  </a:extLst>
                </a:gridCol>
                <a:gridCol w="895775">
                  <a:extLst>
                    <a:ext uri="{9D8B030D-6E8A-4147-A177-3AD203B41FA5}">
                      <a16:colId xmlns:a16="http://schemas.microsoft.com/office/drawing/2014/main" val="20004"/>
                    </a:ext>
                  </a:extLst>
                </a:gridCol>
                <a:gridCol w="879264">
                  <a:extLst>
                    <a:ext uri="{9D8B030D-6E8A-4147-A177-3AD203B41FA5}">
                      <a16:colId xmlns:a16="http://schemas.microsoft.com/office/drawing/2014/main" val="20005"/>
                    </a:ext>
                  </a:extLst>
                </a:gridCol>
                <a:gridCol w="901554">
                  <a:extLst>
                    <a:ext uri="{9D8B030D-6E8A-4147-A177-3AD203B41FA5}">
                      <a16:colId xmlns:a16="http://schemas.microsoft.com/office/drawing/2014/main" val="20006"/>
                    </a:ext>
                  </a:extLst>
                </a:gridCol>
                <a:gridCol w="899077">
                  <a:extLst>
                    <a:ext uri="{9D8B030D-6E8A-4147-A177-3AD203B41FA5}">
                      <a16:colId xmlns:a16="http://schemas.microsoft.com/office/drawing/2014/main" val="20007"/>
                    </a:ext>
                  </a:extLst>
                </a:gridCol>
                <a:gridCol w="899903">
                  <a:extLst>
                    <a:ext uri="{9D8B030D-6E8A-4147-A177-3AD203B41FA5}">
                      <a16:colId xmlns:a16="http://schemas.microsoft.com/office/drawing/2014/main" val="20008"/>
                    </a:ext>
                  </a:extLst>
                </a:gridCol>
                <a:gridCol w="885867">
                  <a:extLst>
                    <a:ext uri="{9D8B030D-6E8A-4147-A177-3AD203B41FA5}">
                      <a16:colId xmlns:a16="http://schemas.microsoft.com/office/drawing/2014/main" val="20009"/>
                    </a:ext>
                  </a:extLst>
                </a:gridCol>
              </a:tblGrid>
              <a:tr h="263312">
                <a:tc gridSpan="3">
                  <a:txBody>
                    <a:bodyPr/>
                    <a:lstStyle/>
                    <a:p>
                      <a:pPr marL="0" marR="0" algn="ctr">
                        <a:spcBef>
                          <a:spcPts val="0"/>
                        </a:spcBef>
                        <a:spcAft>
                          <a:spcPts val="0"/>
                        </a:spcAft>
                      </a:pPr>
                      <a:r>
                        <a:rPr lang="en-US" sz="1600" b="1" dirty="0">
                          <a:solidFill>
                            <a:srgbClr val="000000"/>
                          </a:solidFill>
                          <a:latin typeface="Calibri"/>
                          <a:ea typeface="Times New Roman"/>
                          <a:cs typeface="Times New Roman"/>
                        </a:rPr>
                        <a:t>Production Schedule</a:t>
                      </a:r>
                      <a:endParaRPr lang="en-US" sz="2400" dirty="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4">
                  <a:txBody>
                    <a:bodyPr/>
                    <a:lstStyle/>
                    <a:p>
                      <a:pPr marL="0" marR="0" algn="ctr">
                        <a:spcBef>
                          <a:spcPts val="0"/>
                        </a:spcBef>
                        <a:spcAft>
                          <a:spcPts val="0"/>
                        </a:spcAft>
                      </a:pPr>
                      <a:r>
                        <a:rPr lang="en-US" sz="1600" b="1" dirty="0">
                          <a:solidFill>
                            <a:srgbClr val="000000"/>
                          </a:solidFill>
                          <a:latin typeface="Calibri"/>
                          <a:ea typeface="Times New Roman"/>
                          <a:cs typeface="Times New Roman"/>
                        </a:rPr>
                        <a:t>Costs</a:t>
                      </a:r>
                      <a:endParaRPr lang="en-US" sz="2400" dirty="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p>
                      <a:pPr marL="0" marR="0" algn="ctr">
                        <a:spcBef>
                          <a:spcPts val="0"/>
                        </a:spcBef>
                        <a:spcAft>
                          <a:spcPts val="0"/>
                        </a:spcAft>
                      </a:pPr>
                      <a:r>
                        <a:rPr lang="en-US" sz="1600" b="1">
                          <a:solidFill>
                            <a:srgbClr val="000000"/>
                          </a:solidFill>
                          <a:latin typeface="Calibri"/>
                          <a:ea typeface="Times New Roman"/>
                          <a:cs typeface="Times New Roman"/>
                        </a:rPr>
                        <a:t>Revenues</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789935">
                <a:tc>
                  <a:txBody>
                    <a:bodyPr/>
                    <a:lstStyle/>
                    <a:p>
                      <a:pPr marL="0" marR="0" algn="ctr">
                        <a:spcBef>
                          <a:spcPts val="0"/>
                        </a:spcBef>
                        <a:spcAft>
                          <a:spcPts val="0"/>
                        </a:spcAft>
                      </a:pPr>
                      <a:r>
                        <a:rPr lang="en-US" sz="1600">
                          <a:solidFill>
                            <a:srgbClr val="000000"/>
                          </a:solidFill>
                          <a:latin typeface="Calibri"/>
                          <a:ea typeface="Times New Roman"/>
                          <a:cs typeface="Times New Roman"/>
                        </a:rPr>
                        <a:t>Number of Workers</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Total Product</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Marginal Product of Labor</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Total Fixed Costs</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Total Variable Costs</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Total Costs</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Marginal Costs</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Total Revenue</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Marginal Revenue</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Total Profits</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75012">
                <a:tc>
                  <a:txBody>
                    <a:bodyPr/>
                    <a:lstStyle/>
                    <a:p>
                      <a:pPr marL="0" marR="0" algn="ctr">
                        <a:spcBef>
                          <a:spcPts val="0"/>
                        </a:spcBef>
                        <a:spcAft>
                          <a:spcPts val="0"/>
                        </a:spcAft>
                      </a:pPr>
                      <a:r>
                        <a:rPr lang="en-US" sz="1600">
                          <a:solidFill>
                            <a:srgbClr val="000000"/>
                          </a:solidFill>
                          <a:latin typeface="Calibri"/>
                          <a:ea typeface="Times New Roman"/>
                          <a:cs typeface="Times New Roman"/>
                        </a:rPr>
                        <a:t>0</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0</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0</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70</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0</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70</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0</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0</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$2</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-70</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75012">
                <a:tc>
                  <a:txBody>
                    <a:bodyPr/>
                    <a:lstStyle/>
                    <a:p>
                      <a:pPr marL="0" marR="0" algn="ctr">
                        <a:spcBef>
                          <a:spcPts val="0"/>
                        </a:spcBef>
                        <a:spcAft>
                          <a:spcPts val="0"/>
                        </a:spcAft>
                      </a:pPr>
                      <a:r>
                        <a:rPr lang="en-US" sz="1600">
                          <a:solidFill>
                            <a:srgbClr val="000000"/>
                          </a:solidFill>
                          <a:latin typeface="Calibri"/>
                          <a:ea typeface="Times New Roman"/>
                          <a:cs typeface="Times New Roman"/>
                        </a:rPr>
                        <a:t>1</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14</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solidFill>
                            <a:srgbClr val="000000"/>
                          </a:solidFill>
                          <a:latin typeface="Calibri"/>
                          <a:ea typeface="Times New Roman"/>
                          <a:cs typeface="Times New Roman"/>
                        </a:rPr>
                        <a:t>14</a:t>
                      </a:r>
                      <a:endParaRPr lang="en-US" sz="2400" dirty="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70</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46</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116</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3.29</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28</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2</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-88</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75012">
                <a:tc>
                  <a:txBody>
                    <a:bodyPr/>
                    <a:lstStyle/>
                    <a:p>
                      <a:pPr marL="0" marR="0" algn="ctr">
                        <a:spcBef>
                          <a:spcPts val="0"/>
                        </a:spcBef>
                        <a:spcAft>
                          <a:spcPts val="0"/>
                        </a:spcAft>
                      </a:pPr>
                      <a:r>
                        <a:rPr lang="en-US" sz="1600">
                          <a:solidFill>
                            <a:srgbClr val="000000"/>
                          </a:solidFill>
                          <a:latin typeface="Calibri"/>
                          <a:ea typeface="Times New Roman"/>
                          <a:cs typeface="Times New Roman"/>
                        </a:rPr>
                        <a:t>2</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42</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70</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solidFill>
                            <a:srgbClr val="000000"/>
                          </a:solidFill>
                          <a:latin typeface="Calibri"/>
                          <a:ea typeface="Times New Roman"/>
                          <a:cs typeface="Times New Roman"/>
                        </a:rPr>
                        <a:t>92</a:t>
                      </a:r>
                      <a:endParaRPr lang="en-US" sz="2400" dirty="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2</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75012">
                <a:tc>
                  <a:txBody>
                    <a:bodyPr/>
                    <a:lstStyle/>
                    <a:p>
                      <a:pPr marL="0" marR="0" algn="ctr">
                        <a:spcBef>
                          <a:spcPts val="0"/>
                        </a:spcBef>
                        <a:spcAft>
                          <a:spcPts val="0"/>
                        </a:spcAft>
                      </a:pPr>
                      <a:r>
                        <a:rPr lang="en-US" sz="1600">
                          <a:solidFill>
                            <a:srgbClr val="000000"/>
                          </a:solidFill>
                          <a:latin typeface="Calibri"/>
                          <a:ea typeface="Times New Roman"/>
                          <a:cs typeface="Times New Roman"/>
                        </a:rPr>
                        <a:t>3</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solidFill>
                            <a:srgbClr val="000000"/>
                          </a:solidFill>
                          <a:latin typeface="Calibri"/>
                          <a:ea typeface="Times New Roman"/>
                          <a:cs typeface="Times New Roman"/>
                        </a:rPr>
                        <a:t>75</a:t>
                      </a:r>
                      <a:endParaRPr lang="en-US" sz="2400" dirty="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70</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solidFill>
                            <a:srgbClr val="000000"/>
                          </a:solidFill>
                          <a:latin typeface="Calibri"/>
                          <a:ea typeface="Times New Roman"/>
                          <a:cs typeface="Times New Roman"/>
                        </a:rPr>
                        <a:t>138</a:t>
                      </a:r>
                      <a:endParaRPr lang="en-US" sz="2400" dirty="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2</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375012">
                <a:tc>
                  <a:txBody>
                    <a:bodyPr/>
                    <a:lstStyle/>
                    <a:p>
                      <a:pPr marL="0" marR="0" algn="ctr">
                        <a:spcBef>
                          <a:spcPts val="0"/>
                        </a:spcBef>
                        <a:spcAft>
                          <a:spcPts val="0"/>
                        </a:spcAft>
                      </a:pPr>
                      <a:r>
                        <a:rPr lang="en-US" sz="1600">
                          <a:solidFill>
                            <a:srgbClr val="000000"/>
                          </a:solidFill>
                          <a:latin typeface="Calibri"/>
                          <a:ea typeface="Times New Roman"/>
                          <a:cs typeface="Times New Roman"/>
                        </a:rPr>
                        <a:t>4</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112</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70</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solidFill>
                            <a:srgbClr val="000000"/>
                          </a:solidFill>
                          <a:latin typeface="Calibri"/>
                          <a:ea typeface="Times New Roman"/>
                          <a:cs typeface="Times New Roman"/>
                        </a:rPr>
                        <a:t>184</a:t>
                      </a:r>
                      <a:endParaRPr lang="en-US" sz="2400" dirty="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2</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365342">
                <a:tc>
                  <a:txBody>
                    <a:bodyPr/>
                    <a:lstStyle/>
                    <a:p>
                      <a:pPr marL="0" marR="0" algn="ctr">
                        <a:spcBef>
                          <a:spcPts val="0"/>
                        </a:spcBef>
                        <a:spcAft>
                          <a:spcPts val="0"/>
                        </a:spcAft>
                      </a:pPr>
                      <a:r>
                        <a:rPr lang="en-US" sz="1600">
                          <a:solidFill>
                            <a:srgbClr val="000000"/>
                          </a:solidFill>
                          <a:latin typeface="Calibri"/>
                          <a:ea typeface="Times New Roman"/>
                          <a:cs typeface="Times New Roman"/>
                        </a:rPr>
                        <a:t>5</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150</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70</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solidFill>
                            <a:srgbClr val="000000"/>
                          </a:solidFill>
                          <a:latin typeface="Calibri"/>
                          <a:ea typeface="Times New Roman"/>
                          <a:cs typeface="Times New Roman"/>
                        </a:rPr>
                        <a:t>230</a:t>
                      </a:r>
                      <a:endParaRPr lang="en-US" sz="2400" dirty="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2</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375012">
                <a:tc>
                  <a:txBody>
                    <a:bodyPr/>
                    <a:lstStyle/>
                    <a:p>
                      <a:pPr marL="0" marR="0" algn="ctr">
                        <a:spcBef>
                          <a:spcPts val="0"/>
                        </a:spcBef>
                        <a:spcAft>
                          <a:spcPts val="0"/>
                        </a:spcAft>
                      </a:pPr>
                      <a:r>
                        <a:rPr lang="en-US" sz="1600">
                          <a:solidFill>
                            <a:srgbClr val="000000"/>
                          </a:solidFill>
                          <a:latin typeface="Calibri"/>
                          <a:ea typeface="Times New Roman"/>
                          <a:cs typeface="Times New Roman"/>
                        </a:rPr>
                        <a:t>6</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180</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70</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solidFill>
                            <a:srgbClr val="000000"/>
                          </a:solidFill>
                          <a:latin typeface="Calibri"/>
                          <a:ea typeface="Times New Roman"/>
                          <a:cs typeface="Times New Roman"/>
                        </a:rPr>
                        <a:t>276</a:t>
                      </a:r>
                      <a:endParaRPr lang="en-US" sz="2400" dirty="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2</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375012">
                <a:tc>
                  <a:txBody>
                    <a:bodyPr/>
                    <a:lstStyle/>
                    <a:p>
                      <a:pPr marL="0" marR="0" algn="ctr">
                        <a:spcBef>
                          <a:spcPts val="0"/>
                        </a:spcBef>
                        <a:spcAft>
                          <a:spcPts val="0"/>
                        </a:spcAft>
                      </a:pPr>
                      <a:r>
                        <a:rPr lang="en-US" sz="1600">
                          <a:solidFill>
                            <a:srgbClr val="000000"/>
                          </a:solidFill>
                          <a:latin typeface="Calibri"/>
                          <a:ea typeface="Times New Roman"/>
                          <a:cs typeface="Times New Roman"/>
                        </a:rPr>
                        <a:t>7</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203</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70</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solidFill>
                            <a:srgbClr val="000000"/>
                          </a:solidFill>
                          <a:latin typeface="Calibri"/>
                          <a:ea typeface="Times New Roman"/>
                          <a:cs typeface="Times New Roman"/>
                        </a:rPr>
                        <a:t>322</a:t>
                      </a:r>
                      <a:endParaRPr lang="en-US" sz="2400" dirty="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2</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375012">
                <a:tc>
                  <a:txBody>
                    <a:bodyPr/>
                    <a:lstStyle/>
                    <a:p>
                      <a:pPr marL="0" marR="0" algn="ctr">
                        <a:spcBef>
                          <a:spcPts val="0"/>
                        </a:spcBef>
                        <a:spcAft>
                          <a:spcPts val="0"/>
                        </a:spcAft>
                      </a:pPr>
                      <a:r>
                        <a:rPr lang="en-US" sz="1600">
                          <a:solidFill>
                            <a:srgbClr val="000000"/>
                          </a:solidFill>
                          <a:latin typeface="Calibri"/>
                          <a:ea typeface="Times New Roman"/>
                          <a:cs typeface="Times New Roman"/>
                        </a:rPr>
                        <a:t>8</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216</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70</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solidFill>
                            <a:srgbClr val="000000"/>
                          </a:solidFill>
                          <a:latin typeface="Calibri"/>
                          <a:ea typeface="Times New Roman"/>
                          <a:cs typeface="Times New Roman"/>
                        </a:rPr>
                        <a:t>368</a:t>
                      </a:r>
                      <a:endParaRPr lang="en-US" sz="2400" dirty="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2</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375012">
                <a:tc>
                  <a:txBody>
                    <a:bodyPr/>
                    <a:lstStyle/>
                    <a:p>
                      <a:pPr marL="0" marR="0" algn="ctr">
                        <a:spcBef>
                          <a:spcPts val="0"/>
                        </a:spcBef>
                        <a:spcAft>
                          <a:spcPts val="0"/>
                        </a:spcAft>
                      </a:pPr>
                      <a:r>
                        <a:rPr lang="en-US" sz="1600">
                          <a:solidFill>
                            <a:srgbClr val="000000"/>
                          </a:solidFill>
                          <a:latin typeface="Calibri"/>
                          <a:ea typeface="Times New Roman"/>
                          <a:cs typeface="Times New Roman"/>
                        </a:rPr>
                        <a:t>9</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207</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70</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solidFill>
                            <a:srgbClr val="000000"/>
                          </a:solidFill>
                          <a:latin typeface="Calibri"/>
                          <a:ea typeface="Times New Roman"/>
                          <a:cs typeface="Times New Roman"/>
                        </a:rPr>
                        <a:t>414</a:t>
                      </a:r>
                      <a:endParaRPr lang="en-US" sz="2400" dirty="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2</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387907">
                <a:tc>
                  <a:txBody>
                    <a:bodyPr/>
                    <a:lstStyle/>
                    <a:p>
                      <a:pPr marL="0" marR="0" algn="ctr">
                        <a:spcBef>
                          <a:spcPts val="0"/>
                        </a:spcBef>
                        <a:spcAft>
                          <a:spcPts val="0"/>
                        </a:spcAft>
                      </a:pPr>
                      <a:r>
                        <a:rPr lang="en-US" sz="1600">
                          <a:solidFill>
                            <a:srgbClr val="000000"/>
                          </a:solidFill>
                          <a:latin typeface="Calibri"/>
                          <a:ea typeface="Times New Roman"/>
                          <a:cs typeface="Times New Roman"/>
                        </a:rPr>
                        <a:t>10</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190</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70</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solidFill>
                            <a:srgbClr val="000000"/>
                          </a:solidFill>
                          <a:latin typeface="Calibri"/>
                          <a:ea typeface="Times New Roman"/>
                          <a:cs typeface="Times New Roman"/>
                        </a:rPr>
                        <a:t>460</a:t>
                      </a:r>
                      <a:endParaRPr lang="en-US" sz="2400" dirty="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2</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bl>
          </a:graphicData>
        </a:graphic>
      </p:graphicFrame>
      <p:sp>
        <p:nvSpPr>
          <p:cNvPr id="51351" name="TextBox 4"/>
          <p:cNvSpPr txBox="1">
            <a:spLocks noChangeArrowheads="1"/>
          </p:cNvSpPr>
          <p:nvPr/>
        </p:nvSpPr>
        <p:spPr bwMode="auto">
          <a:xfrm>
            <a:off x="1143000" y="177800"/>
            <a:ext cx="6934200" cy="584200"/>
          </a:xfrm>
          <a:prstGeom prst="rect">
            <a:avLst/>
          </a:prstGeom>
          <a:noFill/>
          <a:ln w="9525">
            <a:noFill/>
            <a:miter lim="800000"/>
            <a:headEnd/>
            <a:tailEnd/>
          </a:ln>
        </p:spPr>
        <p:txBody>
          <a:bodyPr>
            <a:spAutoFit/>
          </a:bodyPr>
          <a:lstStyle/>
          <a:p>
            <a:r>
              <a:rPr lang="en-US" sz="3200">
                <a:latin typeface="Calibri" pitchFamily="34" charset="0"/>
                <a:cs typeface="Calibri" pitchFamily="34" charset="0"/>
              </a:rPr>
              <a:t>Marginal, Product, Cost, and Revenues</a:t>
            </a:r>
          </a:p>
        </p:txBody>
      </p:sp>
      <p:sp>
        <p:nvSpPr>
          <p:cNvPr id="5" name="Rectangle 4"/>
          <p:cNvSpPr/>
          <p:nvPr/>
        </p:nvSpPr>
        <p:spPr>
          <a:xfrm>
            <a:off x="2133600" y="2743200"/>
            <a:ext cx="393056" cy="338554"/>
          </a:xfrm>
          <a:prstGeom prst="rect">
            <a:avLst/>
          </a:prstGeom>
        </p:spPr>
        <p:txBody>
          <a:bodyPr wrap="none">
            <a:spAutoFit/>
          </a:bodyPr>
          <a:lstStyle/>
          <a:p>
            <a:pPr marL="0" marR="0" algn="ctr">
              <a:spcBef>
                <a:spcPts val="0"/>
              </a:spcBef>
              <a:spcAft>
                <a:spcPts val="0"/>
              </a:spcAft>
            </a:pPr>
            <a:r>
              <a:rPr lang="en-US" sz="1600" dirty="0" smtClean="0">
                <a:solidFill>
                  <a:srgbClr val="000000"/>
                </a:solidFill>
                <a:latin typeface="Calibri"/>
                <a:ea typeface="Times New Roman"/>
                <a:cs typeface="Times New Roman"/>
              </a:rPr>
              <a:t>28</a:t>
            </a:r>
            <a:endParaRPr lang="en-US" sz="1600" dirty="0">
              <a:solidFill>
                <a:srgbClr val="000000"/>
              </a:solidFill>
              <a:latin typeface="Calibri"/>
              <a:ea typeface="Times New Roman"/>
              <a:cs typeface="Times New Roman"/>
            </a:endParaRPr>
          </a:p>
        </p:txBody>
      </p:sp>
      <p:sp>
        <p:nvSpPr>
          <p:cNvPr id="6" name="Rectangle 5"/>
          <p:cNvSpPr/>
          <p:nvPr/>
        </p:nvSpPr>
        <p:spPr>
          <a:xfrm>
            <a:off x="4800600" y="2743200"/>
            <a:ext cx="497252" cy="338554"/>
          </a:xfrm>
          <a:prstGeom prst="rect">
            <a:avLst/>
          </a:prstGeom>
        </p:spPr>
        <p:txBody>
          <a:bodyPr wrap="none">
            <a:spAutoFit/>
          </a:bodyPr>
          <a:lstStyle/>
          <a:p>
            <a:pPr marL="0" marR="0" algn="ctr">
              <a:spcBef>
                <a:spcPts val="0"/>
              </a:spcBef>
              <a:spcAft>
                <a:spcPts val="0"/>
              </a:spcAft>
            </a:pPr>
            <a:r>
              <a:rPr lang="en-US" sz="1600" dirty="0" smtClean="0">
                <a:solidFill>
                  <a:srgbClr val="000000"/>
                </a:solidFill>
                <a:latin typeface="Calibri"/>
                <a:ea typeface="Times New Roman"/>
                <a:cs typeface="Times New Roman"/>
              </a:rPr>
              <a:t>162</a:t>
            </a:r>
            <a:endParaRPr lang="en-US" sz="1600" dirty="0">
              <a:solidFill>
                <a:srgbClr val="000000"/>
              </a:solidFill>
              <a:latin typeface="Calibri"/>
              <a:ea typeface="Times New Roman"/>
              <a:cs typeface="Times New Roman"/>
            </a:endParaRPr>
          </a:p>
        </p:txBody>
      </p:sp>
      <p:sp>
        <p:nvSpPr>
          <p:cNvPr id="7" name="Rectangle 6"/>
          <p:cNvSpPr/>
          <p:nvPr/>
        </p:nvSpPr>
        <p:spPr>
          <a:xfrm>
            <a:off x="5638800" y="2743200"/>
            <a:ext cx="548547" cy="338554"/>
          </a:xfrm>
          <a:prstGeom prst="rect">
            <a:avLst/>
          </a:prstGeom>
        </p:spPr>
        <p:txBody>
          <a:bodyPr wrap="none">
            <a:spAutoFit/>
          </a:bodyPr>
          <a:lstStyle/>
          <a:p>
            <a:pPr marL="0" marR="0" algn="ctr">
              <a:spcBef>
                <a:spcPts val="0"/>
              </a:spcBef>
              <a:spcAft>
                <a:spcPts val="0"/>
              </a:spcAft>
            </a:pPr>
            <a:r>
              <a:rPr lang="en-US" sz="1600" dirty="0" smtClean="0">
                <a:solidFill>
                  <a:srgbClr val="000000"/>
                </a:solidFill>
                <a:latin typeface="Calibri"/>
                <a:ea typeface="Times New Roman"/>
                <a:cs typeface="Times New Roman"/>
              </a:rPr>
              <a:t>1.64</a:t>
            </a:r>
            <a:endParaRPr lang="en-US" sz="1600" dirty="0">
              <a:solidFill>
                <a:srgbClr val="000000"/>
              </a:solidFill>
              <a:latin typeface="Calibri"/>
              <a:ea typeface="Times New Roman"/>
              <a:cs typeface="Times New Roman"/>
            </a:endParaRPr>
          </a:p>
        </p:txBody>
      </p:sp>
      <p:sp>
        <p:nvSpPr>
          <p:cNvPr id="8" name="Rectangle 7"/>
          <p:cNvSpPr/>
          <p:nvPr/>
        </p:nvSpPr>
        <p:spPr>
          <a:xfrm>
            <a:off x="6629400" y="2743200"/>
            <a:ext cx="393056" cy="338554"/>
          </a:xfrm>
          <a:prstGeom prst="rect">
            <a:avLst/>
          </a:prstGeom>
        </p:spPr>
        <p:txBody>
          <a:bodyPr wrap="none">
            <a:spAutoFit/>
          </a:bodyPr>
          <a:lstStyle/>
          <a:p>
            <a:pPr marL="0" marR="0" algn="ctr">
              <a:spcBef>
                <a:spcPts val="0"/>
              </a:spcBef>
              <a:spcAft>
                <a:spcPts val="0"/>
              </a:spcAft>
            </a:pPr>
            <a:r>
              <a:rPr lang="en-US" sz="1600" dirty="0" smtClean="0">
                <a:solidFill>
                  <a:srgbClr val="000000"/>
                </a:solidFill>
                <a:latin typeface="Calibri"/>
                <a:ea typeface="Times New Roman"/>
                <a:cs typeface="Times New Roman"/>
              </a:rPr>
              <a:t>84</a:t>
            </a:r>
            <a:endParaRPr lang="en-US" sz="1600" dirty="0">
              <a:solidFill>
                <a:srgbClr val="000000"/>
              </a:solidFill>
              <a:latin typeface="Calibri"/>
              <a:ea typeface="Times New Roman"/>
              <a:cs typeface="Times New Roman"/>
            </a:endParaRPr>
          </a:p>
        </p:txBody>
      </p:sp>
      <p:sp>
        <p:nvSpPr>
          <p:cNvPr id="9" name="Rectangle 8"/>
          <p:cNvSpPr/>
          <p:nvPr/>
        </p:nvSpPr>
        <p:spPr>
          <a:xfrm>
            <a:off x="8383627" y="2743200"/>
            <a:ext cx="455573" cy="338554"/>
          </a:xfrm>
          <a:prstGeom prst="rect">
            <a:avLst/>
          </a:prstGeom>
        </p:spPr>
        <p:txBody>
          <a:bodyPr wrap="none">
            <a:spAutoFit/>
          </a:bodyPr>
          <a:lstStyle/>
          <a:p>
            <a:pPr marL="0" marR="0" algn="ctr">
              <a:spcBef>
                <a:spcPts val="0"/>
              </a:spcBef>
              <a:spcAft>
                <a:spcPts val="0"/>
              </a:spcAft>
            </a:pPr>
            <a:r>
              <a:rPr lang="en-US" sz="1600" dirty="0" smtClean="0">
                <a:solidFill>
                  <a:srgbClr val="000000"/>
                </a:solidFill>
                <a:latin typeface="Calibri"/>
                <a:ea typeface="Times New Roman"/>
                <a:cs typeface="Times New Roman"/>
              </a:rPr>
              <a:t>-78</a:t>
            </a:r>
            <a:endParaRPr lang="en-US" sz="1600" dirty="0">
              <a:solidFill>
                <a:srgbClr val="000000"/>
              </a:solidFill>
              <a:latin typeface="Calibri"/>
              <a:ea typeface="Times New Roman"/>
              <a:cs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76200" y="914400"/>
          <a:ext cx="8991600" cy="5181604"/>
        </p:xfrm>
        <a:graphic>
          <a:graphicData uri="http://schemas.openxmlformats.org/drawingml/2006/table">
            <a:tbl>
              <a:tblPr/>
              <a:tblGrid>
                <a:gridCol w="906508">
                  <a:extLst>
                    <a:ext uri="{9D8B030D-6E8A-4147-A177-3AD203B41FA5}">
                      <a16:colId xmlns:a16="http://schemas.microsoft.com/office/drawing/2014/main" val="20000"/>
                    </a:ext>
                  </a:extLst>
                </a:gridCol>
                <a:gridCol w="893298">
                  <a:extLst>
                    <a:ext uri="{9D8B030D-6E8A-4147-A177-3AD203B41FA5}">
                      <a16:colId xmlns:a16="http://schemas.microsoft.com/office/drawing/2014/main" val="20001"/>
                    </a:ext>
                  </a:extLst>
                </a:gridCol>
                <a:gridCol w="951090">
                  <a:extLst>
                    <a:ext uri="{9D8B030D-6E8A-4147-A177-3AD203B41FA5}">
                      <a16:colId xmlns:a16="http://schemas.microsoft.com/office/drawing/2014/main" val="20002"/>
                    </a:ext>
                  </a:extLst>
                </a:gridCol>
                <a:gridCol w="879264">
                  <a:extLst>
                    <a:ext uri="{9D8B030D-6E8A-4147-A177-3AD203B41FA5}">
                      <a16:colId xmlns:a16="http://schemas.microsoft.com/office/drawing/2014/main" val="20003"/>
                    </a:ext>
                  </a:extLst>
                </a:gridCol>
                <a:gridCol w="895775">
                  <a:extLst>
                    <a:ext uri="{9D8B030D-6E8A-4147-A177-3AD203B41FA5}">
                      <a16:colId xmlns:a16="http://schemas.microsoft.com/office/drawing/2014/main" val="20004"/>
                    </a:ext>
                  </a:extLst>
                </a:gridCol>
                <a:gridCol w="879264">
                  <a:extLst>
                    <a:ext uri="{9D8B030D-6E8A-4147-A177-3AD203B41FA5}">
                      <a16:colId xmlns:a16="http://schemas.microsoft.com/office/drawing/2014/main" val="20005"/>
                    </a:ext>
                  </a:extLst>
                </a:gridCol>
                <a:gridCol w="901554">
                  <a:extLst>
                    <a:ext uri="{9D8B030D-6E8A-4147-A177-3AD203B41FA5}">
                      <a16:colId xmlns:a16="http://schemas.microsoft.com/office/drawing/2014/main" val="20006"/>
                    </a:ext>
                  </a:extLst>
                </a:gridCol>
                <a:gridCol w="899077">
                  <a:extLst>
                    <a:ext uri="{9D8B030D-6E8A-4147-A177-3AD203B41FA5}">
                      <a16:colId xmlns:a16="http://schemas.microsoft.com/office/drawing/2014/main" val="20007"/>
                    </a:ext>
                  </a:extLst>
                </a:gridCol>
                <a:gridCol w="899903">
                  <a:extLst>
                    <a:ext uri="{9D8B030D-6E8A-4147-A177-3AD203B41FA5}">
                      <a16:colId xmlns:a16="http://schemas.microsoft.com/office/drawing/2014/main" val="20008"/>
                    </a:ext>
                  </a:extLst>
                </a:gridCol>
                <a:gridCol w="885867">
                  <a:extLst>
                    <a:ext uri="{9D8B030D-6E8A-4147-A177-3AD203B41FA5}">
                      <a16:colId xmlns:a16="http://schemas.microsoft.com/office/drawing/2014/main" val="20009"/>
                    </a:ext>
                  </a:extLst>
                </a:gridCol>
              </a:tblGrid>
              <a:tr h="263312">
                <a:tc gridSpan="3">
                  <a:txBody>
                    <a:bodyPr/>
                    <a:lstStyle/>
                    <a:p>
                      <a:pPr marL="0" marR="0" algn="ctr">
                        <a:spcBef>
                          <a:spcPts val="0"/>
                        </a:spcBef>
                        <a:spcAft>
                          <a:spcPts val="0"/>
                        </a:spcAft>
                      </a:pPr>
                      <a:r>
                        <a:rPr lang="en-US" sz="1600" b="1" dirty="0">
                          <a:solidFill>
                            <a:srgbClr val="000000"/>
                          </a:solidFill>
                          <a:latin typeface="Calibri"/>
                          <a:ea typeface="Times New Roman"/>
                          <a:cs typeface="Times New Roman"/>
                        </a:rPr>
                        <a:t>Production Schedule</a:t>
                      </a:r>
                      <a:endParaRPr lang="en-US" sz="2400" dirty="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4">
                  <a:txBody>
                    <a:bodyPr/>
                    <a:lstStyle/>
                    <a:p>
                      <a:pPr marL="0" marR="0" algn="ctr">
                        <a:spcBef>
                          <a:spcPts val="0"/>
                        </a:spcBef>
                        <a:spcAft>
                          <a:spcPts val="0"/>
                        </a:spcAft>
                      </a:pPr>
                      <a:r>
                        <a:rPr lang="en-US" sz="1600" b="1" dirty="0">
                          <a:solidFill>
                            <a:srgbClr val="000000"/>
                          </a:solidFill>
                          <a:latin typeface="Calibri"/>
                          <a:ea typeface="Times New Roman"/>
                          <a:cs typeface="Times New Roman"/>
                        </a:rPr>
                        <a:t>Costs</a:t>
                      </a:r>
                      <a:endParaRPr lang="en-US" sz="2400" dirty="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p>
                      <a:pPr marL="0" marR="0" algn="ctr">
                        <a:spcBef>
                          <a:spcPts val="0"/>
                        </a:spcBef>
                        <a:spcAft>
                          <a:spcPts val="0"/>
                        </a:spcAft>
                      </a:pPr>
                      <a:r>
                        <a:rPr lang="en-US" sz="1600" b="1">
                          <a:solidFill>
                            <a:srgbClr val="000000"/>
                          </a:solidFill>
                          <a:latin typeface="Calibri"/>
                          <a:ea typeface="Times New Roman"/>
                          <a:cs typeface="Times New Roman"/>
                        </a:rPr>
                        <a:t>Revenues</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789935">
                <a:tc>
                  <a:txBody>
                    <a:bodyPr/>
                    <a:lstStyle/>
                    <a:p>
                      <a:pPr marL="0" marR="0" algn="ctr">
                        <a:spcBef>
                          <a:spcPts val="0"/>
                        </a:spcBef>
                        <a:spcAft>
                          <a:spcPts val="0"/>
                        </a:spcAft>
                      </a:pPr>
                      <a:r>
                        <a:rPr lang="en-US" sz="1600">
                          <a:solidFill>
                            <a:srgbClr val="000000"/>
                          </a:solidFill>
                          <a:latin typeface="Calibri"/>
                          <a:ea typeface="Times New Roman"/>
                          <a:cs typeface="Times New Roman"/>
                        </a:rPr>
                        <a:t>Number of Workers</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Total Product</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Marginal Product of Labor</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Total Fixed Costs</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Total Variable Costs</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Total Costs</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Marginal Costs</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Total Revenue</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Marginal Revenue</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Total Profits</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75012">
                <a:tc>
                  <a:txBody>
                    <a:bodyPr/>
                    <a:lstStyle/>
                    <a:p>
                      <a:pPr marL="0" marR="0" algn="ctr">
                        <a:spcBef>
                          <a:spcPts val="0"/>
                        </a:spcBef>
                        <a:spcAft>
                          <a:spcPts val="0"/>
                        </a:spcAft>
                      </a:pPr>
                      <a:r>
                        <a:rPr lang="en-US" sz="1600">
                          <a:solidFill>
                            <a:srgbClr val="000000"/>
                          </a:solidFill>
                          <a:latin typeface="Calibri"/>
                          <a:ea typeface="Times New Roman"/>
                          <a:cs typeface="Times New Roman"/>
                        </a:rPr>
                        <a:t>0</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0</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0</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70</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0</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70</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0</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0</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$2</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-70</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75012">
                <a:tc>
                  <a:txBody>
                    <a:bodyPr/>
                    <a:lstStyle/>
                    <a:p>
                      <a:pPr marL="0" marR="0" algn="ctr">
                        <a:spcBef>
                          <a:spcPts val="0"/>
                        </a:spcBef>
                        <a:spcAft>
                          <a:spcPts val="0"/>
                        </a:spcAft>
                      </a:pPr>
                      <a:r>
                        <a:rPr lang="en-US" sz="1600">
                          <a:solidFill>
                            <a:srgbClr val="000000"/>
                          </a:solidFill>
                          <a:latin typeface="Calibri"/>
                          <a:ea typeface="Times New Roman"/>
                          <a:cs typeface="Times New Roman"/>
                        </a:rPr>
                        <a:t>1</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14</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solidFill>
                            <a:srgbClr val="000000"/>
                          </a:solidFill>
                          <a:latin typeface="Calibri"/>
                          <a:ea typeface="Times New Roman"/>
                          <a:cs typeface="Times New Roman"/>
                        </a:rPr>
                        <a:t>14</a:t>
                      </a:r>
                      <a:endParaRPr lang="en-US" sz="2400" dirty="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70</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46</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116</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3.29</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28</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2</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-88</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75012">
                <a:tc>
                  <a:txBody>
                    <a:bodyPr/>
                    <a:lstStyle/>
                    <a:p>
                      <a:pPr marL="0" marR="0" algn="ctr">
                        <a:spcBef>
                          <a:spcPts val="0"/>
                        </a:spcBef>
                        <a:spcAft>
                          <a:spcPts val="0"/>
                        </a:spcAft>
                      </a:pPr>
                      <a:r>
                        <a:rPr lang="en-US" sz="1600">
                          <a:solidFill>
                            <a:srgbClr val="000000"/>
                          </a:solidFill>
                          <a:latin typeface="Calibri"/>
                          <a:ea typeface="Times New Roman"/>
                          <a:cs typeface="Times New Roman"/>
                        </a:rPr>
                        <a:t>2</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42</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smtClean="0">
                          <a:solidFill>
                            <a:srgbClr val="000000"/>
                          </a:solidFill>
                          <a:latin typeface="Calibri"/>
                          <a:ea typeface="Times New Roman"/>
                          <a:cs typeface="Times New Roman"/>
                        </a:rPr>
                        <a:t>28</a:t>
                      </a: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70</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solidFill>
                            <a:srgbClr val="000000"/>
                          </a:solidFill>
                          <a:latin typeface="Calibri"/>
                          <a:ea typeface="Times New Roman"/>
                          <a:cs typeface="Times New Roman"/>
                        </a:rPr>
                        <a:t>92</a:t>
                      </a:r>
                      <a:endParaRPr lang="en-US" sz="2400" dirty="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smtClean="0">
                          <a:solidFill>
                            <a:srgbClr val="000000"/>
                          </a:solidFill>
                          <a:latin typeface="Calibri"/>
                          <a:ea typeface="Times New Roman"/>
                          <a:cs typeface="Times New Roman"/>
                        </a:rPr>
                        <a:t>162</a:t>
                      </a: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smtClean="0">
                          <a:solidFill>
                            <a:srgbClr val="000000"/>
                          </a:solidFill>
                          <a:latin typeface="Calibri"/>
                          <a:ea typeface="Times New Roman"/>
                          <a:cs typeface="Times New Roman"/>
                        </a:rPr>
                        <a:t>1.64</a:t>
                      </a: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smtClean="0">
                          <a:solidFill>
                            <a:srgbClr val="000000"/>
                          </a:solidFill>
                          <a:latin typeface="Calibri"/>
                          <a:ea typeface="Times New Roman"/>
                          <a:cs typeface="Times New Roman"/>
                        </a:rPr>
                        <a:t>84</a:t>
                      </a: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2</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smtClean="0">
                          <a:solidFill>
                            <a:srgbClr val="000000"/>
                          </a:solidFill>
                          <a:latin typeface="Calibri"/>
                          <a:ea typeface="Times New Roman"/>
                          <a:cs typeface="Times New Roman"/>
                        </a:rPr>
                        <a:t>-78</a:t>
                      </a: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75012">
                <a:tc>
                  <a:txBody>
                    <a:bodyPr/>
                    <a:lstStyle/>
                    <a:p>
                      <a:pPr marL="0" marR="0" algn="ctr">
                        <a:spcBef>
                          <a:spcPts val="0"/>
                        </a:spcBef>
                        <a:spcAft>
                          <a:spcPts val="0"/>
                        </a:spcAft>
                      </a:pPr>
                      <a:r>
                        <a:rPr lang="en-US" sz="1600">
                          <a:solidFill>
                            <a:srgbClr val="000000"/>
                          </a:solidFill>
                          <a:latin typeface="Calibri"/>
                          <a:ea typeface="Times New Roman"/>
                          <a:cs typeface="Times New Roman"/>
                        </a:rPr>
                        <a:t>3</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75</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70</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solidFill>
                            <a:srgbClr val="000000"/>
                          </a:solidFill>
                          <a:latin typeface="Calibri"/>
                          <a:ea typeface="Times New Roman"/>
                          <a:cs typeface="Times New Roman"/>
                        </a:rPr>
                        <a:t>138</a:t>
                      </a:r>
                      <a:endParaRPr lang="en-US" sz="2400" dirty="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2</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375012">
                <a:tc>
                  <a:txBody>
                    <a:bodyPr/>
                    <a:lstStyle/>
                    <a:p>
                      <a:pPr marL="0" marR="0" algn="ctr">
                        <a:spcBef>
                          <a:spcPts val="0"/>
                        </a:spcBef>
                        <a:spcAft>
                          <a:spcPts val="0"/>
                        </a:spcAft>
                      </a:pPr>
                      <a:r>
                        <a:rPr lang="en-US" sz="1600">
                          <a:solidFill>
                            <a:srgbClr val="000000"/>
                          </a:solidFill>
                          <a:latin typeface="Calibri"/>
                          <a:ea typeface="Times New Roman"/>
                          <a:cs typeface="Times New Roman"/>
                        </a:rPr>
                        <a:t>4</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112</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70</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184</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2</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365342">
                <a:tc>
                  <a:txBody>
                    <a:bodyPr/>
                    <a:lstStyle/>
                    <a:p>
                      <a:pPr marL="0" marR="0" algn="ctr">
                        <a:spcBef>
                          <a:spcPts val="0"/>
                        </a:spcBef>
                        <a:spcAft>
                          <a:spcPts val="0"/>
                        </a:spcAft>
                      </a:pPr>
                      <a:r>
                        <a:rPr lang="en-US" sz="1600">
                          <a:solidFill>
                            <a:srgbClr val="000000"/>
                          </a:solidFill>
                          <a:latin typeface="Calibri"/>
                          <a:ea typeface="Times New Roman"/>
                          <a:cs typeface="Times New Roman"/>
                        </a:rPr>
                        <a:t>5</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150</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70</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230</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2</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375012">
                <a:tc>
                  <a:txBody>
                    <a:bodyPr/>
                    <a:lstStyle/>
                    <a:p>
                      <a:pPr marL="0" marR="0" algn="ctr">
                        <a:spcBef>
                          <a:spcPts val="0"/>
                        </a:spcBef>
                        <a:spcAft>
                          <a:spcPts val="0"/>
                        </a:spcAft>
                      </a:pPr>
                      <a:r>
                        <a:rPr lang="en-US" sz="1600">
                          <a:solidFill>
                            <a:srgbClr val="000000"/>
                          </a:solidFill>
                          <a:latin typeface="Calibri"/>
                          <a:ea typeface="Times New Roman"/>
                          <a:cs typeface="Times New Roman"/>
                        </a:rPr>
                        <a:t>6</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180</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70</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276</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2</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375012">
                <a:tc>
                  <a:txBody>
                    <a:bodyPr/>
                    <a:lstStyle/>
                    <a:p>
                      <a:pPr marL="0" marR="0" algn="ctr">
                        <a:spcBef>
                          <a:spcPts val="0"/>
                        </a:spcBef>
                        <a:spcAft>
                          <a:spcPts val="0"/>
                        </a:spcAft>
                      </a:pPr>
                      <a:r>
                        <a:rPr lang="en-US" sz="1600">
                          <a:solidFill>
                            <a:srgbClr val="000000"/>
                          </a:solidFill>
                          <a:latin typeface="Calibri"/>
                          <a:ea typeface="Times New Roman"/>
                          <a:cs typeface="Times New Roman"/>
                        </a:rPr>
                        <a:t>7</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203</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70</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322</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2</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375012">
                <a:tc>
                  <a:txBody>
                    <a:bodyPr/>
                    <a:lstStyle/>
                    <a:p>
                      <a:pPr marL="0" marR="0" algn="ctr">
                        <a:spcBef>
                          <a:spcPts val="0"/>
                        </a:spcBef>
                        <a:spcAft>
                          <a:spcPts val="0"/>
                        </a:spcAft>
                      </a:pPr>
                      <a:r>
                        <a:rPr lang="en-US" sz="1600">
                          <a:solidFill>
                            <a:srgbClr val="000000"/>
                          </a:solidFill>
                          <a:latin typeface="Calibri"/>
                          <a:ea typeface="Times New Roman"/>
                          <a:cs typeface="Times New Roman"/>
                        </a:rPr>
                        <a:t>8</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216</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70</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368</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2</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375012">
                <a:tc>
                  <a:txBody>
                    <a:bodyPr/>
                    <a:lstStyle/>
                    <a:p>
                      <a:pPr marL="0" marR="0" algn="ctr">
                        <a:spcBef>
                          <a:spcPts val="0"/>
                        </a:spcBef>
                        <a:spcAft>
                          <a:spcPts val="0"/>
                        </a:spcAft>
                      </a:pPr>
                      <a:r>
                        <a:rPr lang="en-US" sz="1600">
                          <a:solidFill>
                            <a:srgbClr val="000000"/>
                          </a:solidFill>
                          <a:latin typeface="Calibri"/>
                          <a:ea typeface="Times New Roman"/>
                          <a:cs typeface="Times New Roman"/>
                        </a:rPr>
                        <a:t>9</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207</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70</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414</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2</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387907">
                <a:tc>
                  <a:txBody>
                    <a:bodyPr/>
                    <a:lstStyle/>
                    <a:p>
                      <a:pPr marL="0" marR="0" algn="ctr">
                        <a:spcBef>
                          <a:spcPts val="0"/>
                        </a:spcBef>
                        <a:spcAft>
                          <a:spcPts val="0"/>
                        </a:spcAft>
                      </a:pPr>
                      <a:r>
                        <a:rPr lang="en-US" sz="1600">
                          <a:solidFill>
                            <a:srgbClr val="000000"/>
                          </a:solidFill>
                          <a:latin typeface="Calibri"/>
                          <a:ea typeface="Times New Roman"/>
                          <a:cs typeface="Times New Roman"/>
                        </a:rPr>
                        <a:t>10</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190</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70</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460</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2</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bl>
          </a:graphicData>
        </a:graphic>
      </p:graphicFrame>
      <p:sp>
        <p:nvSpPr>
          <p:cNvPr id="52375" name="TextBox 4"/>
          <p:cNvSpPr txBox="1">
            <a:spLocks noChangeArrowheads="1"/>
          </p:cNvSpPr>
          <p:nvPr/>
        </p:nvSpPr>
        <p:spPr bwMode="auto">
          <a:xfrm>
            <a:off x="1143000" y="177800"/>
            <a:ext cx="6934200" cy="584200"/>
          </a:xfrm>
          <a:prstGeom prst="rect">
            <a:avLst/>
          </a:prstGeom>
          <a:noFill/>
          <a:ln w="9525">
            <a:noFill/>
            <a:miter lim="800000"/>
            <a:headEnd/>
            <a:tailEnd/>
          </a:ln>
        </p:spPr>
        <p:txBody>
          <a:bodyPr>
            <a:spAutoFit/>
          </a:bodyPr>
          <a:lstStyle/>
          <a:p>
            <a:r>
              <a:rPr lang="en-US" sz="3200">
                <a:latin typeface="Calibri" pitchFamily="34" charset="0"/>
                <a:cs typeface="Calibri" pitchFamily="34" charset="0"/>
              </a:rPr>
              <a:t>Marginal, Product, Cost, and Revenues</a:t>
            </a:r>
          </a:p>
        </p:txBody>
      </p:sp>
      <p:sp>
        <p:nvSpPr>
          <p:cNvPr id="5" name="Rectangle 4"/>
          <p:cNvSpPr/>
          <p:nvPr/>
        </p:nvSpPr>
        <p:spPr>
          <a:xfrm>
            <a:off x="2133600" y="3090446"/>
            <a:ext cx="393056" cy="338554"/>
          </a:xfrm>
          <a:prstGeom prst="rect">
            <a:avLst/>
          </a:prstGeom>
        </p:spPr>
        <p:txBody>
          <a:bodyPr wrap="none">
            <a:spAutoFit/>
          </a:bodyPr>
          <a:lstStyle/>
          <a:p>
            <a:pPr marL="0" marR="0" algn="ctr">
              <a:spcBef>
                <a:spcPts val="0"/>
              </a:spcBef>
              <a:spcAft>
                <a:spcPts val="0"/>
              </a:spcAft>
            </a:pPr>
            <a:r>
              <a:rPr lang="en-US" sz="1600" dirty="0" smtClean="0">
                <a:solidFill>
                  <a:srgbClr val="000000"/>
                </a:solidFill>
                <a:latin typeface="Calibri"/>
                <a:ea typeface="Times New Roman"/>
                <a:cs typeface="Times New Roman"/>
              </a:rPr>
              <a:t>33</a:t>
            </a:r>
            <a:endParaRPr lang="en-US" sz="1600" dirty="0">
              <a:solidFill>
                <a:srgbClr val="000000"/>
              </a:solidFill>
              <a:latin typeface="Calibri"/>
              <a:ea typeface="Times New Roman"/>
              <a:cs typeface="Times New Roman"/>
            </a:endParaRPr>
          </a:p>
        </p:txBody>
      </p:sp>
      <p:sp>
        <p:nvSpPr>
          <p:cNvPr id="6" name="Rectangle 5"/>
          <p:cNvSpPr/>
          <p:nvPr/>
        </p:nvSpPr>
        <p:spPr>
          <a:xfrm>
            <a:off x="4760548" y="3090446"/>
            <a:ext cx="497252" cy="338554"/>
          </a:xfrm>
          <a:prstGeom prst="rect">
            <a:avLst/>
          </a:prstGeom>
        </p:spPr>
        <p:txBody>
          <a:bodyPr wrap="none">
            <a:spAutoFit/>
          </a:bodyPr>
          <a:lstStyle/>
          <a:p>
            <a:pPr marL="0" marR="0" algn="ctr">
              <a:spcBef>
                <a:spcPts val="0"/>
              </a:spcBef>
              <a:spcAft>
                <a:spcPts val="0"/>
              </a:spcAft>
            </a:pPr>
            <a:r>
              <a:rPr lang="en-US" sz="1600" dirty="0" smtClean="0">
                <a:solidFill>
                  <a:srgbClr val="000000"/>
                </a:solidFill>
                <a:latin typeface="Calibri"/>
                <a:ea typeface="Times New Roman"/>
                <a:cs typeface="Times New Roman"/>
              </a:rPr>
              <a:t>208</a:t>
            </a:r>
            <a:endParaRPr lang="en-US" sz="1600" dirty="0">
              <a:solidFill>
                <a:srgbClr val="000000"/>
              </a:solidFill>
              <a:latin typeface="Calibri"/>
              <a:ea typeface="Times New Roman"/>
              <a:cs typeface="Times New Roman"/>
            </a:endParaRPr>
          </a:p>
        </p:txBody>
      </p:sp>
      <p:sp>
        <p:nvSpPr>
          <p:cNvPr id="7" name="Rectangle 6"/>
          <p:cNvSpPr/>
          <p:nvPr/>
        </p:nvSpPr>
        <p:spPr>
          <a:xfrm>
            <a:off x="5638800" y="3090446"/>
            <a:ext cx="548547" cy="338554"/>
          </a:xfrm>
          <a:prstGeom prst="rect">
            <a:avLst/>
          </a:prstGeom>
        </p:spPr>
        <p:txBody>
          <a:bodyPr wrap="none">
            <a:spAutoFit/>
          </a:bodyPr>
          <a:lstStyle/>
          <a:p>
            <a:pPr marL="0" marR="0" algn="ctr">
              <a:spcBef>
                <a:spcPts val="0"/>
              </a:spcBef>
              <a:spcAft>
                <a:spcPts val="0"/>
              </a:spcAft>
            </a:pPr>
            <a:r>
              <a:rPr lang="en-US" sz="1600" dirty="0" smtClean="0">
                <a:solidFill>
                  <a:srgbClr val="000000"/>
                </a:solidFill>
                <a:latin typeface="Calibri"/>
                <a:ea typeface="Times New Roman"/>
                <a:cs typeface="Times New Roman"/>
              </a:rPr>
              <a:t>1.39</a:t>
            </a:r>
            <a:endParaRPr lang="en-US" sz="1600" dirty="0">
              <a:solidFill>
                <a:srgbClr val="000000"/>
              </a:solidFill>
              <a:latin typeface="Calibri"/>
              <a:ea typeface="Times New Roman"/>
              <a:cs typeface="Times New Roman"/>
            </a:endParaRPr>
          </a:p>
        </p:txBody>
      </p:sp>
      <p:sp>
        <p:nvSpPr>
          <p:cNvPr id="8" name="Rectangle 7"/>
          <p:cNvSpPr/>
          <p:nvPr/>
        </p:nvSpPr>
        <p:spPr>
          <a:xfrm>
            <a:off x="6589348" y="3090446"/>
            <a:ext cx="497252" cy="338554"/>
          </a:xfrm>
          <a:prstGeom prst="rect">
            <a:avLst/>
          </a:prstGeom>
        </p:spPr>
        <p:txBody>
          <a:bodyPr wrap="none">
            <a:spAutoFit/>
          </a:bodyPr>
          <a:lstStyle/>
          <a:p>
            <a:pPr marL="0" marR="0" algn="ctr">
              <a:spcBef>
                <a:spcPts val="0"/>
              </a:spcBef>
              <a:spcAft>
                <a:spcPts val="0"/>
              </a:spcAft>
            </a:pPr>
            <a:r>
              <a:rPr lang="en-US" sz="1600" dirty="0" smtClean="0">
                <a:solidFill>
                  <a:srgbClr val="000000"/>
                </a:solidFill>
                <a:latin typeface="Calibri"/>
                <a:ea typeface="Times New Roman"/>
                <a:cs typeface="Times New Roman"/>
              </a:rPr>
              <a:t>150</a:t>
            </a:r>
            <a:endParaRPr lang="en-US" sz="1600" dirty="0">
              <a:solidFill>
                <a:srgbClr val="000000"/>
              </a:solidFill>
              <a:latin typeface="Calibri"/>
              <a:ea typeface="Times New Roman"/>
              <a:cs typeface="Times New Roman"/>
            </a:endParaRPr>
          </a:p>
        </p:txBody>
      </p:sp>
      <p:sp>
        <p:nvSpPr>
          <p:cNvPr id="9" name="Rectangle 8"/>
          <p:cNvSpPr/>
          <p:nvPr/>
        </p:nvSpPr>
        <p:spPr>
          <a:xfrm>
            <a:off x="8383627" y="3124200"/>
            <a:ext cx="455573" cy="338554"/>
          </a:xfrm>
          <a:prstGeom prst="rect">
            <a:avLst/>
          </a:prstGeom>
        </p:spPr>
        <p:txBody>
          <a:bodyPr wrap="none">
            <a:spAutoFit/>
          </a:bodyPr>
          <a:lstStyle/>
          <a:p>
            <a:pPr marL="0" marR="0" algn="ctr">
              <a:spcBef>
                <a:spcPts val="0"/>
              </a:spcBef>
              <a:spcAft>
                <a:spcPts val="0"/>
              </a:spcAft>
            </a:pPr>
            <a:r>
              <a:rPr lang="en-US" sz="1600" dirty="0" smtClean="0">
                <a:solidFill>
                  <a:srgbClr val="000000"/>
                </a:solidFill>
                <a:latin typeface="Calibri"/>
                <a:ea typeface="Times New Roman"/>
                <a:cs typeface="Times New Roman"/>
              </a:rPr>
              <a:t>-58</a:t>
            </a:r>
            <a:endParaRPr lang="en-US" sz="1600" dirty="0">
              <a:solidFill>
                <a:srgbClr val="000000"/>
              </a:solidFill>
              <a:latin typeface="Calibri"/>
              <a:ea typeface="Times New Roman"/>
              <a:cs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76200" y="914400"/>
          <a:ext cx="8991600" cy="5181604"/>
        </p:xfrm>
        <a:graphic>
          <a:graphicData uri="http://schemas.openxmlformats.org/drawingml/2006/table">
            <a:tbl>
              <a:tblPr/>
              <a:tblGrid>
                <a:gridCol w="906508">
                  <a:extLst>
                    <a:ext uri="{9D8B030D-6E8A-4147-A177-3AD203B41FA5}">
                      <a16:colId xmlns:a16="http://schemas.microsoft.com/office/drawing/2014/main" val="20000"/>
                    </a:ext>
                  </a:extLst>
                </a:gridCol>
                <a:gridCol w="893298">
                  <a:extLst>
                    <a:ext uri="{9D8B030D-6E8A-4147-A177-3AD203B41FA5}">
                      <a16:colId xmlns:a16="http://schemas.microsoft.com/office/drawing/2014/main" val="20001"/>
                    </a:ext>
                  </a:extLst>
                </a:gridCol>
                <a:gridCol w="951090">
                  <a:extLst>
                    <a:ext uri="{9D8B030D-6E8A-4147-A177-3AD203B41FA5}">
                      <a16:colId xmlns:a16="http://schemas.microsoft.com/office/drawing/2014/main" val="20002"/>
                    </a:ext>
                  </a:extLst>
                </a:gridCol>
                <a:gridCol w="879264">
                  <a:extLst>
                    <a:ext uri="{9D8B030D-6E8A-4147-A177-3AD203B41FA5}">
                      <a16:colId xmlns:a16="http://schemas.microsoft.com/office/drawing/2014/main" val="20003"/>
                    </a:ext>
                  </a:extLst>
                </a:gridCol>
                <a:gridCol w="895775">
                  <a:extLst>
                    <a:ext uri="{9D8B030D-6E8A-4147-A177-3AD203B41FA5}">
                      <a16:colId xmlns:a16="http://schemas.microsoft.com/office/drawing/2014/main" val="20004"/>
                    </a:ext>
                  </a:extLst>
                </a:gridCol>
                <a:gridCol w="879264">
                  <a:extLst>
                    <a:ext uri="{9D8B030D-6E8A-4147-A177-3AD203B41FA5}">
                      <a16:colId xmlns:a16="http://schemas.microsoft.com/office/drawing/2014/main" val="20005"/>
                    </a:ext>
                  </a:extLst>
                </a:gridCol>
                <a:gridCol w="901554">
                  <a:extLst>
                    <a:ext uri="{9D8B030D-6E8A-4147-A177-3AD203B41FA5}">
                      <a16:colId xmlns:a16="http://schemas.microsoft.com/office/drawing/2014/main" val="20006"/>
                    </a:ext>
                  </a:extLst>
                </a:gridCol>
                <a:gridCol w="899077">
                  <a:extLst>
                    <a:ext uri="{9D8B030D-6E8A-4147-A177-3AD203B41FA5}">
                      <a16:colId xmlns:a16="http://schemas.microsoft.com/office/drawing/2014/main" val="20007"/>
                    </a:ext>
                  </a:extLst>
                </a:gridCol>
                <a:gridCol w="899903">
                  <a:extLst>
                    <a:ext uri="{9D8B030D-6E8A-4147-A177-3AD203B41FA5}">
                      <a16:colId xmlns:a16="http://schemas.microsoft.com/office/drawing/2014/main" val="20008"/>
                    </a:ext>
                  </a:extLst>
                </a:gridCol>
                <a:gridCol w="885867">
                  <a:extLst>
                    <a:ext uri="{9D8B030D-6E8A-4147-A177-3AD203B41FA5}">
                      <a16:colId xmlns:a16="http://schemas.microsoft.com/office/drawing/2014/main" val="20009"/>
                    </a:ext>
                  </a:extLst>
                </a:gridCol>
              </a:tblGrid>
              <a:tr h="263312">
                <a:tc gridSpan="3">
                  <a:txBody>
                    <a:bodyPr/>
                    <a:lstStyle/>
                    <a:p>
                      <a:pPr marL="0" marR="0" algn="ctr">
                        <a:spcBef>
                          <a:spcPts val="0"/>
                        </a:spcBef>
                        <a:spcAft>
                          <a:spcPts val="0"/>
                        </a:spcAft>
                      </a:pPr>
                      <a:r>
                        <a:rPr lang="en-US" sz="1600" b="1" dirty="0">
                          <a:solidFill>
                            <a:srgbClr val="000000"/>
                          </a:solidFill>
                          <a:latin typeface="Calibri"/>
                          <a:ea typeface="Times New Roman"/>
                          <a:cs typeface="Times New Roman"/>
                        </a:rPr>
                        <a:t>Production Schedule</a:t>
                      </a:r>
                      <a:endParaRPr lang="en-US" sz="2400" dirty="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4">
                  <a:txBody>
                    <a:bodyPr/>
                    <a:lstStyle/>
                    <a:p>
                      <a:pPr marL="0" marR="0" algn="ctr">
                        <a:spcBef>
                          <a:spcPts val="0"/>
                        </a:spcBef>
                        <a:spcAft>
                          <a:spcPts val="0"/>
                        </a:spcAft>
                      </a:pPr>
                      <a:r>
                        <a:rPr lang="en-US" sz="1600" b="1" smtClean="0">
                          <a:solidFill>
                            <a:srgbClr val="000000"/>
                          </a:solidFill>
                          <a:latin typeface="Calibri"/>
                          <a:ea typeface="Times New Roman"/>
                          <a:cs typeface="Times New Roman"/>
                        </a:rPr>
                        <a:t>Costs</a:t>
                      </a:r>
                      <a:endParaRPr lang="en-US" sz="2400" dirty="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p>
                      <a:pPr marL="0" marR="0" algn="ctr">
                        <a:spcBef>
                          <a:spcPts val="0"/>
                        </a:spcBef>
                        <a:spcAft>
                          <a:spcPts val="0"/>
                        </a:spcAft>
                      </a:pPr>
                      <a:r>
                        <a:rPr lang="en-US" sz="1600" b="1">
                          <a:solidFill>
                            <a:srgbClr val="000000"/>
                          </a:solidFill>
                          <a:latin typeface="Calibri"/>
                          <a:ea typeface="Times New Roman"/>
                          <a:cs typeface="Times New Roman"/>
                        </a:rPr>
                        <a:t>Revenues</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789935">
                <a:tc>
                  <a:txBody>
                    <a:bodyPr/>
                    <a:lstStyle/>
                    <a:p>
                      <a:pPr marL="0" marR="0" algn="ctr">
                        <a:spcBef>
                          <a:spcPts val="0"/>
                        </a:spcBef>
                        <a:spcAft>
                          <a:spcPts val="0"/>
                        </a:spcAft>
                      </a:pPr>
                      <a:r>
                        <a:rPr lang="en-US" sz="1600">
                          <a:solidFill>
                            <a:srgbClr val="000000"/>
                          </a:solidFill>
                          <a:latin typeface="Calibri"/>
                          <a:ea typeface="Times New Roman"/>
                          <a:cs typeface="Times New Roman"/>
                        </a:rPr>
                        <a:t>Number of Workers</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Total Product</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Marginal Product of Labor</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Total Fixed Costs</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Total Variable Costs</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smtClean="0">
                          <a:solidFill>
                            <a:srgbClr val="000000"/>
                          </a:solidFill>
                          <a:latin typeface="Calibri"/>
                          <a:ea typeface="Times New Roman"/>
                          <a:cs typeface="Times New Roman"/>
                        </a:rPr>
                        <a:t>Total Costs</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Marginal Costs</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Total Revenue</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Marginal Revenue</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Total Profits</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75012">
                <a:tc>
                  <a:txBody>
                    <a:bodyPr/>
                    <a:lstStyle/>
                    <a:p>
                      <a:pPr marL="0" marR="0" algn="ctr">
                        <a:spcBef>
                          <a:spcPts val="0"/>
                        </a:spcBef>
                        <a:spcAft>
                          <a:spcPts val="0"/>
                        </a:spcAft>
                      </a:pPr>
                      <a:r>
                        <a:rPr lang="en-US" sz="1600">
                          <a:solidFill>
                            <a:srgbClr val="000000"/>
                          </a:solidFill>
                          <a:latin typeface="Calibri"/>
                          <a:ea typeface="Times New Roman"/>
                          <a:cs typeface="Times New Roman"/>
                        </a:rPr>
                        <a:t>0</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0</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0</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70</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0</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smtClean="0">
                          <a:solidFill>
                            <a:srgbClr val="000000"/>
                          </a:solidFill>
                          <a:latin typeface="Calibri"/>
                          <a:ea typeface="Times New Roman"/>
                          <a:cs typeface="Times New Roman"/>
                        </a:rPr>
                        <a:t>70</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0</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0</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$2</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-70</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75012">
                <a:tc>
                  <a:txBody>
                    <a:bodyPr/>
                    <a:lstStyle/>
                    <a:p>
                      <a:pPr marL="0" marR="0" algn="ctr">
                        <a:spcBef>
                          <a:spcPts val="0"/>
                        </a:spcBef>
                        <a:spcAft>
                          <a:spcPts val="0"/>
                        </a:spcAft>
                      </a:pPr>
                      <a:r>
                        <a:rPr lang="en-US" sz="1600">
                          <a:solidFill>
                            <a:srgbClr val="000000"/>
                          </a:solidFill>
                          <a:latin typeface="Calibri"/>
                          <a:ea typeface="Times New Roman"/>
                          <a:cs typeface="Times New Roman"/>
                        </a:rPr>
                        <a:t>1</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14</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solidFill>
                            <a:srgbClr val="000000"/>
                          </a:solidFill>
                          <a:latin typeface="Calibri"/>
                          <a:ea typeface="Times New Roman"/>
                          <a:cs typeface="Times New Roman"/>
                        </a:rPr>
                        <a:t>14</a:t>
                      </a:r>
                      <a:endParaRPr lang="en-US" sz="2400" dirty="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70</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46</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smtClean="0">
                          <a:solidFill>
                            <a:srgbClr val="000000"/>
                          </a:solidFill>
                          <a:latin typeface="Calibri"/>
                          <a:ea typeface="Times New Roman"/>
                          <a:cs typeface="Times New Roman"/>
                        </a:rPr>
                        <a:t>116</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3.29</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28</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2</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-88</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75012">
                <a:tc>
                  <a:txBody>
                    <a:bodyPr/>
                    <a:lstStyle/>
                    <a:p>
                      <a:pPr marL="0" marR="0" algn="ctr">
                        <a:spcBef>
                          <a:spcPts val="0"/>
                        </a:spcBef>
                        <a:spcAft>
                          <a:spcPts val="0"/>
                        </a:spcAft>
                      </a:pPr>
                      <a:r>
                        <a:rPr lang="en-US" sz="1600">
                          <a:solidFill>
                            <a:srgbClr val="000000"/>
                          </a:solidFill>
                          <a:latin typeface="Calibri"/>
                          <a:ea typeface="Times New Roman"/>
                          <a:cs typeface="Times New Roman"/>
                        </a:rPr>
                        <a:t>2</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42</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smtClean="0">
                          <a:solidFill>
                            <a:srgbClr val="000000"/>
                          </a:solidFill>
                          <a:latin typeface="Calibri"/>
                          <a:ea typeface="Times New Roman"/>
                          <a:cs typeface="Times New Roman"/>
                        </a:rPr>
                        <a:t>28</a:t>
                      </a: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70</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solidFill>
                            <a:srgbClr val="000000"/>
                          </a:solidFill>
                          <a:latin typeface="Calibri"/>
                          <a:ea typeface="Times New Roman"/>
                          <a:cs typeface="Times New Roman"/>
                        </a:rPr>
                        <a:t>92</a:t>
                      </a:r>
                      <a:endParaRPr lang="en-US" sz="2400" dirty="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smtClean="0">
                          <a:solidFill>
                            <a:srgbClr val="000000"/>
                          </a:solidFill>
                          <a:latin typeface="Calibri"/>
                          <a:ea typeface="Times New Roman"/>
                          <a:cs typeface="Times New Roman"/>
                        </a:rPr>
                        <a:t>162</a:t>
                      </a: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smtClean="0">
                          <a:solidFill>
                            <a:srgbClr val="000000"/>
                          </a:solidFill>
                          <a:latin typeface="Calibri"/>
                          <a:ea typeface="Times New Roman"/>
                          <a:cs typeface="Times New Roman"/>
                        </a:rPr>
                        <a:t>1.64</a:t>
                      </a: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smtClean="0">
                          <a:solidFill>
                            <a:srgbClr val="000000"/>
                          </a:solidFill>
                          <a:latin typeface="Calibri"/>
                          <a:ea typeface="Times New Roman"/>
                          <a:cs typeface="Times New Roman"/>
                        </a:rPr>
                        <a:t>84</a:t>
                      </a: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2</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smtClean="0">
                          <a:solidFill>
                            <a:srgbClr val="000000"/>
                          </a:solidFill>
                          <a:latin typeface="Calibri"/>
                          <a:ea typeface="Times New Roman"/>
                          <a:cs typeface="Times New Roman"/>
                        </a:rPr>
                        <a:t>-78</a:t>
                      </a: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75012">
                <a:tc>
                  <a:txBody>
                    <a:bodyPr/>
                    <a:lstStyle/>
                    <a:p>
                      <a:pPr marL="0" marR="0" algn="ctr">
                        <a:spcBef>
                          <a:spcPts val="0"/>
                        </a:spcBef>
                        <a:spcAft>
                          <a:spcPts val="0"/>
                        </a:spcAft>
                      </a:pPr>
                      <a:r>
                        <a:rPr lang="en-US" sz="1600">
                          <a:solidFill>
                            <a:srgbClr val="000000"/>
                          </a:solidFill>
                          <a:latin typeface="Calibri"/>
                          <a:ea typeface="Times New Roman"/>
                          <a:cs typeface="Times New Roman"/>
                        </a:rPr>
                        <a:t>3</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75</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smtClean="0">
                          <a:solidFill>
                            <a:srgbClr val="000000"/>
                          </a:solidFill>
                          <a:latin typeface="Calibri"/>
                          <a:ea typeface="Times New Roman"/>
                          <a:cs typeface="Times New Roman"/>
                        </a:rPr>
                        <a:t>33</a:t>
                      </a: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70</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solidFill>
                            <a:srgbClr val="000000"/>
                          </a:solidFill>
                          <a:latin typeface="Calibri"/>
                          <a:ea typeface="Times New Roman"/>
                          <a:cs typeface="Times New Roman"/>
                        </a:rPr>
                        <a:t>138</a:t>
                      </a:r>
                      <a:endParaRPr lang="en-US" sz="2400" dirty="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smtClean="0">
                          <a:solidFill>
                            <a:srgbClr val="000000"/>
                          </a:solidFill>
                          <a:latin typeface="Calibri"/>
                          <a:ea typeface="Times New Roman"/>
                          <a:cs typeface="Times New Roman"/>
                        </a:rPr>
                        <a:t>208</a:t>
                      </a: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smtClean="0">
                          <a:solidFill>
                            <a:srgbClr val="000000"/>
                          </a:solidFill>
                          <a:latin typeface="Calibri"/>
                          <a:ea typeface="Times New Roman"/>
                          <a:cs typeface="Times New Roman"/>
                        </a:rPr>
                        <a:t>1.39</a:t>
                      </a: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smtClean="0">
                          <a:solidFill>
                            <a:srgbClr val="000000"/>
                          </a:solidFill>
                          <a:latin typeface="Calibri"/>
                          <a:ea typeface="Times New Roman"/>
                          <a:cs typeface="Times New Roman"/>
                        </a:rPr>
                        <a:t>150</a:t>
                      </a: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2</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smtClean="0">
                          <a:solidFill>
                            <a:srgbClr val="000000"/>
                          </a:solidFill>
                          <a:latin typeface="Calibri"/>
                          <a:ea typeface="Times New Roman"/>
                          <a:cs typeface="Times New Roman"/>
                        </a:rPr>
                        <a:t>-58</a:t>
                      </a: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375012">
                <a:tc>
                  <a:txBody>
                    <a:bodyPr/>
                    <a:lstStyle/>
                    <a:p>
                      <a:pPr marL="0" marR="0" algn="ctr">
                        <a:spcBef>
                          <a:spcPts val="0"/>
                        </a:spcBef>
                        <a:spcAft>
                          <a:spcPts val="0"/>
                        </a:spcAft>
                      </a:pPr>
                      <a:r>
                        <a:rPr lang="en-US" sz="1600">
                          <a:solidFill>
                            <a:srgbClr val="000000"/>
                          </a:solidFill>
                          <a:latin typeface="Calibri"/>
                          <a:ea typeface="Times New Roman"/>
                          <a:cs typeface="Times New Roman"/>
                        </a:rPr>
                        <a:t>4</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112</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70</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184</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2</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365342">
                <a:tc>
                  <a:txBody>
                    <a:bodyPr/>
                    <a:lstStyle/>
                    <a:p>
                      <a:pPr marL="0" marR="0" algn="ctr">
                        <a:spcBef>
                          <a:spcPts val="0"/>
                        </a:spcBef>
                        <a:spcAft>
                          <a:spcPts val="0"/>
                        </a:spcAft>
                      </a:pPr>
                      <a:r>
                        <a:rPr lang="en-US" sz="1600">
                          <a:solidFill>
                            <a:srgbClr val="000000"/>
                          </a:solidFill>
                          <a:latin typeface="Calibri"/>
                          <a:ea typeface="Times New Roman"/>
                          <a:cs typeface="Times New Roman"/>
                        </a:rPr>
                        <a:t>5</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150</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70</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230</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2</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375012">
                <a:tc>
                  <a:txBody>
                    <a:bodyPr/>
                    <a:lstStyle/>
                    <a:p>
                      <a:pPr marL="0" marR="0" algn="ctr">
                        <a:spcBef>
                          <a:spcPts val="0"/>
                        </a:spcBef>
                        <a:spcAft>
                          <a:spcPts val="0"/>
                        </a:spcAft>
                      </a:pPr>
                      <a:r>
                        <a:rPr lang="en-US" sz="1600">
                          <a:solidFill>
                            <a:srgbClr val="000000"/>
                          </a:solidFill>
                          <a:latin typeface="Calibri"/>
                          <a:ea typeface="Times New Roman"/>
                          <a:cs typeface="Times New Roman"/>
                        </a:rPr>
                        <a:t>6</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180</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70</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276</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2</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375012">
                <a:tc>
                  <a:txBody>
                    <a:bodyPr/>
                    <a:lstStyle/>
                    <a:p>
                      <a:pPr marL="0" marR="0" algn="ctr">
                        <a:spcBef>
                          <a:spcPts val="0"/>
                        </a:spcBef>
                        <a:spcAft>
                          <a:spcPts val="0"/>
                        </a:spcAft>
                      </a:pPr>
                      <a:r>
                        <a:rPr lang="en-US" sz="1600">
                          <a:solidFill>
                            <a:srgbClr val="000000"/>
                          </a:solidFill>
                          <a:latin typeface="Calibri"/>
                          <a:ea typeface="Times New Roman"/>
                          <a:cs typeface="Times New Roman"/>
                        </a:rPr>
                        <a:t>7</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203</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70</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322</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2</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375012">
                <a:tc>
                  <a:txBody>
                    <a:bodyPr/>
                    <a:lstStyle/>
                    <a:p>
                      <a:pPr marL="0" marR="0" algn="ctr">
                        <a:spcBef>
                          <a:spcPts val="0"/>
                        </a:spcBef>
                        <a:spcAft>
                          <a:spcPts val="0"/>
                        </a:spcAft>
                      </a:pPr>
                      <a:r>
                        <a:rPr lang="en-US" sz="1600">
                          <a:solidFill>
                            <a:srgbClr val="000000"/>
                          </a:solidFill>
                          <a:latin typeface="Calibri"/>
                          <a:ea typeface="Times New Roman"/>
                          <a:cs typeface="Times New Roman"/>
                        </a:rPr>
                        <a:t>8</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216</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70</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368</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2</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375012">
                <a:tc>
                  <a:txBody>
                    <a:bodyPr/>
                    <a:lstStyle/>
                    <a:p>
                      <a:pPr marL="0" marR="0" algn="ctr">
                        <a:spcBef>
                          <a:spcPts val="0"/>
                        </a:spcBef>
                        <a:spcAft>
                          <a:spcPts val="0"/>
                        </a:spcAft>
                      </a:pPr>
                      <a:r>
                        <a:rPr lang="en-US" sz="1600">
                          <a:solidFill>
                            <a:srgbClr val="000000"/>
                          </a:solidFill>
                          <a:latin typeface="Calibri"/>
                          <a:ea typeface="Times New Roman"/>
                          <a:cs typeface="Times New Roman"/>
                        </a:rPr>
                        <a:t>9</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207</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70</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414</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2</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387907">
                <a:tc>
                  <a:txBody>
                    <a:bodyPr/>
                    <a:lstStyle/>
                    <a:p>
                      <a:pPr marL="0" marR="0" algn="ctr">
                        <a:spcBef>
                          <a:spcPts val="0"/>
                        </a:spcBef>
                        <a:spcAft>
                          <a:spcPts val="0"/>
                        </a:spcAft>
                      </a:pPr>
                      <a:r>
                        <a:rPr lang="en-US" sz="1600">
                          <a:solidFill>
                            <a:srgbClr val="000000"/>
                          </a:solidFill>
                          <a:latin typeface="Calibri"/>
                          <a:ea typeface="Times New Roman"/>
                          <a:cs typeface="Times New Roman"/>
                        </a:rPr>
                        <a:t>10</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190</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70</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460</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2</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bl>
          </a:graphicData>
        </a:graphic>
      </p:graphicFrame>
      <p:sp>
        <p:nvSpPr>
          <p:cNvPr id="53399" name="TextBox 4"/>
          <p:cNvSpPr txBox="1">
            <a:spLocks noChangeArrowheads="1"/>
          </p:cNvSpPr>
          <p:nvPr/>
        </p:nvSpPr>
        <p:spPr bwMode="auto">
          <a:xfrm>
            <a:off x="1143000" y="177800"/>
            <a:ext cx="6934200" cy="584200"/>
          </a:xfrm>
          <a:prstGeom prst="rect">
            <a:avLst/>
          </a:prstGeom>
          <a:noFill/>
          <a:ln w="9525">
            <a:noFill/>
            <a:miter lim="800000"/>
            <a:headEnd/>
            <a:tailEnd/>
          </a:ln>
        </p:spPr>
        <p:txBody>
          <a:bodyPr>
            <a:spAutoFit/>
          </a:bodyPr>
          <a:lstStyle/>
          <a:p>
            <a:r>
              <a:rPr lang="en-US" sz="3200">
                <a:latin typeface="Calibri" pitchFamily="34" charset="0"/>
                <a:cs typeface="Calibri" pitchFamily="34" charset="0"/>
              </a:rPr>
              <a:t>Marginal, Product, Cost, and Revenues</a:t>
            </a:r>
          </a:p>
        </p:txBody>
      </p:sp>
      <p:sp>
        <p:nvSpPr>
          <p:cNvPr id="5" name="Rectangle 4"/>
          <p:cNvSpPr/>
          <p:nvPr/>
        </p:nvSpPr>
        <p:spPr>
          <a:xfrm>
            <a:off x="2209800" y="3505200"/>
            <a:ext cx="393056" cy="338554"/>
          </a:xfrm>
          <a:prstGeom prst="rect">
            <a:avLst/>
          </a:prstGeom>
        </p:spPr>
        <p:txBody>
          <a:bodyPr wrap="none">
            <a:spAutoFit/>
          </a:bodyPr>
          <a:lstStyle/>
          <a:p>
            <a:pPr marL="0" marR="0" algn="ctr">
              <a:spcBef>
                <a:spcPts val="0"/>
              </a:spcBef>
              <a:spcAft>
                <a:spcPts val="0"/>
              </a:spcAft>
            </a:pPr>
            <a:r>
              <a:rPr lang="en-US" sz="1600" dirty="0" smtClean="0">
                <a:solidFill>
                  <a:srgbClr val="000000"/>
                </a:solidFill>
                <a:latin typeface="Calibri"/>
                <a:ea typeface="Times New Roman"/>
                <a:cs typeface="Times New Roman"/>
              </a:rPr>
              <a:t>37</a:t>
            </a:r>
            <a:endParaRPr lang="en-US" sz="1600" dirty="0">
              <a:solidFill>
                <a:srgbClr val="000000"/>
              </a:solidFill>
              <a:latin typeface="Calibri"/>
              <a:ea typeface="Times New Roman"/>
              <a:cs typeface="Times New Roman"/>
            </a:endParaRPr>
          </a:p>
        </p:txBody>
      </p:sp>
      <p:sp>
        <p:nvSpPr>
          <p:cNvPr id="6" name="Rectangle 5"/>
          <p:cNvSpPr/>
          <p:nvPr/>
        </p:nvSpPr>
        <p:spPr>
          <a:xfrm>
            <a:off x="4800600" y="3471446"/>
            <a:ext cx="497252" cy="338554"/>
          </a:xfrm>
          <a:prstGeom prst="rect">
            <a:avLst/>
          </a:prstGeom>
        </p:spPr>
        <p:txBody>
          <a:bodyPr wrap="none">
            <a:spAutoFit/>
          </a:bodyPr>
          <a:lstStyle/>
          <a:p>
            <a:pPr marL="0" marR="0" algn="ctr">
              <a:spcBef>
                <a:spcPts val="0"/>
              </a:spcBef>
              <a:spcAft>
                <a:spcPts val="0"/>
              </a:spcAft>
            </a:pPr>
            <a:r>
              <a:rPr lang="en-US" sz="1600" dirty="0" smtClean="0">
                <a:solidFill>
                  <a:srgbClr val="000000"/>
                </a:solidFill>
                <a:latin typeface="Calibri"/>
                <a:ea typeface="Times New Roman"/>
                <a:cs typeface="Times New Roman"/>
              </a:rPr>
              <a:t>254</a:t>
            </a:r>
            <a:endParaRPr lang="en-US" sz="1600" dirty="0">
              <a:solidFill>
                <a:srgbClr val="000000"/>
              </a:solidFill>
              <a:latin typeface="Calibri"/>
              <a:ea typeface="Times New Roman"/>
              <a:cs typeface="Times New Roman"/>
            </a:endParaRPr>
          </a:p>
        </p:txBody>
      </p:sp>
      <p:sp>
        <p:nvSpPr>
          <p:cNvPr id="7" name="Rectangle 6"/>
          <p:cNvSpPr/>
          <p:nvPr/>
        </p:nvSpPr>
        <p:spPr>
          <a:xfrm>
            <a:off x="5638800" y="3471446"/>
            <a:ext cx="548547" cy="338554"/>
          </a:xfrm>
          <a:prstGeom prst="rect">
            <a:avLst/>
          </a:prstGeom>
        </p:spPr>
        <p:txBody>
          <a:bodyPr wrap="none">
            <a:spAutoFit/>
          </a:bodyPr>
          <a:lstStyle/>
          <a:p>
            <a:pPr marL="0" marR="0" algn="ctr">
              <a:spcBef>
                <a:spcPts val="0"/>
              </a:spcBef>
              <a:spcAft>
                <a:spcPts val="0"/>
              </a:spcAft>
            </a:pPr>
            <a:r>
              <a:rPr lang="en-US" sz="1600" dirty="0" smtClean="0">
                <a:solidFill>
                  <a:srgbClr val="000000"/>
                </a:solidFill>
                <a:latin typeface="Calibri"/>
                <a:ea typeface="Times New Roman"/>
                <a:cs typeface="Times New Roman"/>
              </a:rPr>
              <a:t>1.24</a:t>
            </a:r>
            <a:endParaRPr lang="en-US" sz="1600" dirty="0">
              <a:solidFill>
                <a:srgbClr val="000000"/>
              </a:solidFill>
              <a:latin typeface="Calibri"/>
              <a:ea typeface="Times New Roman"/>
              <a:cs typeface="Times New Roman"/>
            </a:endParaRPr>
          </a:p>
        </p:txBody>
      </p:sp>
      <p:sp>
        <p:nvSpPr>
          <p:cNvPr id="8" name="Rectangle 7"/>
          <p:cNvSpPr/>
          <p:nvPr/>
        </p:nvSpPr>
        <p:spPr>
          <a:xfrm>
            <a:off x="6553200" y="3505200"/>
            <a:ext cx="497252" cy="338554"/>
          </a:xfrm>
          <a:prstGeom prst="rect">
            <a:avLst/>
          </a:prstGeom>
        </p:spPr>
        <p:txBody>
          <a:bodyPr wrap="none">
            <a:spAutoFit/>
          </a:bodyPr>
          <a:lstStyle/>
          <a:p>
            <a:pPr marL="0" marR="0" algn="ctr">
              <a:spcBef>
                <a:spcPts val="0"/>
              </a:spcBef>
              <a:spcAft>
                <a:spcPts val="0"/>
              </a:spcAft>
            </a:pPr>
            <a:r>
              <a:rPr lang="en-US" sz="1600" dirty="0" smtClean="0">
                <a:solidFill>
                  <a:srgbClr val="000000"/>
                </a:solidFill>
                <a:latin typeface="Calibri"/>
                <a:ea typeface="Times New Roman"/>
                <a:cs typeface="Times New Roman"/>
              </a:rPr>
              <a:t>224</a:t>
            </a:r>
            <a:endParaRPr lang="en-US" sz="1600" dirty="0">
              <a:solidFill>
                <a:srgbClr val="000000"/>
              </a:solidFill>
              <a:latin typeface="Calibri"/>
              <a:ea typeface="Times New Roman"/>
              <a:cs typeface="Times New Roman"/>
            </a:endParaRPr>
          </a:p>
        </p:txBody>
      </p:sp>
      <p:sp>
        <p:nvSpPr>
          <p:cNvPr id="9" name="Rectangle 8"/>
          <p:cNvSpPr/>
          <p:nvPr/>
        </p:nvSpPr>
        <p:spPr>
          <a:xfrm>
            <a:off x="8367024" y="3429000"/>
            <a:ext cx="455573" cy="338554"/>
          </a:xfrm>
          <a:prstGeom prst="rect">
            <a:avLst/>
          </a:prstGeom>
        </p:spPr>
        <p:txBody>
          <a:bodyPr wrap="none">
            <a:spAutoFit/>
          </a:bodyPr>
          <a:lstStyle/>
          <a:p>
            <a:pPr marL="0" marR="0" algn="ctr">
              <a:spcBef>
                <a:spcPts val="0"/>
              </a:spcBef>
              <a:spcAft>
                <a:spcPts val="0"/>
              </a:spcAft>
            </a:pPr>
            <a:r>
              <a:rPr lang="en-US" sz="1600" dirty="0" smtClean="0">
                <a:solidFill>
                  <a:srgbClr val="000000"/>
                </a:solidFill>
                <a:latin typeface="Calibri"/>
                <a:ea typeface="Times New Roman"/>
                <a:cs typeface="Times New Roman"/>
              </a:rPr>
              <a:t>-30</a:t>
            </a:r>
            <a:endParaRPr lang="en-US" sz="1600" dirty="0">
              <a:solidFill>
                <a:srgbClr val="000000"/>
              </a:solidFill>
              <a:latin typeface="Calibri"/>
              <a:ea typeface="Times New Roman"/>
              <a:cs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76200" y="914400"/>
          <a:ext cx="8991600" cy="5181604"/>
        </p:xfrm>
        <a:graphic>
          <a:graphicData uri="http://schemas.openxmlformats.org/drawingml/2006/table">
            <a:tbl>
              <a:tblPr/>
              <a:tblGrid>
                <a:gridCol w="906508">
                  <a:extLst>
                    <a:ext uri="{9D8B030D-6E8A-4147-A177-3AD203B41FA5}">
                      <a16:colId xmlns:a16="http://schemas.microsoft.com/office/drawing/2014/main" val="20000"/>
                    </a:ext>
                  </a:extLst>
                </a:gridCol>
                <a:gridCol w="893298">
                  <a:extLst>
                    <a:ext uri="{9D8B030D-6E8A-4147-A177-3AD203B41FA5}">
                      <a16:colId xmlns:a16="http://schemas.microsoft.com/office/drawing/2014/main" val="20001"/>
                    </a:ext>
                  </a:extLst>
                </a:gridCol>
                <a:gridCol w="951090">
                  <a:extLst>
                    <a:ext uri="{9D8B030D-6E8A-4147-A177-3AD203B41FA5}">
                      <a16:colId xmlns:a16="http://schemas.microsoft.com/office/drawing/2014/main" val="20002"/>
                    </a:ext>
                  </a:extLst>
                </a:gridCol>
                <a:gridCol w="879264">
                  <a:extLst>
                    <a:ext uri="{9D8B030D-6E8A-4147-A177-3AD203B41FA5}">
                      <a16:colId xmlns:a16="http://schemas.microsoft.com/office/drawing/2014/main" val="20003"/>
                    </a:ext>
                  </a:extLst>
                </a:gridCol>
                <a:gridCol w="895775">
                  <a:extLst>
                    <a:ext uri="{9D8B030D-6E8A-4147-A177-3AD203B41FA5}">
                      <a16:colId xmlns:a16="http://schemas.microsoft.com/office/drawing/2014/main" val="20004"/>
                    </a:ext>
                  </a:extLst>
                </a:gridCol>
                <a:gridCol w="879264">
                  <a:extLst>
                    <a:ext uri="{9D8B030D-6E8A-4147-A177-3AD203B41FA5}">
                      <a16:colId xmlns:a16="http://schemas.microsoft.com/office/drawing/2014/main" val="20005"/>
                    </a:ext>
                  </a:extLst>
                </a:gridCol>
                <a:gridCol w="901554">
                  <a:extLst>
                    <a:ext uri="{9D8B030D-6E8A-4147-A177-3AD203B41FA5}">
                      <a16:colId xmlns:a16="http://schemas.microsoft.com/office/drawing/2014/main" val="20006"/>
                    </a:ext>
                  </a:extLst>
                </a:gridCol>
                <a:gridCol w="899077">
                  <a:extLst>
                    <a:ext uri="{9D8B030D-6E8A-4147-A177-3AD203B41FA5}">
                      <a16:colId xmlns:a16="http://schemas.microsoft.com/office/drawing/2014/main" val="20007"/>
                    </a:ext>
                  </a:extLst>
                </a:gridCol>
                <a:gridCol w="899903">
                  <a:extLst>
                    <a:ext uri="{9D8B030D-6E8A-4147-A177-3AD203B41FA5}">
                      <a16:colId xmlns:a16="http://schemas.microsoft.com/office/drawing/2014/main" val="20008"/>
                    </a:ext>
                  </a:extLst>
                </a:gridCol>
                <a:gridCol w="885867">
                  <a:extLst>
                    <a:ext uri="{9D8B030D-6E8A-4147-A177-3AD203B41FA5}">
                      <a16:colId xmlns:a16="http://schemas.microsoft.com/office/drawing/2014/main" val="20009"/>
                    </a:ext>
                  </a:extLst>
                </a:gridCol>
              </a:tblGrid>
              <a:tr h="263312">
                <a:tc gridSpan="3">
                  <a:txBody>
                    <a:bodyPr/>
                    <a:lstStyle/>
                    <a:p>
                      <a:pPr marL="0" marR="0" algn="ctr">
                        <a:spcBef>
                          <a:spcPts val="0"/>
                        </a:spcBef>
                        <a:spcAft>
                          <a:spcPts val="0"/>
                        </a:spcAft>
                      </a:pPr>
                      <a:r>
                        <a:rPr lang="en-US" sz="1600" b="1" dirty="0">
                          <a:solidFill>
                            <a:srgbClr val="000000"/>
                          </a:solidFill>
                          <a:latin typeface="Calibri"/>
                          <a:ea typeface="Times New Roman"/>
                          <a:cs typeface="Times New Roman"/>
                        </a:rPr>
                        <a:t>Production Schedule</a:t>
                      </a:r>
                      <a:endParaRPr lang="en-US" sz="2400" dirty="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4">
                  <a:txBody>
                    <a:bodyPr/>
                    <a:lstStyle/>
                    <a:p>
                      <a:pPr marL="0" marR="0" algn="ctr">
                        <a:spcBef>
                          <a:spcPts val="0"/>
                        </a:spcBef>
                        <a:spcAft>
                          <a:spcPts val="0"/>
                        </a:spcAft>
                      </a:pPr>
                      <a:r>
                        <a:rPr lang="en-US" sz="1600" b="1" dirty="0">
                          <a:solidFill>
                            <a:srgbClr val="000000"/>
                          </a:solidFill>
                          <a:latin typeface="Calibri"/>
                          <a:ea typeface="Times New Roman"/>
                          <a:cs typeface="Times New Roman"/>
                        </a:rPr>
                        <a:t>Costs</a:t>
                      </a:r>
                      <a:endParaRPr lang="en-US" sz="2400" dirty="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p>
                      <a:pPr marL="0" marR="0" algn="ctr">
                        <a:spcBef>
                          <a:spcPts val="0"/>
                        </a:spcBef>
                        <a:spcAft>
                          <a:spcPts val="0"/>
                        </a:spcAft>
                      </a:pPr>
                      <a:r>
                        <a:rPr lang="en-US" sz="1600" b="1">
                          <a:solidFill>
                            <a:srgbClr val="000000"/>
                          </a:solidFill>
                          <a:latin typeface="Calibri"/>
                          <a:ea typeface="Times New Roman"/>
                          <a:cs typeface="Times New Roman"/>
                        </a:rPr>
                        <a:t>Revenues</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789935">
                <a:tc>
                  <a:txBody>
                    <a:bodyPr/>
                    <a:lstStyle/>
                    <a:p>
                      <a:pPr marL="0" marR="0" algn="ctr">
                        <a:spcBef>
                          <a:spcPts val="0"/>
                        </a:spcBef>
                        <a:spcAft>
                          <a:spcPts val="0"/>
                        </a:spcAft>
                      </a:pPr>
                      <a:r>
                        <a:rPr lang="en-US" sz="1600">
                          <a:solidFill>
                            <a:srgbClr val="000000"/>
                          </a:solidFill>
                          <a:latin typeface="Calibri"/>
                          <a:ea typeface="Times New Roman"/>
                          <a:cs typeface="Times New Roman"/>
                        </a:rPr>
                        <a:t>Number of Workers</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Total Product</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Marginal Product of Labor</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Total Fixed Costs</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Total Variable Costs</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Total Costs</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Marginal Costs</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Total Revenue</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Marginal Revenue</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Total Profits</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75012">
                <a:tc>
                  <a:txBody>
                    <a:bodyPr/>
                    <a:lstStyle/>
                    <a:p>
                      <a:pPr marL="0" marR="0" algn="ctr">
                        <a:spcBef>
                          <a:spcPts val="0"/>
                        </a:spcBef>
                        <a:spcAft>
                          <a:spcPts val="0"/>
                        </a:spcAft>
                      </a:pPr>
                      <a:r>
                        <a:rPr lang="en-US" sz="1600">
                          <a:solidFill>
                            <a:srgbClr val="000000"/>
                          </a:solidFill>
                          <a:latin typeface="Calibri"/>
                          <a:ea typeface="Times New Roman"/>
                          <a:cs typeface="Times New Roman"/>
                        </a:rPr>
                        <a:t>0</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0</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0</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70</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0</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70</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0</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0</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$2</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-70</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75012">
                <a:tc>
                  <a:txBody>
                    <a:bodyPr/>
                    <a:lstStyle/>
                    <a:p>
                      <a:pPr marL="0" marR="0" algn="ctr">
                        <a:spcBef>
                          <a:spcPts val="0"/>
                        </a:spcBef>
                        <a:spcAft>
                          <a:spcPts val="0"/>
                        </a:spcAft>
                      </a:pPr>
                      <a:r>
                        <a:rPr lang="en-US" sz="1600">
                          <a:solidFill>
                            <a:srgbClr val="000000"/>
                          </a:solidFill>
                          <a:latin typeface="Calibri"/>
                          <a:ea typeface="Times New Roman"/>
                          <a:cs typeface="Times New Roman"/>
                        </a:rPr>
                        <a:t>1</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14</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solidFill>
                            <a:srgbClr val="000000"/>
                          </a:solidFill>
                          <a:latin typeface="Calibri"/>
                          <a:ea typeface="Times New Roman"/>
                          <a:cs typeface="Times New Roman"/>
                        </a:rPr>
                        <a:t>14</a:t>
                      </a:r>
                      <a:endParaRPr lang="en-US" sz="2400" dirty="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70</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46</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116</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3.29</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28</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2</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-88</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75012">
                <a:tc>
                  <a:txBody>
                    <a:bodyPr/>
                    <a:lstStyle/>
                    <a:p>
                      <a:pPr marL="0" marR="0" algn="ctr">
                        <a:spcBef>
                          <a:spcPts val="0"/>
                        </a:spcBef>
                        <a:spcAft>
                          <a:spcPts val="0"/>
                        </a:spcAft>
                      </a:pPr>
                      <a:r>
                        <a:rPr lang="en-US" sz="1600">
                          <a:solidFill>
                            <a:srgbClr val="000000"/>
                          </a:solidFill>
                          <a:latin typeface="Calibri"/>
                          <a:ea typeface="Times New Roman"/>
                          <a:cs typeface="Times New Roman"/>
                        </a:rPr>
                        <a:t>2</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42</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smtClean="0">
                          <a:solidFill>
                            <a:srgbClr val="000000"/>
                          </a:solidFill>
                          <a:latin typeface="Calibri"/>
                          <a:ea typeface="Times New Roman"/>
                          <a:cs typeface="Times New Roman"/>
                        </a:rPr>
                        <a:t>28</a:t>
                      </a: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70</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solidFill>
                            <a:srgbClr val="000000"/>
                          </a:solidFill>
                          <a:latin typeface="Calibri"/>
                          <a:ea typeface="Times New Roman"/>
                          <a:cs typeface="Times New Roman"/>
                        </a:rPr>
                        <a:t>92</a:t>
                      </a:r>
                      <a:endParaRPr lang="en-US" sz="2400" dirty="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smtClean="0">
                          <a:solidFill>
                            <a:srgbClr val="000000"/>
                          </a:solidFill>
                          <a:latin typeface="Calibri"/>
                          <a:ea typeface="Times New Roman"/>
                          <a:cs typeface="Times New Roman"/>
                        </a:rPr>
                        <a:t>162</a:t>
                      </a: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smtClean="0">
                          <a:solidFill>
                            <a:srgbClr val="000000"/>
                          </a:solidFill>
                          <a:latin typeface="Calibri"/>
                          <a:ea typeface="Times New Roman"/>
                          <a:cs typeface="Times New Roman"/>
                        </a:rPr>
                        <a:t>1.64</a:t>
                      </a: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smtClean="0">
                          <a:solidFill>
                            <a:srgbClr val="000000"/>
                          </a:solidFill>
                          <a:latin typeface="Calibri"/>
                          <a:ea typeface="Times New Roman"/>
                          <a:cs typeface="Times New Roman"/>
                        </a:rPr>
                        <a:t>84</a:t>
                      </a: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2</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smtClean="0">
                          <a:solidFill>
                            <a:srgbClr val="000000"/>
                          </a:solidFill>
                          <a:latin typeface="Calibri"/>
                          <a:ea typeface="Times New Roman"/>
                          <a:cs typeface="Times New Roman"/>
                        </a:rPr>
                        <a:t>-78</a:t>
                      </a: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75012">
                <a:tc>
                  <a:txBody>
                    <a:bodyPr/>
                    <a:lstStyle/>
                    <a:p>
                      <a:pPr marL="0" marR="0" algn="ctr">
                        <a:spcBef>
                          <a:spcPts val="0"/>
                        </a:spcBef>
                        <a:spcAft>
                          <a:spcPts val="0"/>
                        </a:spcAft>
                      </a:pPr>
                      <a:r>
                        <a:rPr lang="en-US" sz="1600">
                          <a:solidFill>
                            <a:srgbClr val="000000"/>
                          </a:solidFill>
                          <a:latin typeface="Calibri"/>
                          <a:ea typeface="Times New Roman"/>
                          <a:cs typeface="Times New Roman"/>
                        </a:rPr>
                        <a:t>3</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75</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smtClean="0">
                          <a:solidFill>
                            <a:srgbClr val="000000"/>
                          </a:solidFill>
                          <a:latin typeface="Calibri"/>
                          <a:ea typeface="Times New Roman"/>
                          <a:cs typeface="Times New Roman"/>
                        </a:rPr>
                        <a:t>33</a:t>
                      </a: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70</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solidFill>
                            <a:srgbClr val="000000"/>
                          </a:solidFill>
                          <a:latin typeface="Calibri"/>
                          <a:ea typeface="Times New Roman"/>
                          <a:cs typeface="Times New Roman"/>
                        </a:rPr>
                        <a:t>138</a:t>
                      </a:r>
                      <a:endParaRPr lang="en-US" sz="2400" dirty="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smtClean="0">
                          <a:solidFill>
                            <a:srgbClr val="000000"/>
                          </a:solidFill>
                          <a:latin typeface="Calibri"/>
                          <a:ea typeface="Times New Roman"/>
                          <a:cs typeface="Times New Roman"/>
                        </a:rPr>
                        <a:t>208</a:t>
                      </a: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smtClean="0">
                          <a:solidFill>
                            <a:srgbClr val="000000"/>
                          </a:solidFill>
                          <a:latin typeface="Calibri"/>
                          <a:ea typeface="Times New Roman"/>
                          <a:cs typeface="Times New Roman"/>
                        </a:rPr>
                        <a:t>1.39</a:t>
                      </a: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smtClean="0">
                          <a:solidFill>
                            <a:srgbClr val="000000"/>
                          </a:solidFill>
                          <a:latin typeface="Calibri"/>
                          <a:ea typeface="Times New Roman"/>
                          <a:cs typeface="Times New Roman"/>
                        </a:rPr>
                        <a:t>150</a:t>
                      </a: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2</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smtClean="0">
                          <a:solidFill>
                            <a:srgbClr val="000000"/>
                          </a:solidFill>
                          <a:latin typeface="Calibri"/>
                          <a:ea typeface="Times New Roman"/>
                          <a:cs typeface="Times New Roman"/>
                        </a:rPr>
                        <a:t>-58</a:t>
                      </a: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375012">
                <a:tc>
                  <a:txBody>
                    <a:bodyPr/>
                    <a:lstStyle/>
                    <a:p>
                      <a:pPr marL="0" marR="0" algn="ctr">
                        <a:spcBef>
                          <a:spcPts val="0"/>
                        </a:spcBef>
                        <a:spcAft>
                          <a:spcPts val="0"/>
                        </a:spcAft>
                      </a:pPr>
                      <a:r>
                        <a:rPr lang="en-US" sz="1600">
                          <a:solidFill>
                            <a:srgbClr val="000000"/>
                          </a:solidFill>
                          <a:latin typeface="Calibri"/>
                          <a:ea typeface="Times New Roman"/>
                          <a:cs typeface="Times New Roman"/>
                        </a:rPr>
                        <a:t>4</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112</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smtClean="0">
                          <a:solidFill>
                            <a:srgbClr val="000000"/>
                          </a:solidFill>
                          <a:latin typeface="Calibri"/>
                          <a:ea typeface="Times New Roman"/>
                          <a:cs typeface="Times New Roman"/>
                        </a:rPr>
                        <a:t>37</a:t>
                      </a: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70</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184</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smtClean="0">
                          <a:solidFill>
                            <a:srgbClr val="000000"/>
                          </a:solidFill>
                          <a:latin typeface="Calibri"/>
                          <a:ea typeface="Times New Roman"/>
                          <a:cs typeface="Times New Roman"/>
                        </a:rPr>
                        <a:t>254</a:t>
                      </a: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smtClean="0">
                          <a:solidFill>
                            <a:srgbClr val="000000"/>
                          </a:solidFill>
                          <a:latin typeface="Calibri"/>
                          <a:ea typeface="Times New Roman"/>
                          <a:cs typeface="Times New Roman"/>
                        </a:rPr>
                        <a:t>1.24</a:t>
                      </a: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smtClean="0">
                          <a:solidFill>
                            <a:srgbClr val="000000"/>
                          </a:solidFill>
                          <a:latin typeface="Calibri"/>
                          <a:ea typeface="Times New Roman"/>
                          <a:cs typeface="Times New Roman"/>
                        </a:rPr>
                        <a:t>224</a:t>
                      </a: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2</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smtClean="0">
                          <a:solidFill>
                            <a:srgbClr val="000000"/>
                          </a:solidFill>
                          <a:latin typeface="Calibri"/>
                          <a:ea typeface="Times New Roman"/>
                          <a:cs typeface="Times New Roman"/>
                        </a:rPr>
                        <a:t>-30</a:t>
                      </a: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365342">
                <a:tc>
                  <a:txBody>
                    <a:bodyPr/>
                    <a:lstStyle/>
                    <a:p>
                      <a:pPr marL="0" marR="0" algn="ctr">
                        <a:spcBef>
                          <a:spcPts val="0"/>
                        </a:spcBef>
                        <a:spcAft>
                          <a:spcPts val="0"/>
                        </a:spcAft>
                      </a:pPr>
                      <a:r>
                        <a:rPr lang="en-US" sz="1600">
                          <a:solidFill>
                            <a:srgbClr val="000000"/>
                          </a:solidFill>
                          <a:latin typeface="Calibri"/>
                          <a:ea typeface="Times New Roman"/>
                          <a:cs typeface="Times New Roman"/>
                        </a:rPr>
                        <a:t>5</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150</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70</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230</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2</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375012">
                <a:tc>
                  <a:txBody>
                    <a:bodyPr/>
                    <a:lstStyle/>
                    <a:p>
                      <a:pPr marL="0" marR="0" algn="ctr">
                        <a:spcBef>
                          <a:spcPts val="0"/>
                        </a:spcBef>
                        <a:spcAft>
                          <a:spcPts val="0"/>
                        </a:spcAft>
                      </a:pPr>
                      <a:r>
                        <a:rPr lang="en-US" sz="1600">
                          <a:solidFill>
                            <a:srgbClr val="000000"/>
                          </a:solidFill>
                          <a:latin typeface="Calibri"/>
                          <a:ea typeface="Times New Roman"/>
                          <a:cs typeface="Times New Roman"/>
                        </a:rPr>
                        <a:t>6</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180</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70</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276</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2</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375012">
                <a:tc>
                  <a:txBody>
                    <a:bodyPr/>
                    <a:lstStyle/>
                    <a:p>
                      <a:pPr marL="0" marR="0" algn="ctr">
                        <a:spcBef>
                          <a:spcPts val="0"/>
                        </a:spcBef>
                        <a:spcAft>
                          <a:spcPts val="0"/>
                        </a:spcAft>
                      </a:pPr>
                      <a:r>
                        <a:rPr lang="en-US" sz="1600">
                          <a:solidFill>
                            <a:srgbClr val="000000"/>
                          </a:solidFill>
                          <a:latin typeface="Calibri"/>
                          <a:ea typeface="Times New Roman"/>
                          <a:cs typeface="Times New Roman"/>
                        </a:rPr>
                        <a:t>7</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203</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70</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322</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2</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375012">
                <a:tc>
                  <a:txBody>
                    <a:bodyPr/>
                    <a:lstStyle/>
                    <a:p>
                      <a:pPr marL="0" marR="0" algn="ctr">
                        <a:spcBef>
                          <a:spcPts val="0"/>
                        </a:spcBef>
                        <a:spcAft>
                          <a:spcPts val="0"/>
                        </a:spcAft>
                      </a:pPr>
                      <a:r>
                        <a:rPr lang="en-US" sz="1600">
                          <a:solidFill>
                            <a:srgbClr val="000000"/>
                          </a:solidFill>
                          <a:latin typeface="Calibri"/>
                          <a:ea typeface="Times New Roman"/>
                          <a:cs typeface="Times New Roman"/>
                        </a:rPr>
                        <a:t>8</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216</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70</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368</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2</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375012">
                <a:tc>
                  <a:txBody>
                    <a:bodyPr/>
                    <a:lstStyle/>
                    <a:p>
                      <a:pPr marL="0" marR="0" algn="ctr">
                        <a:spcBef>
                          <a:spcPts val="0"/>
                        </a:spcBef>
                        <a:spcAft>
                          <a:spcPts val="0"/>
                        </a:spcAft>
                      </a:pPr>
                      <a:r>
                        <a:rPr lang="en-US" sz="1600">
                          <a:solidFill>
                            <a:srgbClr val="000000"/>
                          </a:solidFill>
                          <a:latin typeface="Calibri"/>
                          <a:ea typeface="Times New Roman"/>
                          <a:cs typeface="Times New Roman"/>
                        </a:rPr>
                        <a:t>9</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207</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70</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414</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2</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387907">
                <a:tc>
                  <a:txBody>
                    <a:bodyPr/>
                    <a:lstStyle/>
                    <a:p>
                      <a:pPr marL="0" marR="0" algn="ctr">
                        <a:spcBef>
                          <a:spcPts val="0"/>
                        </a:spcBef>
                        <a:spcAft>
                          <a:spcPts val="0"/>
                        </a:spcAft>
                      </a:pPr>
                      <a:r>
                        <a:rPr lang="en-US" sz="1600">
                          <a:solidFill>
                            <a:srgbClr val="000000"/>
                          </a:solidFill>
                          <a:latin typeface="Calibri"/>
                          <a:ea typeface="Times New Roman"/>
                          <a:cs typeface="Times New Roman"/>
                        </a:rPr>
                        <a:t>10</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190</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70</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460</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2</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bl>
          </a:graphicData>
        </a:graphic>
      </p:graphicFrame>
      <p:sp>
        <p:nvSpPr>
          <p:cNvPr id="54423" name="TextBox 4"/>
          <p:cNvSpPr txBox="1">
            <a:spLocks noChangeArrowheads="1"/>
          </p:cNvSpPr>
          <p:nvPr/>
        </p:nvSpPr>
        <p:spPr bwMode="auto">
          <a:xfrm>
            <a:off x="1143000" y="177800"/>
            <a:ext cx="6934200" cy="584200"/>
          </a:xfrm>
          <a:prstGeom prst="rect">
            <a:avLst/>
          </a:prstGeom>
          <a:noFill/>
          <a:ln w="9525">
            <a:noFill/>
            <a:miter lim="800000"/>
            <a:headEnd/>
            <a:tailEnd/>
          </a:ln>
        </p:spPr>
        <p:txBody>
          <a:bodyPr>
            <a:spAutoFit/>
          </a:bodyPr>
          <a:lstStyle/>
          <a:p>
            <a:r>
              <a:rPr lang="en-US" sz="3200">
                <a:latin typeface="Calibri" pitchFamily="34" charset="0"/>
                <a:cs typeface="Calibri" pitchFamily="34" charset="0"/>
              </a:rPr>
              <a:t>Marginal, Product, Cost, and Revenues</a:t>
            </a:r>
          </a:p>
        </p:txBody>
      </p:sp>
      <p:sp>
        <p:nvSpPr>
          <p:cNvPr id="5" name="Rectangle 4"/>
          <p:cNvSpPr/>
          <p:nvPr/>
        </p:nvSpPr>
        <p:spPr>
          <a:xfrm>
            <a:off x="2133600" y="3852446"/>
            <a:ext cx="393056" cy="338554"/>
          </a:xfrm>
          <a:prstGeom prst="rect">
            <a:avLst/>
          </a:prstGeom>
        </p:spPr>
        <p:txBody>
          <a:bodyPr wrap="none">
            <a:spAutoFit/>
          </a:bodyPr>
          <a:lstStyle/>
          <a:p>
            <a:pPr marL="0" marR="0" algn="ctr">
              <a:spcBef>
                <a:spcPts val="0"/>
              </a:spcBef>
              <a:spcAft>
                <a:spcPts val="0"/>
              </a:spcAft>
            </a:pPr>
            <a:r>
              <a:rPr lang="en-US" sz="1600" dirty="0" smtClean="0">
                <a:solidFill>
                  <a:srgbClr val="000000"/>
                </a:solidFill>
                <a:latin typeface="Calibri"/>
                <a:ea typeface="Times New Roman"/>
                <a:cs typeface="Times New Roman"/>
              </a:rPr>
              <a:t>38</a:t>
            </a:r>
            <a:endParaRPr lang="en-US" sz="1600" dirty="0">
              <a:solidFill>
                <a:srgbClr val="000000"/>
              </a:solidFill>
              <a:latin typeface="Calibri"/>
              <a:ea typeface="Times New Roman"/>
              <a:cs typeface="Times New Roman"/>
            </a:endParaRPr>
          </a:p>
        </p:txBody>
      </p:sp>
      <p:sp>
        <p:nvSpPr>
          <p:cNvPr id="6" name="Rectangle 5"/>
          <p:cNvSpPr/>
          <p:nvPr/>
        </p:nvSpPr>
        <p:spPr>
          <a:xfrm>
            <a:off x="4800600" y="3852446"/>
            <a:ext cx="497252" cy="338554"/>
          </a:xfrm>
          <a:prstGeom prst="rect">
            <a:avLst/>
          </a:prstGeom>
        </p:spPr>
        <p:txBody>
          <a:bodyPr wrap="none">
            <a:spAutoFit/>
          </a:bodyPr>
          <a:lstStyle/>
          <a:p>
            <a:pPr marL="0" marR="0" algn="ctr">
              <a:spcBef>
                <a:spcPts val="0"/>
              </a:spcBef>
              <a:spcAft>
                <a:spcPts val="0"/>
              </a:spcAft>
            </a:pPr>
            <a:r>
              <a:rPr lang="en-US" sz="1600" dirty="0" smtClean="0">
                <a:solidFill>
                  <a:srgbClr val="000000"/>
                </a:solidFill>
                <a:latin typeface="Calibri"/>
                <a:ea typeface="Times New Roman"/>
                <a:cs typeface="Times New Roman"/>
              </a:rPr>
              <a:t>300</a:t>
            </a:r>
            <a:endParaRPr lang="en-US" sz="1600" dirty="0">
              <a:solidFill>
                <a:srgbClr val="000000"/>
              </a:solidFill>
              <a:latin typeface="Calibri"/>
              <a:ea typeface="Times New Roman"/>
              <a:cs typeface="Times New Roman"/>
            </a:endParaRPr>
          </a:p>
        </p:txBody>
      </p:sp>
      <p:sp>
        <p:nvSpPr>
          <p:cNvPr id="7" name="Rectangle 6"/>
          <p:cNvSpPr/>
          <p:nvPr/>
        </p:nvSpPr>
        <p:spPr>
          <a:xfrm>
            <a:off x="5699853" y="3886200"/>
            <a:ext cx="548547" cy="338554"/>
          </a:xfrm>
          <a:prstGeom prst="rect">
            <a:avLst/>
          </a:prstGeom>
        </p:spPr>
        <p:txBody>
          <a:bodyPr wrap="none">
            <a:spAutoFit/>
          </a:bodyPr>
          <a:lstStyle/>
          <a:p>
            <a:pPr marL="0" marR="0" algn="ctr">
              <a:spcBef>
                <a:spcPts val="0"/>
              </a:spcBef>
              <a:spcAft>
                <a:spcPts val="0"/>
              </a:spcAft>
            </a:pPr>
            <a:r>
              <a:rPr lang="en-US" sz="1600" dirty="0" smtClean="0">
                <a:solidFill>
                  <a:srgbClr val="000000"/>
                </a:solidFill>
                <a:latin typeface="Calibri"/>
                <a:ea typeface="Times New Roman"/>
                <a:cs typeface="Times New Roman"/>
              </a:rPr>
              <a:t>1.21</a:t>
            </a:r>
            <a:endParaRPr lang="en-US" sz="1600" dirty="0">
              <a:solidFill>
                <a:srgbClr val="000000"/>
              </a:solidFill>
              <a:latin typeface="Calibri"/>
              <a:ea typeface="Times New Roman"/>
              <a:cs typeface="Times New Roman"/>
            </a:endParaRPr>
          </a:p>
        </p:txBody>
      </p:sp>
      <p:sp>
        <p:nvSpPr>
          <p:cNvPr id="8" name="Rectangle 7"/>
          <p:cNvSpPr/>
          <p:nvPr/>
        </p:nvSpPr>
        <p:spPr>
          <a:xfrm>
            <a:off x="6629400" y="3852446"/>
            <a:ext cx="497252" cy="338554"/>
          </a:xfrm>
          <a:prstGeom prst="rect">
            <a:avLst/>
          </a:prstGeom>
        </p:spPr>
        <p:txBody>
          <a:bodyPr wrap="none">
            <a:spAutoFit/>
          </a:bodyPr>
          <a:lstStyle/>
          <a:p>
            <a:pPr marL="0" marR="0" algn="ctr">
              <a:spcBef>
                <a:spcPts val="0"/>
              </a:spcBef>
              <a:spcAft>
                <a:spcPts val="0"/>
              </a:spcAft>
            </a:pPr>
            <a:r>
              <a:rPr lang="en-US" sz="1600" dirty="0" smtClean="0">
                <a:solidFill>
                  <a:srgbClr val="000000"/>
                </a:solidFill>
                <a:latin typeface="Calibri"/>
                <a:ea typeface="Times New Roman"/>
                <a:cs typeface="Times New Roman"/>
              </a:rPr>
              <a:t>300</a:t>
            </a:r>
            <a:endParaRPr lang="en-US" sz="1600" dirty="0">
              <a:solidFill>
                <a:srgbClr val="000000"/>
              </a:solidFill>
              <a:latin typeface="Calibri"/>
              <a:ea typeface="Times New Roman"/>
              <a:cs typeface="Times New Roman"/>
            </a:endParaRPr>
          </a:p>
        </p:txBody>
      </p:sp>
      <p:sp>
        <p:nvSpPr>
          <p:cNvPr id="9" name="Rectangle 8"/>
          <p:cNvSpPr/>
          <p:nvPr/>
        </p:nvSpPr>
        <p:spPr>
          <a:xfrm>
            <a:off x="8474138" y="3852446"/>
            <a:ext cx="288862" cy="338554"/>
          </a:xfrm>
          <a:prstGeom prst="rect">
            <a:avLst/>
          </a:prstGeom>
        </p:spPr>
        <p:txBody>
          <a:bodyPr wrap="none">
            <a:spAutoFit/>
          </a:bodyPr>
          <a:lstStyle/>
          <a:p>
            <a:pPr marL="0" marR="0" algn="ctr">
              <a:spcBef>
                <a:spcPts val="0"/>
              </a:spcBef>
              <a:spcAft>
                <a:spcPts val="0"/>
              </a:spcAft>
            </a:pPr>
            <a:r>
              <a:rPr lang="en-US" sz="1600" dirty="0" smtClean="0">
                <a:solidFill>
                  <a:srgbClr val="000000"/>
                </a:solidFill>
                <a:latin typeface="Calibri"/>
                <a:ea typeface="Times New Roman"/>
                <a:cs typeface="Times New Roman"/>
              </a:rPr>
              <a:t>0</a:t>
            </a:r>
            <a:endParaRPr lang="en-US" sz="1600" dirty="0">
              <a:solidFill>
                <a:srgbClr val="000000"/>
              </a:solidFill>
              <a:latin typeface="Calibri"/>
              <a:ea typeface="Times New Roman"/>
              <a:cs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76200" y="914400"/>
          <a:ext cx="8991600" cy="5181604"/>
        </p:xfrm>
        <a:graphic>
          <a:graphicData uri="http://schemas.openxmlformats.org/drawingml/2006/table">
            <a:tbl>
              <a:tblPr/>
              <a:tblGrid>
                <a:gridCol w="906508">
                  <a:extLst>
                    <a:ext uri="{9D8B030D-6E8A-4147-A177-3AD203B41FA5}">
                      <a16:colId xmlns:a16="http://schemas.microsoft.com/office/drawing/2014/main" val="20000"/>
                    </a:ext>
                  </a:extLst>
                </a:gridCol>
                <a:gridCol w="893298">
                  <a:extLst>
                    <a:ext uri="{9D8B030D-6E8A-4147-A177-3AD203B41FA5}">
                      <a16:colId xmlns:a16="http://schemas.microsoft.com/office/drawing/2014/main" val="20001"/>
                    </a:ext>
                  </a:extLst>
                </a:gridCol>
                <a:gridCol w="951090">
                  <a:extLst>
                    <a:ext uri="{9D8B030D-6E8A-4147-A177-3AD203B41FA5}">
                      <a16:colId xmlns:a16="http://schemas.microsoft.com/office/drawing/2014/main" val="20002"/>
                    </a:ext>
                  </a:extLst>
                </a:gridCol>
                <a:gridCol w="879264">
                  <a:extLst>
                    <a:ext uri="{9D8B030D-6E8A-4147-A177-3AD203B41FA5}">
                      <a16:colId xmlns:a16="http://schemas.microsoft.com/office/drawing/2014/main" val="20003"/>
                    </a:ext>
                  </a:extLst>
                </a:gridCol>
                <a:gridCol w="895775">
                  <a:extLst>
                    <a:ext uri="{9D8B030D-6E8A-4147-A177-3AD203B41FA5}">
                      <a16:colId xmlns:a16="http://schemas.microsoft.com/office/drawing/2014/main" val="20004"/>
                    </a:ext>
                  </a:extLst>
                </a:gridCol>
                <a:gridCol w="879264">
                  <a:extLst>
                    <a:ext uri="{9D8B030D-6E8A-4147-A177-3AD203B41FA5}">
                      <a16:colId xmlns:a16="http://schemas.microsoft.com/office/drawing/2014/main" val="20005"/>
                    </a:ext>
                  </a:extLst>
                </a:gridCol>
                <a:gridCol w="901554">
                  <a:extLst>
                    <a:ext uri="{9D8B030D-6E8A-4147-A177-3AD203B41FA5}">
                      <a16:colId xmlns:a16="http://schemas.microsoft.com/office/drawing/2014/main" val="20006"/>
                    </a:ext>
                  </a:extLst>
                </a:gridCol>
                <a:gridCol w="899077">
                  <a:extLst>
                    <a:ext uri="{9D8B030D-6E8A-4147-A177-3AD203B41FA5}">
                      <a16:colId xmlns:a16="http://schemas.microsoft.com/office/drawing/2014/main" val="20007"/>
                    </a:ext>
                  </a:extLst>
                </a:gridCol>
                <a:gridCol w="899903">
                  <a:extLst>
                    <a:ext uri="{9D8B030D-6E8A-4147-A177-3AD203B41FA5}">
                      <a16:colId xmlns:a16="http://schemas.microsoft.com/office/drawing/2014/main" val="20008"/>
                    </a:ext>
                  </a:extLst>
                </a:gridCol>
                <a:gridCol w="885867">
                  <a:extLst>
                    <a:ext uri="{9D8B030D-6E8A-4147-A177-3AD203B41FA5}">
                      <a16:colId xmlns:a16="http://schemas.microsoft.com/office/drawing/2014/main" val="20009"/>
                    </a:ext>
                  </a:extLst>
                </a:gridCol>
              </a:tblGrid>
              <a:tr h="263312">
                <a:tc gridSpan="3">
                  <a:txBody>
                    <a:bodyPr/>
                    <a:lstStyle/>
                    <a:p>
                      <a:pPr marL="0" marR="0" algn="ctr">
                        <a:spcBef>
                          <a:spcPts val="0"/>
                        </a:spcBef>
                        <a:spcAft>
                          <a:spcPts val="0"/>
                        </a:spcAft>
                      </a:pPr>
                      <a:r>
                        <a:rPr lang="en-US" sz="1600" b="1" dirty="0">
                          <a:solidFill>
                            <a:srgbClr val="000000"/>
                          </a:solidFill>
                          <a:latin typeface="Calibri"/>
                          <a:ea typeface="Times New Roman"/>
                          <a:cs typeface="Times New Roman"/>
                        </a:rPr>
                        <a:t>Production Schedule</a:t>
                      </a:r>
                      <a:endParaRPr lang="en-US" sz="2400" dirty="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4">
                  <a:txBody>
                    <a:bodyPr/>
                    <a:lstStyle/>
                    <a:p>
                      <a:pPr marL="0" marR="0" algn="ctr">
                        <a:spcBef>
                          <a:spcPts val="0"/>
                        </a:spcBef>
                        <a:spcAft>
                          <a:spcPts val="0"/>
                        </a:spcAft>
                      </a:pPr>
                      <a:r>
                        <a:rPr lang="en-US" sz="1600" b="1" dirty="0">
                          <a:solidFill>
                            <a:srgbClr val="000000"/>
                          </a:solidFill>
                          <a:latin typeface="Calibri"/>
                          <a:ea typeface="Times New Roman"/>
                          <a:cs typeface="Times New Roman"/>
                        </a:rPr>
                        <a:t>Costs</a:t>
                      </a:r>
                      <a:endParaRPr lang="en-US" sz="2400" dirty="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p>
                      <a:pPr marL="0" marR="0" algn="ctr">
                        <a:spcBef>
                          <a:spcPts val="0"/>
                        </a:spcBef>
                        <a:spcAft>
                          <a:spcPts val="0"/>
                        </a:spcAft>
                      </a:pPr>
                      <a:r>
                        <a:rPr lang="en-US" sz="1600" b="1">
                          <a:solidFill>
                            <a:srgbClr val="000000"/>
                          </a:solidFill>
                          <a:latin typeface="Calibri"/>
                          <a:ea typeface="Times New Roman"/>
                          <a:cs typeface="Times New Roman"/>
                        </a:rPr>
                        <a:t>Revenues</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789935">
                <a:tc>
                  <a:txBody>
                    <a:bodyPr/>
                    <a:lstStyle/>
                    <a:p>
                      <a:pPr marL="0" marR="0" algn="ctr">
                        <a:spcBef>
                          <a:spcPts val="0"/>
                        </a:spcBef>
                        <a:spcAft>
                          <a:spcPts val="0"/>
                        </a:spcAft>
                      </a:pPr>
                      <a:r>
                        <a:rPr lang="en-US" sz="1600">
                          <a:solidFill>
                            <a:srgbClr val="000000"/>
                          </a:solidFill>
                          <a:latin typeface="Calibri"/>
                          <a:ea typeface="Times New Roman"/>
                          <a:cs typeface="Times New Roman"/>
                        </a:rPr>
                        <a:t>Number of Workers</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Total Product</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Marginal Product of Labor</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Total Fixed Costs</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Total Variable Costs</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Total Costs</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Marginal Costs</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Total Revenue</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Marginal Revenue</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Total Profits</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75012">
                <a:tc>
                  <a:txBody>
                    <a:bodyPr/>
                    <a:lstStyle/>
                    <a:p>
                      <a:pPr marL="0" marR="0" algn="ctr">
                        <a:spcBef>
                          <a:spcPts val="0"/>
                        </a:spcBef>
                        <a:spcAft>
                          <a:spcPts val="0"/>
                        </a:spcAft>
                      </a:pPr>
                      <a:r>
                        <a:rPr lang="en-US" sz="1600">
                          <a:solidFill>
                            <a:srgbClr val="000000"/>
                          </a:solidFill>
                          <a:latin typeface="Calibri"/>
                          <a:ea typeface="Times New Roman"/>
                          <a:cs typeface="Times New Roman"/>
                        </a:rPr>
                        <a:t>0</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0</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solidFill>
                            <a:srgbClr val="000000"/>
                          </a:solidFill>
                          <a:latin typeface="Calibri"/>
                          <a:ea typeface="Times New Roman"/>
                          <a:cs typeface="Times New Roman"/>
                        </a:rPr>
                        <a:t>0</a:t>
                      </a:r>
                      <a:endParaRPr lang="en-US" sz="2400" dirty="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70</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0</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70</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0</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0</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$2</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-70</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75012">
                <a:tc>
                  <a:txBody>
                    <a:bodyPr/>
                    <a:lstStyle/>
                    <a:p>
                      <a:pPr marL="0" marR="0" algn="ctr">
                        <a:spcBef>
                          <a:spcPts val="0"/>
                        </a:spcBef>
                        <a:spcAft>
                          <a:spcPts val="0"/>
                        </a:spcAft>
                      </a:pPr>
                      <a:r>
                        <a:rPr lang="en-US" sz="1600">
                          <a:solidFill>
                            <a:srgbClr val="000000"/>
                          </a:solidFill>
                          <a:latin typeface="Calibri"/>
                          <a:ea typeface="Times New Roman"/>
                          <a:cs typeface="Times New Roman"/>
                        </a:rPr>
                        <a:t>1</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14</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solidFill>
                            <a:srgbClr val="000000"/>
                          </a:solidFill>
                          <a:latin typeface="Calibri"/>
                          <a:ea typeface="Times New Roman"/>
                          <a:cs typeface="Times New Roman"/>
                        </a:rPr>
                        <a:t>14</a:t>
                      </a:r>
                      <a:endParaRPr lang="en-US" sz="2400" dirty="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70</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46</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116</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3.29</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28</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2</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-88</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75012">
                <a:tc>
                  <a:txBody>
                    <a:bodyPr/>
                    <a:lstStyle/>
                    <a:p>
                      <a:pPr marL="0" marR="0" algn="ctr">
                        <a:spcBef>
                          <a:spcPts val="0"/>
                        </a:spcBef>
                        <a:spcAft>
                          <a:spcPts val="0"/>
                        </a:spcAft>
                      </a:pPr>
                      <a:r>
                        <a:rPr lang="en-US" sz="1600">
                          <a:solidFill>
                            <a:srgbClr val="000000"/>
                          </a:solidFill>
                          <a:latin typeface="Calibri"/>
                          <a:ea typeface="Times New Roman"/>
                          <a:cs typeface="Times New Roman"/>
                        </a:rPr>
                        <a:t>2</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42</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smtClean="0">
                          <a:solidFill>
                            <a:srgbClr val="000000"/>
                          </a:solidFill>
                          <a:latin typeface="Calibri"/>
                          <a:ea typeface="Times New Roman"/>
                          <a:cs typeface="Times New Roman"/>
                        </a:rPr>
                        <a:t>28</a:t>
                      </a: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70</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solidFill>
                            <a:srgbClr val="000000"/>
                          </a:solidFill>
                          <a:latin typeface="Calibri"/>
                          <a:ea typeface="Times New Roman"/>
                          <a:cs typeface="Times New Roman"/>
                        </a:rPr>
                        <a:t>92</a:t>
                      </a:r>
                      <a:endParaRPr lang="en-US" sz="2400" dirty="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smtClean="0">
                          <a:solidFill>
                            <a:srgbClr val="000000"/>
                          </a:solidFill>
                          <a:latin typeface="Calibri"/>
                          <a:ea typeface="Times New Roman"/>
                          <a:cs typeface="Times New Roman"/>
                        </a:rPr>
                        <a:t>162</a:t>
                      </a: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smtClean="0">
                          <a:solidFill>
                            <a:srgbClr val="000000"/>
                          </a:solidFill>
                          <a:latin typeface="Calibri"/>
                          <a:ea typeface="Times New Roman"/>
                          <a:cs typeface="Times New Roman"/>
                        </a:rPr>
                        <a:t>1.64</a:t>
                      </a: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smtClean="0">
                          <a:solidFill>
                            <a:srgbClr val="000000"/>
                          </a:solidFill>
                          <a:latin typeface="Calibri"/>
                          <a:ea typeface="Times New Roman"/>
                          <a:cs typeface="Times New Roman"/>
                        </a:rPr>
                        <a:t>84</a:t>
                      </a: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2</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smtClean="0">
                          <a:solidFill>
                            <a:srgbClr val="000000"/>
                          </a:solidFill>
                          <a:latin typeface="Calibri"/>
                          <a:ea typeface="Times New Roman"/>
                          <a:cs typeface="Times New Roman"/>
                        </a:rPr>
                        <a:t>-78</a:t>
                      </a: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75012">
                <a:tc>
                  <a:txBody>
                    <a:bodyPr/>
                    <a:lstStyle/>
                    <a:p>
                      <a:pPr marL="0" marR="0" algn="ctr">
                        <a:spcBef>
                          <a:spcPts val="0"/>
                        </a:spcBef>
                        <a:spcAft>
                          <a:spcPts val="0"/>
                        </a:spcAft>
                      </a:pPr>
                      <a:r>
                        <a:rPr lang="en-US" sz="1600">
                          <a:solidFill>
                            <a:srgbClr val="000000"/>
                          </a:solidFill>
                          <a:latin typeface="Calibri"/>
                          <a:ea typeface="Times New Roman"/>
                          <a:cs typeface="Times New Roman"/>
                        </a:rPr>
                        <a:t>3</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75</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smtClean="0">
                          <a:solidFill>
                            <a:srgbClr val="000000"/>
                          </a:solidFill>
                          <a:latin typeface="Calibri"/>
                          <a:ea typeface="Times New Roman"/>
                          <a:cs typeface="Times New Roman"/>
                        </a:rPr>
                        <a:t>33</a:t>
                      </a: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70</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solidFill>
                            <a:srgbClr val="000000"/>
                          </a:solidFill>
                          <a:latin typeface="Calibri"/>
                          <a:ea typeface="Times New Roman"/>
                          <a:cs typeface="Times New Roman"/>
                        </a:rPr>
                        <a:t>138</a:t>
                      </a:r>
                      <a:endParaRPr lang="en-US" sz="2400" dirty="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smtClean="0">
                          <a:solidFill>
                            <a:srgbClr val="000000"/>
                          </a:solidFill>
                          <a:latin typeface="Calibri"/>
                          <a:ea typeface="Times New Roman"/>
                          <a:cs typeface="Times New Roman"/>
                        </a:rPr>
                        <a:t>208</a:t>
                      </a: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smtClean="0">
                          <a:solidFill>
                            <a:srgbClr val="000000"/>
                          </a:solidFill>
                          <a:latin typeface="Calibri"/>
                          <a:ea typeface="Times New Roman"/>
                          <a:cs typeface="Times New Roman"/>
                        </a:rPr>
                        <a:t>1.39</a:t>
                      </a: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smtClean="0">
                          <a:solidFill>
                            <a:srgbClr val="000000"/>
                          </a:solidFill>
                          <a:latin typeface="Calibri"/>
                          <a:ea typeface="Times New Roman"/>
                          <a:cs typeface="Times New Roman"/>
                        </a:rPr>
                        <a:t>150</a:t>
                      </a: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2</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smtClean="0">
                          <a:solidFill>
                            <a:srgbClr val="000000"/>
                          </a:solidFill>
                          <a:latin typeface="Calibri"/>
                          <a:ea typeface="Times New Roman"/>
                          <a:cs typeface="Times New Roman"/>
                        </a:rPr>
                        <a:t>-58</a:t>
                      </a: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375012">
                <a:tc>
                  <a:txBody>
                    <a:bodyPr/>
                    <a:lstStyle/>
                    <a:p>
                      <a:pPr marL="0" marR="0" algn="ctr">
                        <a:spcBef>
                          <a:spcPts val="0"/>
                        </a:spcBef>
                        <a:spcAft>
                          <a:spcPts val="0"/>
                        </a:spcAft>
                      </a:pPr>
                      <a:r>
                        <a:rPr lang="en-US" sz="1600">
                          <a:solidFill>
                            <a:srgbClr val="000000"/>
                          </a:solidFill>
                          <a:latin typeface="Calibri"/>
                          <a:ea typeface="Times New Roman"/>
                          <a:cs typeface="Times New Roman"/>
                        </a:rPr>
                        <a:t>4</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112</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smtClean="0">
                          <a:solidFill>
                            <a:srgbClr val="000000"/>
                          </a:solidFill>
                          <a:latin typeface="Calibri"/>
                          <a:ea typeface="Times New Roman"/>
                          <a:cs typeface="Times New Roman"/>
                        </a:rPr>
                        <a:t>37</a:t>
                      </a: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70</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184</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smtClean="0">
                          <a:solidFill>
                            <a:srgbClr val="000000"/>
                          </a:solidFill>
                          <a:latin typeface="Calibri"/>
                          <a:ea typeface="Times New Roman"/>
                          <a:cs typeface="Times New Roman"/>
                        </a:rPr>
                        <a:t>254</a:t>
                      </a: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smtClean="0">
                          <a:solidFill>
                            <a:srgbClr val="000000"/>
                          </a:solidFill>
                          <a:latin typeface="Calibri"/>
                          <a:ea typeface="Times New Roman"/>
                          <a:cs typeface="Times New Roman"/>
                        </a:rPr>
                        <a:t>1.24</a:t>
                      </a: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smtClean="0">
                          <a:solidFill>
                            <a:srgbClr val="000000"/>
                          </a:solidFill>
                          <a:latin typeface="Calibri"/>
                          <a:ea typeface="Times New Roman"/>
                          <a:cs typeface="Times New Roman"/>
                        </a:rPr>
                        <a:t>224</a:t>
                      </a: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2</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smtClean="0">
                          <a:solidFill>
                            <a:srgbClr val="000000"/>
                          </a:solidFill>
                          <a:latin typeface="Calibri"/>
                          <a:ea typeface="Times New Roman"/>
                          <a:cs typeface="Times New Roman"/>
                        </a:rPr>
                        <a:t>-30</a:t>
                      </a: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365342">
                <a:tc>
                  <a:txBody>
                    <a:bodyPr/>
                    <a:lstStyle/>
                    <a:p>
                      <a:pPr marL="0" marR="0" algn="ctr">
                        <a:spcBef>
                          <a:spcPts val="0"/>
                        </a:spcBef>
                        <a:spcAft>
                          <a:spcPts val="0"/>
                        </a:spcAft>
                      </a:pPr>
                      <a:r>
                        <a:rPr lang="en-US" sz="1600">
                          <a:solidFill>
                            <a:srgbClr val="000000"/>
                          </a:solidFill>
                          <a:latin typeface="Calibri"/>
                          <a:ea typeface="Times New Roman"/>
                          <a:cs typeface="Times New Roman"/>
                        </a:rPr>
                        <a:t>5</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150</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smtClean="0">
                          <a:solidFill>
                            <a:srgbClr val="000000"/>
                          </a:solidFill>
                          <a:latin typeface="Calibri"/>
                          <a:ea typeface="Times New Roman"/>
                          <a:cs typeface="Times New Roman"/>
                        </a:rPr>
                        <a:t>38</a:t>
                      </a: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70</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230</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smtClean="0">
                          <a:solidFill>
                            <a:srgbClr val="000000"/>
                          </a:solidFill>
                          <a:latin typeface="Calibri"/>
                          <a:ea typeface="Times New Roman"/>
                          <a:cs typeface="Times New Roman"/>
                        </a:rPr>
                        <a:t>300</a:t>
                      </a: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smtClean="0">
                          <a:solidFill>
                            <a:srgbClr val="000000"/>
                          </a:solidFill>
                          <a:latin typeface="Calibri"/>
                          <a:ea typeface="Times New Roman"/>
                          <a:cs typeface="Times New Roman"/>
                        </a:rPr>
                        <a:t>1.21</a:t>
                      </a: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smtClean="0">
                          <a:solidFill>
                            <a:srgbClr val="000000"/>
                          </a:solidFill>
                          <a:latin typeface="Calibri"/>
                          <a:ea typeface="Times New Roman"/>
                          <a:cs typeface="Times New Roman"/>
                        </a:rPr>
                        <a:t>300</a:t>
                      </a: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2</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smtClean="0">
                          <a:solidFill>
                            <a:srgbClr val="000000"/>
                          </a:solidFill>
                          <a:latin typeface="Calibri"/>
                          <a:ea typeface="Times New Roman"/>
                          <a:cs typeface="Times New Roman"/>
                        </a:rPr>
                        <a:t>0</a:t>
                      </a: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375012">
                <a:tc>
                  <a:txBody>
                    <a:bodyPr/>
                    <a:lstStyle/>
                    <a:p>
                      <a:pPr marL="0" marR="0" algn="ctr">
                        <a:spcBef>
                          <a:spcPts val="0"/>
                        </a:spcBef>
                        <a:spcAft>
                          <a:spcPts val="0"/>
                        </a:spcAft>
                      </a:pPr>
                      <a:r>
                        <a:rPr lang="en-US" sz="1600">
                          <a:solidFill>
                            <a:srgbClr val="000000"/>
                          </a:solidFill>
                          <a:latin typeface="Calibri"/>
                          <a:ea typeface="Times New Roman"/>
                          <a:cs typeface="Times New Roman"/>
                        </a:rPr>
                        <a:t>6</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180</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smtClean="0">
                          <a:solidFill>
                            <a:srgbClr val="000000"/>
                          </a:solidFill>
                          <a:latin typeface="Calibri"/>
                          <a:ea typeface="Times New Roman"/>
                          <a:cs typeface="Times New Roman"/>
                        </a:rPr>
                        <a:t>30</a:t>
                      </a: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70</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276</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smtClean="0">
                          <a:solidFill>
                            <a:srgbClr val="000000"/>
                          </a:solidFill>
                          <a:latin typeface="Calibri"/>
                          <a:ea typeface="Times New Roman"/>
                          <a:cs typeface="Times New Roman"/>
                        </a:rPr>
                        <a:t>346</a:t>
                      </a: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smtClean="0">
                          <a:solidFill>
                            <a:srgbClr val="000000"/>
                          </a:solidFill>
                          <a:latin typeface="Calibri"/>
                          <a:ea typeface="Times New Roman"/>
                          <a:cs typeface="Times New Roman"/>
                        </a:rPr>
                        <a:t>1.53</a:t>
                      </a: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smtClean="0">
                          <a:solidFill>
                            <a:srgbClr val="000000"/>
                          </a:solidFill>
                          <a:latin typeface="Calibri"/>
                          <a:ea typeface="Times New Roman"/>
                          <a:cs typeface="Times New Roman"/>
                        </a:rPr>
                        <a:t>360</a:t>
                      </a: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2</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smtClean="0">
                          <a:solidFill>
                            <a:srgbClr val="000000"/>
                          </a:solidFill>
                          <a:latin typeface="Calibri"/>
                          <a:ea typeface="Times New Roman"/>
                          <a:cs typeface="Times New Roman"/>
                        </a:rPr>
                        <a:t>14</a:t>
                      </a: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375012">
                <a:tc>
                  <a:txBody>
                    <a:bodyPr/>
                    <a:lstStyle/>
                    <a:p>
                      <a:pPr marL="0" marR="0" algn="ctr">
                        <a:spcBef>
                          <a:spcPts val="0"/>
                        </a:spcBef>
                        <a:spcAft>
                          <a:spcPts val="0"/>
                        </a:spcAft>
                      </a:pPr>
                      <a:r>
                        <a:rPr lang="en-US" sz="1600">
                          <a:solidFill>
                            <a:srgbClr val="000000"/>
                          </a:solidFill>
                          <a:latin typeface="Calibri"/>
                          <a:ea typeface="Times New Roman"/>
                          <a:cs typeface="Times New Roman"/>
                        </a:rPr>
                        <a:t>7</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203</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smtClean="0">
                          <a:solidFill>
                            <a:srgbClr val="000000"/>
                          </a:solidFill>
                          <a:latin typeface="Calibri"/>
                          <a:ea typeface="Times New Roman"/>
                          <a:cs typeface="Times New Roman"/>
                        </a:rPr>
                        <a:t>23</a:t>
                      </a: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solidFill>
                            <a:srgbClr val="000000"/>
                          </a:solidFill>
                          <a:latin typeface="Calibri"/>
                          <a:ea typeface="Times New Roman"/>
                          <a:cs typeface="Times New Roman"/>
                        </a:rPr>
                        <a:t>70</a:t>
                      </a:r>
                      <a:endParaRPr lang="en-US" sz="2400" dirty="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322</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smtClean="0">
                          <a:solidFill>
                            <a:srgbClr val="000000"/>
                          </a:solidFill>
                          <a:latin typeface="Calibri"/>
                          <a:ea typeface="Times New Roman"/>
                          <a:cs typeface="Times New Roman"/>
                        </a:rPr>
                        <a:t>392</a:t>
                      </a: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smtClean="0">
                          <a:solidFill>
                            <a:srgbClr val="000000"/>
                          </a:solidFill>
                          <a:latin typeface="Calibri"/>
                          <a:ea typeface="Times New Roman"/>
                          <a:cs typeface="Times New Roman"/>
                        </a:rPr>
                        <a:t>2.00</a:t>
                      </a: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smtClean="0">
                          <a:solidFill>
                            <a:srgbClr val="000000"/>
                          </a:solidFill>
                          <a:latin typeface="Calibri"/>
                          <a:ea typeface="Times New Roman"/>
                          <a:cs typeface="Times New Roman"/>
                        </a:rPr>
                        <a:t>406</a:t>
                      </a: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2</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smtClean="0">
                          <a:solidFill>
                            <a:srgbClr val="000000"/>
                          </a:solidFill>
                          <a:latin typeface="Calibri"/>
                          <a:ea typeface="Times New Roman"/>
                          <a:cs typeface="Times New Roman"/>
                        </a:rPr>
                        <a:t>14</a:t>
                      </a: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375012">
                <a:tc>
                  <a:txBody>
                    <a:bodyPr/>
                    <a:lstStyle/>
                    <a:p>
                      <a:pPr marL="0" marR="0" algn="ctr">
                        <a:spcBef>
                          <a:spcPts val="0"/>
                        </a:spcBef>
                        <a:spcAft>
                          <a:spcPts val="0"/>
                        </a:spcAft>
                      </a:pPr>
                      <a:r>
                        <a:rPr lang="en-US" sz="1600">
                          <a:solidFill>
                            <a:srgbClr val="000000"/>
                          </a:solidFill>
                          <a:latin typeface="Calibri"/>
                          <a:ea typeface="Times New Roman"/>
                          <a:cs typeface="Times New Roman"/>
                        </a:rPr>
                        <a:t>8</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216</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smtClean="0">
                          <a:solidFill>
                            <a:srgbClr val="000000"/>
                          </a:solidFill>
                          <a:latin typeface="Calibri"/>
                          <a:ea typeface="Times New Roman"/>
                          <a:cs typeface="Times New Roman"/>
                        </a:rPr>
                        <a:t>13</a:t>
                      </a: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solidFill>
                            <a:srgbClr val="000000"/>
                          </a:solidFill>
                          <a:latin typeface="Calibri"/>
                          <a:ea typeface="Times New Roman"/>
                          <a:cs typeface="Times New Roman"/>
                        </a:rPr>
                        <a:t>70</a:t>
                      </a:r>
                      <a:endParaRPr lang="en-US" sz="2400" dirty="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368</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smtClean="0">
                          <a:solidFill>
                            <a:srgbClr val="000000"/>
                          </a:solidFill>
                          <a:latin typeface="Calibri"/>
                          <a:ea typeface="Times New Roman"/>
                          <a:cs typeface="Times New Roman"/>
                        </a:rPr>
                        <a:t>438</a:t>
                      </a: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smtClean="0">
                          <a:solidFill>
                            <a:srgbClr val="000000"/>
                          </a:solidFill>
                          <a:latin typeface="Calibri"/>
                          <a:ea typeface="Times New Roman"/>
                          <a:cs typeface="Times New Roman"/>
                        </a:rPr>
                        <a:t>3.54</a:t>
                      </a: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smtClean="0">
                          <a:solidFill>
                            <a:srgbClr val="000000"/>
                          </a:solidFill>
                          <a:latin typeface="Calibri"/>
                          <a:ea typeface="Times New Roman"/>
                          <a:cs typeface="Times New Roman"/>
                        </a:rPr>
                        <a:t>432</a:t>
                      </a: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2</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smtClean="0">
                          <a:solidFill>
                            <a:srgbClr val="000000"/>
                          </a:solidFill>
                          <a:latin typeface="Calibri"/>
                          <a:ea typeface="Times New Roman"/>
                          <a:cs typeface="Times New Roman"/>
                        </a:rPr>
                        <a:t>-6</a:t>
                      </a: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375012">
                <a:tc>
                  <a:txBody>
                    <a:bodyPr/>
                    <a:lstStyle/>
                    <a:p>
                      <a:pPr marL="0" marR="0" algn="ctr">
                        <a:spcBef>
                          <a:spcPts val="0"/>
                        </a:spcBef>
                        <a:spcAft>
                          <a:spcPts val="0"/>
                        </a:spcAft>
                      </a:pPr>
                      <a:r>
                        <a:rPr lang="en-US" sz="1600">
                          <a:solidFill>
                            <a:srgbClr val="000000"/>
                          </a:solidFill>
                          <a:latin typeface="Calibri"/>
                          <a:ea typeface="Times New Roman"/>
                          <a:cs typeface="Times New Roman"/>
                        </a:rPr>
                        <a:t>9</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207</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smtClean="0">
                          <a:solidFill>
                            <a:srgbClr val="000000"/>
                          </a:solidFill>
                          <a:latin typeface="Calibri"/>
                          <a:ea typeface="Times New Roman"/>
                          <a:cs typeface="Times New Roman"/>
                        </a:rPr>
                        <a:t>-9</a:t>
                      </a: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70</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414</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smtClean="0">
                          <a:solidFill>
                            <a:srgbClr val="000000"/>
                          </a:solidFill>
                          <a:latin typeface="Calibri"/>
                          <a:ea typeface="Times New Roman"/>
                          <a:cs typeface="Times New Roman"/>
                        </a:rPr>
                        <a:t>484</a:t>
                      </a: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smtClean="0">
                          <a:solidFill>
                            <a:srgbClr val="000000"/>
                          </a:solidFill>
                          <a:latin typeface="Calibri"/>
                          <a:ea typeface="Times New Roman"/>
                          <a:cs typeface="Times New Roman"/>
                        </a:rPr>
                        <a:t>-----</a:t>
                      </a: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smtClean="0">
                          <a:solidFill>
                            <a:srgbClr val="000000"/>
                          </a:solidFill>
                          <a:latin typeface="Calibri"/>
                          <a:ea typeface="Times New Roman"/>
                          <a:cs typeface="Times New Roman"/>
                        </a:rPr>
                        <a:t>414</a:t>
                      </a: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2</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smtClean="0">
                          <a:solidFill>
                            <a:srgbClr val="000000"/>
                          </a:solidFill>
                          <a:latin typeface="Calibri"/>
                          <a:ea typeface="Times New Roman"/>
                          <a:cs typeface="Times New Roman"/>
                        </a:rPr>
                        <a:t>-70</a:t>
                      </a: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387907">
                <a:tc>
                  <a:txBody>
                    <a:bodyPr/>
                    <a:lstStyle/>
                    <a:p>
                      <a:pPr marL="0" marR="0" algn="ctr">
                        <a:spcBef>
                          <a:spcPts val="0"/>
                        </a:spcBef>
                        <a:spcAft>
                          <a:spcPts val="0"/>
                        </a:spcAft>
                      </a:pPr>
                      <a:r>
                        <a:rPr lang="en-US" sz="1600">
                          <a:solidFill>
                            <a:srgbClr val="000000"/>
                          </a:solidFill>
                          <a:latin typeface="Calibri"/>
                          <a:ea typeface="Times New Roman"/>
                          <a:cs typeface="Times New Roman"/>
                        </a:rPr>
                        <a:t>10</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190</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smtClean="0">
                          <a:solidFill>
                            <a:srgbClr val="000000"/>
                          </a:solidFill>
                          <a:latin typeface="Calibri"/>
                          <a:ea typeface="Times New Roman"/>
                          <a:cs typeface="Times New Roman"/>
                        </a:rPr>
                        <a:t>-17</a:t>
                      </a: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70</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Calibri"/>
                          <a:ea typeface="Times New Roman"/>
                          <a:cs typeface="Times New Roman"/>
                        </a:rPr>
                        <a:t>460</a:t>
                      </a:r>
                      <a:endParaRPr lang="en-US" sz="240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smtClean="0">
                          <a:solidFill>
                            <a:srgbClr val="000000"/>
                          </a:solidFill>
                          <a:latin typeface="Calibri"/>
                          <a:ea typeface="Times New Roman"/>
                          <a:cs typeface="Times New Roman"/>
                        </a:rPr>
                        <a:t>530</a:t>
                      </a: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smtClean="0">
                          <a:solidFill>
                            <a:srgbClr val="000000"/>
                          </a:solidFill>
                          <a:latin typeface="Calibri"/>
                          <a:ea typeface="Times New Roman"/>
                          <a:cs typeface="Times New Roman"/>
                        </a:rPr>
                        <a:t>-----</a:t>
                      </a: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smtClean="0">
                          <a:solidFill>
                            <a:srgbClr val="000000"/>
                          </a:solidFill>
                          <a:latin typeface="Calibri"/>
                          <a:ea typeface="Times New Roman"/>
                          <a:cs typeface="Times New Roman"/>
                        </a:rPr>
                        <a:t>380</a:t>
                      </a: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solidFill>
                            <a:srgbClr val="000000"/>
                          </a:solidFill>
                          <a:latin typeface="Calibri"/>
                          <a:ea typeface="Times New Roman"/>
                          <a:cs typeface="Times New Roman"/>
                        </a:rPr>
                        <a:t>2</a:t>
                      </a:r>
                      <a:endParaRPr lang="en-US" sz="2400" dirty="0">
                        <a:solidFill>
                          <a:srgbClr val="000000"/>
                        </a:solidFill>
                        <a:latin typeface="Arial"/>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smtClean="0">
                          <a:solidFill>
                            <a:srgbClr val="000000"/>
                          </a:solidFill>
                          <a:latin typeface="Calibri"/>
                          <a:ea typeface="Times New Roman"/>
                          <a:cs typeface="Times New Roman"/>
                        </a:rPr>
                        <a:t>-150</a:t>
                      </a:r>
                      <a:endParaRPr lang="en-US" sz="1600" dirty="0">
                        <a:solidFill>
                          <a:srgbClr val="000000"/>
                        </a:solidFill>
                        <a:latin typeface="Calibri"/>
                        <a:ea typeface="Times New Roman"/>
                        <a:cs typeface="Times New Roman"/>
                      </a:endParaRPr>
                    </a:p>
                  </a:txBody>
                  <a:tcPr marL="60451" marR="6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bl>
          </a:graphicData>
        </a:graphic>
      </p:graphicFrame>
      <p:sp>
        <p:nvSpPr>
          <p:cNvPr id="55447" name="TextBox 4"/>
          <p:cNvSpPr txBox="1">
            <a:spLocks noChangeArrowheads="1"/>
          </p:cNvSpPr>
          <p:nvPr/>
        </p:nvSpPr>
        <p:spPr bwMode="auto">
          <a:xfrm>
            <a:off x="1143000" y="177800"/>
            <a:ext cx="6934200" cy="584200"/>
          </a:xfrm>
          <a:prstGeom prst="rect">
            <a:avLst/>
          </a:prstGeom>
          <a:noFill/>
          <a:ln w="9525">
            <a:noFill/>
            <a:miter lim="800000"/>
            <a:headEnd/>
            <a:tailEnd/>
          </a:ln>
        </p:spPr>
        <p:txBody>
          <a:bodyPr>
            <a:spAutoFit/>
          </a:bodyPr>
          <a:lstStyle/>
          <a:p>
            <a:r>
              <a:rPr lang="en-US" sz="3200">
                <a:latin typeface="Calibri" pitchFamily="34" charset="0"/>
                <a:cs typeface="Calibri" pitchFamily="34" charset="0"/>
              </a:rPr>
              <a:t>Marginal, Product, Cost, and Revenues</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Straight Edge">
  <a:themeElements>
    <a:clrScheme name="Straight Edge 2">
      <a:dk1>
        <a:srgbClr val="003366"/>
      </a:dk1>
      <a:lt1>
        <a:srgbClr val="FFFFFF"/>
      </a:lt1>
      <a:dk2>
        <a:srgbClr val="003366"/>
      </a:dk2>
      <a:lt2>
        <a:srgbClr val="E3E2C7"/>
      </a:lt2>
      <a:accent1>
        <a:srgbClr val="CCCC99"/>
      </a:accent1>
      <a:accent2>
        <a:srgbClr val="003366"/>
      </a:accent2>
      <a:accent3>
        <a:srgbClr val="FFFFFF"/>
      </a:accent3>
      <a:accent4>
        <a:srgbClr val="002A56"/>
      </a:accent4>
      <a:accent5>
        <a:srgbClr val="E2E2CA"/>
      </a:accent5>
      <a:accent6>
        <a:srgbClr val="002D5C"/>
      </a:accent6>
      <a:hlink>
        <a:srgbClr val="003366"/>
      </a:hlink>
      <a:folHlink>
        <a:srgbClr val="800000"/>
      </a:folHlink>
    </a:clrScheme>
    <a:fontScheme name="Straight Edg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5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5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Straight Edge 1">
        <a:dk1>
          <a:srgbClr val="008080"/>
        </a:dk1>
        <a:lt1>
          <a:srgbClr val="FFFFCC"/>
        </a:lt1>
        <a:dk2>
          <a:srgbClr val="009999"/>
        </a:dk2>
        <a:lt2>
          <a:srgbClr val="FFFF99"/>
        </a:lt2>
        <a:accent1>
          <a:srgbClr val="336699"/>
        </a:accent1>
        <a:accent2>
          <a:srgbClr val="FFFF99"/>
        </a:accent2>
        <a:accent3>
          <a:srgbClr val="AACACA"/>
        </a:accent3>
        <a:accent4>
          <a:srgbClr val="DADAAE"/>
        </a:accent4>
        <a:accent5>
          <a:srgbClr val="ADB8CA"/>
        </a:accent5>
        <a:accent6>
          <a:srgbClr val="E7E78A"/>
        </a:accent6>
        <a:hlink>
          <a:srgbClr val="FFFFCC"/>
        </a:hlink>
        <a:folHlink>
          <a:srgbClr val="DDDDDD"/>
        </a:folHlink>
      </a:clrScheme>
      <a:clrMap bg1="dk2" tx1="lt1" bg2="dk1" tx2="lt2" accent1="accent1" accent2="accent2" accent3="accent3" accent4="accent4" accent5="accent5" accent6="accent6" hlink="hlink" folHlink="folHlink"/>
    </a:extraClrScheme>
    <a:extraClrScheme>
      <a:clrScheme name="Straight Edge 2">
        <a:dk1>
          <a:srgbClr val="003366"/>
        </a:dk1>
        <a:lt1>
          <a:srgbClr val="FFFFFF"/>
        </a:lt1>
        <a:dk2>
          <a:srgbClr val="003366"/>
        </a:dk2>
        <a:lt2>
          <a:srgbClr val="E3E2C7"/>
        </a:lt2>
        <a:accent1>
          <a:srgbClr val="CCCC99"/>
        </a:accent1>
        <a:accent2>
          <a:srgbClr val="003366"/>
        </a:accent2>
        <a:accent3>
          <a:srgbClr val="FFFFFF"/>
        </a:accent3>
        <a:accent4>
          <a:srgbClr val="002A56"/>
        </a:accent4>
        <a:accent5>
          <a:srgbClr val="E2E2CA"/>
        </a:accent5>
        <a:accent6>
          <a:srgbClr val="002D5C"/>
        </a:accent6>
        <a:hlink>
          <a:srgbClr val="003366"/>
        </a:hlink>
        <a:folHlink>
          <a:srgbClr val="800000"/>
        </a:folHlink>
      </a:clrScheme>
      <a:clrMap bg1="lt1" tx1="dk1" bg2="lt2" tx2="dk2" accent1="accent1" accent2="accent2" accent3="accent3" accent4="accent4" accent5="accent5" accent6="accent6" hlink="hlink" folHlink="folHlink"/>
    </a:extraClrScheme>
    <a:extraClrScheme>
      <a:clrScheme name="Straight Edge 3">
        <a:dk1>
          <a:srgbClr val="000000"/>
        </a:dk1>
        <a:lt1>
          <a:srgbClr val="FFFFFF"/>
        </a:lt1>
        <a:dk2>
          <a:srgbClr val="000000"/>
        </a:dk2>
        <a:lt2>
          <a:srgbClr val="DDDDDD"/>
        </a:lt2>
        <a:accent1>
          <a:srgbClr val="DDDDDD"/>
        </a:accent1>
        <a:accent2>
          <a:srgbClr val="333333"/>
        </a:accent2>
        <a:accent3>
          <a:srgbClr val="FFFFFF"/>
        </a:accent3>
        <a:accent4>
          <a:srgbClr val="000000"/>
        </a:accent4>
        <a:accent5>
          <a:srgbClr val="EBEBEB"/>
        </a:accent5>
        <a:accent6>
          <a:srgbClr val="2D2D2D"/>
        </a:accent6>
        <a:hlink>
          <a:srgbClr val="808080"/>
        </a:hlink>
        <a:folHlink>
          <a:srgbClr val="808080"/>
        </a:folHlink>
      </a:clrScheme>
      <a:clrMap bg1="lt1" tx1="dk1" bg2="lt2" tx2="dk2" accent1="accent1" accent2="accent2" accent3="accent3" accent4="accent4" accent5="accent5" accent6="accent6" hlink="hlink" folHlink="folHlink"/>
    </a:extraClrScheme>
    <a:extraClrScheme>
      <a:clrScheme name="Straight Edge 4">
        <a:dk1>
          <a:srgbClr val="5F5F5F"/>
        </a:dk1>
        <a:lt1>
          <a:srgbClr val="FFFFFF"/>
        </a:lt1>
        <a:dk2>
          <a:srgbClr val="003366"/>
        </a:dk2>
        <a:lt2>
          <a:srgbClr val="FFFFFF"/>
        </a:lt2>
        <a:accent1>
          <a:srgbClr val="7E003F"/>
        </a:accent1>
        <a:accent2>
          <a:srgbClr val="DDDDDD"/>
        </a:accent2>
        <a:accent3>
          <a:srgbClr val="AAADB8"/>
        </a:accent3>
        <a:accent4>
          <a:srgbClr val="DADADA"/>
        </a:accent4>
        <a:accent5>
          <a:srgbClr val="C0AAAF"/>
        </a:accent5>
        <a:accent6>
          <a:srgbClr val="C8C8C8"/>
        </a:accent6>
        <a:hlink>
          <a:srgbClr val="969696"/>
        </a:hlink>
        <a:folHlink>
          <a:srgbClr val="DDDDDD"/>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5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5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22769</TotalTime>
  <Words>9276</Words>
  <Application>Microsoft Office PowerPoint</Application>
  <PresentationFormat>On-screen Show (4:3)</PresentationFormat>
  <Paragraphs>3778</Paragraphs>
  <Slides>128</Slides>
  <Notes>13</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128</vt:i4>
      </vt:variant>
    </vt:vector>
  </HeadingPairs>
  <TitlesOfParts>
    <vt:vector size="137" baseType="lpstr">
      <vt:lpstr>Arial Unicode MS</vt:lpstr>
      <vt:lpstr>ＭＳ 明朝</vt:lpstr>
      <vt:lpstr>Arial</vt:lpstr>
      <vt:lpstr>Calibri</vt:lpstr>
      <vt:lpstr>Times New Roman</vt:lpstr>
      <vt:lpstr>Wingdings</vt:lpstr>
      <vt:lpstr>Straight Edge</vt:lpstr>
      <vt:lpstr>Default Design</vt:lpstr>
      <vt:lpstr>Office Theme</vt:lpstr>
      <vt:lpstr>SUPPLY</vt:lpstr>
      <vt:lpstr>Activator - Supply</vt:lpstr>
      <vt:lpstr>Activator - Supply</vt:lpstr>
      <vt:lpstr>Supply </vt:lpstr>
      <vt:lpstr>The Law of Supply</vt:lpstr>
      <vt:lpstr>The Law of Supply</vt:lpstr>
      <vt:lpstr>The Law of Supply</vt:lpstr>
      <vt:lpstr>The Supply Schedule and Curve</vt:lpstr>
      <vt:lpstr>Supply Curve</vt:lpstr>
      <vt:lpstr>Increased Supply</vt:lpstr>
      <vt:lpstr>PowerPoint Presentation</vt:lpstr>
      <vt:lpstr>PowerPoint Presentation</vt:lpstr>
      <vt:lpstr>PowerPoint Presentation</vt:lpstr>
      <vt:lpstr>SHIFTS in the Supply Curve</vt:lpstr>
      <vt:lpstr>SHIFTS in the Supply Curve</vt:lpstr>
      <vt:lpstr>SHIFTS in the Supply Curve</vt:lpstr>
      <vt:lpstr>SHIFTS in the Supply Curve</vt:lpstr>
      <vt:lpstr>SHIFTS in the Supply Curve</vt:lpstr>
      <vt:lpstr>SHIFTS in the Supply Curve</vt:lpstr>
      <vt:lpstr>Shifts of the Supply Curve</vt:lpstr>
      <vt:lpstr>What Shifts The Supply Curve? Determinants of Supply</vt:lpstr>
      <vt:lpstr>Input Costs</vt:lpstr>
      <vt:lpstr>Input Costs</vt:lpstr>
      <vt:lpstr>Why Have Orange Prices Increased?</vt:lpstr>
      <vt:lpstr>Why Have orange juice prices risen?</vt:lpstr>
      <vt:lpstr>Input Costs</vt:lpstr>
      <vt:lpstr>Technology</vt:lpstr>
      <vt:lpstr>Technology and Innovations</vt:lpstr>
      <vt:lpstr>Government Payments</vt:lpstr>
      <vt:lpstr>PowerPoint Presentation</vt:lpstr>
      <vt:lpstr>Subsidies</vt:lpstr>
      <vt:lpstr>Taxes</vt:lpstr>
      <vt:lpstr>Taxes</vt:lpstr>
      <vt:lpstr>PowerPoint Presentation</vt:lpstr>
      <vt:lpstr>Government Regulation</vt:lpstr>
      <vt:lpstr>PowerPoint Presentation</vt:lpstr>
      <vt:lpstr>Regulation </vt:lpstr>
      <vt:lpstr>Business Expectations</vt:lpstr>
      <vt:lpstr>Future Expectations of Prices</vt:lpstr>
      <vt:lpstr>Number of Sellers</vt:lpstr>
      <vt:lpstr>Number of Sellers</vt:lpstr>
      <vt:lpstr>Supply Shock</vt:lpstr>
      <vt:lpstr>Difference Between A Change in Quantity Supplied and a Change in Supply</vt:lpstr>
      <vt:lpstr>Determinants of Supply What Causes a Shift? </vt:lpstr>
      <vt:lpstr> Plot the schedule below</vt:lpstr>
      <vt:lpstr>Prices</vt:lpstr>
      <vt:lpstr>Defining Equilibrium</vt:lpstr>
      <vt:lpstr>Disequilibrium</vt:lpstr>
      <vt:lpstr>Excess Demand</vt:lpstr>
      <vt:lpstr> Plot the schedule below, which represents market supply and demand and the effects of a change in demand.</vt:lpstr>
      <vt:lpstr>Shortages Caused by Excess Demand</vt:lpstr>
      <vt:lpstr>Excess Supply</vt:lpstr>
      <vt:lpstr>Plot the schedule below, which represents market supply and demand and the effects of a change in supply.</vt:lpstr>
      <vt:lpstr>Surpluses Caused By Excess Supply</vt:lpstr>
      <vt:lpstr>Law of Supply and Demand</vt:lpstr>
      <vt:lpstr>Increases in Demand and Supply</vt:lpstr>
      <vt:lpstr>Decreases in Demand and Supply</vt:lpstr>
      <vt:lpstr>Supply and Demand Model Practice</vt:lpstr>
      <vt:lpstr>Supply and Demand Model Practice</vt:lpstr>
      <vt:lpstr>  In praise of price gouging  By John Stossel  Politicians and the media are furious about price increases in the wake of Hurricane Katrina. They want gas stations and water sellers punished. If you want to score points cracking down on mean, greedy profiteers, pushing anti-"gouging" rules is a very good thing. But if you're one of the people the law "protects" from "price gouging," you won't fare as well. Consider this scenario: You are thirsty — worried that your baby is going to become dehydrated. You find a store that's open, and the storeowner thinks it's immoral to take advantage of your distress, so he won't charge you a dime more than he charged last week. But you can't buy water from him. It's sold out.  You continue on your quest, and finally find that dreaded monster, the price gouger. He offers a bottle of water that cost $1 last week at an "outrageous" price — say $20. You pay it to survive the disaster. You resent the price gouger. But if he hadn't demanded $20, he'd have been out of water. It was the price gouger's "exploitation" that saved your child.  It saved her because people look out for their own interests. Before you got to the water seller, other people did. At $1 a bottle, they stocked up. At $20 a bottle, they bought more cautiously. By charging $20, the price gouger makes sure his water goes to those who really need it.  The people the softheaded politicians think are cruelest are doing the most to help. Assuming the demand for bottled water was going to go up, they bought a lot of it, planning to resell it at a steep profit. If they hadn't done that, that water would not have been available for the people who need it the most.    </vt:lpstr>
      <vt:lpstr>Might the water have been provided by volunteers? Certainly some people help others out of benevolence. But we can't count on benevolence. As Adam Smith wrote, "It is not from the benevolence of the butcher, the brewer or the baker, that we can expect our dinner, but from their regard to their own interest.”  Consider the storeowner's perspective: If he's not going to make a big profit, why open up the store at all? Staying in a disaster area is dangerous and means giving up the opportunity to be with family in order to take care of the needs of strangers.  Why take the risk? Any number of services — roofing, for example, carpentry, or tree removal — are in overwhelming demand after a disaster. When the time comes to rebuild New Orleans, it's safe to predict a shortage of local carpenters: The city's own population of carpenters won't be enough.   </vt:lpstr>
      <vt:lpstr>If this were a totalitarian country, the government might just order a bunch of tradesmen to go to New Orleans. But in a free society, those tradesmen must be persuaded to leave their homes and families, leave their employers and customers, and drive from say, Wisconsin, to take work in New Orleans. If they can't make more money in Louisiana than Wisconsin, why would they make the trip?  Some may be motivated by a desire to be heroic, but we can't expect enough heroes to fill the need, week after week; most will travel there for the same reason most Americans go to work: to make money. Any tradesman who treks to a disaster area must get higher pay than he would get in his hometown, or he won't do the trek.  Limit him to what his New Orleans colleagues charged before the storm, and even a would-be hero may say, "the heck with it.“ If he charges enough to justify his venture, he's likely to be condemned morally or legally by the very people he's trying to help. But they just don't understand basic economics. Force prices down, and you keep suppliers out. Let the market work, suppliers come — and competition brings prices as low as the challenges of the disaster allow.  Goods that were in short supply become available, even to the poor. It's the price "gougers" who bring the water, ship the gasoline, fix the roof, and rebuild the cities. The price "gougers" save lives. </vt:lpstr>
      <vt:lpstr>Supply, Demand, and Government Policies</vt:lpstr>
      <vt:lpstr>Government Intervention</vt:lpstr>
      <vt:lpstr>Application – Price Ceiling</vt:lpstr>
      <vt:lpstr>Application – Price Floor</vt:lpstr>
      <vt:lpstr>PowerPoint Presentation</vt:lpstr>
      <vt:lpstr>PowerPoint Presentation</vt:lpstr>
      <vt:lpstr>Tennis Ball Simulation</vt:lpstr>
      <vt:lpstr>Costs of Production</vt:lpstr>
      <vt:lpstr>Costs of Production</vt:lpstr>
      <vt:lpstr>Costs of Production</vt:lpstr>
      <vt:lpstr>Costs of Production</vt:lpstr>
      <vt:lpstr>Costs of Production</vt:lpstr>
      <vt:lpstr>Costs of Production</vt:lpstr>
      <vt:lpstr>Costs of Production</vt:lpstr>
      <vt:lpstr>Costs of Production</vt:lpstr>
      <vt:lpstr>Costs of Production</vt:lpstr>
      <vt:lpstr>Costs of Production</vt:lpstr>
      <vt:lpstr>Costs of Production</vt:lpstr>
      <vt:lpstr>Costs of Production</vt:lpstr>
      <vt:lpstr>Costs of Production</vt:lpstr>
      <vt:lpstr>Marginal Returns</vt:lpstr>
      <vt:lpstr>Production Costs</vt:lpstr>
      <vt:lpstr>Application - The Costs of Production</vt:lpstr>
      <vt:lpstr>Application - The Costs of Production</vt:lpstr>
      <vt:lpstr>Application - The Costs of Production</vt:lpstr>
      <vt:lpstr>Application - The Costs of Production</vt:lpstr>
      <vt:lpstr>Application - The Costs of Production</vt:lpstr>
      <vt:lpstr>Application - The Costs of Production</vt:lpstr>
      <vt:lpstr>Application - The Costs of Production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Application – Production, Costs, and Revenues</vt:lpstr>
      <vt:lpstr>Application – Production, Costs, and Revenues</vt:lpstr>
      <vt:lpstr>Application – Production, Costs, and Revenues</vt:lpstr>
      <vt:lpstr>Application – Production, Costs, and Revenues</vt:lpstr>
      <vt:lpstr>Application – Production, Costs, and Revenues</vt:lpstr>
      <vt:lpstr>Application – Production, Costs, and Revenues</vt:lpstr>
      <vt:lpstr>Application – Production, Costs, and Revenues</vt:lpstr>
      <vt:lpstr>Application – Production, Costs, and Revenues</vt:lpstr>
      <vt:lpstr>Application – Production, Costs, and Revenues</vt:lpstr>
      <vt:lpstr>Application – Production, Costs, and Revenues</vt:lpstr>
      <vt:lpstr>Application – Production, Costs, and Revenues</vt:lpstr>
      <vt:lpstr>Application – Production, Costs, and Revenues</vt:lpstr>
      <vt:lpstr>Application – Production, Costs, and Revenues</vt:lpstr>
      <vt:lpstr>Essential Question #1</vt:lpstr>
      <vt:lpstr>Essential Question #1</vt:lpstr>
      <vt:lpstr>Essential Question #2</vt:lpstr>
      <vt:lpstr>Essential Question #2</vt:lpstr>
      <vt:lpstr>Essential Question #3</vt:lpstr>
      <vt:lpstr>Essential Question #3</vt:lpstr>
      <vt:lpstr>Articles</vt:lpstr>
      <vt:lpstr>Extra Credit Questions</vt:lpstr>
      <vt:lpstr>Extra Credit</vt:lpstr>
      <vt:lpstr>Application – Average Supply of  Specialty Coffee in Southeast Georgia </vt:lpstr>
      <vt:lpstr>Application – Shift in Market Supply Curve</vt:lpstr>
      <vt:lpstr>What Causes a Shift in Supply? Determinants of Supply</vt:lpstr>
      <vt:lpstr>Beef Prices on the Rise</vt:lpstr>
      <vt:lpstr>Article on Minimum Wage</vt:lpstr>
    </vt:vector>
  </TitlesOfParts>
  <Company>Pembroke Pines Charter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 Initiating Activity  Ch. 4 Section 1</dc:title>
  <dc:creator>Darren Landinguin</dc:creator>
  <cp:lastModifiedBy>Alexandra Roscher</cp:lastModifiedBy>
  <cp:revision>2385</cp:revision>
  <cp:lastPrinted>1601-01-01T00:00:00Z</cp:lastPrinted>
  <dcterms:created xsi:type="dcterms:W3CDTF">2013-02-20T00:22:35Z</dcterms:created>
  <dcterms:modified xsi:type="dcterms:W3CDTF">2018-04-22T15:11:42Z</dcterms:modified>
</cp:coreProperties>
</file>